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57" r:id="rId4"/>
    <p:sldId id="263" r:id="rId5"/>
    <p:sldId id="258" r:id="rId6"/>
    <p:sldId id="264" r:id="rId7"/>
    <p:sldId id="265" r:id="rId8"/>
    <p:sldId id="266" r:id="rId9"/>
    <p:sldId id="267" r:id="rId10"/>
    <p:sldId id="268" r:id="rId11"/>
    <p:sldId id="269" r:id="rId12"/>
    <p:sldId id="259" r:id="rId13"/>
    <p:sldId id="260" r:id="rId14"/>
    <p:sldId id="26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8A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002" autoAdjust="0"/>
  </p:normalViewPr>
  <p:slideViewPr>
    <p:cSldViewPr snapToGrid="0">
      <p:cViewPr varScale="1">
        <p:scale>
          <a:sx n="62" d="100"/>
          <a:sy n="62" d="100"/>
        </p:scale>
        <p:origin x="24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26A04-3EEE-47CF-A244-7275A14977FF}" type="datetimeFigureOut">
              <a:rPr kumimoji="1" lang="ja-JP" altLang="en-US" smtClean="0"/>
              <a:t>2016/12/27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47B34-A2EB-41CB-8B33-9CAE1192F046}" type="slidenum">
              <a:rPr kumimoji="1" lang="ja-JP" altLang="en-US" smtClean="0"/>
              <a:t>‹#›</a:t>
            </a:fld>
            <a:endParaRPr kumimoji="1" lang="ja-JP" altLang="en-US"/>
          </a:p>
        </p:txBody>
      </p:sp>
    </p:spTree>
    <p:extLst>
      <p:ext uri="{BB962C8B-B14F-4D97-AF65-F5344CB8AC3E}">
        <p14:creationId xmlns:p14="http://schemas.microsoft.com/office/powerpoint/2010/main" val="37097043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FF0000"/>
                </a:solidFill>
              </a:rPr>
              <a:t>$</a:t>
            </a:r>
            <a:r>
              <a:rPr lang="en-US" altLang="ja-JP" dirty="0" err="1" smtClean="0">
                <a:solidFill>
                  <a:srgbClr val="FF0000"/>
                </a:solidFill>
              </a:rPr>
              <a:t>db</a:t>
            </a:r>
            <a:r>
              <a:rPr lang="en-US" altLang="ja-JP" dirty="0" smtClean="0">
                <a:solidFill>
                  <a:srgbClr val="FF0000"/>
                </a:solidFill>
              </a:rPr>
              <a:t>-&gt;</a:t>
            </a:r>
            <a:r>
              <a:rPr lang="en-US" altLang="ja-JP" dirty="0" err="1" smtClean="0">
                <a:solidFill>
                  <a:srgbClr val="FF0000"/>
                </a:solidFill>
              </a:rPr>
              <a:t>setAttribute</a:t>
            </a:r>
            <a:r>
              <a:rPr lang="en-US" altLang="ja-JP" dirty="0" smtClean="0">
                <a:solidFill>
                  <a:srgbClr val="FF0000"/>
                </a:solidFill>
              </a:rPr>
              <a:t>(PDO::ATTR_EMULATE_PREPARES, false);</a:t>
            </a:r>
            <a:endParaRPr kumimoji="1" lang="en-US" altLang="ja-JP" dirty="0" smtClean="0"/>
          </a:p>
          <a:p>
            <a:r>
              <a:rPr kumimoji="1" lang="ja-JP" altLang="en-US" dirty="0" smtClean="0"/>
              <a:t>を追加することで</a:t>
            </a:r>
            <a:endParaRPr kumimoji="1" lang="en-US" altLang="ja-JP" dirty="0" smtClean="0"/>
          </a:p>
          <a:p>
            <a:r>
              <a:rPr kumimoji="1" lang="en-US" altLang="ja-JP" dirty="0" smtClean="0"/>
              <a:t>; </a:t>
            </a:r>
            <a:r>
              <a:rPr kumimoji="1" lang="ja-JP" altLang="en-US" dirty="0" smtClean="0"/>
              <a:t>区切りで複数の</a:t>
            </a:r>
            <a:r>
              <a:rPr kumimoji="1" lang="en-US" altLang="ja-JP" dirty="0" smtClean="0"/>
              <a:t>SQL</a:t>
            </a:r>
            <a:r>
              <a:rPr kumimoji="1" lang="ja-JP" altLang="en-US" dirty="0" smtClean="0"/>
              <a:t>文を</a:t>
            </a:r>
            <a:r>
              <a:rPr kumimoji="1" lang="en-US" altLang="ja-JP" dirty="0" smtClean="0"/>
              <a:t>1</a:t>
            </a:r>
            <a:r>
              <a:rPr kumimoji="1" lang="ja-JP" altLang="en-US" dirty="0" err="1" smtClean="0"/>
              <a:t>つの</a:t>
            </a:r>
            <a:r>
              <a:rPr kumimoji="1" lang="ja-JP" altLang="en-US" dirty="0" smtClean="0"/>
              <a:t>クエリで実行することができる．</a:t>
            </a:r>
            <a:endParaRPr kumimoji="1" lang="en-US" altLang="ja-JP" dirty="0" smtClean="0"/>
          </a:p>
          <a:p>
            <a:r>
              <a:rPr kumimoji="1" lang="ja-JP" altLang="en-US" dirty="0" smtClean="0"/>
              <a:t>というのを防止し、</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FF0000"/>
                </a:solidFill>
              </a:rPr>
              <a:t>$statement-&gt;</a:t>
            </a:r>
            <a:r>
              <a:rPr lang="en-US" altLang="ja-JP" dirty="0" err="1" smtClean="0">
                <a:solidFill>
                  <a:srgbClr val="FF0000"/>
                </a:solidFill>
              </a:rPr>
              <a:t>bindValue</a:t>
            </a:r>
            <a:r>
              <a:rPr lang="en-US" altLang="ja-JP" dirty="0" smtClean="0">
                <a:solidFill>
                  <a:srgbClr val="FF0000"/>
                </a:solidFill>
              </a:rPr>
              <a:t>( ‘:</a:t>
            </a:r>
            <a:r>
              <a:rPr lang="en-US" altLang="ja-JP" dirty="0" err="1" smtClean="0">
                <a:solidFill>
                  <a:srgbClr val="FF0000"/>
                </a:solidFill>
              </a:rPr>
              <a:t>loginid</a:t>
            </a:r>
            <a:r>
              <a:rPr lang="en-US" altLang="ja-JP" dirty="0" smtClean="0">
                <a:solidFill>
                  <a:srgbClr val="FF0000"/>
                </a:solidFill>
              </a:rPr>
              <a:t>’,$</a:t>
            </a:r>
            <a:r>
              <a:rPr lang="en-US" altLang="ja-JP" dirty="0" err="1" smtClean="0">
                <a:solidFill>
                  <a:srgbClr val="FF0000"/>
                </a:solidFill>
              </a:rPr>
              <a:t>loginid,PDO</a:t>
            </a:r>
            <a:r>
              <a:rPr lang="en-US" altLang="ja-JP" dirty="0" smtClean="0">
                <a:solidFill>
                  <a:srgbClr val="FF0000"/>
                </a:solidFill>
              </a:rPr>
              <a:t>::PARAM_STR);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rgbClr val="FF0000"/>
                </a:solidFill>
              </a:rPr>
              <a:t>でバインドする値の型をこちら側で明示することで予期しない動作を防ぐ効果があります。</a:t>
            </a:r>
            <a:endParaRPr kumimoji="1" lang="en-US" altLang="ja-JP"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7747B34-A2EB-41CB-8B33-9CAE1192F046}" type="slidenum">
              <a:rPr kumimoji="1" lang="ja-JP" altLang="en-US" smtClean="0"/>
              <a:t>12</a:t>
            </a:fld>
            <a:endParaRPr kumimoji="1" lang="ja-JP" altLang="en-US"/>
          </a:p>
        </p:txBody>
      </p:sp>
    </p:spTree>
    <p:extLst>
      <p:ext uri="{BB962C8B-B14F-4D97-AF65-F5344CB8AC3E}">
        <p14:creationId xmlns:p14="http://schemas.microsoft.com/office/powerpoint/2010/main" val="366170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33366725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244741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7333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29142455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8886891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489760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22104440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334905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17998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265810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997463D-F691-4A2D-A5EF-DDDEBC16442C}" type="datetimeFigureOut">
              <a:rPr kumimoji="1" lang="ja-JP" altLang="en-US" smtClean="0"/>
              <a:t>2016/12/27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19595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74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7463D-F691-4A2D-A5EF-DDDEBC16442C}" type="datetimeFigureOut">
              <a:rPr kumimoji="1" lang="ja-JP" altLang="en-US" smtClean="0"/>
              <a:t>2016/12/27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7FFA0-A8FE-4A6A-9002-28471E5A1493}" type="slidenum">
              <a:rPr kumimoji="1" lang="ja-JP" altLang="en-US" smtClean="0"/>
              <a:t>‹#›</a:t>
            </a:fld>
            <a:endParaRPr kumimoji="1" lang="ja-JP" altLang="en-US"/>
          </a:p>
        </p:txBody>
      </p:sp>
    </p:spTree>
    <p:extLst>
      <p:ext uri="{BB962C8B-B14F-4D97-AF65-F5344CB8AC3E}">
        <p14:creationId xmlns:p14="http://schemas.microsoft.com/office/powerpoint/2010/main" val="3877909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203205"/>
            <a:ext cx="9144000" cy="1514109"/>
          </a:xfrm>
        </p:spPr>
        <p:txBody>
          <a:bodyPr anchor="ctr" anchorCtr="0">
            <a:normAutofit/>
          </a:bodyPr>
          <a:lstStyle/>
          <a:p>
            <a:r>
              <a:rPr kumimoji="1" lang="en-US" altLang="ja-JP" sz="8000" dirty="0" err="1" smtClean="0"/>
              <a:t>IPFactory</a:t>
            </a:r>
            <a:r>
              <a:rPr kumimoji="1" lang="en-US" altLang="ja-JP" sz="8000" dirty="0" smtClean="0"/>
              <a:t>(1</a:t>
            </a:r>
            <a:r>
              <a:rPr kumimoji="1" lang="ja-JP" altLang="en-US" sz="8000" dirty="0" smtClean="0"/>
              <a:t>年生</a:t>
            </a:r>
            <a:r>
              <a:rPr kumimoji="1" lang="en-US" altLang="ja-JP" sz="8000" dirty="0" smtClean="0"/>
              <a:t>)</a:t>
            </a:r>
            <a:endParaRPr kumimoji="1" lang="ja-JP" altLang="en-US" sz="8000" dirty="0"/>
          </a:p>
        </p:txBody>
      </p:sp>
      <p:sp>
        <p:nvSpPr>
          <p:cNvPr id="3" name="サブタイトル 2"/>
          <p:cNvSpPr>
            <a:spLocks noGrp="1"/>
          </p:cNvSpPr>
          <p:nvPr>
            <p:ph type="subTitle" idx="1"/>
          </p:nvPr>
        </p:nvSpPr>
        <p:spPr>
          <a:xfrm>
            <a:off x="1524000" y="4667250"/>
            <a:ext cx="9144000" cy="896996"/>
          </a:xfrm>
        </p:spPr>
        <p:txBody>
          <a:bodyPr anchor="ctr">
            <a:normAutofit/>
          </a:bodyPr>
          <a:lstStyle/>
          <a:p>
            <a:pPr>
              <a:lnSpc>
                <a:spcPct val="200000"/>
              </a:lnSpc>
            </a:pPr>
            <a:r>
              <a:rPr kumimoji="1" lang="ja-JP" altLang="en-US" dirty="0" smtClean="0"/>
              <a:t>情報科学専門学校</a:t>
            </a:r>
            <a:r>
              <a:rPr kumimoji="1" lang="en-US" altLang="ja-JP" dirty="0" smtClean="0"/>
              <a:t>1</a:t>
            </a:r>
            <a:r>
              <a:rPr kumimoji="1" lang="ja-JP" altLang="en-US" dirty="0" smtClean="0"/>
              <a:t>年生　西谷、宮川、中川、</a:t>
            </a:r>
            <a:r>
              <a:rPr lang="ja-JP" altLang="en-US" dirty="0" smtClean="0"/>
              <a:t>小林</a:t>
            </a:r>
            <a:endParaRPr kumimoji="1" lang="en-US" altLang="ja-JP" dirty="0" smtClean="0"/>
          </a:p>
        </p:txBody>
      </p:sp>
    </p:spTree>
    <p:extLst>
      <p:ext uri="{BB962C8B-B14F-4D97-AF65-F5344CB8AC3E}">
        <p14:creationId xmlns:p14="http://schemas.microsoft.com/office/powerpoint/2010/main" val="178009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940685"/>
            <a:ext cx="10515600" cy="1012262"/>
          </a:xfrm>
        </p:spPr>
        <p:txBody>
          <a:bodyPr>
            <a:normAutofit fontScale="90000"/>
          </a:bodyPr>
          <a:lstStyle/>
          <a:p>
            <a:pPr algn="ctr"/>
            <a:r>
              <a:rPr lang="ja-JP" altLang="en-US" dirty="0" smtClean="0"/>
              <a:t>ハッシュ化した任意のパスワードで更新する</a:t>
            </a:r>
            <a:r>
              <a:rPr lang="en-US" altLang="ja-JP" dirty="0" smtClean="0"/>
              <a:t/>
            </a:r>
            <a:br>
              <a:rPr lang="en-US" altLang="ja-JP" dirty="0" smtClean="0"/>
            </a:br>
            <a:endParaRPr kumimoji="1" lang="ja-JP" altLang="en-US" dirty="0"/>
          </a:p>
        </p:txBody>
      </p:sp>
      <p:sp>
        <p:nvSpPr>
          <p:cNvPr id="3" name="コンテンツ プレースホルダー 2"/>
          <p:cNvSpPr>
            <a:spLocks noGrp="1"/>
          </p:cNvSpPr>
          <p:nvPr>
            <p:ph idx="1"/>
          </p:nvPr>
        </p:nvSpPr>
        <p:spPr>
          <a:xfrm>
            <a:off x="838200" y="2184440"/>
            <a:ext cx="10515600" cy="4351338"/>
          </a:xfrm>
        </p:spPr>
        <p:txBody>
          <a:bodyPr>
            <a:normAutofit/>
          </a:bodyPr>
          <a:lstStyle/>
          <a:p>
            <a:pPr marL="0" indent="0">
              <a:buNone/>
            </a:pPr>
            <a:r>
              <a:rPr lang="en-US" altLang="ja-JP" sz="4400" dirty="0" smtClean="0"/>
              <a:t>2 </a:t>
            </a:r>
            <a:r>
              <a:rPr lang="en-US" altLang="ja-JP" sz="4400" dirty="0" smtClean="0">
                <a:solidFill>
                  <a:srgbClr val="FF0000"/>
                </a:solidFill>
              </a:rPr>
              <a:t>) ; </a:t>
            </a:r>
            <a:r>
              <a:rPr lang="en-US" altLang="ja-JP" sz="4400" dirty="0">
                <a:solidFill>
                  <a:srgbClr val="FF0000"/>
                </a:solidFill>
              </a:rPr>
              <a:t>update users </a:t>
            </a:r>
            <a:r>
              <a:rPr lang="en-US" altLang="ja-JP" sz="4400" dirty="0" smtClean="0">
                <a:solidFill>
                  <a:srgbClr val="FF0000"/>
                </a:solidFill>
              </a:rPr>
              <a:t>set password=</a:t>
            </a:r>
          </a:p>
          <a:p>
            <a:pPr marL="0" indent="0">
              <a:buNone/>
            </a:pPr>
            <a:r>
              <a:rPr lang="en-US" altLang="ja-JP" sz="4400" dirty="0" smtClean="0">
                <a:solidFill>
                  <a:srgbClr val="FF0000"/>
                </a:solidFill>
              </a:rPr>
              <a:t>‘$2y$10$0Kk.HVn7LzQ2apdpaO00JOi0SzfuarH8BgIw5SRJTRINczIiieRZu’ where </a:t>
            </a:r>
            <a:r>
              <a:rPr lang="en-US" altLang="ja-JP" sz="4400" dirty="0" err="1">
                <a:solidFill>
                  <a:srgbClr val="FF0000"/>
                </a:solidFill>
              </a:rPr>
              <a:t>loginid</a:t>
            </a:r>
            <a:r>
              <a:rPr lang="en-US" altLang="ja-JP" sz="4400" dirty="0">
                <a:solidFill>
                  <a:srgbClr val="FF0000"/>
                </a:solidFill>
              </a:rPr>
              <a:t>='master' </a:t>
            </a:r>
            <a:r>
              <a:rPr lang="en-US" altLang="ja-JP" sz="4400" dirty="0" smtClean="0">
                <a:solidFill>
                  <a:srgbClr val="FF0000"/>
                </a:solidFill>
              </a:rPr>
              <a:t>-- </a:t>
            </a:r>
            <a:endParaRPr kumimoji="1" lang="ja-JP" altLang="en-US" sz="4400" dirty="0">
              <a:solidFill>
                <a:srgbClr val="FF0000"/>
              </a:solidFill>
            </a:endParaRPr>
          </a:p>
        </p:txBody>
      </p:sp>
    </p:spTree>
    <p:extLst>
      <p:ext uri="{BB962C8B-B14F-4D97-AF65-F5344CB8AC3E}">
        <p14:creationId xmlns:p14="http://schemas.microsoft.com/office/powerpoint/2010/main" val="4123009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75"/>
            <a:ext cx="12188274" cy="6858000"/>
          </a:xfrm>
        </p:spPr>
      </p:pic>
    </p:spTree>
    <p:extLst>
      <p:ext uri="{BB962C8B-B14F-4D97-AF65-F5344CB8AC3E}">
        <p14:creationId xmlns:p14="http://schemas.microsoft.com/office/powerpoint/2010/main" val="3275019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対策案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静的プレー</a:t>
            </a:r>
            <a:r>
              <a:rPr lang="ja-JP" altLang="en-US" dirty="0"/>
              <a:t>ス</a:t>
            </a:r>
            <a:r>
              <a:rPr kumimoji="1" lang="ja-JP" altLang="en-US" dirty="0" smtClean="0"/>
              <a:t>ホルダの使用</a:t>
            </a:r>
            <a:endParaRPr kumimoji="1" lang="en-US" altLang="ja-JP" dirty="0" smtClean="0"/>
          </a:p>
          <a:p>
            <a:pPr marL="0" indent="0">
              <a:buNone/>
            </a:pPr>
            <a:r>
              <a:rPr lang="ja-JP" altLang="en-US" dirty="0" smtClean="0"/>
              <a:t>　</a:t>
            </a:r>
            <a:r>
              <a:rPr lang="en-US" altLang="ja-JP" dirty="0" smtClean="0">
                <a:solidFill>
                  <a:srgbClr val="FF0000"/>
                </a:solidFill>
              </a:rPr>
              <a:t>$</a:t>
            </a:r>
            <a:r>
              <a:rPr lang="en-US" altLang="ja-JP" dirty="0" err="1">
                <a:solidFill>
                  <a:srgbClr val="FF0000"/>
                </a:solidFill>
              </a:rPr>
              <a:t>db</a:t>
            </a:r>
            <a:r>
              <a:rPr lang="en-US" altLang="ja-JP" dirty="0">
                <a:solidFill>
                  <a:srgbClr val="FF0000"/>
                </a:solidFill>
              </a:rPr>
              <a:t>-&gt;</a:t>
            </a:r>
            <a:r>
              <a:rPr lang="en-US" altLang="ja-JP" dirty="0" err="1">
                <a:solidFill>
                  <a:srgbClr val="FF0000"/>
                </a:solidFill>
              </a:rPr>
              <a:t>setAttribute</a:t>
            </a:r>
            <a:r>
              <a:rPr lang="en-US" altLang="ja-JP" dirty="0">
                <a:solidFill>
                  <a:srgbClr val="FF0000"/>
                </a:solidFill>
              </a:rPr>
              <a:t>(PDO::ATTR_EMULATE_PREPARES, false</a:t>
            </a:r>
            <a:r>
              <a:rPr lang="en-US" altLang="ja-JP" dirty="0" smtClean="0">
                <a:solidFill>
                  <a:srgbClr val="FF0000"/>
                </a:solidFill>
              </a:rPr>
              <a:t>);</a:t>
            </a:r>
            <a:endParaRPr kumimoji="1" lang="en-US" altLang="ja-JP" dirty="0" smtClean="0"/>
          </a:p>
          <a:p>
            <a:r>
              <a:rPr lang="ja-JP" altLang="en-US" dirty="0" smtClean="0"/>
              <a:t>バインド時に型指定をする。</a:t>
            </a:r>
            <a:endParaRPr lang="en-US" altLang="ja-JP" dirty="0" smtClean="0"/>
          </a:p>
          <a:p>
            <a:pPr marL="0" indent="0">
              <a:buNone/>
            </a:pPr>
            <a:r>
              <a:rPr kumimoji="1" lang="ja-JP" altLang="en-US" dirty="0"/>
              <a:t>　</a:t>
            </a:r>
            <a:r>
              <a:rPr lang="en-US" altLang="ja-JP" dirty="0">
                <a:solidFill>
                  <a:srgbClr val="FF0000"/>
                </a:solidFill>
              </a:rPr>
              <a:t>$statement-&gt;</a:t>
            </a:r>
            <a:r>
              <a:rPr lang="en-US" altLang="ja-JP" dirty="0" err="1" smtClean="0">
                <a:solidFill>
                  <a:srgbClr val="FF0000"/>
                </a:solidFill>
              </a:rPr>
              <a:t>bindValue</a:t>
            </a:r>
            <a:r>
              <a:rPr lang="en-US" altLang="ja-JP" dirty="0" smtClean="0">
                <a:solidFill>
                  <a:srgbClr val="FF0000"/>
                </a:solidFill>
              </a:rPr>
              <a:t>( ‘:</a:t>
            </a:r>
            <a:r>
              <a:rPr lang="en-US" altLang="ja-JP" dirty="0" err="1" smtClean="0">
                <a:solidFill>
                  <a:srgbClr val="FF0000"/>
                </a:solidFill>
              </a:rPr>
              <a:t>loginid</a:t>
            </a:r>
            <a:r>
              <a:rPr lang="en-US" altLang="ja-JP" dirty="0" smtClean="0">
                <a:solidFill>
                  <a:srgbClr val="FF0000"/>
                </a:solidFill>
              </a:rPr>
              <a:t>’,$</a:t>
            </a:r>
            <a:r>
              <a:rPr lang="en-US" altLang="ja-JP" dirty="0">
                <a:solidFill>
                  <a:srgbClr val="FF0000"/>
                </a:solidFill>
              </a:rPr>
              <a:t>loginid,PDO::PARAM_STR);</a:t>
            </a:r>
            <a:endParaRPr kumimoji="1" lang="en-US" altLang="ja-JP" dirty="0" smtClean="0">
              <a:solidFill>
                <a:srgbClr val="FF0000"/>
              </a:solidFill>
            </a:endParaRPr>
          </a:p>
          <a:p>
            <a:r>
              <a:rPr kumimoji="1" lang="ja-JP" altLang="en-US" dirty="0" smtClean="0"/>
              <a:t>本番環境を止めることはできない時の</a:t>
            </a:r>
            <a:r>
              <a:rPr lang="ja-JP" altLang="en-US" dirty="0"/>
              <a:t>為</a:t>
            </a:r>
            <a:r>
              <a:rPr lang="ja-JP" altLang="en-US" dirty="0" smtClean="0"/>
              <a:t>の代替案の提案も</a:t>
            </a:r>
            <a:endParaRPr kumimoji="1" lang="en-US" altLang="ja-JP" dirty="0" smtClean="0"/>
          </a:p>
          <a:p>
            <a:endParaRPr kumimoji="1" lang="ja-JP" altLang="en-US" dirty="0"/>
          </a:p>
        </p:txBody>
      </p:sp>
    </p:spTree>
    <p:extLst>
      <p:ext uri="{BB962C8B-B14F-4D97-AF65-F5344CB8AC3E}">
        <p14:creationId xmlns:p14="http://schemas.microsoft.com/office/powerpoint/2010/main" val="217638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脆弱性が生まれた背景には社員へのセキュリティ対策教育を含めた企業のセキュリティに対する意識</a:t>
            </a:r>
            <a:r>
              <a:rPr lang="ja-JP" altLang="en-US" dirty="0"/>
              <a:t>が</a:t>
            </a:r>
            <a:r>
              <a:rPr lang="ja-JP" altLang="en-US" dirty="0" smtClean="0"/>
              <a:t>低さが</a:t>
            </a:r>
            <a:r>
              <a:rPr lang="ja-JP" altLang="en-US" dirty="0"/>
              <a:t>伺</a:t>
            </a:r>
            <a:r>
              <a:rPr lang="ja-JP" altLang="en-US" dirty="0" smtClean="0"/>
              <a:t>える。</a:t>
            </a:r>
            <a:endParaRPr lang="en-US" altLang="ja-JP" dirty="0" smtClean="0"/>
          </a:p>
          <a:p>
            <a:r>
              <a:rPr lang="ja-JP" altLang="en-US" dirty="0" smtClean="0"/>
              <a:t>再発防止のためにも社内でのセキュリティ対策の取り組みをより一層強化する。</a:t>
            </a:r>
            <a:endParaRPr lang="en-US" altLang="ja-JP" dirty="0"/>
          </a:p>
        </p:txBody>
      </p:sp>
    </p:spTree>
    <p:extLst>
      <p:ext uri="{BB962C8B-B14F-4D97-AF65-F5344CB8AC3E}">
        <p14:creationId xmlns:p14="http://schemas.microsoft.com/office/powerpoint/2010/main" val="54339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ご清聴ありがとうございました</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790274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紹介する脆弱性の前に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クライアントに脆弱性診断を行い、対策を提案するといった内容になっております。</a:t>
            </a:r>
            <a:endParaRPr lang="en-US" altLang="ja-JP" dirty="0" smtClean="0"/>
          </a:p>
        </p:txBody>
      </p:sp>
    </p:spTree>
    <p:extLst>
      <p:ext uri="{BB962C8B-B14F-4D97-AF65-F5344CB8AC3E}">
        <p14:creationId xmlns:p14="http://schemas.microsoft.com/office/powerpoint/2010/main" val="2428830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紹介する脆弱性</a:t>
            </a:r>
            <a:endParaRPr kumimoji="1" lang="ja-JP" altLang="en-US" sz="6000" dirty="0"/>
          </a:p>
        </p:txBody>
      </p:sp>
      <p:sp>
        <p:nvSpPr>
          <p:cNvPr id="3" name="コンテンツ プレースホルダー 2"/>
          <p:cNvSpPr>
            <a:spLocks noGrp="1"/>
          </p:cNvSpPr>
          <p:nvPr>
            <p:ph idx="1"/>
          </p:nvPr>
        </p:nvSpPr>
        <p:spPr/>
        <p:txBody>
          <a:bodyPr>
            <a:normAutofit/>
          </a:bodyPr>
          <a:lstStyle/>
          <a:p>
            <a:r>
              <a:rPr kumimoji="1" lang="en-US" altLang="ja-JP" sz="5400" dirty="0" err="1" smtClean="0"/>
              <a:t>SQLinjection</a:t>
            </a:r>
            <a:endParaRPr lang="en-US" altLang="ja-JP" sz="5400" dirty="0"/>
          </a:p>
        </p:txBody>
      </p:sp>
    </p:spTree>
    <p:extLst>
      <p:ext uri="{BB962C8B-B14F-4D97-AF65-F5344CB8AC3E}">
        <p14:creationId xmlns:p14="http://schemas.microsoft.com/office/powerpoint/2010/main" val="2916025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1" cy="6858000"/>
          </a:xfrm>
        </p:spPr>
      </p:pic>
    </p:spTree>
    <p:extLst>
      <p:ext uri="{BB962C8B-B14F-4D97-AF65-F5344CB8AC3E}">
        <p14:creationId xmlns:p14="http://schemas.microsoft.com/office/powerpoint/2010/main" val="1622777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2168525"/>
            <a:ext cx="10515600" cy="2851150"/>
          </a:xfrm>
        </p:spPr>
        <p:txBody>
          <a:bodyPr>
            <a:normAutofit/>
          </a:bodyPr>
          <a:lstStyle/>
          <a:p>
            <a:pPr marL="0" indent="0">
              <a:buNone/>
            </a:pPr>
            <a:r>
              <a:rPr lang="en-US" altLang="ja-JP" sz="4000" dirty="0"/>
              <a:t>INSERT INTO </a:t>
            </a:r>
            <a:r>
              <a:rPr lang="en-US" altLang="ja-JP" sz="4000" dirty="0" smtClean="0"/>
              <a:t>diaries(</a:t>
            </a:r>
            <a:r>
              <a:rPr lang="en-US" altLang="ja-JP" sz="4000" dirty="0" err="1" smtClean="0"/>
              <a:t>write_user_id,title,content,mode</a:t>
            </a:r>
            <a:r>
              <a:rPr lang="en-US" altLang="ja-JP" sz="4000" dirty="0"/>
              <a:t>) </a:t>
            </a:r>
            <a:endParaRPr lang="en-US" altLang="ja-JP" sz="4000" dirty="0" smtClean="0"/>
          </a:p>
          <a:p>
            <a:pPr marL="0" indent="0">
              <a:buNone/>
            </a:pPr>
            <a:r>
              <a:rPr lang="en-US" altLang="ja-JP" sz="4000" dirty="0" smtClean="0"/>
              <a:t>VALUES( 2, ‘</a:t>
            </a:r>
            <a:r>
              <a:rPr lang="ja-JP" altLang="en-US" sz="4000" dirty="0" smtClean="0"/>
              <a:t>タイトル</a:t>
            </a:r>
            <a:r>
              <a:rPr lang="en-US" altLang="ja-JP" sz="4000" dirty="0" smtClean="0"/>
              <a:t>’ , ‘</a:t>
            </a:r>
            <a:r>
              <a:rPr lang="ja-JP" altLang="en-US" sz="4000" dirty="0" smtClean="0"/>
              <a:t>内容</a:t>
            </a:r>
            <a:r>
              <a:rPr lang="en-US" altLang="ja-JP" sz="4000" dirty="0" smtClean="0"/>
              <a:t>‘ , 2 ) ;</a:t>
            </a:r>
          </a:p>
          <a:p>
            <a:pPr marL="0" indent="0">
              <a:buNone/>
            </a:pPr>
            <a:endParaRPr kumimoji="1" lang="ja-JP" altLang="en-US" sz="4000" dirty="0"/>
          </a:p>
        </p:txBody>
      </p:sp>
      <p:sp>
        <p:nvSpPr>
          <p:cNvPr id="5" name="テキスト ボックス 4"/>
          <p:cNvSpPr txBox="1"/>
          <p:nvPr/>
        </p:nvSpPr>
        <p:spPr>
          <a:xfrm>
            <a:off x="1066800" y="600075"/>
            <a:ext cx="10287000" cy="830997"/>
          </a:xfrm>
          <a:prstGeom prst="rect">
            <a:avLst/>
          </a:prstGeom>
          <a:noFill/>
        </p:spPr>
        <p:txBody>
          <a:bodyPr wrap="square" rtlCol="0">
            <a:spAutoFit/>
          </a:bodyPr>
          <a:lstStyle/>
          <a:p>
            <a:r>
              <a:rPr lang="ja-JP" altLang="en-US" sz="4800" dirty="0" smtClean="0"/>
              <a:t>生成される</a:t>
            </a:r>
            <a:r>
              <a:rPr lang="en-US" altLang="ja-JP" sz="4800" dirty="0" smtClean="0"/>
              <a:t>SQL</a:t>
            </a:r>
            <a:r>
              <a:rPr lang="ja-JP" altLang="en-US" sz="4800" dirty="0" smtClean="0"/>
              <a:t>文</a:t>
            </a:r>
            <a:endParaRPr kumimoji="1" lang="ja-JP" altLang="en-US" sz="4800" dirty="0"/>
          </a:p>
        </p:txBody>
      </p:sp>
    </p:spTree>
    <p:extLst>
      <p:ext uri="{BB962C8B-B14F-4D97-AF65-F5344CB8AC3E}">
        <p14:creationId xmlns:p14="http://schemas.microsoft.com/office/powerpoint/2010/main" val="474686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0" y="0"/>
            <a:ext cx="12206950" cy="6858001"/>
          </a:xfrm>
        </p:spPr>
      </p:pic>
    </p:spTree>
    <p:extLst>
      <p:ext uri="{BB962C8B-B14F-4D97-AF65-F5344CB8AC3E}">
        <p14:creationId xmlns:p14="http://schemas.microsoft.com/office/powerpoint/2010/main" val="1549741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9425" y="314326"/>
            <a:ext cx="11049000" cy="1347788"/>
          </a:xfrm>
        </p:spPr>
        <p:txBody>
          <a:bodyPr/>
          <a:lstStyle/>
          <a:p>
            <a:r>
              <a:rPr lang="en-US" altLang="ja-JP" dirty="0" smtClean="0"/>
              <a:t>POST</a:t>
            </a:r>
            <a:r>
              <a:rPr lang="ja-JP" altLang="en-US" dirty="0" smtClean="0"/>
              <a:t>したデータを途中で止めて書き換える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24739"/>
            <a:ext cx="12207848" cy="2985386"/>
          </a:xfrm>
        </p:spPr>
      </p:pic>
    </p:spTree>
    <p:extLst>
      <p:ext uri="{BB962C8B-B14F-4D97-AF65-F5344CB8AC3E}">
        <p14:creationId xmlns:p14="http://schemas.microsoft.com/office/powerpoint/2010/main" val="907648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j-ea"/>
              </a:rPr>
              <a:t>問題の</a:t>
            </a:r>
            <a:r>
              <a:rPr kumimoji="1" lang="en-US" altLang="ja-JP" dirty="0" smtClean="0">
                <a:latin typeface="+mj-ea"/>
              </a:rPr>
              <a:t>SQL</a:t>
            </a:r>
            <a:r>
              <a:rPr kumimoji="1" lang="ja-JP" altLang="en-US" dirty="0" smtClean="0">
                <a:latin typeface="+mj-ea"/>
              </a:rPr>
              <a:t>文</a:t>
            </a:r>
            <a:endParaRPr kumimoji="1" lang="ja-JP" altLang="en-US" dirty="0">
              <a:latin typeface="+mj-ea"/>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4400" dirty="0">
                <a:latin typeface="+mn-ea"/>
              </a:rPr>
              <a:t>1</a:t>
            </a:r>
            <a:r>
              <a:rPr lang="en-US" altLang="ja-JP" sz="4400" dirty="0" smtClean="0">
                <a:solidFill>
                  <a:srgbClr val="FF0000"/>
                </a:solidFill>
                <a:latin typeface="+mn-ea"/>
              </a:rPr>
              <a:t> ); INSERT INTO diaries(</a:t>
            </a:r>
            <a:r>
              <a:rPr lang="en-US" altLang="ja-JP" sz="4400" dirty="0" err="1" smtClean="0">
                <a:solidFill>
                  <a:srgbClr val="FF0000"/>
                </a:solidFill>
                <a:latin typeface="+mn-ea"/>
              </a:rPr>
              <a:t>write_user_id,title,content,mode</a:t>
            </a:r>
            <a:r>
              <a:rPr lang="en-US" altLang="ja-JP" sz="4400" dirty="0" smtClean="0">
                <a:solidFill>
                  <a:srgbClr val="FF0000"/>
                </a:solidFill>
                <a:latin typeface="+mn-ea"/>
              </a:rPr>
              <a:t>) </a:t>
            </a:r>
          </a:p>
          <a:p>
            <a:pPr marL="0" indent="0">
              <a:buNone/>
            </a:pPr>
            <a:r>
              <a:rPr lang="en-US" altLang="ja-JP" sz="4400" dirty="0" smtClean="0">
                <a:solidFill>
                  <a:srgbClr val="FF0000"/>
                </a:solidFill>
                <a:latin typeface="+mn-ea"/>
              </a:rPr>
              <a:t>SELECT 2 , </a:t>
            </a:r>
            <a:r>
              <a:rPr lang="en-US" altLang="ja-JP" sz="4400" dirty="0" err="1" smtClean="0">
                <a:solidFill>
                  <a:srgbClr val="FF0000"/>
                </a:solidFill>
                <a:latin typeface="+mn-ea"/>
              </a:rPr>
              <a:t>name,password</a:t>
            </a:r>
            <a:r>
              <a:rPr lang="en-US" altLang="ja-JP" sz="4400" dirty="0" smtClean="0">
                <a:solidFill>
                  <a:srgbClr val="FF0000"/>
                </a:solidFill>
                <a:latin typeface="+mn-ea"/>
              </a:rPr>
              <a:t>, 1 from users WHERE </a:t>
            </a:r>
            <a:r>
              <a:rPr lang="en-US" altLang="ja-JP" sz="4400" dirty="0" err="1" smtClean="0">
                <a:solidFill>
                  <a:srgbClr val="FF0000"/>
                </a:solidFill>
                <a:latin typeface="+mn-ea"/>
              </a:rPr>
              <a:t>loginid</a:t>
            </a:r>
            <a:r>
              <a:rPr lang="en-US" altLang="ja-JP" sz="4400" dirty="0" smtClean="0">
                <a:solidFill>
                  <a:srgbClr val="FF0000"/>
                </a:solidFill>
                <a:latin typeface="+mn-ea"/>
              </a:rPr>
              <a:t>=‘master’ – </a:t>
            </a:r>
          </a:p>
        </p:txBody>
      </p:sp>
    </p:spTree>
    <p:extLst>
      <p:ext uri="{BB962C8B-B14F-4D97-AF65-F5344CB8AC3E}">
        <p14:creationId xmlns:p14="http://schemas.microsoft.com/office/powerpoint/2010/main" val="2534136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管理者アカウントがとれると思いきや</a:t>
            </a:r>
            <a:r>
              <a:rPr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207" y="2233914"/>
            <a:ext cx="10551593" cy="1872252"/>
          </a:xfrm>
        </p:spPr>
      </p:pic>
      <p:sp>
        <p:nvSpPr>
          <p:cNvPr id="5" name="テキスト ボックス 4"/>
          <p:cNvSpPr txBox="1"/>
          <p:nvPr/>
        </p:nvSpPr>
        <p:spPr>
          <a:xfrm>
            <a:off x="442912" y="4422914"/>
            <a:ext cx="11306175" cy="707886"/>
          </a:xfrm>
          <a:prstGeom prst="rect">
            <a:avLst/>
          </a:prstGeom>
          <a:noFill/>
        </p:spPr>
        <p:txBody>
          <a:bodyPr wrap="square" rtlCol="0">
            <a:spAutoFit/>
          </a:bodyPr>
          <a:lstStyle/>
          <a:p>
            <a:pPr algn="ctr"/>
            <a:r>
              <a:rPr kumimoji="1" lang="ja-JP" altLang="en-US" sz="4000" dirty="0" smtClean="0"/>
              <a:t>ハッシュ化されていてわからない！</a:t>
            </a:r>
            <a:endParaRPr kumimoji="1" lang="en-US" altLang="ja-JP" sz="4000" dirty="0" smtClean="0"/>
          </a:p>
        </p:txBody>
      </p:sp>
      <p:sp>
        <p:nvSpPr>
          <p:cNvPr id="7" name="テキスト ボックス 6"/>
          <p:cNvSpPr txBox="1"/>
          <p:nvPr/>
        </p:nvSpPr>
        <p:spPr>
          <a:xfrm>
            <a:off x="4838700" y="5447548"/>
            <a:ext cx="6515100" cy="830997"/>
          </a:xfrm>
          <a:prstGeom prst="rect">
            <a:avLst/>
          </a:prstGeom>
          <a:noFill/>
        </p:spPr>
        <p:txBody>
          <a:bodyPr wrap="square" rtlCol="0">
            <a:spAutoFit/>
          </a:bodyPr>
          <a:lstStyle/>
          <a:p>
            <a:r>
              <a:rPr kumimoji="1" lang="ja-JP" altLang="en-US" sz="2400" dirty="0" smtClean="0"/>
              <a:t>どんなハッシュアルゴリズムが使われているかは分かった。</a:t>
            </a:r>
            <a:endParaRPr kumimoji="1" lang="ja-JP" altLang="en-US" sz="2400" dirty="0"/>
          </a:p>
        </p:txBody>
      </p:sp>
      <p:sp>
        <p:nvSpPr>
          <p:cNvPr id="8" name="右矢印 7"/>
          <p:cNvSpPr/>
          <p:nvPr/>
        </p:nvSpPr>
        <p:spPr>
          <a:xfrm>
            <a:off x="3800475" y="5447548"/>
            <a:ext cx="895350" cy="609600"/>
          </a:xfrm>
          <a:prstGeom prst="rightArrow">
            <a:avLst/>
          </a:prstGeom>
          <a:solidFill>
            <a:srgbClr val="EB8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62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6914</TotalTime>
  <Words>267</Words>
  <Application>Microsoft Office PowerPoint</Application>
  <PresentationFormat>ワイド画面</PresentationFormat>
  <Paragraphs>36</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メイリオ</vt:lpstr>
      <vt:lpstr>Arial</vt:lpstr>
      <vt:lpstr>Calibri</vt:lpstr>
      <vt:lpstr>Office テーマ</vt:lpstr>
      <vt:lpstr>IPFactory(1年生)</vt:lpstr>
      <vt:lpstr>紹介する脆弱性の前に</vt:lpstr>
      <vt:lpstr>紹介する脆弱性</vt:lpstr>
      <vt:lpstr>PowerPoint プレゼンテーション</vt:lpstr>
      <vt:lpstr>PowerPoint プレゼンテーション</vt:lpstr>
      <vt:lpstr>PowerPoint プレゼンテーション</vt:lpstr>
      <vt:lpstr>POSTしたデータを途中で止めて書き換える</vt:lpstr>
      <vt:lpstr>問題のSQL文</vt:lpstr>
      <vt:lpstr>管理者アカウントがとれると思いきや…</vt:lpstr>
      <vt:lpstr>ハッシュ化した任意のパスワードで更新する </vt:lpstr>
      <vt:lpstr>PowerPoint プレゼンテーション</vt:lpstr>
      <vt:lpstr>対策案</vt:lpstr>
      <vt:lpstr>まとめ</vt:lpstr>
      <vt:lpstr>ご清聴ありがとうございました。</vt:lpstr>
    </vt:vector>
  </TitlesOfParts>
  <Company>情報科学専門学校</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IPFactry(1年生)</dc:title>
  <dc:creator>西谷 完太</dc:creator>
  <cp:lastModifiedBy>西谷 完太</cp:lastModifiedBy>
  <cp:revision>31</cp:revision>
  <dcterms:created xsi:type="dcterms:W3CDTF">2016-12-01T08:19:28Z</dcterms:created>
  <dcterms:modified xsi:type="dcterms:W3CDTF">2016-12-26T18:05:18Z</dcterms:modified>
</cp:coreProperties>
</file>