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6" r:id="rId8"/>
    <p:sldId id="263" r:id="rId9"/>
    <p:sldId id="264" r:id="rId10"/>
    <p:sldId id="262" r:id="rId11"/>
    <p:sldId id="265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47C00-F207-4DA7-A6BC-8F038CB25AF8}" type="datetimeFigureOut">
              <a:rPr lang="es-MX" smtClean="0"/>
              <a:t>08/03/2012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6A97D-1AB4-4433-87E2-D1227B1BD6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915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6A97D-1AB4-4433-87E2-D1227B1BD670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013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F2EB-664C-47EB-8B52-4A920F778C35}" type="datetimeFigureOut">
              <a:rPr lang="es-MX" smtClean="0"/>
              <a:t>08/03/2012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B8A3-4059-487A-B8A7-3D074D0166D8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F2EB-664C-47EB-8B52-4A920F778C35}" type="datetimeFigureOut">
              <a:rPr lang="es-MX" smtClean="0"/>
              <a:t>08/03/2012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B8A3-4059-487A-B8A7-3D074D0166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F2EB-664C-47EB-8B52-4A920F778C35}" type="datetimeFigureOut">
              <a:rPr lang="es-MX" smtClean="0"/>
              <a:t>08/03/2012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B8A3-4059-487A-B8A7-3D074D0166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F2EB-664C-47EB-8B52-4A920F778C35}" type="datetimeFigureOut">
              <a:rPr lang="es-MX" smtClean="0"/>
              <a:t>08/03/2012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B8A3-4059-487A-B8A7-3D074D0166D8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F2EB-664C-47EB-8B52-4A920F778C35}" type="datetimeFigureOut">
              <a:rPr lang="es-MX" smtClean="0"/>
              <a:t>08/03/2012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B8A3-4059-487A-B8A7-3D074D0166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F2EB-664C-47EB-8B52-4A920F778C35}" type="datetimeFigureOut">
              <a:rPr lang="es-MX" smtClean="0"/>
              <a:t>08/03/2012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B8A3-4059-487A-B8A7-3D074D0166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F2EB-664C-47EB-8B52-4A920F778C35}" type="datetimeFigureOut">
              <a:rPr lang="es-MX" smtClean="0"/>
              <a:t>08/03/2012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B8A3-4059-487A-B8A7-3D074D0166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F2EB-664C-47EB-8B52-4A920F778C35}" type="datetimeFigureOut">
              <a:rPr lang="es-MX" smtClean="0"/>
              <a:t>08/03/2012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B8A3-4059-487A-B8A7-3D074D0166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F2EB-664C-47EB-8B52-4A920F778C35}" type="datetimeFigureOut">
              <a:rPr lang="es-MX" smtClean="0"/>
              <a:t>08/03/2012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B8A3-4059-487A-B8A7-3D074D0166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F2EB-664C-47EB-8B52-4A920F778C35}" type="datetimeFigureOut">
              <a:rPr lang="es-MX" smtClean="0"/>
              <a:t>08/03/2012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B8A3-4059-487A-B8A7-3D074D0166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F2EB-664C-47EB-8B52-4A920F778C35}" type="datetimeFigureOut">
              <a:rPr lang="es-MX" smtClean="0"/>
              <a:t>08/03/2012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B8A3-4059-487A-B8A7-3D074D0166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161F2EB-664C-47EB-8B52-4A920F778C35}" type="datetimeFigureOut">
              <a:rPr lang="es-MX" smtClean="0"/>
              <a:t>08/03/2012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21A6B8A3-4059-487A-B8A7-3D074D0166D8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1" dirty="0" smtClean="0">
                <a:cs typeface="Arial" pitchFamily="34" charset="0"/>
              </a:rPr>
              <a:t>Juana Vivas Villanueva		09292204</a:t>
            </a:r>
          </a:p>
          <a:p>
            <a:r>
              <a:rPr lang="es-MX" b="1" dirty="0" smtClean="0">
                <a:cs typeface="Arial" pitchFamily="34" charset="0"/>
              </a:rPr>
              <a:t>Greysi Martínez Arce			092922</a:t>
            </a:r>
          </a:p>
          <a:p>
            <a:r>
              <a:rPr lang="es-MX" b="1" dirty="0" smtClean="0">
                <a:cs typeface="Arial" pitchFamily="34" charset="0"/>
              </a:rPr>
              <a:t>Antonio Aguilar Galicia		09292241 </a:t>
            </a:r>
            <a:endParaRPr lang="es-MX" b="1" dirty="0"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470025"/>
          </a:xfrm>
        </p:spPr>
        <p:txBody>
          <a:bodyPr/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Los SISTEMAS GESTORES DE BASE DE DATOS ORIENTADOS A OBJETOS (SGBDOO)</a:t>
            </a:r>
            <a:endParaRPr lang="es-MX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18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Ejemplos</a:t>
            </a:r>
            <a:endParaRPr lang="es-MX" b="1" dirty="0"/>
          </a:p>
        </p:txBody>
      </p:sp>
      <p:sp>
        <p:nvSpPr>
          <p:cNvPr id="5" name="2 Marcador de contenido"/>
          <p:cNvSpPr>
            <a:spLocks noGrp="1"/>
          </p:cNvSpPr>
          <p:nvPr>
            <p:ph sz="quarter" idx="13"/>
          </p:nvPr>
        </p:nvSpPr>
        <p:spPr>
          <a:xfrm>
            <a:off x="609600" y="1484784"/>
            <a:ext cx="7924800" cy="4114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1600" dirty="0" smtClean="0"/>
              <a:t>MATISSE</a:t>
            </a:r>
            <a:r>
              <a:rPr lang="es-MX" sz="1600" dirty="0"/>
              <a:t>, de ADB Inc., posee soporte para C, C++, Smalltalk y Eiffel. </a:t>
            </a:r>
            <a:r>
              <a:rPr lang="es-MX" sz="1600" dirty="0" smtClean="0"/>
              <a:t>Está orientado </a:t>
            </a:r>
            <a:r>
              <a:rPr lang="es-MX" sz="1600" dirty="0"/>
              <a:t>al desarrollo de bases de datos con una rica estructura semántica</a:t>
            </a:r>
            <a:r>
              <a:rPr lang="es-MX" sz="1600" dirty="0" smtClean="0"/>
              <a:t>, además </a:t>
            </a:r>
            <a:r>
              <a:rPr lang="es-MX" sz="1600" dirty="0"/>
              <a:t>puede almacenar y manejar objetos como: imágenes, películas y sonidos</a:t>
            </a:r>
            <a:r>
              <a:rPr lang="es-MX" sz="1600" dirty="0" smtClean="0"/>
              <a:t>. Otras </a:t>
            </a:r>
            <a:r>
              <a:rPr lang="es-MX" sz="1600" dirty="0"/>
              <a:t>características son</a:t>
            </a:r>
            <a:r>
              <a:rPr lang="es-MX" sz="1600" dirty="0" smtClean="0"/>
              <a:t>:</a:t>
            </a:r>
            <a:endParaRPr lang="es-MX" sz="1600" dirty="0"/>
          </a:p>
          <a:p>
            <a:pPr algn="just">
              <a:spcAft>
                <a:spcPts val="0"/>
              </a:spcAft>
            </a:pPr>
            <a:r>
              <a:rPr lang="es-MX" sz="1600" dirty="0"/>
              <a:t>Ubicación optimizada de los objetos en dispositivos de </a:t>
            </a:r>
            <a:r>
              <a:rPr lang="es-MX" sz="1600" dirty="0" smtClean="0"/>
              <a:t>almacenamiento.</a:t>
            </a:r>
          </a:p>
          <a:p>
            <a:pPr algn="just">
              <a:spcAft>
                <a:spcPts val="0"/>
              </a:spcAft>
            </a:pPr>
            <a:r>
              <a:rPr lang="es-MX" sz="1600" dirty="0" smtClean="0"/>
              <a:t>Se </a:t>
            </a:r>
            <a:r>
              <a:rPr lang="es-MX" sz="1600" dirty="0"/>
              <a:t>duplica los objetos en varios dispositivos para recuperación en caso </a:t>
            </a:r>
            <a:r>
              <a:rPr lang="es-MX" sz="1600" dirty="0" smtClean="0"/>
              <a:t>de fallo.</a:t>
            </a:r>
            <a:endParaRPr lang="es-MX" sz="1600" dirty="0"/>
          </a:p>
          <a:p>
            <a:pPr algn="just">
              <a:spcAft>
                <a:spcPts val="0"/>
              </a:spcAft>
            </a:pPr>
            <a:r>
              <a:rPr lang="es-MX" sz="1600" dirty="0"/>
              <a:t>Mecanismo de versiones de objetos incorporado</a:t>
            </a:r>
            <a:r>
              <a:rPr lang="es-MX" sz="1600" dirty="0" smtClean="0"/>
              <a:t>.</a:t>
            </a:r>
            <a:endParaRPr lang="es-MX" sz="1600" dirty="0"/>
          </a:p>
          <a:p>
            <a:pPr algn="just">
              <a:spcAft>
                <a:spcPts val="0"/>
              </a:spcAft>
            </a:pPr>
            <a:r>
              <a:rPr lang="es-MX" sz="1600" dirty="0"/>
              <a:t>Soporte para </a:t>
            </a:r>
            <a:r>
              <a:rPr lang="es-MX" sz="1600" dirty="0" smtClean="0"/>
              <a:t>transacciones.</a:t>
            </a:r>
          </a:p>
          <a:p>
            <a:pPr marL="0" indent="0" algn="just">
              <a:spcAft>
                <a:spcPts val="0"/>
              </a:spcAft>
              <a:buNone/>
            </a:pPr>
            <a:endParaRPr lang="es-MX" sz="1600" dirty="0"/>
          </a:p>
          <a:p>
            <a:pPr marL="0" indent="0" algn="just">
              <a:buNone/>
            </a:pPr>
            <a:r>
              <a:rPr lang="es-MX" sz="1600" dirty="0"/>
              <a:t>Soporte Cliente-Servidor</a:t>
            </a:r>
            <a:r>
              <a:rPr lang="es-MX" sz="1600" dirty="0" smtClean="0"/>
              <a:t>. VERSANT</a:t>
            </a:r>
            <a:r>
              <a:rPr lang="es-MX" sz="1600" dirty="0"/>
              <a:t>, de Versant Object Technology, con soporte a C++, Smalltalk y Eiffel</a:t>
            </a:r>
            <a:r>
              <a:rPr lang="es-MX" sz="1600" dirty="0" smtClean="0"/>
              <a:t>. Se </a:t>
            </a:r>
            <a:r>
              <a:rPr lang="es-MX" sz="1600" dirty="0"/>
              <a:t>ajusta al estándar ODMG</a:t>
            </a:r>
            <a:r>
              <a:rPr lang="es-MX" sz="1600" dirty="0" smtClean="0"/>
              <a:t>.</a:t>
            </a:r>
            <a:endParaRPr lang="es-MX" sz="1600" dirty="0"/>
          </a:p>
          <a:p>
            <a:pPr algn="just">
              <a:spcAft>
                <a:spcPts val="0"/>
              </a:spcAft>
            </a:pPr>
            <a:r>
              <a:rPr lang="es-MX" sz="1600" dirty="0"/>
              <a:t>Especial control al bloqueo y a las transacciones</a:t>
            </a:r>
            <a:r>
              <a:rPr lang="es-MX" sz="1600" dirty="0" smtClean="0"/>
              <a:t>.</a:t>
            </a:r>
            <a:endParaRPr lang="es-MX" sz="1600" dirty="0"/>
          </a:p>
          <a:p>
            <a:pPr algn="just">
              <a:spcAft>
                <a:spcPts val="0"/>
              </a:spcAft>
            </a:pPr>
            <a:r>
              <a:rPr lang="es-MX" sz="1600" dirty="0"/>
              <a:t>Mecanismo de notificación de eventos</a:t>
            </a:r>
            <a:r>
              <a:rPr lang="es-MX" sz="1600" dirty="0" smtClean="0"/>
              <a:t>.</a:t>
            </a:r>
            <a:endParaRPr lang="es-MX" sz="1600" dirty="0"/>
          </a:p>
          <a:p>
            <a:pPr algn="just">
              <a:spcAft>
                <a:spcPts val="0"/>
              </a:spcAft>
            </a:pPr>
            <a:r>
              <a:rPr lang="es-MX" sz="1600" dirty="0"/>
              <a:t>Mecanismo de versiones de objetos</a:t>
            </a:r>
            <a:r>
              <a:rPr lang="es-MX" sz="1600" dirty="0" smtClean="0"/>
              <a:t>.</a:t>
            </a:r>
            <a:endParaRPr lang="es-MX" sz="1600" dirty="0"/>
          </a:p>
          <a:p>
            <a:pPr algn="just">
              <a:spcAft>
                <a:spcPts val="0"/>
              </a:spcAft>
            </a:pPr>
            <a:r>
              <a:rPr lang="es-MX" sz="1600" dirty="0" smtClean="0"/>
              <a:t>Soporte Cliente-Servidor.</a:t>
            </a:r>
            <a:endParaRPr lang="es-MX" sz="1600" dirty="0"/>
          </a:p>
          <a:p>
            <a:pPr algn="just">
              <a:spcAft>
                <a:spcPts val="0"/>
              </a:spcAft>
            </a:pPr>
            <a:r>
              <a:rPr lang="es-MX" sz="1600" dirty="0"/>
              <a:t>Rico conjunto de tipos de datos</a:t>
            </a:r>
            <a:endParaRPr lang="es-MX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06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Conclusión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Las </a:t>
            </a:r>
            <a:r>
              <a:rPr lang="es-MX" dirty="0" smtClean="0"/>
              <a:t>SGBDOO </a:t>
            </a:r>
            <a:r>
              <a:rPr lang="es-MX" dirty="0"/>
              <a:t>representan una tecnología innovadora y un mercado en pleno desarrollo. Después de </a:t>
            </a:r>
            <a:r>
              <a:rPr lang="es-MX" dirty="0" smtClean="0"/>
              <a:t>una fase </a:t>
            </a:r>
            <a:r>
              <a:rPr lang="es-MX" dirty="0"/>
              <a:t>extensiva de evaluación de la tecnología y de experimentación vía prototipos, </a:t>
            </a:r>
            <a:r>
              <a:rPr lang="es-MX" dirty="0" smtClean="0"/>
              <a:t>varios desarrolladores </a:t>
            </a:r>
            <a:r>
              <a:rPr lang="es-MX" dirty="0"/>
              <a:t>generan aplicaciones a un nivel real de explotación. Estos desarrolladores son </a:t>
            </a:r>
            <a:r>
              <a:rPr lang="es-MX" dirty="0" smtClean="0"/>
              <a:t>los primeros </a:t>
            </a:r>
            <a:r>
              <a:rPr lang="es-MX" dirty="0"/>
              <a:t>en aprovechar las ventajas de esta tecnología, beneficiándose de una ventaja </a:t>
            </a:r>
            <a:r>
              <a:rPr lang="es-MX" dirty="0" smtClean="0"/>
              <a:t>competitiva sobre </a:t>
            </a:r>
            <a:r>
              <a:rPr lang="es-MX" dirty="0"/>
              <a:t>las demás organizaciones.</a:t>
            </a:r>
          </a:p>
        </p:txBody>
      </p:sp>
    </p:spTree>
    <p:extLst>
      <p:ext uri="{BB962C8B-B14F-4D97-AF65-F5344CB8AC3E}">
        <p14:creationId xmlns:p14="http://schemas.microsoft.com/office/powerpoint/2010/main" val="38432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Definición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8531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b="1" dirty="0" smtClean="0"/>
              <a:t>¿</a:t>
            </a:r>
            <a:r>
              <a:rPr lang="es-MX" b="1" dirty="0"/>
              <a:t>Qué </a:t>
            </a:r>
            <a:r>
              <a:rPr lang="es-MX" b="1" dirty="0" smtClean="0"/>
              <a:t>es</a:t>
            </a:r>
            <a:r>
              <a:rPr lang="es-MX" b="1" dirty="0" smtClean="0"/>
              <a:t> </a:t>
            </a:r>
            <a:r>
              <a:rPr lang="es-MX" b="1" dirty="0"/>
              <a:t>un SGBDOO? </a:t>
            </a:r>
            <a:endParaRPr lang="es-MX" b="1" dirty="0" smtClean="0"/>
          </a:p>
          <a:p>
            <a:pPr marL="0" indent="0" algn="just">
              <a:buNone/>
            </a:pPr>
            <a:r>
              <a:rPr lang="es-MX" dirty="0" smtClean="0"/>
              <a:t>Un SGBDOO es un SGBD que almacena objetos y por tanto posee todas las ventajas de la orientación a objetos.</a:t>
            </a:r>
          </a:p>
          <a:p>
            <a:pPr marL="0" indent="0" algn="just">
              <a:buNone/>
            </a:pPr>
            <a:endParaRPr lang="es-MX" b="1" dirty="0" smtClean="0"/>
          </a:p>
          <a:p>
            <a:pPr marL="0" indent="0" algn="just">
              <a:buNone/>
            </a:pPr>
            <a:r>
              <a:rPr lang="es-MX" b="1" dirty="0" smtClean="0"/>
              <a:t>Concepto SGBD</a:t>
            </a:r>
          </a:p>
          <a:p>
            <a:pPr marL="0" indent="0" algn="just">
              <a:buNone/>
            </a:pPr>
            <a:r>
              <a:rPr lang="es-MX" dirty="0"/>
              <a:t>S</a:t>
            </a:r>
            <a:r>
              <a:rPr lang="es-MX" dirty="0" smtClean="0"/>
              <a:t>on </a:t>
            </a:r>
            <a:r>
              <a:rPr lang="es-MX" dirty="0"/>
              <a:t>un tipo de software muy específico, dedicado a servir de interfaz entre la base de datos, el usuario y las aplicaciones que la utilizan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b="1" dirty="0" smtClean="0"/>
              <a:t>Concepto SGBDR</a:t>
            </a:r>
          </a:p>
          <a:p>
            <a:pPr marL="0" indent="0" algn="just">
              <a:buNone/>
            </a:pPr>
            <a:r>
              <a:rPr lang="es-MX" dirty="0" smtClean="0"/>
              <a:t>Es un SGBD en el que los datos se almacenan en las tablas y las relaciones entre los datos también se almacenan en tablas.</a:t>
            </a:r>
            <a:endParaRPr lang="es-MX" dirty="0"/>
          </a:p>
          <a:p>
            <a:pPr marL="0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189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EJEMPLO</a:t>
            </a:r>
            <a:endParaRPr lang="es-MX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6" t="39881" r="29722" b="16099"/>
          <a:stretch/>
        </p:blipFill>
        <p:spPr bwMode="auto">
          <a:xfrm>
            <a:off x="1600259" y="1667952"/>
            <a:ext cx="5996077" cy="39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6876256" y="5949280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Esther Dyson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06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endParaRPr lang="es-MX" b="1" dirty="0"/>
          </a:p>
        </p:txBody>
      </p:sp>
      <p:sp>
        <p:nvSpPr>
          <p:cNvPr id="4" name="2 Marcador de contenido"/>
          <p:cNvSpPr>
            <a:spLocks noGrp="1"/>
          </p:cNvSpPr>
          <p:nvPr>
            <p:ph sz="quarter" idx="13"/>
          </p:nvPr>
        </p:nvSpPr>
        <p:spPr>
          <a:xfrm>
            <a:off x="609600" y="1510145"/>
            <a:ext cx="7924800" cy="3863071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 smtClean="0"/>
              <a:t>Un SGBDOO debe satisfacer dos criterios: ser un </a:t>
            </a:r>
            <a:r>
              <a:rPr lang="es-MX" i="1" dirty="0" smtClean="0"/>
              <a:t>sistema orientado a objetos</a:t>
            </a:r>
            <a:r>
              <a:rPr lang="es-MX" dirty="0" smtClean="0"/>
              <a:t>, y ser un </a:t>
            </a:r>
            <a:r>
              <a:rPr lang="es-MX" i="1" dirty="0" smtClean="0"/>
              <a:t>sistema de gestión de bases de datos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endParaRPr lang="es-MX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2" t="25396" r="24591" b="12897"/>
          <a:stretch/>
        </p:blipFill>
        <p:spPr bwMode="auto">
          <a:xfrm>
            <a:off x="2267744" y="2344057"/>
            <a:ext cx="4680520" cy="338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983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Ventajas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09600" y="1384176"/>
            <a:ext cx="7924800" cy="1900808"/>
          </a:xfrm>
        </p:spPr>
        <p:txBody>
          <a:bodyPr/>
          <a:lstStyle/>
          <a:p>
            <a:r>
              <a:rPr lang="es-MX" dirty="0" smtClean="0"/>
              <a:t>Mayor capacidad de modelado.</a:t>
            </a:r>
          </a:p>
          <a:p>
            <a:r>
              <a:rPr lang="es-MX" dirty="0" smtClean="0"/>
              <a:t>Lenguaje de consulta más expresivo.</a:t>
            </a:r>
          </a:p>
          <a:p>
            <a:r>
              <a:rPr lang="es-MX" dirty="0" smtClean="0"/>
              <a:t>Adecuación a las aplicaciones avanzadas de base de datos.</a:t>
            </a:r>
          </a:p>
          <a:p>
            <a:r>
              <a:rPr lang="es-MX" dirty="0" smtClean="0"/>
              <a:t>Mayores prestaciones.</a:t>
            </a:r>
            <a:endParaRPr lang="es-MX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39552" y="3212976"/>
            <a:ext cx="7924800" cy="5715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b="1" dirty="0" smtClean="0"/>
              <a:t>desventajas</a:t>
            </a:r>
            <a:endParaRPr lang="es-MX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11560" y="3789040"/>
            <a:ext cx="7924800" cy="190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Carencia de un modelado de datos universal.</a:t>
            </a:r>
          </a:p>
          <a:p>
            <a:r>
              <a:rPr lang="es-MX" dirty="0" smtClean="0"/>
              <a:t>Carencia de experiencia.</a:t>
            </a:r>
          </a:p>
          <a:p>
            <a:r>
              <a:rPr lang="es-MX" dirty="0" smtClean="0"/>
              <a:t>Falta de estándares.</a:t>
            </a:r>
          </a:p>
          <a:p>
            <a:r>
              <a:rPr lang="es-MX" dirty="0" smtClean="0"/>
              <a:t>Falta de soporte a las vistas.</a:t>
            </a:r>
          </a:p>
          <a:p>
            <a:r>
              <a:rPr lang="es-MX" dirty="0" smtClean="0"/>
              <a:t>Falta de soporte a la seguridad.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06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Desarrollo con sgbdr y sgbdoo</a:t>
            </a:r>
            <a:endParaRPr lang="es-MX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0" t="24213" r="19013" b="12879"/>
          <a:stretch/>
        </p:blipFill>
        <p:spPr bwMode="auto">
          <a:xfrm>
            <a:off x="683568" y="1700808"/>
            <a:ext cx="7880480" cy="4661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6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MX" sz="2800" b="1" dirty="0">
                <a:latin typeface="Arial" charset="0"/>
                <a:cs typeface="Arial" charset="0"/>
              </a:rPr>
              <a:t>Diferencias entre RDBMS y OODBMS </a:t>
            </a:r>
            <a:br>
              <a:rPr lang="es-MX" sz="2800" b="1" dirty="0">
                <a:latin typeface="Arial" charset="0"/>
                <a:cs typeface="Arial" charset="0"/>
              </a:rPr>
            </a:br>
            <a:endParaRPr lang="es-MX" sz="2800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72678"/>
              </p:ext>
            </p:extLst>
          </p:nvPr>
        </p:nvGraphicFramePr>
        <p:xfrm>
          <a:off x="755576" y="1397000"/>
          <a:ext cx="7704856" cy="4264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/>
                <a:gridCol w="3852428"/>
              </a:tblGrid>
              <a:tr h="372276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SGBDR</a:t>
                      </a:r>
                      <a:endParaRPr lang="es-MX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SGBDOO</a:t>
                      </a:r>
                      <a:endParaRPr lang="es-MX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1972">
                <a:tc>
                  <a:txBody>
                    <a:bodyPr/>
                    <a:lstStyle/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s-MX" sz="1400" dirty="0" smtClean="0"/>
                        <a:t>Tablas normalizadas y restricciones de integridad: identidad y referencial.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s-MX" sz="1400" dirty="0" smtClean="0"/>
                        <a:t>El esquema conceptual corresponde a base de</a:t>
                      </a:r>
                      <a:r>
                        <a:rPr lang="es-MX" sz="1400" baseline="0" dirty="0" smtClean="0"/>
                        <a:t> </a:t>
                      </a:r>
                      <a:r>
                        <a:rPr lang="es-MX" sz="1400" dirty="0" smtClean="0"/>
                        <a:t>datos empresarial y la aplicación explota a través de su esquema externo.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s-MX" sz="1400" dirty="0" smtClean="0"/>
                        <a:t>Puede iniciarse una consulta a partir de cualquier relación derivable de las relaciones representadas por las tablas de la base de datos. 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s-MX" sz="1400" dirty="0" smtClean="0"/>
                        <a:t>Busca una representación independiente de las aplicaciones que explotan la base de datos.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s-MX" sz="1400" dirty="0" smtClean="0"/>
                        <a:t>Ofrece a las diferentes arquitecturas de aplicaciones una interfaz común: SQL.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endParaRPr lang="es-MX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s-MX" sz="1400" dirty="0" smtClean="0"/>
                        <a:t>Objetos complejos: contienen colecciones de objetos o referencias a </a:t>
                      </a:r>
                      <a:br>
                        <a:rPr lang="es-MX" sz="1400" dirty="0" smtClean="0"/>
                      </a:br>
                      <a:r>
                        <a:rPr lang="es-MX" sz="1400" dirty="0" smtClean="0"/>
                        <a:t>otros objetos 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s-MX" sz="1400" dirty="0" smtClean="0"/>
                        <a:t>El objeto persistente tiene la misma estructura que su versión transiente.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s-MX" sz="1400" dirty="0" smtClean="0"/>
                        <a:t>Requiere la definición de objetos distinguidos que fungen como puntos de acceso a partir de los cuales es posible acceder al resto de los objetos.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s-MX" sz="1400" dirty="0" smtClean="0"/>
                        <a:t>Las aplicaciones deben conocer los puntos de entrada. 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s-MX" sz="1400" dirty="0" smtClean="0"/>
                        <a:t>Busca la equivalencia entre la estructura de los objetos en la base de datos y los objetos utilizados en las aplicaciones. 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s-MX" sz="1400" dirty="0" smtClean="0"/>
                        <a:t>Requiere un API específico para un lenguaje orientado a objetos o bien, si está disponible, OQL 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endParaRPr lang="es-MX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89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Los aportes a la tecnología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/>
              <a:t>Su fuerte es en ambientes donde hay una necesidad de datos no estándar, es decir, de aquellos </a:t>
            </a:r>
            <a:r>
              <a:rPr lang="es-MX" dirty="0" smtClean="0"/>
              <a:t>que uno </a:t>
            </a:r>
            <a:r>
              <a:rPr lang="es-MX" dirty="0"/>
              <a:t>manipula textos estructurados o no estructurados, </a:t>
            </a:r>
            <a:r>
              <a:rPr lang="es-MX" dirty="0" smtClean="0"/>
              <a:t>imágenes</a:t>
            </a:r>
            <a:r>
              <a:rPr lang="es-MX" dirty="0"/>
              <a:t>, gráficos, sonidos, </a:t>
            </a:r>
            <a:r>
              <a:rPr lang="es-MX" dirty="0" smtClean="0"/>
              <a:t>videos, documentos </a:t>
            </a:r>
            <a:r>
              <a:rPr lang="es-MX" dirty="0"/>
              <a:t>o programas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 smtClean="0"/>
              <a:t>Por ejemplo</a:t>
            </a:r>
            <a:r>
              <a:rPr lang="es-MX" dirty="0"/>
              <a:t>:</a:t>
            </a:r>
          </a:p>
          <a:p>
            <a:pPr>
              <a:spcAft>
                <a:spcPts val="0"/>
              </a:spcAft>
            </a:pPr>
            <a:r>
              <a:rPr lang="es-MX" dirty="0" smtClean="0"/>
              <a:t>CAD</a:t>
            </a:r>
            <a:endParaRPr lang="es-MX" dirty="0"/>
          </a:p>
          <a:p>
            <a:pPr>
              <a:spcAft>
                <a:spcPts val="0"/>
              </a:spcAft>
            </a:pPr>
            <a:r>
              <a:rPr lang="es-MX" dirty="0" smtClean="0"/>
              <a:t>Gestión </a:t>
            </a:r>
            <a:r>
              <a:rPr lang="es-MX" dirty="0"/>
              <a:t>de datos técnicos</a:t>
            </a:r>
          </a:p>
          <a:p>
            <a:pPr>
              <a:spcAft>
                <a:spcPts val="0"/>
              </a:spcAft>
            </a:pPr>
            <a:r>
              <a:rPr lang="es-MX" dirty="0" smtClean="0"/>
              <a:t>Cartografía</a:t>
            </a:r>
            <a:endParaRPr lang="es-MX" dirty="0"/>
          </a:p>
          <a:p>
            <a:pPr>
              <a:spcAft>
                <a:spcPts val="0"/>
              </a:spcAft>
            </a:pPr>
            <a:r>
              <a:rPr lang="es-MX" dirty="0" smtClean="0"/>
              <a:t>Multimedia</a:t>
            </a:r>
            <a:r>
              <a:rPr lang="es-MX" dirty="0"/>
              <a:t>.</a:t>
            </a:r>
          </a:p>
          <a:p>
            <a:pPr>
              <a:spcAft>
                <a:spcPts val="0"/>
              </a:spcAft>
            </a:pPr>
            <a:r>
              <a:rPr lang="es-MX" dirty="0" smtClean="0"/>
              <a:t>Sistemas </a:t>
            </a:r>
            <a:r>
              <a:rPr lang="es-MX" dirty="0"/>
              <a:t>distribuidos y cliente/servidor.</a:t>
            </a:r>
          </a:p>
          <a:p>
            <a:pPr>
              <a:spcAft>
                <a:spcPts val="0"/>
              </a:spcAft>
            </a:pPr>
            <a:r>
              <a:rPr lang="pt-BR" dirty="0" smtClean="0"/>
              <a:t>Bases </a:t>
            </a:r>
            <a:r>
              <a:rPr lang="pt-BR" dirty="0"/>
              <a:t>de datos multimedia.</a:t>
            </a:r>
          </a:p>
          <a:p>
            <a:pPr>
              <a:spcAft>
                <a:spcPts val="0"/>
              </a:spcAft>
            </a:pPr>
            <a:r>
              <a:rPr lang="es-MX" dirty="0" smtClean="0"/>
              <a:t>Correo </a:t>
            </a:r>
            <a:r>
              <a:rPr lang="es-MX" dirty="0"/>
              <a:t>por voz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06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Los Mercados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i="1" dirty="0" smtClean="0"/>
              <a:t>1. Aplicación </a:t>
            </a:r>
            <a:r>
              <a:rPr lang="es-MX" i="1" dirty="0"/>
              <a:t>en Sistemas de información geográficos.</a:t>
            </a:r>
          </a:p>
          <a:p>
            <a:pPr marL="0" indent="0" algn="just">
              <a:buNone/>
            </a:pPr>
            <a:r>
              <a:rPr lang="es-MX" dirty="0"/>
              <a:t>Para los sistemas de información geográficos o para toda aplicación en la cual hay una </a:t>
            </a:r>
            <a:r>
              <a:rPr lang="es-MX" dirty="0" smtClean="0"/>
              <a:t>dimensión espacial </a:t>
            </a:r>
            <a:r>
              <a:rPr lang="es-MX" dirty="0"/>
              <a:t>o geográfica (la cartografía de una región, la topología de una zona o el plano de un edificio</a:t>
            </a:r>
            <a:r>
              <a:rPr lang="es-MX" dirty="0" smtClean="0"/>
              <a:t>), los </a:t>
            </a:r>
            <a:r>
              <a:rPr lang="es-MX" dirty="0"/>
              <a:t>desarrolladores de estas aplicaciones necesitan la tecnología de objetos; ella ofrece un </a:t>
            </a:r>
            <a:r>
              <a:rPr lang="es-MX" dirty="0" smtClean="0"/>
              <a:t>mayor desarrollo </a:t>
            </a:r>
            <a:r>
              <a:rPr lang="es-MX" dirty="0"/>
              <a:t>y mejores desempeños.</a:t>
            </a:r>
          </a:p>
          <a:p>
            <a:pPr marL="0" indent="0" algn="just">
              <a:buNone/>
            </a:pPr>
            <a:r>
              <a:rPr lang="es-MX" i="1" dirty="0" smtClean="0"/>
              <a:t>2. Gestión </a:t>
            </a:r>
            <a:r>
              <a:rPr lang="es-MX" i="1" dirty="0"/>
              <a:t>de datos técnicos.</a:t>
            </a:r>
          </a:p>
          <a:p>
            <a:pPr marL="0" indent="0" algn="just">
              <a:buNone/>
            </a:pPr>
            <a:r>
              <a:rPr lang="es-MX" dirty="0"/>
              <a:t>Porque permiten almacenar los datos de naturaleza variada y de tipo extensible, los </a:t>
            </a:r>
            <a:r>
              <a:rPr lang="es-MX" dirty="0" smtClean="0"/>
              <a:t>SGBDOO son elegibles </a:t>
            </a:r>
            <a:r>
              <a:rPr lang="es-MX" dirty="0"/>
              <a:t>como sistemas de almacenamiento para este tipo de aplicaciones, que incluyen la gestión </a:t>
            </a:r>
            <a:r>
              <a:rPr lang="es-MX" dirty="0" smtClean="0"/>
              <a:t>de datos </a:t>
            </a:r>
            <a:r>
              <a:rPr lang="es-MX" dirty="0"/>
              <a:t>científicos experimentales, la gestión de datos asistidos por computador (CAD) y </a:t>
            </a:r>
            <a:r>
              <a:rPr lang="es-MX" dirty="0" smtClean="0"/>
              <a:t>la documentación </a:t>
            </a:r>
            <a:r>
              <a:rPr lang="es-MX" dirty="0"/>
              <a:t>técnica.</a:t>
            </a:r>
          </a:p>
          <a:p>
            <a:pPr marL="0" indent="0" algn="just">
              <a:buNone/>
            </a:pPr>
            <a:r>
              <a:rPr lang="es-MX" i="1" dirty="0" smtClean="0"/>
              <a:t>3. Aplicaciones </a:t>
            </a:r>
            <a:r>
              <a:rPr lang="es-MX" i="1" dirty="0"/>
              <a:t>Multimedia.</a:t>
            </a:r>
          </a:p>
          <a:p>
            <a:pPr marL="0" indent="0" algn="just">
              <a:buNone/>
            </a:pPr>
            <a:r>
              <a:rPr lang="es-MX" dirty="0"/>
              <a:t>Para toda aplicación que manipula gráficos, imágenes, animación y voz, </a:t>
            </a:r>
            <a:r>
              <a:rPr lang="es-MX" dirty="0" smtClean="0"/>
              <a:t>los SGBDOO </a:t>
            </a:r>
            <a:r>
              <a:rPr lang="es-MX" dirty="0"/>
              <a:t>son los </a:t>
            </a:r>
            <a:r>
              <a:rPr lang="es-MX" dirty="0" smtClean="0"/>
              <a:t>primeros en </a:t>
            </a:r>
            <a:r>
              <a:rPr lang="es-MX" dirty="0"/>
              <a:t>la elección de los desarrolladores.</a:t>
            </a:r>
          </a:p>
        </p:txBody>
      </p:sp>
    </p:spTree>
    <p:extLst>
      <p:ext uri="{BB962C8B-B14F-4D97-AF65-F5344CB8AC3E}">
        <p14:creationId xmlns:p14="http://schemas.microsoft.com/office/powerpoint/2010/main" val="38506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642</TotalTime>
  <Words>643</Words>
  <Application>Microsoft Office PowerPoint</Application>
  <PresentationFormat>Presentación en pantalla (4:3)</PresentationFormat>
  <Paragraphs>76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Horizonte</vt:lpstr>
      <vt:lpstr>Los SISTEMAS GESTORES DE BASE DE DATOS ORIENTADOS A OBJETOS (SGBDOO)</vt:lpstr>
      <vt:lpstr>Definición</vt:lpstr>
      <vt:lpstr>EJEMPLO</vt:lpstr>
      <vt:lpstr>características</vt:lpstr>
      <vt:lpstr>Ventajas</vt:lpstr>
      <vt:lpstr>Desarrollo con sgbdr y sgbdoo</vt:lpstr>
      <vt:lpstr>Diferencias entre RDBMS y OODBMS  </vt:lpstr>
      <vt:lpstr>Los aportes a la tecnología</vt:lpstr>
      <vt:lpstr>Los Mercados</vt:lpstr>
      <vt:lpstr>Ejemplos</vt:lpstr>
      <vt:lpstr>Conclusión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SISTEMAS GESTORES DE BASE DE DATOS ORIENTADOS A OBJETOS (SGBDOO)</dc:title>
  <dc:creator>TOÑO_AGA</dc:creator>
  <cp:lastModifiedBy>TOÑO_AGA</cp:lastModifiedBy>
  <cp:revision>28</cp:revision>
  <dcterms:created xsi:type="dcterms:W3CDTF">2012-03-05T17:31:17Z</dcterms:created>
  <dcterms:modified xsi:type="dcterms:W3CDTF">2012-03-09T00:11:11Z</dcterms:modified>
</cp:coreProperties>
</file>