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51" r:id="rId3"/>
    <p:sldMasterId id="2147483653" r:id="rId4"/>
  </p:sldMasterIdLst>
  <p:notesMasterIdLst>
    <p:notesMasterId r:id="rId6"/>
  </p:notesMasterIdLst>
  <p:sldIdLst>
    <p:sldId id="256" r:id="rId5"/>
    <p:sldId id="257" r:id="rId7"/>
    <p:sldId id="258" r:id="rId8"/>
    <p:sldId id="260" r:id="rId9"/>
    <p:sldId id="261" r:id="rId10"/>
    <p:sldId id="259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68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59A8"/>
    <a:srgbClr val="0966C3"/>
    <a:srgbClr val="FFE549"/>
    <a:srgbClr val="E73433"/>
    <a:srgbClr val="8EC31F"/>
    <a:srgbClr val="0052A4"/>
    <a:srgbClr val="41C0F0"/>
    <a:srgbClr val="FFD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5666"/>
  </p:normalViewPr>
  <p:slideViewPr>
    <p:cSldViewPr snapToGrid="0" showGuides="1">
      <p:cViewPr varScale="1">
        <p:scale>
          <a:sx n="80" d="100"/>
          <a:sy n="80" d="100"/>
        </p:scale>
        <p:origin x="-318" y="-90"/>
      </p:cViewPr>
      <p:guideLst>
        <p:guide orient="horz" pos="436"/>
        <p:guide pos="68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3CC5F-F3D2-D240-A0DD-1C8E70CC50D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24195-F979-4444-AA07-A51AD00F949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角圆角矩形 6"/>
          <p:cNvSpPr/>
          <p:nvPr userDrawn="1"/>
        </p:nvSpPr>
        <p:spPr>
          <a:xfrm>
            <a:off x="1738376" y="2195631"/>
            <a:ext cx="1762559" cy="421296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kumimoji="1"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1"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151"/>
          <p:cNvSpPr txBox="1"/>
          <p:nvPr userDrawn="1"/>
        </p:nvSpPr>
        <p:spPr>
          <a:xfrm>
            <a:off x="1642464" y="1212040"/>
            <a:ext cx="1954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b="1" dirty="0">
                <a:latin typeface="Arial" panose="020B0604020202090204" pitchFamily="34" charset="0"/>
                <a:ea typeface="微软雅黑" panose="020B0503020204020204" pitchFamily="34" charset="-122"/>
              </a:rPr>
              <a:t>目  录</a:t>
            </a:r>
            <a:endParaRPr lang="zh-CN" altLang="en-US" sz="5400" b="1" dirty="0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6" descr="查看图片"/>
          <p:cNvPicPr>
            <a:picLocks noChangeAspect="1" noChangeArrowheads="1"/>
          </p:cNvPicPr>
          <p:nvPr userDrawn="1"/>
        </p:nvPicPr>
        <p:blipFill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DD62B1-AD48-401F-91A2-BD5637474FB3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85F256-6833-4D38-8F08-CE680E30314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3" Type="http://schemas.openxmlformats.org/officeDocument/2006/relationships/theme" Target="../theme/theme3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/>
          <a:srcRect t="1848" r="50956" b="80865"/>
          <a:stretch>
            <a:fillRect/>
          </a:stretch>
        </p:blipFill>
        <p:spPr>
          <a:xfrm>
            <a:off x="9919085" y="272949"/>
            <a:ext cx="2129623" cy="6613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 descr="查看图片"/>
          <p:cNvPicPr>
            <a:picLocks noChangeAspect="1" noChangeArrowheads="1"/>
          </p:cNvPicPr>
          <p:nvPr userDrawn="1"/>
        </p:nvPicPr>
        <p:blipFill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/>
          </p:cNvPicPr>
          <p:nvPr userDrawn="1"/>
        </p:nvPicPr>
        <p:blipFill rotWithShape="1">
          <a:blip r:embed="rId12"/>
          <a:srcRect t="1848" r="50956" b="80865"/>
          <a:stretch>
            <a:fillRect/>
          </a:stretch>
        </p:blipFill>
        <p:spPr>
          <a:xfrm>
            <a:off x="10754997" y="175070"/>
            <a:ext cx="1387456" cy="430858"/>
          </a:xfrm>
          <a:prstGeom prst="rect">
            <a:avLst/>
          </a:prstGeom>
        </p:spPr>
      </p:pic>
      <p:cxnSp>
        <p:nvCxnSpPr>
          <p:cNvPr id="12" name="直线连接符 19"/>
          <p:cNvCxnSpPr/>
          <p:nvPr userDrawn="1"/>
        </p:nvCxnSpPr>
        <p:spPr>
          <a:xfrm>
            <a:off x="0" y="599866"/>
            <a:ext cx="12192000" cy="0"/>
          </a:xfrm>
          <a:prstGeom prst="line">
            <a:avLst/>
          </a:prstGeom>
          <a:ln w="12700" cmpd="sng">
            <a:gradFill>
              <a:gsLst>
                <a:gs pos="100000">
                  <a:schemeClr val="bg1">
                    <a:lumMod val="75000"/>
                    <a:alpha val="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0" scaled="0"/>
            </a:gra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 userDrawn="1"/>
        </p:nvSpPr>
        <p:spPr>
          <a:xfrm>
            <a:off x="450311" y="235244"/>
            <a:ext cx="275773" cy="275773"/>
          </a:xfrm>
          <a:prstGeom prst="ellipse">
            <a:avLst/>
          </a:prstGeom>
          <a:gradFill>
            <a:gsLst>
              <a:gs pos="0">
                <a:srgbClr val="01B0F0">
                  <a:alpha val="0"/>
                </a:srgbClr>
              </a:gs>
              <a:gs pos="100000">
                <a:srgbClr val="01B0F0"/>
              </a:gs>
            </a:gsLst>
            <a:lin ang="0" scaled="0"/>
          </a:gra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4" name="椭圆 10"/>
          <p:cNvSpPr/>
          <p:nvPr userDrawn="1"/>
        </p:nvSpPr>
        <p:spPr>
          <a:xfrm>
            <a:off x="292488" y="235244"/>
            <a:ext cx="275773" cy="275773"/>
          </a:xfrm>
          <a:prstGeom prst="ellipse">
            <a:avLst/>
          </a:prstGeom>
          <a:solidFill>
            <a:srgbClr val="FFC001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9386773" y="4452470"/>
            <a:ext cx="1554834" cy="298109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時間：</a:t>
            </a:r>
            <a:r>
              <a:rPr kumimoji="1"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2024/5/24</a:t>
            </a:r>
            <a:endParaRPr kumimoji="1"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7762240" y="3840480"/>
            <a:ext cx="3179445" cy="360045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報告人：</a:t>
            </a:r>
            <a:r>
              <a:rPr kumimoji="1"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MCEG Mac(II)</a:t>
            </a:r>
            <a:r>
              <a:rPr kumimoji="1"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產品處</a:t>
            </a:r>
            <a:endParaRPr kumimoji="1"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0" y="2529621"/>
            <a:ext cx="1109699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事業群視覺規範</a:t>
            </a:r>
            <a:r>
              <a:rPr kumimoji="1"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-PPT</a:t>
            </a:r>
            <a:r>
              <a:rPr kumimoji="1"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範本</a:t>
            </a:r>
            <a:endParaRPr kumimoji="1"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直線圖說文字 1 3"/>
          <p:cNvSpPr/>
          <p:nvPr/>
        </p:nvSpPr>
        <p:spPr>
          <a:xfrm flipH="1">
            <a:off x="4309534" y="1958121"/>
            <a:ext cx="4792134" cy="431800"/>
          </a:xfrm>
          <a:prstGeom prst="borderCallout1">
            <a:avLst>
              <a:gd name="adj1" fmla="val 52083"/>
              <a:gd name="adj2" fmla="val -2768"/>
              <a:gd name="adj3" fmla="val 146814"/>
              <a:gd name="adj4" fmla="val -16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主標題字號：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YaHei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48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 加粗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直線圖說文字 1 9"/>
          <p:cNvSpPr/>
          <p:nvPr/>
        </p:nvSpPr>
        <p:spPr>
          <a:xfrm flipH="1">
            <a:off x="2162175" y="3804504"/>
            <a:ext cx="4792134" cy="431800"/>
          </a:xfrm>
          <a:prstGeom prst="borderCallout1">
            <a:avLst>
              <a:gd name="adj1" fmla="val 52083"/>
              <a:gd name="adj2" fmla="val -2768"/>
              <a:gd name="adj3" fmla="val 52696"/>
              <a:gd name="adj4" fmla="val -17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報告單位字號：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YaHei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 加粗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直線圖說文字 1 10"/>
          <p:cNvSpPr/>
          <p:nvPr/>
        </p:nvSpPr>
        <p:spPr>
          <a:xfrm flipH="1">
            <a:off x="2162175" y="4534679"/>
            <a:ext cx="4792134" cy="431800"/>
          </a:xfrm>
          <a:prstGeom prst="borderCallout1">
            <a:avLst>
              <a:gd name="adj1" fmla="val 52083"/>
              <a:gd name="adj2" fmla="val -2768"/>
              <a:gd name="adj3" fmla="val 52696"/>
              <a:gd name="adj4" fmla="val -17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報告時間字號：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YaHei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 加粗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95"/>
          <p:cNvSpPr txBox="1"/>
          <p:nvPr/>
        </p:nvSpPr>
        <p:spPr>
          <a:xfrm>
            <a:off x="5875337" y="1212040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1.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TextBox 96"/>
          <p:cNvSpPr txBox="1"/>
          <p:nvPr/>
        </p:nvSpPr>
        <p:spPr>
          <a:xfrm>
            <a:off x="5875337" y="1986389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2.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TextBox 95"/>
          <p:cNvSpPr txBox="1"/>
          <p:nvPr/>
        </p:nvSpPr>
        <p:spPr>
          <a:xfrm>
            <a:off x="5875337" y="2750349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3.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TextBox 96"/>
          <p:cNvSpPr txBox="1"/>
          <p:nvPr/>
        </p:nvSpPr>
        <p:spPr>
          <a:xfrm>
            <a:off x="5875337" y="3522551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4.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extBox 17"/>
          <p:cNvSpPr txBox="1"/>
          <p:nvPr/>
        </p:nvSpPr>
        <p:spPr>
          <a:xfrm>
            <a:off x="6295020" y="1310436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7"/>
          <p:cNvSpPr txBox="1"/>
          <p:nvPr/>
        </p:nvSpPr>
        <p:spPr>
          <a:xfrm>
            <a:off x="6295020" y="2076956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7"/>
          <p:cNvSpPr txBox="1"/>
          <p:nvPr/>
        </p:nvSpPr>
        <p:spPr>
          <a:xfrm>
            <a:off x="6295020" y="2828176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7"/>
          <p:cNvSpPr txBox="1"/>
          <p:nvPr/>
        </p:nvSpPr>
        <p:spPr>
          <a:xfrm>
            <a:off x="6295020" y="3597650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96"/>
          <p:cNvSpPr txBox="1"/>
          <p:nvPr/>
        </p:nvSpPr>
        <p:spPr>
          <a:xfrm>
            <a:off x="5875337" y="4244109"/>
            <a:ext cx="590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859A8"/>
                </a:solidFill>
                <a:latin typeface="Arial" panose="020B0604020202090204" pitchFamily="34" charset="0"/>
                <a:ea typeface="微软雅黑" panose="020B0503020204020204" pitchFamily="34" charset="-122"/>
              </a:rPr>
              <a:t>5.</a:t>
            </a:r>
            <a:endParaRPr lang="zh-CN" altLang="en-US" sz="2800" b="1" dirty="0">
              <a:solidFill>
                <a:srgbClr val="0859A8"/>
              </a:solidFill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extBox 17"/>
          <p:cNvSpPr txBox="1"/>
          <p:nvPr/>
        </p:nvSpPr>
        <p:spPr>
          <a:xfrm>
            <a:off x="6295020" y="4340192"/>
            <a:ext cx="4254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YaHei 20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號字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直線圖說文字 1 15"/>
          <p:cNvSpPr/>
          <p:nvPr/>
        </p:nvSpPr>
        <p:spPr>
          <a:xfrm flipH="1">
            <a:off x="1083203" y="5031520"/>
            <a:ext cx="4792134" cy="431800"/>
          </a:xfrm>
          <a:prstGeom prst="borderCallout1">
            <a:avLst>
              <a:gd name="adj1" fmla="val 52083"/>
              <a:gd name="adj2" fmla="val -2768"/>
              <a:gd name="adj3" fmla="val -55147"/>
              <a:gd name="adj4" fmla="val -17661"/>
            </a:avLst>
          </a:prstGeom>
          <a:solidFill>
            <a:srgbClr val="0859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目錄字號：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Microsoft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YaHei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號 加粗</a:t>
            </a:r>
            <a:endParaRPr lang="zh-TW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743275" y="108732"/>
            <a:ext cx="445389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J0080793-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季晨浩</a:t>
            </a:r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自鉴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kumimoji="1"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5930" y="1122680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入職接近</a:t>
            </a:r>
            <a:r>
              <a:rPr lang="en-US" altLang="zh-CN"/>
              <a:t>10</a:t>
            </a:r>
            <a:r>
              <a:rPr lang="zh-CN" altLang="en-US"/>
              <a:t>年</a:t>
            </a:r>
            <a:r>
              <a:rPr lang="en-US" altLang="zh-CN"/>
              <a:t>,</a:t>
            </a:r>
            <a:r>
              <a:rPr lang="zh-CN" altLang="en-US"/>
              <a:t>參與過公司內部各種類型的開發項目</a:t>
            </a:r>
            <a:r>
              <a:rPr lang="en-US" altLang="zh-CN"/>
              <a:t>,</a:t>
            </a:r>
            <a:r>
              <a:rPr lang="zh-CN" altLang="en-US"/>
              <a:t>開發經驗豐富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工作主動性高、善於思考、具有創新挑戰精神、可打破常規主動發現工作中的問題並設計優雅的解決方案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掌握多種編程語言及技術棧、包括</a:t>
            </a:r>
            <a:r>
              <a:rPr lang="en-US" altLang="zh-CN"/>
              <a:t>C++</a:t>
            </a:r>
            <a:r>
              <a:rPr lang="zh-CN" altLang="en-US"/>
              <a:t>、</a:t>
            </a:r>
            <a:r>
              <a:rPr lang="en-US" altLang="zh-CN"/>
              <a:t>JavaScript</a:t>
            </a:r>
            <a:r>
              <a:rPr lang="zh-CN" altLang="en-US"/>
              <a:t>、</a:t>
            </a:r>
            <a:r>
              <a:rPr lang="en-US" altLang="zh-CN"/>
              <a:t>Java</a:t>
            </a:r>
            <a:r>
              <a:rPr lang="zh-CN" altLang="en-US"/>
              <a:t>、</a:t>
            </a:r>
            <a:r>
              <a:rPr lang="en-US" altLang="zh-CN"/>
              <a:t>C#</a:t>
            </a:r>
            <a:r>
              <a:rPr lang="zh-CN" altLang="en-US"/>
              <a:t>等、有底層高難度開發經驗</a:t>
            </a:r>
            <a:r>
              <a:rPr lang="en-US" altLang="zh-CN"/>
              <a:t>,</a:t>
            </a:r>
            <a:r>
              <a:rPr lang="zh-CN" altLang="en-US"/>
              <a:t>技術能例強</a:t>
            </a:r>
            <a:r>
              <a:rPr lang="en-US" altLang="zh-CN"/>
              <a:t>,</a:t>
            </a:r>
            <a:r>
              <a:rPr lang="zh-CN" altLang="en-US"/>
              <a:t>可高質量完成工作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83000" y="3769995"/>
            <a:ext cx="4064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開發</a:t>
            </a:r>
            <a:r>
              <a:rPr lang="en-US" altLang="zh-CN"/>
              <a:t>C#</a:t>
            </a:r>
            <a:r>
              <a:rPr lang="zh-CN" altLang="en-US"/>
              <a:t>通用開發框架、制定開發標準</a:t>
            </a:r>
            <a:r>
              <a:rPr lang="en-US" altLang="zh-CN"/>
              <a:t>,</a:t>
            </a:r>
            <a:r>
              <a:rPr lang="zh-CN" altLang="en-US"/>
              <a:t>提高整個團隊的技術下限</a:t>
            </a:r>
            <a:r>
              <a:rPr lang="en-US" altLang="zh-CN"/>
              <a:t>,</a:t>
            </a:r>
            <a:r>
              <a:rPr lang="zh-CN" altLang="en-US"/>
              <a:t>橫向提高整個團隊的工作效率和質量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開發生產製造系統</a:t>
            </a:r>
            <a:r>
              <a:rPr lang="en-US" altLang="zh-CN"/>
              <a:t>-</a:t>
            </a:r>
            <a:r>
              <a:rPr lang="zh-CN" altLang="en-US"/>
              <a:t>產品攔截平台</a:t>
            </a:r>
            <a:r>
              <a:rPr lang="en-US" altLang="zh-CN"/>
              <a:t>,</a:t>
            </a:r>
            <a:r>
              <a:rPr lang="zh-CN" altLang="en-US"/>
              <a:t>實現卡站可視化、過站卡站設定追溯、交付用戶自定義設定攔截規則無需開發人員參與等目標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生產製造系統及網絡通信架構優化設計</a:t>
            </a:r>
            <a:r>
              <a:rPr lang="en-US" altLang="zh-CN"/>
              <a:t>,</a:t>
            </a:r>
            <a:r>
              <a:rPr lang="zh-CN" altLang="en-US"/>
              <a:t>提升系統整體的穩定性、效率、開發速度、可維護性等方面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87060" y="140525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底層高難度技術工作無法繼續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團隊失去敢於打破常規的創新型人才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嚴重影響系統整體架構優化推進進度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743275" y="108732"/>
            <a:ext cx="445389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J0080793-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季晨浩</a:t>
            </a:r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自薦報告</a:t>
            </a:r>
            <a:endParaRPr kumimoji="1"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8675" y="1198245"/>
            <a:ext cx="881316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未来两年规划</a:t>
            </a:r>
            <a:endParaRPr lang="en-US" altLang="zh-CN" sz="1400"/>
          </a:p>
          <a:p>
            <a:r>
              <a:rPr lang="en-US" altLang="zh-CN" sz="1400"/>
              <a:t>1. .NET </a:t>
            </a:r>
            <a:r>
              <a:rPr lang="zh-CN" altLang="en-US" sz="1400"/>
              <a:t>開發引擎開發</a:t>
            </a:r>
            <a:endParaRPr lang="zh-CN" altLang="en-US" sz="1400"/>
          </a:p>
          <a:p>
            <a:r>
              <a:rPr lang="zh-CN" altLang="en-US" sz="1400"/>
              <a:t>通用開發框架、制定開發標準</a:t>
            </a:r>
            <a:r>
              <a:rPr lang="en-US" altLang="zh-CN" sz="1400"/>
              <a:t>,</a:t>
            </a:r>
            <a:r>
              <a:rPr lang="zh-CN" altLang="en-US" sz="1400"/>
              <a:t>提高整個團隊的技術下限</a:t>
            </a:r>
            <a:r>
              <a:rPr lang="en-US" altLang="zh-CN" sz="1400"/>
              <a:t>,</a:t>
            </a:r>
            <a:r>
              <a:rPr lang="zh-CN" altLang="en-US" sz="1400"/>
              <a:t>橫向提高整個團隊的工作效率和質量</a:t>
            </a:r>
            <a:r>
              <a:rPr lang="en-US" altLang="zh-CN" sz="1400"/>
              <a:t>,</a:t>
            </a:r>
            <a:r>
              <a:rPr lang="zh-CN" altLang="en-US" sz="1400"/>
              <a:t>使之稱為團隊的技術積累</a:t>
            </a:r>
            <a:r>
              <a:rPr lang="en-US" altLang="zh-CN" sz="1400"/>
              <a:t>,</a:t>
            </a:r>
            <a:r>
              <a:rPr lang="zh-CN" altLang="en-US" sz="1400"/>
              <a:t>讓團隊在遇到問題時</a:t>
            </a:r>
            <a:r>
              <a:rPr lang="en-US" altLang="zh-CN" sz="1400"/>
              <a:t>,</a:t>
            </a:r>
            <a:r>
              <a:rPr lang="zh-CN" altLang="en-US" sz="1400"/>
              <a:t>可以用最優的解決方案解決問題</a:t>
            </a:r>
            <a:r>
              <a:rPr lang="en-US" altLang="zh-CN" sz="1400"/>
              <a:t>,</a:t>
            </a:r>
            <a:r>
              <a:rPr lang="zh-CN" altLang="en-US" sz="1400"/>
              <a:t>並且可減少強團隊的技術溝通成本</a:t>
            </a:r>
            <a:r>
              <a:rPr lang="en-US" altLang="zh-CN" sz="1400"/>
              <a:t>,</a:t>
            </a:r>
            <a:r>
              <a:rPr lang="zh-CN" altLang="en-US" sz="1400"/>
              <a:t>讓團隊以統一的技術手段解決問題</a:t>
            </a:r>
            <a:r>
              <a:rPr lang="en-US" altLang="zh-CN" sz="1400"/>
              <a:t>,</a:t>
            </a:r>
            <a:r>
              <a:rPr lang="zh-CN" altLang="en-US" sz="1400"/>
              <a:t>打破現在無法大規模協同開發的困境</a:t>
            </a:r>
            <a:r>
              <a:rPr lang="en-US" altLang="zh-CN" sz="1400"/>
              <a:t>,</a:t>
            </a:r>
            <a:r>
              <a:rPr lang="zh-CN" altLang="en-US" sz="1400"/>
              <a:t>讓開發人員的人力安排更加</a:t>
            </a:r>
            <a:r>
              <a:rPr lang="zh-CN" altLang="en-US" sz="1400"/>
              <a:t>平均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2.</a:t>
            </a:r>
            <a:r>
              <a:rPr lang="zh-CN" altLang="en-US" sz="1400"/>
              <a:t>開發生產製造系統</a:t>
            </a:r>
            <a:r>
              <a:rPr lang="en-US" altLang="zh-CN" sz="1400"/>
              <a:t>-</a:t>
            </a:r>
            <a:r>
              <a:rPr lang="zh-CN" altLang="en-US" sz="1400"/>
              <a:t>產品攔截平台</a:t>
            </a:r>
            <a:r>
              <a:rPr lang="en-US" altLang="zh-CN" sz="1400"/>
              <a:t>,</a:t>
            </a:r>
            <a:r>
              <a:rPr lang="zh-CN" altLang="en-US" sz="1400"/>
              <a:t>實現卡站可視化、過站卡站設定追溯、交付用戶自定義設定攔截規則無需開發人員參與等目標</a:t>
            </a:r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3.</a:t>
            </a:r>
            <a:r>
              <a:rPr lang="zh-CN" altLang="en-US" sz="1400"/>
              <a:t>生產製造系統架構</a:t>
            </a:r>
            <a:r>
              <a:rPr lang="zh-CN" altLang="en-US" sz="1400"/>
              <a:t>優化</a:t>
            </a:r>
            <a:endParaRPr lang="zh-CN" altLang="en-US" sz="1400"/>
          </a:p>
          <a:p>
            <a:r>
              <a:rPr lang="zh-CN" altLang="en-US" sz="1400"/>
              <a:t>現有的開發模式是根據用戶零散的需求開發零散的功能</a:t>
            </a:r>
            <a:r>
              <a:rPr lang="en-US" altLang="zh-CN" sz="1400"/>
              <a:t>,</a:t>
            </a:r>
            <a:r>
              <a:rPr lang="zh-CN" altLang="en-US" sz="1400"/>
              <a:t>這樣做的缺點是功能實現冗餘、分散、片面</a:t>
            </a:r>
            <a:r>
              <a:rPr lang="en-US" altLang="zh-CN" sz="1400"/>
              <a:t>,</a:t>
            </a:r>
            <a:r>
              <a:rPr lang="zh-CN" altLang="en-US" sz="1400"/>
              <a:t>無法構成強大的系統</a:t>
            </a:r>
            <a:r>
              <a:rPr lang="en-US" altLang="zh-CN" sz="1400"/>
              <a:t>,</a:t>
            </a:r>
            <a:r>
              <a:rPr lang="zh-CN" altLang="en-US" sz="1400"/>
              <a:t>數據無法發揮最大的效用</a:t>
            </a:r>
            <a:r>
              <a:rPr lang="en-US" altLang="zh-CN" sz="1400"/>
              <a:t>,</a:t>
            </a:r>
            <a:endParaRPr lang="en-US" altLang="zh-CN" sz="1400"/>
          </a:p>
          <a:p>
            <a:r>
              <a:rPr lang="zh-CN" altLang="en-US" sz="1400">
                <a:sym typeface="+mn-ea"/>
              </a:rPr>
              <a:t>打破現有的開發思路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定制標準接口和系統特定接口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改為</a:t>
            </a:r>
            <a:r>
              <a:rPr lang="en-US" altLang="zh-CN" sz="1400">
                <a:sym typeface="+mn-ea"/>
              </a:rPr>
              <a:t>C/S</a:t>
            </a:r>
            <a:r>
              <a:rPr lang="zh-CN" altLang="en-US" sz="1400">
                <a:sym typeface="+mn-ea"/>
              </a:rPr>
              <a:t>架構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完全開放各個系統</a:t>
            </a:r>
            <a:r>
              <a:rPr lang="en-US" altLang="zh-CN" sz="1400">
                <a:sym typeface="+mn-ea"/>
              </a:rPr>
              <a:t>/</a:t>
            </a:r>
            <a:r>
              <a:rPr lang="zh-CN" altLang="en-US" sz="1400">
                <a:sym typeface="+mn-ea"/>
              </a:rPr>
              <a:t>模塊的功能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對外部提供開放</a:t>
            </a:r>
            <a:r>
              <a:rPr lang="en-US" altLang="zh-CN" sz="1400">
                <a:sym typeface="+mn-ea"/>
              </a:rPr>
              <a:t>WebApi,</a:t>
            </a:r>
            <a:r>
              <a:rPr lang="zh-CN" altLang="en-US" sz="1400">
                <a:sym typeface="+mn-ea"/>
              </a:rPr>
              <a:t>使系統開放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打破現在封閉現狀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/>
              <a:t>在現在</a:t>
            </a:r>
            <a:r>
              <a:rPr lang="en-US" altLang="zh-CN" sz="1400"/>
              <a:t>AI</a:t>
            </a:r>
            <a:r>
              <a:rPr lang="zh-CN" altLang="en-US" sz="1400"/>
              <a:t>的浪潮下通過</a:t>
            </a:r>
            <a:r>
              <a:rPr lang="en-US" altLang="zh-CN" sz="1400"/>
              <a:t>n8n,dify</a:t>
            </a:r>
            <a:r>
              <a:rPr lang="zh-CN" altLang="en-US" sz="1400"/>
              <a:t>等類似工具</a:t>
            </a:r>
            <a:r>
              <a:rPr lang="en-US" altLang="zh-CN" sz="1400"/>
              <a:t>,</a:t>
            </a:r>
            <a:r>
              <a:rPr lang="zh-CN" altLang="en-US" sz="1400"/>
              <a:t>可反轉現有的開發模式</a:t>
            </a:r>
            <a:r>
              <a:rPr lang="en-US" altLang="zh-CN" sz="1400"/>
              <a:t>,</a:t>
            </a:r>
            <a:r>
              <a:rPr lang="zh-CN" altLang="en-US" sz="1400"/>
              <a:t>讓應用層面的功能由用戶基於開放</a:t>
            </a:r>
            <a:r>
              <a:rPr lang="en-US" altLang="zh-CN" sz="1400"/>
              <a:t>API</a:t>
            </a:r>
            <a:r>
              <a:rPr lang="zh-CN" altLang="en-US" sz="1400"/>
              <a:t>進行組織</a:t>
            </a:r>
            <a:r>
              <a:rPr lang="en-US" altLang="zh-CN" sz="1400"/>
              <a:t>,</a:t>
            </a:r>
            <a:r>
              <a:rPr lang="zh-CN" altLang="en-US" sz="1400"/>
              <a:t>而不是由開發人員開發</a:t>
            </a:r>
            <a:r>
              <a:rPr lang="en-US" altLang="zh-CN" sz="1400"/>
              <a:t>,</a:t>
            </a:r>
            <a:r>
              <a:rPr lang="zh-CN" altLang="en-US" sz="1400"/>
              <a:t>開發人員專注於開發底層功能</a:t>
            </a:r>
            <a:r>
              <a:rPr lang="en-US" altLang="zh-CN" sz="1400"/>
              <a:t>,</a:t>
            </a:r>
            <a:r>
              <a:rPr lang="zh-CN" altLang="en-US" sz="1400"/>
              <a:t>以釋放更加多的開放人員專注於</a:t>
            </a:r>
            <a:r>
              <a:rPr lang="en-US" altLang="zh-CN" sz="1400"/>
              <a:t>AI</a:t>
            </a:r>
            <a:r>
              <a:rPr lang="zh-CN" altLang="en-US" sz="1400"/>
              <a:t>、大數據、物聯網等領域的開發工作</a:t>
            </a:r>
            <a:r>
              <a:rPr lang="en-US" altLang="zh-CN" sz="1400"/>
              <a:t>,</a:t>
            </a:r>
            <a:r>
              <a:rPr lang="zh-CN" altLang="en-US" sz="1400"/>
              <a:t>幫助公司加快全面智能化的</a:t>
            </a:r>
            <a:r>
              <a:rPr lang="zh-CN" altLang="en-US" sz="1400"/>
              <a:t>腳步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>
                <a:sym typeface="+mn-ea"/>
              </a:rPr>
              <a:t>3.</a:t>
            </a:r>
            <a:r>
              <a:rPr lang="zh-CN" altLang="en-US" sz="1400">
                <a:sym typeface="+mn-ea"/>
              </a:rPr>
              <a:t>生產製造系統及網絡通信架構優化設計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提升系統整體的穩定性、效率、開發速度、可維護性等方面</a:t>
            </a:r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通過上述的目標的達成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在現在</a:t>
            </a:r>
            <a:r>
              <a:rPr lang="en-US" altLang="zh-CN" sz="1400">
                <a:sym typeface="+mn-ea"/>
              </a:rPr>
              <a:t>AI</a:t>
            </a:r>
            <a:r>
              <a:rPr lang="zh-CN" altLang="en-US" sz="1400">
                <a:sym typeface="+mn-ea"/>
              </a:rPr>
              <a:t>的浪潮下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通過</a:t>
            </a:r>
            <a:r>
              <a:rPr lang="en-US" altLang="zh-CN" sz="1400">
                <a:sym typeface="+mn-ea"/>
              </a:rPr>
              <a:t>n8n,dify</a:t>
            </a:r>
            <a:r>
              <a:rPr lang="zh-CN" altLang="en-US" sz="1400">
                <a:sym typeface="+mn-ea"/>
              </a:rPr>
              <a:t>等類似工具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可反轉現有的開發模式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讓應用層面的功能由用戶基於開放</a:t>
            </a:r>
            <a:r>
              <a:rPr lang="en-US" altLang="zh-CN" sz="1400">
                <a:sym typeface="+mn-ea"/>
              </a:rPr>
              <a:t>API</a:t>
            </a:r>
            <a:r>
              <a:rPr lang="zh-CN" altLang="en-US" sz="1400">
                <a:sym typeface="+mn-ea"/>
              </a:rPr>
              <a:t>進行組織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而不是由開發人員開發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開發人員專注於開發底層功能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以釋放更加多的開放人員專注於</a:t>
            </a:r>
            <a:r>
              <a:rPr lang="en-US" altLang="zh-CN" sz="1400">
                <a:sym typeface="+mn-ea"/>
              </a:rPr>
              <a:t>AI</a:t>
            </a:r>
            <a:r>
              <a:rPr lang="zh-CN" altLang="en-US" sz="1400">
                <a:sym typeface="+mn-ea"/>
              </a:rPr>
              <a:t>、大數據、物聯網等領域的開發工作</a:t>
            </a:r>
            <a:r>
              <a:rPr lang="en-US" altLang="zh-CN" sz="1400">
                <a:sym typeface="+mn-ea"/>
              </a:rPr>
              <a:t>,</a:t>
            </a:r>
            <a:r>
              <a:rPr lang="zh-CN" altLang="en-US" sz="1400">
                <a:sym typeface="+mn-ea"/>
              </a:rPr>
              <a:t>幫助公司加快全面智能化的腳步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743275" y="108732"/>
            <a:ext cx="445389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J0080793-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季晨浩</a:t>
            </a:r>
            <a:r>
              <a:rPr kumimoji="1" lang="en-US" altLang="zh-CN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自鉴</a:t>
            </a: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kumimoji="1" lang="zh-CN" altLang="en-US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4740" y="4025900"/>
            <a:ext cx="4064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未来两年规划</a:t>
            </a:r>
            <a:endParaRPr lang="en-US" altLang="zh-CN" sz="1400"/>
          </a:p>
          <a:p>
            <a:r>
              <a:rPr lang="en-US" altLang="zh-CN" sz="1400"/>
              <a:t>1.</a:t>
            </a:r>
            <a:r>
              <a:rPr lang="zh-CN" altLang="en-US" sz="1400"/>
              <a:t>開發</a:t>
            </a:r>
            <a:r>
              <a:rPr lang="en-US" altLang="zh-CN" sz="1400"/>
              <a:t>C#</a:t>
            </a:r>
            <a:r>
              <a:rPr lang="zh-CN" altLang="en-US" sz="1400"/>
              <a:t>通用開發框架、制定開發標準</a:t>
            </a:r>
            <a:r>
              <a:rPr lang="en-US" altLang="zh-CN" sz="1400"/>
              <a:t>,</a:t>
            </a:r>
            <a:r>
              <a:rPr lang="zh-CN" altLang="en-US" sz="1400"/>
              <a:t>提高整個團隊的技術下限</a:t>
            </a:r>
            <a:r>
              <a:rPr lang="en-US" altLang="zh-CN" sz="1400"/>
              <a:t>,</a:t>
            </a:r>
            <a:r>
              <a:rPr lang="zh-CN" altLang="en-US" sz="1400"/>
              <a:t>橫向提高整個團隊的工作效率和質量</a:t>
            </a:r>
            <a:endParaRPr lang="zh-CN" altLang="en-US" sz="1400"/>
          </a:p>
          <a:p>
            <a:r>
              <a:rPr lang="en-US" altLang="zh-CN" sz="1400"/>
              <a:t>2.</a:t>
            </a:r>
            <a:r>
              <a:rPr lang="zh-CN" altLang="en-US" sz="1400"/>
              <a:t>開發生產製造系統</a:t>
            </a:r>
            <a:r>
              <a:rPr lang="en-US" altLang="zh-CN" sz="1400"/>
              <a:t>-</a:t>
            </a:r>
            <a:r>
              <a:rPr lang="zh-CN" altLang="en-US" sz="1400"/>
              <a:t>產品攔截平台</a:t>
            </a:r>
            <a:r>
              <a:rPr lang="en-US" altLang="zh-CN" sz="1400"/>
              <a:t>,</a:t>
            </a:r>
            <a:r>
              <a:rPr lang="zh-CN" altLang="en-US" sz="1400"/>
              <a:t>實現卡站可視化、過站卡站設定追溯、交付用戶自定義設定攔截規則無需開發人員參與等目標</a:t>
            </a:r>
            <a:endParaRPr lang="zh-CN" altLang="en-US" sz="1400"/>
          </a:p>
          <a:p>
            <a:r>
              <a:rPr lang="en-US" altLang="zh-CN" sz="1400"/>
              <a:t>3.</a:t>
            </a:r>
            <a:r>
              <a:rPr lang="zh-CN" altLang="en-US" sz="1400"/>
              <a:t>生產製造系統及網絡通信架構優化設計</a:t>
            </a:r>
            <a:r>
              <a:rPr lang="en-US" altLang="zh-CN" sz="1400"/>
              <a:t>,</a:t>
            </a:r>
            <a:r>
              <a:rPr lang="zh-CN" altLang="en-US" sz="1400"/>
              <a:t>提升系統整體的穩定性、效率、開發速度、可維護性等方面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mJiNGY4YTVlYjMzOWE5NTk2MzQ0NTBjNjg2MjlmN2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1525</Words>
  <Application>WPS 演示</Application>
  <PresentationFormat>自定义</PresentationFormat>
  <Paragraphs>73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汉仪旗黑</vt:lpstr>
      <vt:lpstr>宋体</vt:lpstr>
      <vt:lpstr>汉仪书宋二KW</vt:lpstr>
      <vt:lpstr>Arial Unicode MS</vt:lpstr>
      <vt:lpstr>Arial Black</vt:lpstr>
      <vt:lpstr>黑体</vt:lpstr>
      <vt:lpstr>汉仪中黑KW</vt:lpstr>
      <vt:lpstr>Calibri</vt:lpstr>
      <vt:lpstr>Helvetica Neue</vt:lpstr>
      <vt:lpstr>等线</vt:lpstr>
      <vt:lpstr>汉仪中等线KW</vt:lpstr>
      <vt:lpstr>Calibri Light</vt:lpstr>
      <vt:lpstr>PMingLiU</vt:lpstr>
      <vt:lpstr>宋体-繁</vt:lpstr>
      <vt:lpstr>微软雅黑</vt:lpstr>
      <vt:lpstr>Office 主题​​</vt:lpstr>
      <vt:lpstr>1_自訂設計</vt:lpstr>
      <vt:lpstr>自訂設計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Chennnnn</cp:lastModifiedBy>
  <cp:revision>194</cp:revision>
  <dcterms:created xsi:type="dcterms:W3CDTF">2025-10-29T16:05:41Z</dcterms:created>
  <dcterms:modified xsi:type="dcterms:W3CDTF">2025-10-29T16:05:41Z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A054C9BEA20CC65E19390269695A1C3F_43</vt:lpwstr>
  </property>
  <property fmtid="{D5CDD505-2E9C-101B-9397-08002B2CF9AE}" pid="3" name="KSOProductBuildVer">
    <vt:lpwstr>2052-12.1.23141.23141</vt:lpwstr>
  </property>
</Properties>
</file>