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1" r:id="rId3"/>
    <p:sldMasterId id="2147483653" r:id="rId4"/>
  </p:sldMasterIdLst>
  <p:notesMasterIdLst>
    <p:notesMasterId r:id="rId6"/>
  </p:notesMasterIdLst>
  <p:sldIdLst>
    <p:sldId id="256" r:id="rId5"/>
    <p:sldId id="257" r:id="rId7"/>
    <p:sldId id="258" r:id="rId8"/>
    <p:sldId id="263" r:id="rId9"/>
    <p:sldId id="260" r:id="rId10"/>
    <p:sldId id="266" r:id="rId11"/>
    <p:sldId id="265" r:id="rId12"/>
    <p:sldId id="264" r:id="rId13"/>
    <p:sldId id="262" r:id="rId14"/>
    <p:sldId id="261" r:id="rId15"/>
    <p:sldId id="259"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9" userDrawn="1">
          <p15:clr>
            <a:srgbClr val="A4A3A4"/>
          </p15:clr>
        </p15:guide>
        <p15:guide id="2" pos="68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D4FA"/>
    <a:srgbClr val="29B6F6"/>
    <a:srgbClr val="64B5F6"/>
    <a:srgbClr val="4FC3F7"/>
    <a:srgbClr val="42A5F5"/>
    <a:srgbClr val="03A9F4"/>
    <a:srgbClr val="039BE5"/>
    <a:srgbClr val="2196F3"/>
    <a:srgbClr val="243F56"/>
    <a:srgbClr val="085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5666"/>
  </p:normalViewPr>
  <p:slideViewPr>
    <p:cSldViewPr snapToGrid="0" showGuides="1">
      <p:cViewPr varScale="1">
        <p:scale>
          <a:sx n="104" d="100"/>
          <a:sy n="104" d="100"/>
        </p:scale>
        <p:origin x="78" y="270"/>
      </p:cViewPr>
      <p:guideLst>
        <p:guide orient="horz" pos="439"/>
        <p:guide pos="6874"/>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3CC5F-F3D2-D240-A0DD-1C8E70CC50D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4195-F979-4444-AA07-A51AD00F949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3" name="頁尾版面配置區 2"/>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1825625"/>
            <a:ext cx="10515600" cy="43513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对角圆角矩形 6"/>
          <p:cNvSpPr/>
          <p:nvPr userDrawn="1"/>
        </p:nvSpPr>
        <p:spPr>
          <a:xfrm>
            <a:off x="1738376" y="2195631"/>
            <a:ext cx="1762559" cy="421296"/>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1" lang="en-US" altLang="zh-CN" sz="1600" b="1" dirty="0">
                <a:solidFill>
                  <a:schemeClr val="tx1"/>
                </a:solidFill>
                <a:latin typeface="微软雅黑" panose="020B0503020204020204" pitchFamily="34" charset="-122"/>
                <a:ea typeface="微软雅黑" panose="020B0503020204020204" pitchFamily="34" charset="-122"/>
              </a:rPr>
              <a:t>CONTENTS</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 name="文本框 151"/>
          <p:cNvSpPr txBox="1"/>
          <p:nvPr userDrawn="1"/>
        </p:nvSpPr>
        <p:spPr>
          <a:xfrm>
            <a:off x="1642464" y="1212040"/>
            <a:ext cx="1954381"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atin typeface="Arial" panose="020B0604020202090204" pitchFamily="34" charset="0"/>
                <a:ea typeface="微软雅黑" panose="020B0503020204020204" pitchFamily="34" charset="-122"/>
              </a:rPr>
              <a:t>目  录</a:t>
            </a:r>
            <a:endParaRPr lang="zh-CN" altLang="en-US" sz="5400" b="1" dirty="0">
              <a:latin typeface="Arial" panose="020B0604020202090204" pitchFamily="34" charset="0"/>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8"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838200" y="1825625"/>
            <a:ext cx="10515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endParaRPr lang="zh-TW" altLang="en-US" smtClean="0"/>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hasCustomPrompt="1"/>
          </p:nvPr>
        </p:nvSpPr>
        <p:spPr>
          <a:xfrm>
            <a:off x="838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hasCustomPrompt="1"/>
          </p:nvPr>
        </p:nvSpPr>
        <p:spPr>
          <a:xfrm>
            <a:off x="6172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4" name="內容版面配置區 3"/>
          <p:cNvSpPr>
            <a:spLocks noGrp="1"/>
          </p:cNvSpPr>
          <p:nvPr>
            <p:ph sz="half" idx="2" hasCustomPrompt="1"/>
          </p:nvPr>
        </p:nvSpPr>
        <p:spPr>
          <a:xfrm>
            <a:off x="839788" y="2505075"/>
            <a:ext cx="5157787"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6" name="內容版面配置區 5"/>
          <p:cNvSpPr>
            <a:spLocks noGrp="1"/>
          </p:cNvSpPr>
          <p:nvPr>
            <p:ph sz="quarter" idx="4" hasCustomPrompt="1"/>
          </p:nvPr>
        </p:nvSpPr>
        <p:spPr>
          <a:xfrm>
            <a:off x="6172200" y="2505075"/>
            <a:ext cx="5183188"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8" name="頁尾版面配置區 7"/>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4" name="頁尾版面配置區 3"/>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4.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3.xml"/><Relationship Id="rId12" Type="http://schemas.openxmlformats.org/officeDocument/2006/relationships/image" Target="../media/image3.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rotWithShape="1">
          <a:blip r:embed="rId4"/>
          <a:srcRect t="1848" r="50956" b="80865"/>
          <a:stretch>
            <a:fillRect/>
          </a:stretch>
        </p:blipFill>
        <p:spPr>
          <a:xfrm>
            <a:off x="9919085" y="272949"/>
            <a:ext cx="2129623" cy="6613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userDrawn="1"/>
        </p:nvPicPr>
        <p:blipFill rotWithShape="1">
          <a:blip r:embed="rId12"/>
          <a:srcRect t="1848" r="50956" b="80865"/>
          <a:stretch>
            <a:fillRect/>
          </a:stretch>
        </p:blipFill>
        <p:spPr>
          <a:xfrm>
            <a:off x="10754997" y="175070"/>
            <a:ext cx="1387456" cy="430858"/>
          </a:xfrm>
          <a:prstGeom prst="rect">
            <a:avLst/>
          </a:prstGeom>
        </p:spPr>
      </p:pic>
      <p:cxnSp>
        <p:nvCxnSpPr>
          <p:cNvPr id="12" name="直线连接符 19"/>
          <p:cNvCxnSpPr/>
          <p:nvPr userDrawn="1"/>
        </p:nvCxnSpPr>
        <p:spPr>
          <a:xfrm>
            <a:off x="0" y="599866"/>
            <a:ext cx="12192000" cy="0"/>
          </a:xfrm>
          <a:prstGeom prst="line">
            <a:avLst/>
          </a:prstGeom>
          <a:ln w="12700" cmpd="sng">
            <a:gradFill>
              <a:gsLst>
                <a:gs pos="100000">
                  <a:schemeClr val="bg1">
                    <a:lumMod val="75000"/>
                    <a:alpha val="0"/>
                  </a:schemeClr>
                </a:gs>
                <a:gs pos="0">
                  <a:schemeClr val="bg1">
                    <a:lumMod val="75000"/>
                  </a:schemeClr>
                </a:gs>
              </a:gsLst>
              <a:lin ang="0" scaled="0"/>
            </a:gradFill>
            <a:prstDash val="sysDash"/>
          </a:ln>
          <a:effectLst/>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450311" y="235244"/>
            <a:ext cx="275773" cy="275773"/>
          </a:xfrm>
          <a:prstGeom prst="ellipse">
            <a:avLst/>
          </a:prstGeom>
          <a:gradFill>
            <a:gsLst>
              <a:gs pos="0">
                <a:srgbClr val="01B0F0">
                  <a:alpha val="0"/>
                </a:srgbClr>
              </a:gs>
              <a:gs pos="100000">
                <a:srgbClr val="01B0F0"/>
              </a:gs>
            </a:gsLst>
            <a:lin ang="0" scaled="0"/>
          </a:gra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椭圆 10"/>
          <p:cNvSpPr/>
          <p:nvPr userDrawn="1"/>
        </p:nvSpPr>
        <p:spPr>
          <a:xfrm>
            <a:off x="292488" y="235244"/>
            <a:ext cx="275773" cy="275773"/>
          </a:xfrm>
          <a:prstGeom prst="ellipse">
            <a:avLst/>
          </a:prstGeom>
          <a:solidFill>
            <a:srgbClr val="FFC001"/>
          </a:soli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9386773" y="4452470"/>
            <a:ext cx="1554834" cy="298109"/>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tx1"/>
                </a:solidFill>
                <a:latin typeface="微软雅黑" panose="020B0503020204020204" pitchFamily="34" charset="-122"/>
                <a:ea typeface="微软雅黑" panose="020B0503020204020204" pitchFamily="34" charset="-122"/>
              </a:rPr>
              <a:t>時間：</a:t>
            </a:r>
            <a:r>
              <a:rPr kumimoji="1" lang="en-US" altLang="zh-CN" sz="1200" b="1" dirty="0">
                <a:solidFill>
                  <a:schemeClr val="tx1"/>
                </a:solidFill>
                <a:latin typeface="微软雅黑" panose="020B0503020204020204" pitchFamily="34" charset="-122"/>
                <a:ea typeface="微软雅黑" panose="020B0503020204020204" pitchFamily="34" charset="-122"/>
              </a:rPr>
              <a:t>2024/5/24</a:t>
            </a:r>
            <a:endParaRPr kumimoji="1"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7762240" y="3840480"/>
            <a:ext cx="3179445" cy="360045"/>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rPr>
              <a:t>報告人：</a:t>
            </a:r>
            <a:r>
              <a:rPr kumimoji="1" lang="en-US" altLang="zh-CN" sz="1600" b="1" dirty="0">
                <a:solidFill>
                  <a:schemeClr val="tx1"/>
                </a:solidFill>
                <a:latin typeface="微软雅黑" panose="020B0503020204020204" pitchFamily="34" charset="-122"/>
                <a:ea typeface="微软雅黑" panose="020B0503020204020204" pitchFamily="34" charset="-122"/>
              </a:rPr>
              <a:t>MCEG Mac(II)</a:t>
            </a:r>
            <a:r>
              <a:rPr kumimoji="1" lang="zh-CN" altLang="en-US" sz="1600" b="1" dirty="0">
                <a:solidFill>
                  <a:schemeClr val="tx1"/>
                </a:solidFill>
                <a:latin typeface="微软雅黑" panose="020B0503020204020204" pitchFamily="34" charset="-122"/>
                <a:ea typeface="微软雅黑" panose="020B0503020204020204" pitchFamily="34" charset="-122"/>
              </a:rPr>
              <a:t>產品處</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0" y="2529621"/>
            <a:ext cx="11096994" cy="829945"/>
          </a:xfrm>
          <a:prstGeom prst="rect">
            <a:avLst/>
          </a:prstGeom>
          <a:noFill/>
        </p:spPr>
        <p:txBody>
          <a:bodyPr wrap="square" rtlCol="0">
            <a:spAutoFit/>
          </a:bodyPr>
          <a:lstStyle/>
          <a:p>
            <a:pPr algn="r"/>
            <a:r>
              <a:rPr kumimoji="1" lang="zh-CN" altLang="en-US" sz="4800" b="1" dirty="0">
                <a:latin typeface="微软雅黑" panose="020B0503020204020204" pitchFamily="34" charset="-122"/>
                <a:ea typeface="微软雅黑" panose="020B0503020204020204" pitchFamily="34" charset="-122"/>
              </a:rPr>
              <a:t>事業群視覺規範</a:t>
            </a:r>
            <a:r>
              <a:rPr kumimoji="1" lang="en-US" altLang="zh-CN" sz="4800" b="1" dirty="0">
                <a:latin typeface="微软雅黑" panose="020B0503020204020204" pitchFamily="34" charset="-122"/>
                <a:ea typeface="微软雅黑" panose="020B0503020204020204" pitchFamily="34" charset="-122"/>
              </a:rPr>
              <a:t>-PPT</a:t>
            </a:r>
            <a:r>
              <a:rPr kumimoji="1" lang="zh-CN" altLang="en-US" sz="4800" b="1" dirty="0">
                <a:latin typeface="微软雅黑" panose="020B0503020204020204" pitchFamily="34" charset="-122"/>
                <a:ea typeface="微软雅黑" panose="020B0503020204020204" pitchFamily="34" charset="-122"/>
              </a:rPr>
              <a:t>範本</a:t>
            </a:r>
            <a:endParaRPr kumimoji="1" lang="zh-CN" altLang="en-US" sz="4800" b="1" dirty="0">
              <a:latin typeface="微软雅黑" panose="020B0503020204020204" pitchFamily="34" charset="-122"/>
              <a:ea typeface="微软雅黑" panose="020B0503020204020204" pitchFamily="34" charset="-122"/>
            </a:endParaRPr>
          </a:p>
        </p:txBody>
      </p:sp>
      <p:sp>
        <p:nvSpPr>
          <p:cNvPr id="4" name="直線圖說文字 1 3"/>
          <p:cNvSpPr/>
          <p:nvPr/>
        </p:nvSpPr>
        <p:spPr>
          <a:xfrm flipH="1">
            <a:off x="4309534" y="1958121"/>
            <a:ext cx="4792134" cy="431800"/>
          </a:xfrm>
          <a:prstGeom prst="borderCallout1">
            <a:avLst>
              <a:gd name="adj1" fmla="val 52083"/>
              <a:gd name="adj2" fmla="val -2768"/>
              <a:gd name="adj3" fmla="val 146814"/>
              <a:gd name="adj4" fmla="val -16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主標題字號：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48</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0" name="直線圖說文字 1 9"/>
          <p:cNvSpPr/>
          <p:nvPr/>
        </p:nvSpPr>
        <p:spPr>
          <a:xfrm flipH="1">
            <a:off x="2162175" y="3804504"/>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報告單位字號：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16</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1" name="直線圖說文字 1 10"/>
          <p:cNvSpPr/>
          <p:nvPr/>
        </p:nvSpPr>
        <p:spPr>
          <a:xfrm flipH="1">
            <a:off x="2162175" y="4534679"/>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報告時間字號：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12</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74740" y="4025900"/>
            <a:ext cx="4064000" cy="2245360"/>
          </a:xfrm>
          <a:prstGeom prst="rect">
            <a:avLst/>
          </a:prstGeom>
          <a:noFill/>
        </p:spPr>
        <p:txBody>
          <a:bodyPr wrap="square" rtlCol="0">
            <a:spAutoFit/>
          </a:bodyPr>
          <a:lstStyle/>
          <a:p>
            <a:r>
              <a:rPr lang="zh-CN" altLang="en-US" sz="1400"/>
              <a:t>未来两年规划</a:t>
            </a:r>
            <a:endParaRPr lang="en-US" altLang="zh-CN" sz="1400"/>
          </a:p>
          <a:p>
            <a:r>
              <a:rPr lang="en-US" altLang="zh-CN" sz="1400"/>
              <a:t>1.</a:t>
            </a:r>
            <a:r>
              <a:rPr lang="zh-CN" altLang="en-US" sz="1400"/>
              <a:t>開發</a:t>
            </a:r>
            <a:r>
              <a:rPr lang="en-US" altLang="zh-CN" sz="1400"/>
              <a:t>C#</a:t>
            </a:r>
            <a:r>
              <a:rPr lang="zh-CN" altLang="en-US" sz="1400"/>
              <a:t>通用開發框架、制定開發標準</a:t>
            </a:r>
            <a:r>
              <a:rPr lang="en-US" altLang="zh-CN" sz="1400"/>
              <a:t>,</a:t>
            </a:r>
            <a:r>
              <a:rPr lang="zh-CN" altLang="en-US" sz="1400"/>
              <a:t>提高整個團隊的技術下限</a:t>
            </a:r>
            <a:r>
              <a:rPr lang="en-US" altLang="zh-CN" sz="1400"/>
              <a:t>,</a:t>
            </a:r>
            <a:r>
              <a:rPr lang="zh-CN" altLang="en-US" sz="1400"/>
              <a:t>橫向提高整個團隊的工作效率和質量</a:t>
            </a:r>
            <a:endParaRPr lang="zh-CN" altLang="en-US" sz="1400"/>
          </a:p>
          <a:p>
            <a:r>
              <a:rPr lang="en-US" altLang="zh-CN" sz="1400"/>
              <a:t>2.</a:t>
            </a:r>
            <a:r>
              <a:rPr lang="zh-CN" altLang="en-US" sz="1400"/>
              <a:t>開發生產製造系統</a:t>
            </a:r>
            <a:r>
              <a:rPr lang="en-US" altLang="zh-CN" sz="1400"/>
              <a:t>-</a:t>
            </a:r>
            <a:r>
              <a:rPr lang="zh-CN" altLang="en-US" sz="1400"/>
              <a:t>產品攔截平台</a:t>
            </a:r>
            <a:r>
              <a:rPr lang="en-US" altLang="zh-CN" sz="1400"/>
              <a:t>,</a:t>
            </a:r>
            <a:r>
              <a:rPr lang="zh-CN" altLang="en-US" sz="1400"/>
              <a:t>實現卡站可視化、過站卡站設定追溯、交付用戶自定義設定攔截規則無需開發人員參與等目標</a:t>
            </a:r>
            <a:endParaRPr lang="zh-CN" altLang="en-US" sz="1400"/>
          </a:p>
          <a:p>
            <a:r>
              <a:rPr lang="en-US" altLang="zh-CN" sz="1400"/>
              <a:t>3.</a:t>
            </a:r>
            <a:r>
              <a:rPr lang="zh-CN" altLang="en-US" sz="1400"/>
              <a:t>生產製造系統及網絡通信架構優化設計</a:t>
            </a:r>
            <a:r>
              <a:rPr lang="en-US" altLang="zh-CN" sz="1400"/>
              <a:t>,</a:t>
            </a:r>
            <a:r>
              <a:rPr lang="zh-CN" altLang="en-US" sz="1400"/>
              <a:t>提升系統整體的穩定性、效率、開發速度、可維護性等方面</a:t>
            </a:r>
            <a:endParaRPr lang="zh-CN" altLang="en-US" sz="1400"/>
          </a:p>
        </p:txBody>
      </p:sp>
      <p:grpSp>
        <p:nvGrpSpPr>
          <p:cNvPr id="5" name="组合 4"/>
          <p:cNvGrpSpPr/>
          <p:nvPr/>
        </p:nvGrpSpPr>
        <p:grpSpPr>
          <a:xfrm>
            <a:off x="640080" y="1732280"/>
            <a:ext cx="5621020" cy="892810"/>
            <a:chOff x="130" y="1986"/>
            <a:chExt cx="8852" cy="1406"/>
          </a:xfrm>
        </p:grpSpPr>
        <p:grpSp>
          <p:nvGrpSpPr>
            <p:cNvPr id="2" name="组合 1"/>
            <p:cNvGrpSpPr/>
            <p:nvPr/>
          </p:nvGrpSpPr>
          <p:grpSpPr>
            <a:xfrm>
              <a:off x="130" y="1986"/>
              <a:ext cx="8852" cy="1406"/>
              <a:chOff x="130" y="1986"/>
              <a:chExt cx="8852" cy="1406"/>
            </a:xfrm>
          </p:grpSpPr>
          <p:sp>
            <p:nvSpPr>
              <p:cNvPr id="3" name="矩形 2"/>
              <p:cNvSpPr/>
              <p:nvPr/>
            </p:nvSpPr>
            <p:spPr>
              <a:xfrm>
                <a:off x="130" y="1986"/>
                <a:ext cx="8852" cy="1406"/>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1280" y="2115"/>
                <a:ext cx="7490" cy="1064"/>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全棧開發</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Light" panose="020B0502040204020203" pitchFamily="34" charset="-122"/>
                    <a:ea typeface="微软雅黑 Light" panose="020B0502040204020203" pitchFamily="34" charset="-122"/>
                  </a:rPr>
                  <a:t>掌握多種編程語言及技術棧包括</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等</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有底層高難度開發經驗</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技術能力強</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可高質量完成工作</a:t>
                </a:r>
                <a:endParaRPr lang="zh-CN" altLang="en-US"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17" name="椭圆 16"/>
              <p:cNvSpPr/>
              <p:nvPr/>
            </p:nvSpPr>
            <p:spPr>
              <a:xfrm>
                <a:off x="359" y="2324"/>
                <a:ext cx="833" cy="77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 y="2405"/>
              <a:ext cx="678" cy="678"/>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95"/>
          <p:cNvSpPr txBox="1"/>
          <p:nvPr/>
        </p:nvSpPr>
        <p:spPr>
          <a:xfrm>
            <a:off x="5875337" y="1212040"/>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1.</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1" name="TextBox 96"/>
          <p:cNvSpPr txBox="1"/>
          <p:nvPr/>
        </p:nvSpPr>
        <p:spPr>
          <a:xfrm>
            <a:off x="5875337" y="198638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2.</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2" name="TextBox 95"/>
          <p:cNvSpPr txBox="1"/>
          <p:nvPr/>
        </p:nvSpPr>
        <p:spPr>
          <a:xfrm>
            <a:off x="5875337" y="275034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3.</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3" name="TextBox 96"/>
          <p:cNvSpPr txBox="1"/>
          <p:nvPr/>
        </p:nvSpPr>
        <p:spPr>
          <a:xfrm>
            <a:off x="5875337" y="3522551"/>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4.</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2" name="TextBox 17"/>
          <p:cNvSpPr txBox="1"/>
          <p:nvPr/>
        </p:nvSpPr>
        <p:spPr>
          <a:xfrm>
            <a:off x="6295020" y="131043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17"/>
          <p:cNvSpPr txBox="1"/>
          <p:nvPr/>
        </p:nvSpPr>
        <p:spPr>
          <a:xfrm>
            <a:off x="6295020" y="207695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TextBox 17"/>
          <p:cNvSpPr txBox="1"/>
          <p:nvPr/>
        </p:nvSpPr>
        <p:spPr>
          <a:xfrm>
            <a:off x="6295020" y="282817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6295020" y="3597650"/>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96"/>
          <p:cNvSpPr txBox="1"/>
          <p:nvPr/>
        </p:nvSpPr>
        <p:spPr>
          <a:xfrm>
            <a:off x="5875337" y="424410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5.</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8" name="TextBox 17"/>
          <p:cNvSpPr txBox="1"/>
          <p:nvPr/>
        </p:nvSpPr>
        <p:spPr>
          <a:xfrm>
            <a:off x="6295020" y="4340192"/>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直線圖說文字 1 15"/>
          <p:cNvSpPr/>
          <p:nvPr/>
        </p:nvSpPr>
        <p:spPr>
          <a:xfrm flipH="1">
            <a:off x="1083203" y="5031520"/>
            <a:ext cx="4792134" cy="431800"/>
          </a:xfrm>
          <a:prstGeom prst="borderCallout1">
            <a:avLst>
              <a:gd name="adj1" fmla="val 52083"/>
              <a:gd name="adj2" fmla="val -2768"/>
              <a:gd name="adj3" fmla="val -55147"/>
              <a:gd name="adj4" fmla="val -17661"/>
            </a:avLst>
          </a:prstGeom>
          <a:solidFill>
            <a:srgbClr val="085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目錄字號：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20</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55930" y="1122680"/>
            <a:ext cx="4064000" cy="2584450"/>
          </a:xfrm>
          <a:prstGeom prst="rect">
            <a:avLst/>
          </a:prstGeom>
          <a:noFill/>
        </p:spPr>
        <p:txBody>
          <a:bodyPr wrap="square" rtlCol="0">
            <a:spAutoFit/>
          </a:bodyPr>
          <a:lstStyle/>
          <a:p>
            <a:r>
              <a:rPr lang="en-US" altLang="zh-CN" dirty="0"/>
              <a:t>1.</a:t>
            </a:r>
            <a:r>
              <a:rPr lang="zh-CN" altLang="en-US" dirty="0"/>
              <a:t>入職接近</a:t>
            </a:r>
            <a:r>
              <a:rPr lang="en-US" altLang="zh-CN" dirty="0"/>
              <a:t>10</a:t>
            </a:r>
            <a:r>
              <a:rPr lang="zh-CN" altLang="en-US" dirty="0"/>
              <a:t>年</a:t>
            </a:r>
            <a:r>
              <a:rPr lang="en-US" altLang="zh-CN" dirty="0"/>
              <a:t>,</a:t>
            </a:r>
            <a:r>
              <a:rPr lang="zh-CN" altLang="en-US" dirty="0"/>
              <a:t>參與過公司內部各種類型的開發項目</a:t>
            </a:r>
            <a:r>
              <a:rPr lang="en-US" altLang="zh-CN" dirty="0"/>
              <a:t>,</a:t>
            </a:r>
            <a:r>
              <a:rPr lang="zh-CN" altLang="en-US" dirty="0"/>
              <a:t>開發經驗豐富</a:t>
            </a:r>
            <a:endParaRPr lang="zh-CN" altLang="en-US" dirty="0"/>
          </a:p>
          <a:p>
            <a:r>
              <a:rPr lang="en-US" altLang="zh-CN" dirty="0"/>
              <a:t>2.</a:t>
            </a:r>
            <a:r>
              <a:rPr lang="zh-CN" altLang="en-US" dirty="0"/>
              <a:t>工作主動性高、善於思考、具有創新挑戰精神、可打破常規主動發現工作中的問題並設計優雅的解決方案</a:t>
            </a:r>
            <a:endParaRPr lang="zh-CN" altLang="en-US" dirty="0"/>
          </a:p>
          <a:p>
            <a:r>
              <a:rPr lang="en-US" altLang="zh-CN" dirty="0"/>
              <a:t>3.</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技術能例強</a:t>
            </a:r>
            <a:r>
              <a:rPr lang="en-US" altLang="zh-CN" dirty="0"/>
              <a:t>,</a:t>
            </a:r>
            <a:r>
              <a:rPr lang="zh-CN" altLang="en-US" dirty="0"/>
              <a:t>可高質量完成工作</a:t>
            </a:r>
            <a:endParaRPr lang="zh-CN" altLang="en-US" dirty="0"/>
          </a:p>
        </p:txBody>
      </p:sp>
      <p:sp>
        <p:nvSpPr>
          <p:cNvPr id="4" name="文本框 3"/>
          <p:cNvSpPr txBox="1"/>
          <p:nvPr/>
        </p:nvSpPr>
        <p:spPr>
          <a:xfrm>
            <a:off x="3683000" y="3769995"/>
            <a:ext cx="4064000" cy="2861310"/>
          </a:xfrm>
          <a:prstGeom prst="rect">
            <a:avLst/>
          </a:prstGeom>
          <a:noFill/>
        </p:spPr>
        <p:txBody>
          <a:bodyPr wrap="square" rtlCol="0">
            <a:spAutoFit/>
          </a:bodyPr>
          <a:lstStyle/>
          <a:p>
            <a:r>
              <a:rPr lang="en-US" altLang="zh-CN" dirty="0"/>
              <a:t>1.</a:t>
            </a:r>
            <a:r>
              <a:rPr lang="zh-CN" altLang="en-US" dirty="0"/>
              <a:t>開發</a:t>
            </a:r>
            <a:r>
              <a:rPr lang="en-US" altLang="zh-CN" dirty="0"/>
              <a:t>C#</a:t>
            </a:r>
            <a:r>
              <a:rPr lang="zh-CN" altLang="en-US" dirty="0"/>
              <a:t>通用開發框架、制定開發標準</a:t>
            </a:r>
            <a:r>
              <a:rPr lang="en-US" altLang="zh-CN" dirty="0"/>
              <a:t>,</a:t>
            </a:r>
            <a:r>
              <a:rPr lang="zh-CN" altLang="en-US" dirty="0"/>
              <a:t>提高整個團隊的技術下限</a:t>
            </a:r>
            <a:r>
              <a:rPr lang="en-US" altLang="zh-CN" dirty="0"/>
              <a:t>,</a:t>
            </a:r>
            <a:r>
              <a:rPr lang="zh-CN" altLang="en-US" dirty="0"/>
              <a:t>橫向提高整個團隊的工作效率和質量</a:t>
            </a:r>
            <a:endParaRPr lang="zh-CN" altLang="en-US" dirty="0"/>
          </a:p>
          <a:p>
            <a:r>
              <a:rPr lang="en-US" altLang="zh-CN" dirty="0"/>
              <a:t>2.</a:t>
            </a:r>
            <a:r>
              <a:rPr lang="zh-CN" altLang="en-US" dirty="0"/>
              <a:t>開發生產製造系統</a:t>
            </a:r>
            <a:r>
              <a:rPr lang="en-US" altLang="zh-CN" dirty="0"/>
              <a:t>-</a:t>
            </a:r>
            <a:r>
              <a:rPr lang="zh-CN" altLang="en-US" dirty="0"/>
              <a:t>產品攔截平台</a:t>
            </a:r>
            <a:r>
              <a:rPr lang="en-US" altLang="zh-CN" dirty="0"/>
              <a:t>,</a:t>
            </a:r>
            <a:r>
              <a:rPr lang="zh-CN" altLang="en-US" dirty="0"/>
              <a:t>實現卡站可視化、過站卡站設定追溯、交付用戶自定義設定攔截規則無需開發人員參與等目標</a:t>
            </a:r>
            <a:endParaRPr lang="zh-CN" altLang="en-US" dirty="0"/>
          </a:p>
          <a:p>
            <a:r>
              <a:rPr lang="en-US" altLang="zh-CN" dirty="0"/>
              <a:t>3.</a:t>
            </a:r>
            <a:r>
              <a:rPr lang="zh-CN" altLang="en-US" dirty="0"/>
              <a:t>生產製造系統及網絡通信架構優化設計</a:t>
            </a:r>
            <a:r>
              <a:rPr lang="en-US" altLang="zh-CN" dirty="0"/>
              <a:t>,</a:t>
            </a:r>
            <a:r>
              <a:rPr lang="zh-CN" altLang="en-US" dirty="0"/>
              <a:t>提升系統整體的穩定性、效率、開發速度、可維護性等方面</a:t>
            </a:r>
            <a:endParaRPr lang="zh-CN" altLang="en-US" dirty="0"/>
          </a:p>
        </p:txBody>
      </p:sp>
      <p:sp>
        <p:nvSpPr>
          <p:cNvPr id="6" name="文本框 5"/>
          <p:cNvSpPr txBox="1"/>
          <p:nvPr/>
        </p:nvSpPr>
        <p:spPr>
          <a:xfrm>
            <a:off x="5687060" y="1405255"/>
            <a:ext cx="4064000" cy="922020"/>
          </a:xfrm>
          <a:prstGeom prst="rect">
            <a:avLst/>
          </a:prstGeom>
          <a:noFill/>
        </p:spPr>
        <p:txBody>
          <a:bodyPr wrap="square" rtlCol="0">
            <a:spAutoFit/>
          </a:bodyPr>
          <a:lstStyle/>
          <a:p>
            <a:r>
              <a:rPr lang="en-US" altLang="zh-CN" dirty="0"/>
              <a:t>1.</a:t>
            </a:r>
            <a:r>
              <a:rPr lang="zh-CN" altLang="en-US" dirty="0"/>
              <a:t>底層高難度技術工作無法繼續</a:t>
            </a:r>
            <a:endParaRPr lang="zh-CN" altLang="en-US" dirty="0"/>
          </a:p>
          <a:p>
            <a:r>
              <a:rPr lang="en-US" altLang="zh-CN" dirty="0"/>
              <a:t>2.</a:t>
            </a:r>
            <a:r>
              <a:rPr lang="zh-CN" altLang="en-US" dirty="0"/>
              <a:t>團隊失去敢於打破常規的創新型人才</a:t>
            </a:r>
            <a:endParaRPr lang="zh-CN" altLang="en-US" dirty="0"/>
          </a:p>
          <a:p>
            <a:r>
              <a:rPr lang="en-US" altLang="zh-CN" dirty="0"/>
              <a:t>3.</a:t>
            </a:r>
            <a:r>
              <a:rPr lang="zh-CN" altLang="en-US" dirty="0"/>
              <a:t>嚴重影響系統整體架構優化推進進度</a:t>
            </a:r>
            <a:endParaRPr lang="zh-CN" altLang="en-US" dirty="0"/>
          </a:p>
        </p:txBody>
      </p:sp>
      <p:sp>
        <p:nvSpPr>
          <p:cNvPr id="2" name="矩形 1"/>
          <p:cNvSpPr/>
          <p:nvPr/>
        </p:nvSpPr>
        <p:spPr>
          <a:xfrm>
            <a:off x="88265" y="657225"/>
            <a:ext cx="11951970" cy="6050915"/>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3360" y="549783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椭圆 67"/>
          <p:cNvSpPr/>
          <p:nvPr/>
        </p:nvSpPr>
        <p:spPr>
          <a:xfrm>
            <a:off x="334010" y="559117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22885" y="437896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椭圆 66"/>
          <p:cNvSpPr/>
          <p:nvPr/>
        </p:nvSpPr>
        <p:spPr>
          <a:xfrm>
            <a:off x="334010" y="453961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8920" y="331978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椭圆 65"/>
          <p:cNvSpPr/>
          <p:nvPr/>
        </p:nvSpPr>
        <p:spPr>
          <a:xfrm>
            <a:off x="338455" y="3478530"/>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48920" y="2276475"/>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椭圆 64"/>
          <p:cNvSpPr/>
          <p:nvPr/>
        </p:nvSpPr>
        <p:spPr>
          <a:xfrm>
            <a:off x="248920" y="245046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22885" y="1261110"/>
            <a:ext cx="5568315" cy="918845"/>
          </a:xfrm>
          <a:prstGeom prst="rect">
            <a:avLst/>
          </a:prstGeom>
          <a:solidFill>
            <a:srgbClr val="29B6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latin typeface="微软雅黑" charset="0"/>
                <a:ea typeface="微软雅黑" charset="0"/>
              </a:rPr>
              <a:t>個人能力介紹</a:t>
            </a:r>
            <a:endParaRPr lang="zh-TW" altLang="en-US" sz="1600" dirty="0">
              <a:solidFill>
                <a:schemeClr val="tx1"/>
              </a:solidFill>
              <a:latin typeface="微软雅黑" charset="0"/>
              <a:ea typeface="微软雅黑" charset="0"/>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796395" cy="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13084" y="1353373"/>
            <a:ext cx="4911013" cy="860425"/>
          </a:xfrm>
          <a:prstGeom prst="rect">
            <a:avLst/>
          </a:prstGeom>
          <a:noFill/>
        </p:spPr>
        <p:txBody>
          <a:bodyPr wrap="squar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掌握多种编程语言、</a:t>
            </a:r>
            <a:r>
              <a:rPr lang="zh-CN" altLang="en-US" sz="1400" b="1" dirty="0" smtClean="0">
                <a:solidFill>
                  <a:schemeClr val="tx1"/>
                </a:solidFill>
                <a:latin typeface="微软雅黑" panose="020B0503020204020204" pitchFamily="34" charset="-122"/>
                <a:ea typeface="微软雅黑" panose="020B0503020204020204" pitchFamily="34" charset="-122"/>
              </a:rPr>
              <a:t>具備全棧開發能力</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Light" panose="020B0502040204020203" pitchFamily="34" charset="-122"/>
                <a:ea typeface="微软雅黑 Light" panose="020B0502040204020203" pitchFamily="34" charset="-122"/>
              </a:rPr>
              <a:t>掌握包括</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等编程技术栈</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具备全栈开发能力</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可用更加更加宽泛的视野去设计系统、解决问题</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技術能力較強</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常高質量完成工作</a:t>
            </a:r>
            <a:endParaRPr lang="zh-CN" altLang="en-US" sz="1200" dirty="0" smtClean="0">
              <a:solidFill>
                <a:schemeClr val="tx1"/>
              </a:solidFill>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945742" y="5664788"/>
            <a:ext cx="4190570" cy="491490"/>
          </a:xfrm>
          <a:prstGeom prst="rect">
            <a:avLst/>
          </a:prstGeom>
          <a:noFill/>
        </p:spPr>
        <p:txBody>
          <a:bodyPr wrap="squar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學習能力</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rPr>
              <a:t>學習能力較強</a:t>
            </a:r>
            <a:r>
              <a:rPr lang="en-US" altLang="zh-CN" sz="1200" dirty="0" smtClean="0">
                <a:solidFill>
                  <a:schemeClr val="tx1"/>
                </a:solidFill>
              </a:rPr>
              <a:t>,</a:t>
            </a:r>
            <a:r>
              <a:rPr lang="zh-CN" altLang="en-US" sz="1200" dirty="0" smtClean="0">
                <a:solidFill>
                  <a:schemeClr val="tx1"/>
                </a:solidFill>
              </a:rPr>
              <a:t>乐于接受新事物</a:t>
            </a:r>
            <a:r>
              <a:rPr lang="en-US" altLang="zh-CN" sz="1200" dirty="0" smtClean="0">
                <a:solidFill>
                  <a:schemeClr val="tx1"/>
                </a:solidFill>
              </a:rPr>
              <a:t>,</a:t>
            </a:r>
            <a:r>
              <a:rPr lang="zh-CN" altLang="en-US" sz="1200" dirty="0" smtClean="0">
                <a:solidFill>
                  <a:schemeClr val="tx1"/>
                </a:solidFill>
              </a:rPr>
              <a:t>可不斷提升自我</a:t>
            </a:r>
            <a:r>
              <a:rPr lang="en-US" altLang="zh-CN" sz="1200" dirty="0" smtClean="0">
                <a:solidFill>
                  <a:schemeClr val="tx1"/>
                </a:solidFill>
              </a:rPr>
              <a:t>,</a:t>
            </a:r>
            <a:r>
              <a:rPr lang="zh-CN" altLang="en-US" sz="1200" dirty="0" smtClean="0">
                <a:solidFill>
                  <a:schemeClr val="tx1"/>
                </a:solidFill>
              </a:rPr>
              <a:t>快速成長</a:t>
            </a:r>
            <a:endParaRPr lang="zh-CN" altLang="en-US" sz="1200" dirty="0" smtClean="0">
              <a:solidFill>
                <a:schemeClr val="tx1"/>
              </a:solidFill>
            </a:endParaRPr>
          </a:p>
        </p:txBody>
      </p:sp>
      <p:sp>
        <p:nvSpPr>
          <p:cNvPr id="30" name="文本框 29"/>
          <p:cNvSpPr txBox="1"/>
          <p:nvPr/>
        </p:nvSpPr>
        <p:spPr>
          <a:xfrm>
            <a:off x="909761" y="4534135"/>
            <a:ext cx="4871839" cy="491490"/>
          </a:xfrm>
          <a:prstGeom prst="rect">
            <a:avLst/>
          </a:prstGeom>
          <a:noFill/>
        </p:spPr>
        <p:txBody>
          <a:bodyPr wrap="squar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200" dirty="0" smtClean="0">
              <a:solidFill>
                <a:schemeClr val="tx1"/>
              </a:solidFill>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60097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 y="5666105"/>
            <a:ext cx="372110" cy="372110"/>
          </a:xfrm>
          <a:prstGeom prst="rect">
            <a:avLst/>
          </a:prstGeom>
        </p:spPr>
      </p:pic>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53" y="4558044"/>
            <a:ext cx="392921" cy="392921"/>
          </a:xfrm>
          <a:prstGeom prst="rect">
            <a:avLst/>
          </a:prstGeom>
        </p:spPr>
      </p:pic>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185535" y="1395095"/>
            <a:ext cx="5440680" cy="788670"/>
          </a:xfrm>
          <a:prstGeom prst="rect">
            <a:avLst/>
          </a:prstGeom>
          <a:noFill/>
        </p:spPr>
        <p:txBody>
          <a:bodyPr wrap="square" rtlCol="0">
            <a:noAutofit/>
          </a:bodyPr>
          <a:lstStyle/>
          <a:p>
            <a:r>
              <a:rPr lang="zh-CN" altLang="en-US" sz="1400" dirty="0" smtClean="0">
                <a:solidFill>
                  <a:schemeClr val="tx1"/>
                </a:solidFill>
                <a:latin typeface="微软雅黑" charset="0"/>
                <a:ea typeface="微软雅黑" charset="0"/>
                <a:cs typeface="微软雅黑" charset="0"/>
              </a:rPr>
              <a:t>生產製造系統通用框架開發</a:t>
            </a:r>
            <a:endParaRPr lang="en-US" altLang="zh-CN" sz="1400" dirty="0" smtClean="0">
              <a:solidFill>
                <a:schemeClr val="tx1"/>
              </a:solidFill>
              <a:latin typeface="微软雅黑" charset="0"/>
              <a:ea typeface="微软雅黑" charset="0"/>
              <a:cs typeface="微软雅黑" charset="0"/>
            </a:endParaRPr>
          </a:p>
          <a:p>
            <a:r>
              <a:rPr lang="zh-CN" altLang="en-US" sz="1200" dirty="0" smtClean="0">
                <a:solidFill>
                  <a:schemeClr val="tx1"/>
                </a:solidFill>
                <a:latin typeface="微软雅黑" charset="0"/>
                <a:ea typeface="微软雅黑" charset="0"/>
                <a:cs typeface="微软雅黑" charset="0"/>
              </a:rPr>
              <a:t>分庫框架開發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可不改變源代碼實現數據庫分庫功能</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極大的提升了開發效率</a:t>
            </a:r>
            <a:endParaRPr lang="zh-CN" altLang="en-US" sz="1200" dirty="0" smtClean="0">
              <a:solidFill>
                <a:schemeClr val="tx1"/>
              </a:solidFill>
              <a:latin typeface="微软雅黑" charset="0"/>
              <a:ea typeface="微软雅黑" charset="0"/>
              <a:cs typeface="微软雅黑" charset="0"/>
            </a:endParaRPr>
          </a:p>
          <a:p>
            <a:r>
              <a:rPr lang="en-US" altLang="zh-CN" sz="1200" dirty="0" smtClean="0">
                <a:solidFill>
                  <a:schemeClr val="tx1"/>
                </a:solidFill>
                <a:latin typeface="微软雅黑" charset="0"/>
                <a:ea typeface="微软雅黑" charset="0"/>
                <a:cs typeface="微软雅黑" charset="0"/>
              </a:rPr>
              <a:t>PBI</a:t>
            </a:r>
            <a:r>
              <a:rPr lang="zh-CN" altLang="en-US" sz="1200" dirty="0" smtClean="0">
                <a:solidFill>
                  <a:schemeClr val="tx1"/>
                </a:solidFill>
                <a:latin typeface="微软雅黑" charset="0"/>
                <a:ea typeface="微软雅黑" charset="0"/>
                <a:cs typeface="微软雅黑" charset="0"/>
              </a:rPr>
              <a:t>追溯系統動態表單組件</a:t>
            </a:r>
            <a:r>
              <a:rPr lang="en-US" altLang="zh-CN" sz="1200" dirty="0" smtClean="0">
                <a:solidFill>
                  <a:schemeClr val="tx1"/>
                </a:solidFill>
                <a:latin typeface="微软雅黑" charset="0"/>
                <a:ea typeface="微软雅黑" charset="0"/>
                <a:cs typeface="微软雅黑" charset="0"/>
              </a:rPr>
              <a:t>:</a:t>
            </a:r>
            <a:r>
              <a:rPr lang="zh-CN" altLang="en-US" sz="1200" dirty="0" smtClean="0">
                <a:solidFill>
                  <a:schemeClr val="tx1"/>
                </a:solidFill>
                <a:latin typeface="微软雅黑" charset="0"/>
                <a:ea typeface="微软雅黑" charset="0"/>
                <a:cs typeface="微软雅黑" charset="0"/>
              </a:rPr>
              <a:t>可</a:t>
            </a:r>
            <a:endParaRPr lang="en-US" altLang="zh-CN" sz="1200" dirty="0" smtClean="0">
              <a:solidFill>
                <a:schemeClr val="tx1"/>
              </a:solidFill>
              <a:latin typeface="微软雅黑" charset="0"/>
              <a:ea typeface="微软雅黑" charset="0"/>
              <a:cs typeface="微软雅黑" charset="0"/>
            </a:endParaRPr>
          </a:p>
          <a:p>
            <a:r>
              <a:rPr lang="zh-CN" altLang="en-US" sz="1200" dirty="0">
                <a:solidFill>
                  <a:schemeClr val="tx1"/>
                </a:solidFill>
                <a:latin typeface="微软雅黑" charset="0"/>
                <a:ea typeface="微软雅黑" charset="0"/>
                <a:cs typeface="微软雅黑" charset="0"/>
              </a:rPr>
              <a:t>多語</a:t>
            </a:r>
            <a:r>
              <a:rPr lang="zh-CN" altLang="en-US" sz="1200" dirty="0" smtClean="0">
                <a:solidFill>
                  <a:schemeClr val="tx1"/>
                </a:solidFill>
                <a:latin typeface="微软雅黑" charset="0"/>
                <a:ea typeface="微软雅黑" charset="0"/>
                <a:cs typeface="微软雅黑" charset="0"/>
              </a:rPr>
              <a:t>言框架開發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幫助團隊</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讓原本需要一個月完成的多國語言開發在一周內成</a:t>
            </a:r>
            <a:endParaRPr lang="zh-CN" altLang="en-US" sz="1200" b="1" dirty="0" smtClean="0">
              <a:solidFill>
                <a:schemeClr val="tx1"/>
              </a:solidFill>
              <a:latin typeface="微软雅黑" panose="020B0503020204020204" pitchFamily="34" charset="-122"/>
              <a:ea typeface="微软雅黑" panose="020B0503020204020204" pitchFamily="34" charset="-122"/>
              <a:sym typeface="+mn-ea"/>
            </a:endParaRPr>
          </a:p>
          <a:p>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通用</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TCP</a:t>
            </a:r>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數據處理框架</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a:t>
            </a:r>
            <a:endPar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endParaRPr>
          </a:p>
        </p:txBody>
      </p:sp>
      <p:sp>
        <p:nvSpPr>
          <p:cNvPr id="48" name="文本框 47"/>
          <p:cNvSpPr txBox="1"/>
          <p:nvPr/>
        </p:nvSpPr>
        <p:spPr>
          <a:xfrm>
            <a:off x="6203816" y="2688158"/>
            <a:ext cx="5440530" cy="122999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a:t>
            </a:r>
            <a:r>
              <a:rPr lang="zh-CN" altLang="en-US" sz="1200" dirty="0">
                <a:latin typeface="微软雅黑 Light" panose="020B0502040204020203" pitchFamily="34" charset="-122"/>
                <a:ea typeface="微软雅黑 Light" panose="020B0502040204020203" pitchFamily="34" charset="-122"/>
              </a:rPr>
              <a:t>智能鎖</a:t>
            </a:r>
            <a:r>
              <a:rPr lang="zh-CN" altLang="en-US" sz="1200" dirty="0" smtClean="0">
                <a:latin typeface="微软雅黑 Light" panose="020B0502040204020203" pitchFamily="34" charset="-122"/>
                <a:ea typeface="微软雅黑 Light" panose="020B0502040204020203" pitchFamily="34" charset="-122"/>
              </a:rPr>
              <a:t>、安防數據採集等</a:t>
            </a:r>
            <a:r>
              <a:rPr lang="zh-CN" altLang="en-US" sz="1200" dirty="0">
                <a:latin typeface="微软雅黑 Light" panose="020B0502040204020203" pitchFamily="34" charset="-122"/>
                <a:ea typeface="微软雅黑 Light" panose="020B0502040204020203" pitchFamily="34" charset="-122"/>
              </a:rPr>
              <a:t>服物聯務端應用</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存在性能、穩定性、代碼質量等多種因素</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拖累團隊</a:t>
            </a:r>
            <a:r>
              <a:rPr lang="en-US" altLang="zh-CN" sz="1200" dirty="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a:p>
            <a:endParaRPr lang="en-US" altLang="zh-CN" sz="1200" dirty="0">
              <a:latin typeface="微软雅黑 Light" panose="020B0502040204020203" pitchFamily="34" charset="-122"/>
              <a:ea typeface="微软雅黑 Light" panose="020B0502040204020203" pitchFamily="34" charset="-122"/>
            </a:endParaRPr>
          </a:p>
          <a:p>
            <a:r>
              <a:rPr lang="zh-CN" altLang="en-US" sz="1200" dirty="0" smtClean="0">
                <a:latin typeface="微软雅黑 Light" panose="020B0502040204020203" pitchFamily="34" charset="-122"/>
                <a:ea typeface="微软雅黑 Light" panose="020B0502040204020203" pitchFamily="34" charset="-122"/>
              </a:rPr>
              <a:t>對物聯服務端進行重新設計</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代碼優化、整合等</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218261" y="4451625"/>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933187"/>
            <a:ext cx="406400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資安開發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a:t>
            </a:r>
            <a:r>
              <a:rPr lang="zh-CN" altLang="en-US" sz="1200" dirty="0" smtClean="0">
                <a:latin typeface="微软雅黑 Light" panose="020B0502040204020203" pitchFamily="34" charset="-122"/>
                <a:ea typeface="微软雅黑 Light" panose="020B0502040204020203" pitchFamily="34" charset="-122"/>
              </a:rPr>
              <a:t>稽核軟件可視化分析 </a:t>
            </a:r>
            <a:r>
              <a:rPr lang="en-US" altLang="zh-CN" sz="1200" dirty="0" smtClean="0">
                <a:latin typeface="微软雅黑 Light" panose="020B0502040204020203" pitchFamily="34" charset="-122"/>
                <a:ea typeface="微软雅黑 Light" panose="020B0502040204020203" pitchFamily="34" charset="-122"/>
              </a:rPr>
              <a:t>2.U</a:t>
            </a:r>
            <a:r>
              <a:rPr lang="zh-CN" altLang="en-US" sz="1200" dirty="0" smtClean="0">
                <a:latin typeface="微软雅黑 Light" panose="020B0502040204020203" pitchFamily="34" charset="-122"/>
                <a:ea typeface="微软雅黑 Light" panose="020B0502040204020203" pitchFamily="34" charset="-122"/>
              </a:rPr>
              <a:t>盤操作次數讀取 </a:t>
            </a:r>
            <a:r>
              <a:rPr lang="en-US" altLang="zh-CN" sz="1200" dirty="0" smtClean="0">
                <a:latin typeface="微软雅黑 Light" panose="020B0502040204020203" pitchFamily="34" charset="-122"/>
                <a:ea typeface="微软雅黑 Light" panose="020B0502040204020203" pitchFamily="34" charset="-122"/>
              </a:rPr>
              <a:t>3.WindowsCredntial Provider</a:t>
            </a:r>
            <a:r>
              <a:rPr lang="zh-CN" altLang="en-US" sz="1200" dirty="0" smtClean="0">
                <a:latin typeface="微软雅黑 Light" panose="020B0502040204020203" pitchFamily="34" charset="-122"/>
                <a:ea typeface="微软雅黑 Light" panose="020B0502040204020203" pitchFamily="34" charset="-122"/>
              </a:rPr>
              <a:t>開發</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839106" y="2280053"/>
            <a:ext cx="4729411" cy="860425"/>
          </a:xfrm>
          <a:prstGeom prst="rect">
            <a:avLst/>
          </a:prstGeom>
          <a:noFill/>
        </p:spPr>
        <p:txBody>
          <a:bodyPr wrap="square" rtlCol="0">
            <a:spAutoFit/>
          </a:bodyPr>
          <a:lstStyle/>
          <a:p>
            <a:r>
              <a:rPr lang="zh-CN" altLang="en-US" sz="1400" b="1" dirty="0" smtClean="0">
                <a:solidFill>
                  <a:schemeClr val="tx1"/>
                </a:solidFill>
                <a:latin typeface="微软雅黑" charset="0"/>
                <a:ea typeface="微软雅黑" charset="0"/>
                <a:cs typeface="微软雅黑" charset="0"/>
              </a:rPr>
              <a:t>架構設計</a:t>
            </a:r>
            <a:r>
              <a:rPr lang="en-US" altLang="zh-CN" sz="1400" b="1" dirty="0" smtClean="0">
                <a:solidFill>
                  <a:schemeClr val="tx1"/>
                </a:solidFill>
                <a:latin typeface="微软雅黑" charset="0"/>
                <a:ea typeface="微软雅黑" charset="0"/>
                <a:cs typeface="微软雅黑" charset="0"/>
              </a:rPr>
              <a:t> </a:t>
            </a:r>
            <a:endParaRPr lang="en-US" altLang="zh-CN" sz="1400" b="1" dirty="0" smtClean="0">
              <a:solidFill>
                <a:schemeClr val="tx1"/>
              </a:solidFill>
              <a:latin typeface="微软雅黑" charset="0"/>
              <a:ea typeface="微软雅黑" charset="0"/>
              <a:cs typeface="微软雅黑" charset="0"/>
            </a:endParaRPr>
          </a:p>
          <a:p>
            <a:r>
              <a:rPr lang="zh-CN" altLang="zh-TW" sz="1200" dirty="0">
                <a:solidFill>
                  <a:schemeClr val="tx1"/>
                </a:solidFill>
                <a:latin typeface="微软雅黑" charset="0"/>
                <a:ea typeface="微软雅黑" charset="0"/>
                <a:cs typeface="微软雅黑" charset="0"/>
              </a:rPr>
              <a:t>开发经验丰富</a:t>
            </a:r>
            <a:r>
              <a:rPr lang="en-US" altLang="zh-CN"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可</a:t>
            </a:r>
            <a:r>
              <a:rPr lang="zh-CN" altLang="en-US" sz="1200" dirty="0" smtClean="0">
                <a:solidFill>
                  <a:schemeClr val="tx1"/>
                </a:solidFill>
                <a:latin typeface="微软雅黑" charset="0"/>
                <a:ea typeface="微软雅黑" charset="0"/>
                <a:cs typeface="微软雅黑" charset="0"/>
              </a:rPr>
              <a:t>根據實際業務場景</a:t>
            </a:r>
            <a:r>
              <a:rPr lang="zh-TW" altLang="en-US" sz="1200" dirty="0" smtClean="0">
                <a:solidFill>
                  <a:schemeClr val="tx1"/>
                </a:solidFill>
                <a:latin typeface="微软雅黑" charset="0"/>
                <a:ea typeface="微软雅黑" charset="0"/>
                <a:cs typeface="微软雅黑" charset="0"/>
              </a:rPr>
              <a:t>設計</a:t>
            </a:r>
            <a:r>
              <a:rPr lang="zh-CN" altLang="en-US" sz="1200" dirty="0" smtClean="0">
                <a:solidFill>
                  <a:schemeClr val="tx1"/>
                </a:solidFill>
                <a:latin typeface="微软雅黑" charset="0"/>
                <a:ea typeface="微软雅黑" charset="0"/>
                <a:cs typeface="微软雅黑" charset="0"/>
              </a:rPr>
              <a:t>優雅</a:t>
            </a:r>
            <a:r>
              <a:rPr lang="zh-TW" altLang="en-US" sz="1200" dirty="0" smtClean="0">
                <a:solidFill>
                  <a:schemeClr val="tx1"/>
                </a:solidFill>
                <a:latin typeface="微软雅黑" charset="0"/>
                <a:ea typeface="微软雅黑" charset="0"/>
                <a:cs typeface="微软雅黑" charset="0"/>
              </a:rPr>
              <a:t>架構方案</a:t>
            </a:r>
            <a:r>
              <a:rPr lang="zh-TW" altLang="en-US" sz="1200" dirty="0">
                <a:solidFill>
                  <a:schemeClr val="tx1"/>
                </a:solidFill>
                <a:latin typeface="微软雅黑" charset="0"/>
                <a:ea typeface="微软雅黑" charset="0"/>
                <a:cs typeface="微软雅黑" charset="0"/>
              </a:rPr>
              <a:t>包括</a:t>
            </a:r>
            <a:r>
              <a:rPr lang="en-US" altLang="zh-TW"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代碼分層架構、部署架構、業務建模等</a:t>
            </a:r>
            <a:r>
              <a:rPr lang="en-US" altLang="zh-TW"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可</a:t>
            </a:r>
            <a:r>
              <a:rPr lang="zh-CN" altLang="zh-TW" sz="1200" dirty="0">
                <a:solidFill>
                  <a:schemeClr val="tx1"/>
                </a:solidFill>
                <a:latin typeface="微软雅黑" charset="0"/>
                <a:ea typeface="微软雅黑" charset="0"/>
                <a:cs typeface="微软雅黑" charset="0"/>
              </a:rPr>
              <a:t>产</a:t>
            </a:r>
            <a:r>
              <a:rPr lang="zh-TW" altLang="en-US" sz="1200" dirty="0">
                <a:solidFill>
                  <a:schemeClr val="tx1"/>
                </a:solidFill>
                <a:latin typeface="微软雅黑" charset="0"/>
                <a:ea typeface="微软雅黑" charset="0"/>
                <a:cs typeface="微软雅黑" charset="0"/>
              </a:rPr>
              <a:t>出易懂的架構圖</a:t>
            </a:r>
            <a:r>
              <a:rPr lang="en-US" altLang="zh-TW"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文檔</a:t>
            </a:r>
            <a:r>
              <a:rPr lang="en-US" altLang="zh-TW"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推進團隊開發速度</a:t>
            </a:r>
            <a:r>
              <a:rPr lang="en-US" altLang="zh-TW" sz="1200" dirty="0">
                <a:solidFill>
                  <a:schemeClr val="tx1"/>
                </a:solidFill>
                <a:latin typeface="微软雅黑" charset="0"/>
                <a:ea typeface="微软雅黑" charset="0"/>
                <a:cs typeface="微软雅黑" charset="0"/>
              </a:rPr>
              <a:t>,</a:t>
            </a:r>
            <a:r>
              <a:rPr lang="zh-TW" altLang="en-US" sz="1200" dirty="0">
                <a:solidFill>
                  <a:schemeClr val="tx1"/>
                </a:solidFill>
                <a:latin typeface="微软雅黑" charset="0"/>
                <a:ea typeface="微软雅黑" charset="0"/>
                <a:cs typeface="微软雅黑" charset="0"/>
              </a:rPr>
              <a:t>使係統穩定、高效</a:t>
            </a:r>
            <a:endParaRPr lang="zh-TW" altLang="en-US" sz="1200" dirty="0">
              <a:solidFill>
                <a:schemeClr val="tx1"/>
              </a:solidFill>
              <a:latin typeface="微软雅黑" charset="0"/>
              <a:ea typeface="微软雅黑" charset="0"/>
              <a:cs typeface="微软雅黑" charset="0"/>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501265"/>
            <a:ext cx="372110" cy="372110"/>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 y="3514090"/>
            <a:ext cx="403860" cy="403860"/>
          </a:xfrm>
          <a:prstGeom prst="rect">
            <a:avLst/>
          </a:prstGeom>
        </p:spPr>
      </p:pic>
      <p:sp>
        <p:nvSpPr>
          <p:cNvPr id="59" name="文本框 58"/>
          <p:cNvSpPr txBox="1"/>
          <p:nvPr/>
        </p:nvSpPr>
        <p:spPr>
          <a:xfrm>
            <a:off x="935254" y="3424543"/>
            <a:ext cx="4729411" cy="675640"/>
          </a:xfrm>
          <a:prstGeom prst="rect">
            <a:avLst/>
          </a:prstGeom>
          <a:noFill/>
        </p:spPr>
        <p:txBody>
          <a:bodyPr wrap="square" rtlCol="0">
            <a:spAutoFit/>
          </a:bodyPr>
          <a:lstStyle/>
          <a:p>
            <a:r>
              <a:rPr lang="zh-CN" altLang="en-US" sz="1400" b="1" dirty="0">
                <a:solidFill>
                  <a:schemeClr val="tx1"/>
                </a:solidFill>
                <a:latin typeface="微软雅黑" charset="0"/>
                <a:ea typeface="微软雅黑" charset="0"/>
                <a:cs typeface="微软雅黑" charset="0"/>
              </a:rPr>
              <a:t>代码重构、框架開發</a:t>
            </a:r>
            <a:endParaRPr lang="en-US" altLang="zh-CN" sz="1400" b="1" dirty="0">
              <a:solidFill>
                <a:schemeClr val="tx1"/>
              </a:solidFill>
              <a:latin typeface="微软雅黑" charset="0"/>
              <a:ea typeface="微软雅黑" charset="0"/>
              <a:cs typeface="微软雅黑" charset="0"/>
            </a:endParaRPr>
          </a:p>
          <a:p>
            <a:r>
              <a:rPr lang="zh-CN" altLang="en-US" sz="1200" dirty="0">
                <a:solidFill>
                  <a:schemeClr val="tx1"/>
                </a:solidFill>
                <a:latin typeface="微软雅黑" charset="0"/>
                <a:ea typeface="微软雅黑" charset="0"/>
                <a:cs typeface="微软雅黑" charset="0"/>
              </a:rPr>
              <a:t>可根据实际情况设计通用框架</a:t>
            </a:r>
            <a:r>
              <a:rPr lang="en-US" altLang="zh-CN" sz="1200" dirty="0">
                <a:solidFill>
                  <a:schemeClr val="tx1"/>
                </a:solidFill>
                <a:latin typeface="微软雅黑" charset="0"/>
                <a:ea typeface="微软雅黑" charset="0"/>
                <a:cs typeface="微软雅黑" charset="0"/>
              </a:rPr>
              <a:t>,</a:t>
            </a:r>
            <a:r>
              <a:rPr lang="zh-CN" altLang="en-US" sz="1200" dirty="0">
                <a:solidFill>
                  <a:schemeClr val="tx1"/>
                </a:solidFill>
                <a:latin typeface="微软雅黑" charset="0"/>
                <a:ea typeface="微软雅黑" charset="0"/>
                <a:cs typeface="微软雅黑" charset="0"/>
              </a:rPr>
              <a:t>熟悉</a:t>
            </a:r>
            <a:r>
              <a:rPr lang="en-US" altLang="zh-CN" sz="1200" dirty="0">
                <a:solidFill>
                  <a:schemeClr val="tx1"/>
                </a:solidFill>
                <a:latin typeface="微软雅黑" charset="0"/>
                <a:ea typeface="微软雅黑" charset="0"/>
                <a:cs typeface="微软雅黑" charset="0"/>
              </a:rPr>
              <a:t>C#/.NET </a:t>
            </a:r>
            <a:r>
              <a:rPr lang="zh-CN" altLang="en-US" sz="1200" dirty="0">
                <a:solidFill>
                  <a:schemeClr val="tx1"/>
                </a:solidFill>
                <a:latin typeface="微软雅黑" charset="0"/>
                <a:ea typeface="微软雅黑" charset="0"/>
                <a:cs typeface="微软雅黑" charset="0"/>
              </a:rPr>
              <a:t>、</a:t>
            </a:r>
            <a:r>
              <a:rPr lang="en-US" altLang="zh-CN" sz="1200" dirty="0">
                <a:solidFill>
                  <a:schemeClr val="tx1"/>
                </a:solidFill>
                <a:latin typeface="微软雅黑" charset="0"/>
                <a:ea typeface="微软雅黑" charset="0"/>
                <a:cs typeface="微软雅黑" charset="0"/>
              </a:rPr>
              <a:t>Java</a:t>
            </a:r>
            <a:r>
              <a:rPr lang="zh-CN" altLang="en-US" sz="1200" dirty="0">
                <a:solidFill>
                  <a:schemeClr val="tx1"/>
                </a:solidFill>
                <a:latin typeface="微软雅黑" charset="0"/>
                <a:ea typeface="微软雅黑" charset="0"/>
                <a:cs typeface="微软雅黑" charset="0"/>
              </a:rPr>
              <a:t>技術棧高級特性</a:t>
            </a:r>
            <a:r>
              <a:rPr lang="en-US" altLang="zh-CN" sz="1200" dirty="0">
                <a:solidFill>
                  <a:schemeClr val="tx1"/>
                </a:solidFill>
                <a:latin typeface="微软雅黑" charset="0"/>
                <a:ea typeface="微软雅黑" charset="0"/>
                <a:cs typeface="微软雅黑" charset="0"/>
              </a:rPr>
              <a:t>,</a:t>
            </a:r>
            <a:r>
              <a:rPr lang="zh-CN" altLang="en-US" sz="1200" dirty="0">
                <a:solidFill>
                  <a:schemeClr val="tx1"/>
                </a:solidFill>
                <a:latin typeface="微软雅黑" charset="0"/>
                <a:ea typeface="微软雅黑" charset="0"/>
                <a:cs typeface="微软雅黑" charset="0"/>
              </a:rPr>
              <a:t>可封裝整個團隊通用的框架</a:t>
            </a:r>
            <a:endParaRPr lang="zh-CN" altLang="en-US" sz="1200" dirty="0">
              <a:solidFill>
                <a:schemeClr val="tx1"/>
              </a:solidFill>
              <a:latin typeface="微软雅黑" charset="0"/>
              <a:ea typeface="微软雅黑" charset="0"/>
              <a:cs typeface="微软雅黑" charset="0"/>
            </a:endParaRPr>
          </a:p>
        </p:txBody>
      </p:sp>
      <p:sp>
        <p:nvSpPr>
          <p:cNvPr id="17" name="椭圆 16"/>
          <p:cNvSpPr/>
          <p:nvPr/>
        </p:nvSpPr>
        <p:spPr>
          <a:xfrm>
            <a:off x="227965" y="140398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1455420"/>
            <a:ext cx="402590" cy="4025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9005" y="1195070"/>
            <a:ext cx="10259060" cy="46037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sym typeface="+mn-ea"/>
              </a:rPr>
              <a:t>隨著技術和</a:t>
            </a:r>
            <a:r>
              <a:rPr lang="en-US" altLang="zh-CN" sz="1200" dirty="0" smtClean="0">
                <a:latin typeface="微软雅黑" panose="020B0503020204020204" pitchFamily="34" charset="-122"/>
                <a:ea typeface="微软雅黑" panose="020B0503020204020204" pitchFamily="34" charset="-122"/>
                <a:sym typeface="+mn-ea"/>
              </a:rPr>
              <a:t>AI</a:t>
            </a:r>
            <a:r>
              <a:rPr lang="zh-CN" altLang="en-US" sz="1200" dirty="0" smtClean="0">
                <a:latin typeface="微软雅黑" panose="020B0503020204020204" pitchFamily="34" charset="-122"/>
                <a:ea typeface="微软雅黑" panose="020B0503020204020204" pitchFamily="34" charset="-122"/>
                <a:sym typeface="+mn-ea"/>
              </a:rPr>
              <a:t>的不斷發展</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團隊所面臨的開發要求也越來越高</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個人認為團隊的系統架構</a:t>
            </a:r>
            <a:r>
              <a:rPr lang="zh-CN" altLang="en-US" sz="1200" dirty="0" smtClean="0">
                <a:latin typeface="微软雅黑" panose="020B0503020204020204" pitchFamily="34" charset="-122"/>
                <a:ea typeface="微软雅黑" panose="020B0503020204020204" pitchFamily="34" charset="-122"/>
                <a:sym typeface="+mn-ea"/>
              </a:rPr>
              <a:t>和開發模式也需要隨之進化</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才可以面對越來越復雜的需求</a:t>
            </a:r>
            <a:endParaRPr lang="zh-CN" altLang="en-US" sz="1200" dirty="0" smtClean="0">
              <a:latin typeface="微软雅黑" panose="020B0503020204020204" pitchFamily="34" charset="-122"/>
              <a:ea typeface="微软雅黑" panose="020B0503020204020204" pitchFamily="34" charset="-122"/>
              <a:sym typeface="+mn-ea"/>
            </a:endParaRPr>
          </a:p>
          <a:p>
            <a:r>
              <a:rPr lang="zh-CN" altLang="en-US" sz="1200" dirty="0" smtClean="0">
                <a:latin typeface="微软雅黑" panose="020B0503020204020204" pitchFamily="34" charset="-122"/>
                <a:ea typeface="微软雅黑" panose="020B0503020204020204" pitchFamily="34" charset="-122"/>
                <a:sym typeface="+mn-ea"/>
              </a:rPr>
              <a:t>我希望通過以下的目標來幫助團隊進行優化和轉變</a:t>
            </a:r>
            <a:endParaRPr lang="zh-CN" altLang="en-US" sz="12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928822" y="83072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897380"/>
            <a:ext cx="10414000" cy="1078230"/>
          </a:xfrm>
          <a:prstGeom prst="rect">
            <a:avLst/>
          </a:prstGeom>
          <a:noFill/>
        </p:spPr>
        <p:txBody>
          <a:bodyPr wrap="square" rtlCol="0">
            <a:noAutofit/>
          </a:bodyPr>
          <a:lstStyle/>
          <a:p>
            <a:r>
              <a:rPr lang="en-US" altLang="zh-CN" sz="1200" b="1" dirty="0" smtClean="0">
                <a:latin typeface="微软雅黑" panose="020B0503020204020204" pitchFamily="34" charset="-122"/>
                <a:ea typeface="微软雅黑" panose="020B0503020204020204" pitchFamily="34" charset="-122"/>
              </a:rPr>
              <a:t>1.C</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開發引擎開發</a:t>
            </a:r>
            <a:endParaRPr lang="zh-CN" altLang="en-US" sz="1200" b="1"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針對公司應用</a:t>
            </a:r>
            <a:r>
              <a:rPr lang="zh-CN" altLang="en-US" sz="1200" dirty="0">
                <a:latin typeface="微软雅黑" panose="020B0503020204020204" pitchFamily="34" charset="-122"/>
                <a:ea typeface="微软雅黑" panose="020B0503020204020204" pitchFamily="34" charset="-122"/>
              </a:rPr>
              <a:t>場景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讓複雜的技術處細節和業務</a:t>
            </a:r>
            <a:r>
              <a:rPr lang="zh-CN" altLang="en-US" sz="1200" dirty="0">
                <a:latin typeface="微软雅黑" panose="020B0503020204020204" pitchFamily="34" charset="-122"/>
                <a:ea typeface="微软雅黑" panose="020B0503020204020204" pitchFamily="34" charset="-122"/>
              </a:rPr>
              <a:t>流程變成簡單的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讓團隊可以用最優的、簡單的方法解決問題</a:t>
            </a:r>
            <a:endParaRPr lang="zh-CN" altLang="en-US"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底層基礎設施功能封裝、開源框架二次封裝</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為所有層面的應用提供功能</a:t>
            </a:r>
            <a:r>
              <a:rPr lang="en-US" altLang="zh-CN" sz="1200" dirty="0">
                <a:latin typeface="微软雅黑" panose="020B0503020204020204" pitchFamily="34" charset="-122"/>
                <a:ea typeface="微软雅黑" panose="020B0503020204020204" pitchFamily="34" charset="-122"/>
              </a:rPr>
              <a:t> KR2:</a:t>
            </a:r>
            <a:r>
              <a:rPr lang="zh-CN" altLang="en-US" sz="1200" dirty="0">
                <a:latin typeface="微软雅黑" panose="020B0503020204020204" pitchFamily="34" charset="-122"/>
                <a:ea typeface="微软雅黑" panose="020B0503020204020204" pitchFamily="34" charset="-122"/>
              </a:rPr>
              <a:t>生產製造系統</a:t>
            </a:r>
            <a:r>
              <a:rPr lang="zh-CN" altLang="en-US" sz="1200" dirty="0">
                <a:latin typeface="微软雅黑" panose="020B0503020204020204" pitchFamily="34" charset="-122"/>
                <a:ea typeface="微软雅黑" panose="020B0503020204020204" pitchFamily="34" charset="-122"/>
                <a:sym typeface="+mn-ea"/>
              </a:rPr>
              <a:t>通用的代碼封裝包</a:t>
            </a:r>
            <a:r>
              <a:rPr lang="en-US" altLang="zh-CN" sz="1200" dirty="0">
                <a:latin typeface="微软雅黑" panose="020B0503020204020204" pitchFamily="34" charset="-122"/>
                <a:ea typeface="微软雅黑" panose="020B0503020204020204" pitchFamily="34" charset="-122"/>
                <a:sym typeface="+mn-ea"/>
              </a:rPr>
              <a:t> KR3:</a:t>
            </a:r>
            <a:r>
              <a:rPr lang="zh-CN" altLang="en-US" sz="1200" dirty="0">
                <a:latin typeface="微软雅黑" panose="020B0503020204020204" pitchFamily="34" charset="-122"/>
                <a:ea typeface="微软雅黑" panose="020B0503020204020204" pitchFamily="34" charset="-122"/>
                <a:sym typeface="+mn-ea"/>
              </a:rPr>
              <a:t>通信框架封裝</a:t>
            </a:r>
            <a:r>
              <a:rPr lang="en-US" altLang="zh-CN" sz="1200" dirty="0">
                <a:latin typeface="微软雅黑" panose="020B0503020204020204" pitchFamily="34" charset="-122"/>
                <a:ea typeface="微软雅黑" panose="020B0503020204020204" pitchFamily="34" charset="-122"/>
                <a:sym typeface="+mn-ea"/>
              </a:rPr>
              <a:t> KR4:</a:t>
            </a:r>
            <a:r>
              <a:rPr lang="zh-CN" altLang="en-US" sz="1200" dirty="0">
                <a:latin typeface="微软雅黑" panose="020B0503020204020204" pitchFamily="34" charset="-122"/>
                <a:ea typeface="微软雅黑" panose="020B0503020204020204" pitchFamily="34" charset="-122"/>
                <a:sym typeface="+mn-ea"/>
              </a:rPr>
              <a:t>持續</a:t>
            </a:r>
            <a:r>
              <a:rPr lang="zh-CN" altLang="en-US" sz="1200" dirty="0">
                <a:latin typeface="微软雅黑" panose="020B0503020204020204" pitchFamily="34" charset="-122"/>
                <a:ea typeface="微软雅黑" panose="020B0503020204020204" pitchFamily="34" charset="-122"/>
                <a:sym typeface="+mn-ea"/>
              </a:rPr>
              <a:t>迭代</a:t>
            </a:r>
            <a:endParaRPr lang="zh-CN" altLang="en-US" sz="12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29005" y="3042920"/>
            <a:ext cx="10201910" cy="101473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開發人員內部使用</a:t>
            </a:r>
            <a:r>
              <a:rPr lang="en-US" altLang="zh-CN" sz="1200" dirty="0">
                <a:latin typeface="微软雅黑" panose="020B0503020204020204" pitchFamily="34" charset="-122"/>
                <a:ea typeface="微软雅黑" panose="020B0503020204020204" pitchFamily="34" charset="-122"/>
              </a:rPr>
              <a:t> KR2:</a:t>
            </a:r>
            <a:r>
              <a:rPr lang="zh-CN" altLang="en-US" sz="1200" dirty="0">
                <a:latin typeface="微软雅黑" panose="020B0503020204020204" pitchFamily="34" charset="-122"/>
                <a:ea typeface="微软雅黑" panose="020B0503020204020204" pitchFamily="34" charset="-122"/>
              </a:rPr>
              <a:t>用戶使用</a:t>
            </a:r>
            <a:r>
              <a:rPr lang="en-US" altLang="zh-CN" sz="1200" dirty="0">
                <a:latin typeface="微软雅黑" panose="020B0503020204020204" pitchFamily="34" charset="-122"/>
                <a:ea typeface="微软雅黑" panose="020B0503020204020204" pitchFamily="34" charset="-122"/>
              </a:rPr>
              <a:t> KR3:</a:t>
            </a:r>
            <a:r>
              <a:rPr lang="zh-CN" altLang="en-US" sz="1200" dirty="0">
                <a:latin typeface="微软雅黑" panose="020B0503020204020204" pitchFamily="34" charset="-122"/>
                <a:ea typeface="微软雅黑" panose="020B0503020204020204" pitchFamily="34" charset="-122"/>
              </a:rPr>
              <a:t>導入</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通過對話生成卡站</a:t>
            </a: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KR4:</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272280"/>
            <a:ext cx="10623550" cy="175323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方案設計</a:t>
            </a: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KR2:</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6055360"/>
            <a:ext cx="10798810" cy="645160"/>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結合</a:t>
            </a:r>
            <a:r>
              <a:rPr lang="en-US" altLang="zh-CN" sz="1200" dirty="0" smtClean="0">
                <a:latin typeface="微软雅黑" panose="020B0503020204020204" pitchFamily="34" charset="-122"/>
                <a:ea typeface="微软雅黑" panose="020B0503020204020204" pitchFamily="34" charset="-122"/>
                <a:sym typeface="+mn-ea"/>
              </a:rPr>
              <a:t>3</a:t>
            </a:r>
            <a:r>
              <a:rPr lang="zh-CN" altLang="en-US" sz="1200" dirty="0" smtClean="0">
                <a:latin typeface="微软雅黑" panose="020B0503020204020204" pitchFamily="34" charset="-122"/>
                <a:ea typeface="微软雅黑" panose="020B0503020204020204" pitchFamily="34" charset="-122"/>
                <a:sym typeface="+mn-ea"/>
              </a:rPr>
              <a:t>項目標</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可通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進行組織、管理</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而不是完全由開發人員開發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、數據</a:t>
            </a:r>
            <a:r>
              <a:rPr lang="zh-CN" altLang="en-US" sz="1200" dirty="0">
                <a:latin typeface="微软雅黑" panose="020B0503020204020204" pitchFamily="34" charset="-122"/>
                <a:ea typeface="微软雅黑" panose="020B0503020204020204" pitchFamily="34" charset="-122"/>
                <a:sym typeface="+mn-ea"/>
              </a:rPr>
              <a:t>挖掘、物聯網等領域的開發工作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在公司三化的過程中</a:t>
            </a:r>
            <a:r>
              <a:rPr lang="zh-CN" altLang="en-US" sz="1200" dirty="0">
                <a:latin typeface="微软雅黑" panose="020B0503020204020204" pitchFamily="34" charset="-122"/>
                <a:ea typeface="微软雅黑" panose="020B0503020204020204" pitchFamily="34" charset="-122"/>
                <a:sym typeface="+mn-ea"/>
              </a:rPr>
              <a:t>貢獻自己的一份</a:t>
            </a:r>
            <a:r>
              <a:rPr lang="zh-CN" altLang="en-US" sz="1200" dirty="0">
                <a:latin typeface="微软雅黑" panose="020B0503020204020204" pitchFamily="34" charset="-122"/>
                <a:ea typeface="微软雅黑" panose="020B0503020204020204" pitchFamily="34" charset="-122"/>
                <a:sym typeface="+mn-ea"/>
              </a:rPr>
              <a:t>力量</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83740"/>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582492"/>
            <a:ext cx="391396" cy="3913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8822" y="1194831"/>
            <a:ext cx="9692496" cy="52197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sym typeface="+mn-ea"/>
              </a:rPr>
              <a:t>隨著技術的發展和</a:t>
            </a:r>
            <a:r>
              <a:rPr lang="en-US" altLang="zh-CN" sz="1400" dirty="0" smtClean="0">
                <a:latin typeface="微软雅黑" panose="020B0503020204020204" pitchFamily="34" charset="-122"/>
                <a:ea typeface="微软雅黑" panose="020B0503020204020204" pitchFamily="34" charset="-122"/>
                <a:sym typeface="+mn-ea"/>
              </a:rPr>
              <a:t>AI</a:t>
            </a:r>
            <a:r>
              <a:rPr lang="zh-CN" altLang="en-US" sz="1400" dirty="0" smtClean="0">
                <a:latin typeface="微软雅黑" panose="020B0503020204020204" pitchFamily="34" charset="-122"/>
                <a:ea typeface="微软雅黑" panose="020B0503020204020204" pitchFamily="34" charset="-122"/>
                <a:sym typeface="+mn-ea"/>
              </a:rPr>
              <a:t>的不斷發展</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個人認為團隊系統的架構和開發模式也需要跟隨時代進行優化</a:t>
            </a:r>
            <a:r>
              <a:rPr lang="zh-CN" altLang="en-US" sz="1400" dirty="0" smtClean="0">
                <a:latin typeface="微软雅黑" panose="020B0503020204020204" pitchFamily="34" charset="-122"/>
                <a:ea typeface="微软雅黑" panose="020B0503020204020204" pitchFamily="34" charset="-122"/>
                <a:sym typeface="+mn-ea"/>
              </a:rPr>
              <a:t>和轉變</a:t>
            </a:r>
            <a:endParaRPr lang="zh-CN" altLang="en-US" sz="1400" dirty="0" smtClean="0">
              <a:latin typeface="微软雅黑" panose="020B0503020204020204" pitchFamily="34" charset="-122"/>
              <a:ea typeface="微软雅黑" panose="020B0503020204020204" pitchFamily="34" charset="-122"/>
              <a:sym typeface="+mn-ea"/>
            </a:endParaRPr>
          </a:p>
          <a:p>
            <a:r>
              <a:rPr lang="zh-CN" altLang="en-US" sz="1400" dirty="0" smtClean="0">
                <a:latin typeface="微软雅黑" panose="020B0503020204020204" pitchFamily="34" charset="-122"/>
                <a:ea typeface="微软雅黑" panose="020B0503020204020204" pitchFamily="34" charset="-122"/>
                <a:sym typeface="+mn-ea"/>
              </a:rPr>
              <a:t>我希望通過以下的三項目標來幫助團隊進行優化和</a:t>
            </a:r>
            <a:r>
              <a:rPr lang="zh-CN" altLang="en-US" sz="1400" dirty="0" smtClean="0">
                <a:latin typeface="微软雅黑" panose="020B0503020204020204" pitchFamily="34" charset="-122"/>
                <a:ea typeface="微软雅黑" panose="020B0503020204020204" pitchFamily="34" charset="-122"/>
                <a:sym typeface="+mn-ea"/>
              </a:rPr>
              <a:t>轉變</a:t>
            </a:r>
            <a:endParaRPr lang="zh-CN" altLang="en-US" sz="14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862147" y="86120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717040"/>
            <a:ext cx="10414000" cy="1383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開發引擎開發</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針對公司內部業務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開發通用代碼庫、制定通用開發準則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以提高整個團隊的技術下限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橫向提高整個團隊的工作效率和質量。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開發引擎可視為是技術解決方案和業務解決方案在代碼段的物理實現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讓技術和業務邏輯不再通過簡單的口頭傳播和複製黏貼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開發人員可直接通過內部搭建的包管理系統安裝使用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讓複雜的技術處理流程和業務流程變成一個個簡單的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使之成為團隊的技術積累並不斷壯大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讓團隊在遇到問題時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可以用最優的、統一的思維形態解決問題</a:t>
            </a:r>
            <a:endParaRPr lang="en-US" altLang="zh-CN"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減</a:t>
            </a:r>
            <a:r>
              <a:rPr lang="zh-CN" altLang="en-US" sz="1200" dirty="0">
                <a:latin typeface="微软雅黑" panose="020B0503020204020204" pitchFamily="34" charset="-122"/>
                <a:ea typeface="微软雅黑" panose="020B0503020204020204" pitchFamily="34" charset="-122"/>
              </a:rPr>
              <a:t>少強團隊的技術溝通成本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打破現在無法大規模協同開發的困境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讓開發人員的人力安排更加平均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在遇到緊急專案開發時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可快速組織入人力有效、快速推進專案進度</a:t>
            </a:r>
            <a:endParaRPr lang="en-US" altLang="zh-CN"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9005" y="3074670"/>
            <a:ext cx="10201910" cy="82994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131310"/>
            <a:ext cx="10623550" cy="156845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5840730"/>
            <a:ext cx="10798810" cy="460375"/>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04365"/>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399612"/>
            <a:ext cx="391396" cy="391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1497" y="1241585"/>
            <a:ext cx="5654519" cy="917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個人能力介紹</a:t>
            </a:r>
            <a:endParaRPr lang="zh-TW" altLang="en-US" sz="1600" dirty="0">
              <a:solidFill>
                <a:schemeClr val="tx1"/>
              </a:solidFill>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514930" cy="29486"/>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02289" y="1287333"/>
            <a:ext cx="4911013" cy="73866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全棧開發</a:t>
            </a:r>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t>掌握多種編程語言及技術棧包括</a:t>
            </a:r>
            <a:r>
              <a:rPr lang="en-US" altLang="zh-CN" sz="1400" dirty="0" smtClean="0"/>
              <a:t>C++</a:t>
            </a:r>
            <a:r>
              <a:rPr lang="zh-CN" altLang="en-US" sz="1400" dirty="0" smtClean="0"/>
              <a:t>、</a:t>
            </a:r>
            <a:r>
              <a:rPr lang="en-US" altLang="zh-CN" sz="1400" dirty="0" smtClean="0"/>
              <a:t>JavaScript</a:t>
            </a:r>
            <a:r>
              <a:rPr lang="zh-CN" altLang="en-US" sz="1400" dirty="0" smtClean="0"/>
              <a:t>、</a:t>
            </a:r>
            <a:r>
              <a:rPr lang="en-US" altLang="zh-CN" sz="1400" dirty="0" smtClean="0"/>
              <a:t>Java</a:t>
            </a:r>
            <a:r>
              <a:rPr lang="zh-CN" altLang="en-US" sz="1400" dirty="0" smtClean="0"/>
              <a:t>、</a:t>
            </a:r>
            <a:r>
              <a:rPr lang="en-US" altLang="zh-CN" sz="1400" dirty="0" smtClean="0"/>
              <a:t>C#</a:t>
            </a:r>
            <a:r>
              <a:rPr lang="zh-CN" altLang="en-US" sz="1400" dirty="0" smtClean="0"/>
              <a:t>等、有底層高難度開發經驗</a:t>
            </a:r>
            <a:r>
              <a:rPr lang="en-US" altLang="zh-CN" sz="1400" dirty="0" smtClean="0"/>
              <a:t>,</a:t>
            </a:r>
            <a:r>
              <a:rPr lang="zh-CN" altLang="en-US" sz="1400" dirty="0" smtClean="0"/>
              <a:t>技術能力較強</a:t>
            </a:r>
            <a:r>
              <a:rPr lang="en-US" altLang="zh-CN" sz="1400" dirty="0" smtClean="0"/>
              <a:t>,</a:t>
            </a:r>
            <a:r>
              <a:rPr lang="zh-CN" altLang="en-US" sz="1400" dirty="0" smtClean="0"/>
              <a:t>可高質量完成工作</a:t>
            </a:r>
            <a:endParaRPr lang="zh-CN" altLang="en-US" sz="1400" dirty="0"/>
          </a:p>
        </p:txBody>
      </p:sp>
      <p:sp>
        <p:nvSpPr>
          <p:cNvPr id="29" name="文本框 28"/>
          <p:cNvSpPr txBox="1"/>
          <p:nvPr/>
        </p:nvSpPr>
        <p:spPr>
          <a:xfrm>
            <a:off x="837792" y="5681933"/>
            <a:ext cx="4190570"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學習能力</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t>學習能力較強</a:t>
            </a:r>
            <a:r>
              <a:rPr lang="en-US" altLang="zh-CN" sz="1200" dirty="0" smtClean="0"/>
              <a:t>,</a:t>
            </a:r>
            <a:r>
              <a:rPr lang="zh-CN" altLang="en-US" sz="1200" dirty="0" smtClean="0"/>
              <a:t>可不斷提升自我</a:t>
            </a:r>
            <a:r>
              <a:rPr lang="en-US" altLang="zh-CN" sz="1200" dirty="0" smtClean="0"/>
              <a:t>,</a:t>
            </a:r>
            <a:r>
              <a:rPr lang="zh-CN" altLang="en-US" sz="1200" dirty="0" smtClean="0"/>
              <a:t>快速成長</a:t>
            </a:r>
            <a:endParaRPr lang="zh-CN" altLang="en-US" sz="1200" dirty="0"/>
          </a:p>
        </p:txBody>
      </p:sp>
      <p:sp>
        <p:nvSpPr>
          <p:cNvPr id="30" name="文本框 29"/>
          <p:cNvSpPr txBox="1"/>
          <p:nvPr/>
        </p:nvSpPr>
        <p:spPr>
          <a:xfrm>
            <a:off x="742121" y="4534135"/>
            <a:ext cx="4871839"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latin typeface="微软雅黑" panose="020B0503020204020204" pitchFamily="34" charset="-122"/>
              <a:ea typeface="微软雅黑" panose="020B0503020204020204" pitchFamily="34" charset="-122"/>
            </a:endParaRPr>
          </a:p>
          <a:p>
            <a:r>
              <a:rPr lang="zh-CN" altLang="en-US" sz="1100" dirty="0" smtClean="0">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100" dirty="0">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58573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47" y="5749520"/>
            <a:ext cx="494428" cy="494428"/>
          </a:xfrm>
          <a:prstGeom prst="rect">
            <a:avLst/>
          </a:pr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42" y="1487059"/>
            <a:ext cx="430468" cy="430468"/>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33" y="4573284"/>
            <a:ext cx="392921" cy="392921"/>
          </a:xfrm>
          <a:prstGeom prst="rect">
            <a:avLst/>
          </a:prstGeom>
        </p:spPr>
      </p:pic>
      <p:cxnSp>
        <p:nvCxnSpPr>
          <p:cNvPr id="40" name="直接连接符 39"/>
          <p:cNvCxnSpPr/>
          <p:nvPr/>
        </p:nvCxnSpPr>
        <p:spPr>
          <a:xfrm>
            <a:off x="213675" y="2196133"/>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227891" y="3249939"/>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336371" y="1441222"/>
            <a:ext cx="4190570" cy="58477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生產製造系統通用</a:t>
            </a:r>
            <a:r>
              <a:rPr lang="zh-CN" altLang="en-US" sz="1400" b="1" dirty="0">
                <a:latin typeface="微软雅黑" panose="020B0503020204020204" pitchFamily="34" charset="-122"/>
                <a:ea typeface="微软雅黑" panose="020B0503020204020204" pitchFamily="34" charset="-122"/>
              </a:rPr>
              <a:t>框架開</a:t>
            </a:r>
            <a:r>
              <a:rPr lang="zh-CN" altLang="en-US" sz="1400" b="1" dirty="0" smtClean="0">
                <a:latin typeface="微软雅黑" panose="020B0503020204020204" pitchFamily="34" charset="-122"/>
                <a:ea typeface="微软雅黑" panose="020B0503020204020204" pitchFamily="34" charset="-122"/>
              </a:rPr>
              <a:t>發</a:t>
            </a:r>
            <a:endParaRPr lang="en-US" altLang="zh-CN" sz="1400" b="1" dirty="0" smtClean="0">
              <a:latin typeface="微软雅黑" panose="020B0503020204020204" pitchFamily="34" charset="-122"/>
              <a:ea typeface="微软雅黑" panose="020B0503020204020204" pitchFamily="34" charset="-122"/>
            </a:endParaRPr>
          </a:p>
          <a:p>
            <a:r>
              <a:rPr lang="zh-CN" altLang="en-US" dirty="0"/>
              <a:t>多語言框架開</a:t>
            </a:r>
            <a:r>
              <a:rPr lang="zh-CN" altLang="en-US" dirty="0" smtClean="0"/>
              <a:t>發、</a:t>
            </a:r>
            <a:endParaRPr lang="en-US" altLang="zh-CN" dirty="0"/>
          </a:p>
        </p:txBody>
      </p:sp>
      <p:sp>
        <p:nvSpPr>
          <p:cNvPr id="48" name="文本框 47"/>
          <p:cNvSpPr txBox="1"/>
          <p:nvPr/>
        </p:nvSpPr>
        <p:spPr>
          <a:xfrm>
            <a:off x="6302291" y="2350137"/>
            <a:ext cx="544053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儲物櫃、充電櫃、宿舍智能鎖、等服物聯務端應用</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存在性能、穩定性、代碼質量等多種因素</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拖累團隊</a:t>
            </a:r>
            <a:r>
              <a:rPr lang="en-US" altLang="zh-CN" sz="1200" dirty="0" smtClean="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336371" y="3838948"/>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435711"/>
            <a:ext cx="4064000" cy="492443"/>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資</a:t>
            </a:r>
            <a:r>
              <a:rPr lang="zh-CN" altLang="en-US" sz="1400" b="1" dirty="0" smtClean="0">
                <a:latin typeface="微软雅黑" panose="020B0503020204020204" pitchFamily="34" charset="-122"/>
                <a:ea typeface="微软雅黑" panose="020B0503020204020204" pitchFamily="34" charset="-122"/>
              </a:rPr>
              <a:t>按</a:t>
            </a:r>
            <a:r>
              <a:rPr lang="zh-CN" altLang="en-US" sz="1400" b="1" dirty="0">
                <a:latin typeface="微软雅黑" panose="020B0503020204020204" pitchFamily="34" charset="-122"/>
                <a:ea typeface="微软雅黑" panose="020B0503020204020204" pitchFamily="34" charset="-122"/>
              </a:rPr>
              <a:t>開</a:t>
            </a:r>
            <a:r>
              <a:rPr lang="zh-CN" altLang="en-US" sz="1400" b="1" dirty="0" smtClean="0">
                <a:latin typeface="微软雅黑" panose="020B0503020204020204" pitchFamily="34" charset="-122"/>
                <a:ea typeface="微软雅黑" panose="020B0503020204020204" pitchFamily="34" charset="-122"/>
              </a:rPr>
              <a:t>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1.SFC</a:t>
            </a:r>
            <a:r>
              <a:rPr lang="zh-CN" altLang="en-US" sz="1200" dirty="0" smtClean="0">
                <a:latin typeface="微软雅黑 Light" panose="020B0502040204020203" pitchFamily="34" charset="-122"/>
                <a:ea typeface="微软雅黑 Light" panose="020B0502040204020203" pitchFamily="34" charset="-122"/>
              </a:rPr>
              <a:t>版本控制推</a:t>
            </a:r>
            <a:r>
              <a:rPr lang="zh-CN" altLang="en-US" sz="1200" dirty="0" smtClean="0">
                <a:latin typeface="微软雅黑 Light" panose="020B0502040204020203" pitchFamily="34" charset="-122"/>
                <a:ea typeface="微软雅黑 Light" panose="020B0502040204020203" pitchFamily="34" charset="-122"/>
              </a:rPr>
              <a:t>動</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55921" y="2248938"/>
            <a:ext cx="4729411"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架構設計、代碼重構</a:t>
            </a:r>
            <a:endParaRPr lang="en-US" altLang="zh-CN" sz="1400" b="1" dirty="0" smtClean="0">
              <a:latin typeface="微软雅黑" panose="020B0503020204020204" pitchFamily="34" charset="-122"/>
              <a:ea typeface="微软雅黑" panose="020B0503020204020204" pitchFamily="34" charset="-122"/>
            </a:endParaRPr>
          </a:p>
          <a:p>
            <a:r>
              <a:rPr lang="zh-TW" altLang="en-US" sz="1200" dirty="0">
                <a:latin typeface="微软雅黑 Light" panose="020B0502040204020203" pitchFamily="34" charset="-122"/>
                <a:ea typeface="微软雅黑 Light" panose="020B0502040204020203" pitchFamily="34" charset="-122"/>
              </a:rPr>
              <a:t>可根據業</a:t>
            </a:r>
            <a:r>
              <a:rPr lang="zh-TW" altLang="en-US" sz="1200" dirty="0" smtClean="0">
                <a:latin typeface="微软雅黑 Light" panose="020B0502040204020203" pitchFamily="34" charset="-122"/>
                <a:ea typeface="微软雅黑 Light" panose="020B0502040204020203" pitchFamily="34" charset="-122"/>
              </a:rPr>
              <a:t>務</a:t>
            </a:r>
            <a:r>
              <a:rPr lang="zh-CN" altLang="en-US" sz="1200" dirty="0" smtClean="0">
                <a:latin typeface="微软雅黑 Light" panose="020B0502040204020203" pitchFamily="34" charset="-122"/>
                <a:ea typeface="微软雅黑 Light" panose="020B0502040204020203" pitchFamily="34" charset="-122"/>
              </a:rPr>
              <a:t>根據實際情況</a:t>
            </a:r>
            <a:r>
              <a:rPr lang="zh-TW" altLang="en-US" sz="1200" dirty="0" smtClean="0">
                <a:latin typeface="微软雅黑 Light" panose="020B0502040204020203" pitchFamily="34" charset="-122"/>
                <a:ea typeface="微软雅黑 Light" panose="020B0502040204020203" pitchFamily="34" charset="-122"/>
              </a:rPr>
              <a:t>設計</a:t>
            </a:r>
            <a:r>
              <a:rPr lang="zh-CN" altLang="en-US" sz="1200" dirty="0" smtClean="0">
                <a:latin typeface="微软雅黑 Light" panose="020B0502040204020203" pitchFamily="34" charset="-122"/>
                <a:ea typeface="微软雅黑 Light" panose="020B0502040204020203" pitchFamily="34" charset="-122"/>
              </a:rPr>
              <a:t>優雅</a:t>
            </a:r>
            <a:r>
              <a:rPr lang="zh-TW" altLang="en-US" sz="1200" dirty="0" smtClean="0">
                <a:latin typeface="微软雅黑 Light" panose="020B0502040204020203" pitchFamily="34" charset="-122"/>
                <a:ea typeface="微软雅黑 Light" panose="020B0502040204020203" pitchFamily="34" charset="-122"/>
              </a:rPr>
              <a:t>架構方案</a:t>
            </a:r>
            <a:r>
              <a:rPr lang="zh-TW" altLang="en-US" sz="1200" dirty="0">
                <a:latin typeface="微软雅黑 Light" panose="020B0502040204020203" pitchFamily="34" charset="-122"/>
                <a:ea typeface="微软雅黑 Light" panose="020B0502040204020203" pitchFamily="34" charset="-122"/>
              </a:rPr>
              <a:t>包括</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代碼分層架構、部署架構、業務建模等</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可畫出易懂的架構圖</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文檔</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推進團隊開發速度</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使係統穩定、高效</a:t>
            </a:r>
            <a:endParaRPr lang="zh-CN" altLang="en-US" sz="1200" dirty="0">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33" y="2501075"/>
            <a:ext cx="391396" cy="391396"/>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55" y="3497277"/>
            <a:ext cx="403966" cy="403966"/>
          </a:xfrm>
          <a:prstGeom prst="rect">
            <a:avLst/>
          </a:prstGeom>
        </p:spPr>
      </p:pic>
      <p:cxnSp>
        <p:nvCxnSpPr>
          <p:cNvPr id="57" name="直接连接符 56"/>
          <p:cNvCxnSpPr/>
          <p:nvPr/>
        </p:nvCxnSpPr>
        <p:spPr>
          <a:xfrm>
            <a:off x="213675" y="4288266"/>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65907" y="5439386"/>
            <a:ext cx="5303346" cy="0"/>
          </a:xfrm>
          <a:prstGeom prst="line">
            <a:avLst/>
          </a:prstGeom>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813334" y="3329928"/>
            <a:ext cx="472941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框架開發</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Light" panose="020B0502040204020203" pitchFamily="34" charset="-122"/>
                <a:ea typeface="微软雅黑 Light" panose="020B0502040204020203" pitchFamily="34" charset="-122"/>
              </a:rPr>
              <a:t>熟悉</a:t>
            </a:r>
            <a:r>
              <a:rPr lang="en-US" altLang="zh-CN" sz="1400" dirty="0">
                <a:latin typeface="微软雅黑 Light" panose="020B0502040204020203" pitchFamily="34" charset="-122"/>
                <a:ea typeface="微软雅黑 Light" panose="020B0502040204020203" pitchFamily="34" charset="-122"/>
              </a:rPr>
              <a:t>C#/.NET </a:t>
            </a:r>
            <a:r>
              <a:rPr lang="zh-CN" altLang="en-US" sz="1400" dirty="0">
                <a:latin typeface="微软雅黑 Light" panose="020B0502040204020203" pitchFamily="34" charset="-122"/>
                <a:ea typeface="微软雅黑 Light" panose="020B0502040204020203" pitchFamily="34" charset="-122"/>
              </a:rPr>
              <a:t>、</a:t>
            </a:r>
            <a:r>
              <a:rPr lang="en-US" altLang="zh-CN" sz="1400" dirty="0">
                <a:latin typeface="微软雅黑 Light" panose="020B0502040204020203" pitchFamily="34" charset="-122"/>
                <a:ea typeface="微软雅黑 Light" panose="020B0502040204020203" pitchFamily="34" charset="-122"/>
              </a:rPr>
              <a:t>Java</a:t>
            </a:r>
            <a:r>
              <a:rPr lang="zh-CN" altLang="en-US" sz="1400" dirty="0">
                <a:latin typeface="微软雅黑 Light" panose="020B0502040204020203" pitchFamily="34" charset="-122"/>
                <a:ea typeface="微软雅黑 Light" panose="020B0502040204020203" pitchFamily="34" charset="-122"/>
              </a:rPr>
              <a:t>技術棧高級特性</a:t>
            </a:r>
            <a:r>
              <a:rPr lang="en-US" altLang="zh-CN" sz="1400" dirty="0">
                <a:latin typeface="微软雅黑 Light" panose="020B0502040204020203" pitchFamily="34" charset="-122"/>
                <a:ea typeface="微软雅黑 Light" panose="020B0502040204020203" pitchFamily="34" charset="-122"/>
              </a:rPr>
              <a:t>,</a:t>
            </a:r>
            <a:r>
              <a:rPr lang="zh-CN" altLang="en-US" sz="1400" dirty="0">
                <a:latin typeface="微软雅黑 Light" panose="020B0502040204020203" pitchFamily="34" charset="-122"/>
                <a:ea typeface="微软雅黑 Light" panose="020B0502040204020203" pitchFamily="34" charset="-122"/>
              </a:rPr>
              <a:t>可封裝整個團隊通用的框架</a:t>
            </a:r>
            <a:endParaRPr lang="en-US" altLang="zh-CN" sz="14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3374" y="979171"/>
            <a:ext cx="4064000" cy="2308324"/>
          </a:xfrm>
          <a:prstGeom prst="rect">
            <a:avLst/>
          </a:prstGeom>
          <a:noFill/>
        </p:spPr>
        <p:txBody>
          <a:bodyPr wrap="square" rtlCol="0">
            <a:spAutoFit/>
          </a:bodyPr>
          <a:lstStyle/>
          <a:p>
            <a:r>
              <a:rPr lang="en-US" altLang="zh-CN" dirty="0" smtClean="0"/>
              <a:t>1.</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a:t>
            </a:r>
            <a:r>
              <a:rPr lang="zh-CN" altLang="en-US" dirty="0" smtClean="0"/>
              <a:t>術能力強</a:t>
            </a:r>
            <a:r>
              <a:rPr lang="en-US" altLang="zh-CN" dirty="0"/>
              <a:t>,</a:t>
            </a:r>
            <a:r>
              <a:rPr lang="zh-CN" altLang="en-US" dirty="0"/>
              <a:t>可高質量完成</a:t>
            </a:r>
            <a:r>
              <a:rPr lang="zh-CN" altLang="en-US" dirty="0" smtClean="0"/>
              <a:t>工作</a:t>
            </a:r>
            <a:endParaRPr lang="en-US" altLang="zh-CN" dirty="0" smtClean="0"/>
          </a:p>
          <a:p>
            <a:r>
              <a:rPr lang="en-US" altLang="zh-CN" dirty="0" smtClean="0"/>
              <a:t>2.</a:t>
            </a:r>
            <a:r>
              <a:rPr lang="zh-CN" altLang="en-US" dirty="0" smtClean="0"/>
              <a:t>擅長系統架構、代碼重構、框架封裝</a:t>
            </a:r>
            <a:endParaRPr lang="zh-CN" altLang="en-US" dirty="0"/>
          </a:p>
          <a:p>
            <a:r>
              <a:rPr lang="en-US" altLang="zh-CN" dirty="0" smtClean="0"/>
              <a:t>3.</a:t>
            </a:r>
            <a:r>
              <a:rPr lang="zh-CN" altLang="en-US" dirty="0"/>
              <a:t>工作主動性高、善於思考、具有創新挑戰精神、可打破常規主動發現工作中的問題並設計優雅的解決</a:t>
            </a:r>
            <a:r>
              <a:rPr lang="zh-CN" altLang="en-US" dirty="0" smtClean="0"/>
              <a:t>方案</a:t>
            </a:r>
            <a:endParaRPr lang="zh-CN" altLang="en-US" dirty="0"/>
          </a:p>
        </p:txBody>
      </p:sp>
      <p:sp>
        <p:nvSpPr>
          <p:cNvPr id="6" name="文本框 5"/>
          <p:cNvSpPr txBox="1"/>
          <p:nvPr/>
        </p:nvSpPr>
        <p:spPr>
          <a:xfrm>
            <a:off x="6917323" y="1868508"/>
            <a:ext cx="4064000" cy="2031325"/>
          </a:xfrm>
          <a:prstGeom prst="rect">
            <a:avLst/>
          </a:prstGeom>
          <a:noFill/>
        </p:spPr>
        <p:txBody>
          <a:bodyPr wrap="square" rtlCol="0">
            <a:spAutoFit/>
          </a:bodyPr>
          <a:lstStyle/>
          <a:p>
            <a:r>
              <a:rPr lang="zh-CN" altLang="en-US" dirty="0" smtClean="0"/>
              <a:t>近年成就</a:t>
            </a:r>
            <a:endParaRPr lang="en-US" altLang="zh-CN" dirty="0" smtClean="0"/>
          </a:p>
          <a:p>
            <a:r>
              <a:rPr lang="en-US" altLang="zh-CN" dirty="0" smtClean="0"/>
              <a:t>1.SFC</a:t>
            </a:r>
            <a:r>
              <a:rPr lang="zh-CN" altLang="en-US" dirty="0" smtClean="0"/>
              <a:t>版本控制推動</a:t>
            </a:r>
            <a:endParaRPr lang="en-US" altLang="zh-CN" dirty="0" smtClean="0"/>
          </a:p>
          <a:p>
            <a:r>
              <a:rPr lang="en-US" altLang="zh-CN" dirty="0" smtClean="0"/>
              <a:t>2.</a:t>
            </a:r>
            <a:r>
              <a:rPr lang="zh-CN" altLang="en-US" dirty="0" smtClean="0"/>
              <a:t>多語言框架開發</a:t>
            </a:r>
            <a:endParaRPr lang="en-US" altLang="zh-CN" dirty="0" smtClean="0"/>
          </a:p>
          <a:p>
            <a:r>
              <a:rPr lang="en-US" altLang="zh-CN" dirty="0" smtClean="0"/>
              <a:t>2.</a:t>
            </a:r>
            <a:r>
              <a:rPr lang="zh-CN" altLang="en-US" dirty="0" smtClean="0"/>
              <a:t>生產製造系統通用框架開發</a:t>
            </a:r>
            <a:endParaRPr lang="en-US" altLang="zh-CN" dirty="0" smtClean="0"/>
          </a:p>
          <a:p>
            <a:r>
              <a:rPr lang="en-US" altLang="zh-CN" dirty="0"/>
              <a:t>3</a:t>
            </a:r>
            <a:r>
              <a:rPr lang="en-US" altLang="zh-CN" dirty="0" smtClean="0"/>
              <a:t>.</a:t>
            </a:r>
            <a:r>
              <a:rPr lang="zh-CN" altLang="en-US" dirty="0"/>
              <a:t>物</a:t>
            </a:r>
            <a:r>
              <a:rPr lang="zh-CN" altLang="en-US" dirty="0" smtClean="0"/>
              <a:t>聯整合平台開發</a:t>
            </a:r>
            <a:endParaRPr lang="en-US" altLang="zh-CN" dirty="0" smtClean="0"/>
          </a:p>
          <a:p>
            <a:r>
              <a:rPr lang="en-US" altLang="zh-CN" dirty="0"/>
              <a:t>4</a:t>
            </a:r>
            <a:r>
              <a:rPr lang="en-US" altLang="zh-CN" dirty="0" smtClean="0"/>
              <a:t>.</a:t>
            </a:r>
            <a:r>
              <a:rPr lang="zh-CN" altLang="en-US" dirty="0" smtClean="0"/>
              <a:t>自研電腦監控系統替代</a:t>
            </a:r>
            <a:r>
              <a:rPr lang="en-US" altLang="zh-CN" dirty="0" err="1" smtClean="0"/>
              <a:t>IPGuard</a:t>
            </a:r>
            <a:endParaRPr lang="en-US" altLang="zh-CN" dirty="0" smtClean="0"/>
          </a:p>
          <a:p>
            <a:r>
              <a:rPr lang="en-US" altLang="zh-CN" dirty="0" smtClean="0"/>
              <a:t>5.</a:t>
            </a:r>
            <a:r>
              <a:rPr lang="zh-CN" altLang="en-US" dirty="0" smtClean="0"/>
              <a:t>資按數據分析</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28675" y="1198245"/>
            <a:ext cx="8813165" cy="5693866"/>
          </a:xfrm>
          <a:prstGeom prst="rect">
            <a:avLst/>
          </a:prstGeom>
          <a:noFill/>
        </p:spPr>
        <p:txBody>
          <a:bodyPr wrap="square" rtlCol="0">
            <a:spAutoFit/>
          </a:bodyPr>
          <a:lstStyle/>
          <a:p>
            <a:r>
              <a:rPr lang="zh-CN" altLang="en-US" sz="1400" dirty="0"/>
              <a:t>未来两年规划</a:t>
            </a:r>
            <a:endParaRPr lang="en-US" altLang="zh-CN" sz="1400" dirty="0"/>
          </a:p>
          <a:p>
            <a:r>
              <a:rPr lang="en-US" altLang="zh-CN" sz="1400" dirty="0"/>
              <a:t>1. .NET </a:t>
            </a:r>
            <a:r>
              <a:rPr lang="zh-CN" altLang="en-US" sz="1400" dirty="0"/>
              <a:t>開發引擎開發</a:t>
            </a:r>
            <a:endParaRPr lang="zh-CN" altLang="en-US" sz="1400" dirty="0"/>
          </a:p>
          <a:p>
            <a:r>
              <a:rPr lang="zh-CN" altLang="en-US" sz="1400" dirty="0"/>
              <a:t>通用開發框架、制定開發標準</a:t>
            </a:r>
            <a:r>
              <a:rPr lang="en-US" altLang="zh-CN" sz="1400" dirty="0"/>
              <a:t>,</a:t>
            </a:r>
            <a:r>
              <a:rPr lang="zh-CN" altLang="en-US" sz="1400" dirty="0"/>
              <a:t>提高整個團隊的技術下限</a:t>
            </a:r>
            <a:r>
              <a:rPr lang="en-US" altLang="zh-CN" sz="1400" dirty="0"/>
              <a:t>,</a:t>
            </a:r>
            <a:r>
              <a:rPr lang="zh-CN" altLang="en-US" sz="1400" dirty="0"/>
              <a:t>橫向提高整個團隊的工作效率和質量</a:t>
            </a:r>
            <a:r>
              <a:rPr lang="en-US" altLang="zh-CN" sz="1400" dirty="0"/>
              <a:t>,</a:t>
            </a:r>
            <a:r>
              <a:rPr lang="zh-CN" altLang="en-US" sz="1400" dirty="0"/>
              <a:t>使之稱為團隊的技術積累</a:t>
            </a:r>
            <a:r>
              <a:rPr lang="en-US" altLang="zh-CN" sz="1400" dirty="0"/>
              <a:t>,</a:t>
            </a:r>
            <a:r>
              <a:rPr lang="zh-CN" altLang="en-US" sz="1400" dirty="0"/>
              <a:t>讓團隊在遇到問題時</a:t>
            </a:r>
            <a:r>
              <a:rPr lang="en-US" altLang="zh-CN" sz="1400" dirty="0"/>
              <a:t>,</a:t>
            </a:r>
            <a:r>
              <a:rPr lang="zh-CN" altLang="en-US" sz="1400" dirty="0"/>
              <a:t>可以用最優的解決方案解決問題</a:t>
            </a:r>
            <a:r>
              <a:rPr lang="en-US" altLang="zh-CN" sz="1400" dirty="0"/>
              <a:t>,</a:t>
            </a:r>
            <a:r>
              <a:rPr lang="zh-CN" altLang="en-US" sz="1400" dirty="0"/>
              <a:t>並且可減少強團隊的技術溝通成本</a:t>
            </a:r>
            <a:r>
              <a:rPr lang="en-US" altLang="zh-CN" sz="1400" dirty="0"/>
              <a:t>,</a:t>
            </a:r>
            <a:r>
              <a:rPr lang="zh-CN" altLang="en-US" sz="1400" dirty="0"/>
              <a:t>讓團隊以統一的技術手段解決問題</a:t>
            </a:r>
            <a:r>
              <a:rPr lang="en-US" altLang="zh-CN" sz="1400" dirty="0"/>
              <a:t>,</a:t>
            </a:r>
            <a:r>
              <a:rPr lang="zh-CN" altLang="en-US" sz="1400" dirty="0"/>
              <a:t>打破現在無法大規模協同開發的困境</a:t>
            </a:r>
            <a:r>
              <a:rPr lang="en-US" altLang="zh-CN" sz="1400" dirty="0"/>
              <a:t>,</a:t>
            </a:r>
            <a:r>
              <a:rPr lang="zh-CN" altLang="en-US" sz="1400" dirty="0"/>
              <a:t>讓開發人員的人力安排更加平均</a:t>
            </a:r>
            <a:endParaRPr lang="zh-CN" altLang="en-US" sz="1400" dirty="0"/>
          </a:p>
          <a:p>
            <a:endParaRPr lang="zh-CN" altLang="en-US" sz="1400" dirty="0"/>
          </a:p>
          <a:p>
            <a:r>
              <a:rPr lang="en-US" altLang="zh-CN" sz="1400" dirty="0"/>
              <a:t>2.</a:t>
            </a:r>
            <a:r>
              <a:rPr lang="zh-CN" altLang="en-US" sz="1400" dirty="0"/>
              <a:t>開發生產製造系統</a:t>
            </a:r>
            <a:r>
              <a:rPr lang="en-US" altLang="zh-CN" sz="1400" dirty="0"/>
              <a:t>-</a:t>
            </a:r>
            <a:r>
              <a:rPr lang="zh-CN" altLang="en-US" sz="1400" dirty="0"/>
              <a:t>產品攔截</a:t>
            </a:r>
            <a:r>
              <a:rPr lang="zh-CN" altLang="en-US" sz="1400" dirty="0" smtClean="0"/>
              <a:t>平台</a:t>
            </a:r>
            <a:endParaRPr lang="en-US" altLang="zh-CN" sz="1400" dirty="0"/>
          </a:p>
          <a:p>
            <a:r>
              <a:rPr lang="zh-CN" altLang="en-US" sz="1400" dirty="0" smtClean="0"/>
              <a:t>實</a:t>
            </a:r>
            <a:r>
              <a:rPr lang="zh-CN" altLang="en-US" sz="1400" dirty="0"/>
              <a:t>現卡站</a:t>
            </a:r>
            <a:r>
              <a:rPr lang="zh-CN" altLang="en-US" sz="1400" dirty="0" smtClean="0"/>
              <a:t>可視化、過站卡站設定追溯、交付用戶自定義設定攔截規則無需開發人員參</a:t>
            </a:r>
            <a:r>
              <a:rPr lang="zh-CN" altLang="en-US" sz="1400" dirty="0"/>
              <a:t>與等目標</a:t>
            </a:r>
            <a:endParaRPr lang="zh-CN" altLang="en-US" sz="1400" dirty="0"/>
          </a:p>
          <a:p>
            <a:endParaRPr lang="zh-CN" altLang="en-US" sz="1400" dirty="0"/>
          </a:p>
          <a:p>
            <a:endParaRPr lang="zh-CN" altLang="en-US" sz="1400" dirty="0"/>
          </a:p>
          <a:p>
            <a:r>
              <a:rPr lang="en-US" altLang="zh-CN" sz="1400" dirty="0"/>
              <a:t>3.</a:t>
            </a:r>
            <a:r>
              <a:rPr lang="zh-CN" altLang="en-US" sz="1400" dirty="0"/>
              <a:t>生產製造系統架構優化</a:t>
            </a:r>
            <a:endParaRPr lang="zh-CN" altLang="en-US" sz="1400" dirty="0"/>
          </a:p>
          <a:p>
            <a:r>
              <a:rPr lang="zh-CN" altLang="en-US" sz="1400" dirty="0"/>
              <a:t>現有的開發模式是根據用戶零散的需求開發零散的功能</a:t>
            </a:r>
            <a:r>
              <a:rPr lang="en-US" altLang="zh-CN" sz="1400" dirty="0"/>
              <a:t>,</a:t>
            </a:r>
            <a:r>
              <a:rPr lang="zh-CN" altLang="en-US" sz="1400" dirty="0"/>
              <a:t>這樣做的缺點是功能實現冗餘、分散、片面</a:t>
            </a:r>
            <a:r>
              <a:rPr lang="en-US" altLang="zh-CN" sz="1400" dirty="0"/>
              <a:t>,</a:t>
            </a:r>
            <a:r>
              <a:rPr lang="zh-CN" altLang="en-US" sz="1400" dirty="0"/>
              <a:t>無法構成強大的系統</a:t>
            </a:r>
            <a:r>
              <a:rPr lang="en-US" altLang="zh-CN" sz="1400" dirty="0"/>
              <a:t>,</a:t>
            </a:r>
            <a:r>
              <a:rPr lang="zh-CN" altLang="en-US" sz="1400" dirty="0"/>
              <a:t>數據無法發揮最大的效用</a:t>
            </a:r>
            <a:r>
              <a:rPr lang="en-US" altLang="zh-CN" sz="1400" dirty="0"/>
              <a:t>,</a:t>
            </a:r>
            <a:endParaRPr lang="en-US" altLang="zh-CN" sz="1400" dirty="0"/>
          </a:p>
          <a:p>
            <a:r>
              <a:rPr lang="zh-CN" altLang="en-US" sz="1400" dirty="0">
                <a:sym typeface="+mn-ea"/>
              </a:rPr>
              <a:t>打破現有的開發思路</a:t>
            </a:r>
            <a:r>
              <a:rPr lang="en-US" altLang="zh-CN" sz="1400" dirty="0">
                <a:sym typeface="+mn-ea"/>
              </a:rPr>
              <a:t>,</a:t>
            </a:r>
            <a:r>
              <a:rPr lang="zh-CN" altLang="en-US" sz="1400" dirty="0">
                <a:sym typeface="+mn-ea"/>
              </a:rPr>
              <a:t>定制標準接口和系統特定接口</a:t>
            </a:r>
            <a:r>
              <a:rPr lang="en-US" altLang="zh-CN" sz="1400" dirty="0">
                <a:sym typeface="+mn-ea"/>
              </a:rPr>
              <a:t>,</a:t>
            </a:r>
            <a:r>
              <a:rPr lang="zh-CN" altLang="en-US" sz="1400" dirty="0">
                <a:sym typeface="+mn-ea"/>
              </a:rPr>
              <a:t>改為</a:t>
            </a:r>
            <a:r>
              <a:rPr lang="en-US" altLang="zh-CN" sz="1400" dirty="0">
                <a:sym typeface="+mn-ea"/>
              </a:rPr>
              <a:t>C/S</a:t>
            </a:r>
            <a:r>
              <a:rPr lang="zh-CN" altLang="en-US" sz="1400" dirty="0">
                <a:sym typeface="+mn-ea"/>
              </a:rPr>
              <a:t>架構</a:t>
            </a:r>
            <a:r>
              <a:rPr lang="en-US" altLang="zh-CN" sz="1400" dirty="0">
                <a:sym typeface="+mn-ea"/>
              </a:rPr>
              <a:t>,</a:t>
            </a:r>
            <a:r>
              <a:rPr lang="zh-CN" altLang="en-US" sz="1400" dirty="0">
                <a:sym typeface="+mn-ea"/>
              </a:rPr>
              <a:t>完全開放各個系統</a:t>
            </a:r>
            <a:r>
              <a:rPr lang="en-US" altLang="zh-CN" sz="1400" dirty="0">
                <a:sym typeface="+mn-ea"/>
              </a:rPr>
              <a:t>/</a:t>
            </a:r>
            <a:r>
              <a:rPr lang="zh-CN" altLang="en-US" sz="1400" dirty="0">
                <a:sym typeface="+mn-ea"/>
              </a:rPr>
              <a:t>模塊的功能</a:t>
            </a:r>
            <a:r>
              <a:rPr lang="en-US" altLang="zh-CN" sz="1400" dirty="0">
                <a:sym typeface="+mn-ea"/>
              </a:rPr>
              <a:t>,</a:t>
            </a:r>
            <a:r>
              <a:rPr lang="zh-CN" altLang="en-US" sz="1400" dirty="0">
                <a:sym typeface="+mn-ea"/>
              </a:rPr>
              <a:t>對外部提供開</a:t>
            </a:r>
            <a:r>
              <a:rPr lang="zh-CN" altLang="en-US" sz="1400" dirty="0" smtClean="0">
                <a:sym typeface="+mn-ea"/>
              </a:rPr>
              <a:t>放</a:t>
            </a:r>
            <a:r>
              <a:rPr lang="en-US" altLang="zh-CN" sz="1400" dirty="0">
                <a:sym typeface="+mn-ea"/>
              </a:rPr>
              <a:t>API</a:t>
            </a:r>
            <a:r>
              <a:rPr lang="en-US" altLang="zh-CN" sz="1400" dirty="0" smtClean="0">
                <a:sym typeface="+mn-ea"/>
              </a:rPr>
              <a:t>,</a:t>
            </a:r>
            <a:r>
              <a:rPr lang="zh-CN" altLang="en-US" sz="1400" dirty="0">
                <a:sym typeface="+mn-ea"/>
              </a:rPr>
              <a:t>打破現</a:t>
            </a:r>
            <a:r>
              <a:rPr lang="zh-CN" altLang="en-US" sz="1400" dirty="0" smtClean="0">
                <a:sym typeface="+mn-ea"/>
              </a:rPr>
              <a:t>在系統封閉的現</a:t>
            </a:r>
            <a:r>
              <a:rPr lang="zh-CN" altLang="en-US" sz="1400" dirty="0">
                <a:sym typeface="+mn-ea"/>
              </a:rPr>
              <a:t>狀</a:t>
            </a:r>
            <a:r>
              <a:rPr lang="en-US" altLang="zh-CN" sz="1400" dirty="0" smtClean="0">
                <a:sym typeface="+mn-ea"/>
              </a:rPr>
              <a:t>,</a:t>
            </a:r>
            <a:endParaRPr lang="en-US" altLang="zh-CN" sz="1400" dirty="0" smtClean="0">
              <a:sym typeface="+mn-ea"/>
            </a:endParaRPr>
          </a:p>
          <a:p>
            <a:r>
              <a:rPr lang="zh-CN" altLang="en-US" sz="1400" dirty="0" smtClean="0"/>
              <a:t>在</a:t>
            </a:r>
            <a:r>
              <a:rPr lang="zh-CN" altLang="en-US" sz="1400" dirty="0"/>
              <a:t>現在</a:t>
            </a:r>
            <a:r>
              <a:rPr lang="en-US" altLang="zh-CN" sz="1400" dirty="0"/>
              <a:t>AI</a:t>
            </a:r>
            <a:r>
              <a:rPr lang="zh-CN" altLang="en-US" sz="1400" dirty="0"/>
              <a:t>的浪潮下通過</a:t>
            </a:r>
            <a:r>
              <a:rPr lang="en-US" altLang="zh-CN" sz="1400" dirty="0"/>
              <a:t>n8n,dify</a:t>
            </a:r>
            <a:r>
              <a:rPr lang="zh-CN" altLang="en-US" sz="1400" dirty="0"/>
              <a:t>等類似工具</a:t>
            </a:r>
            <a:r>
              <a:rPr lang="en-US" altLang="zh-CN" sz="1400" dirty="0"/>
              <a:t>,</a:t>
            </a:r>
            <a:r>
              <a:rPr lang="zh-CN" altLang="en-US" sz="1400" dirty="0"/>
              <a:t>可反轉現有的開發模式</a:t>
            </a:r>
            <a:r>
              <a:rPr lang="en-US" altLang="zh-CN" sz="1400" dirty="0"/>
              <a:t>,</a:t>
            </a:r>
            <a:r>
              <a:rPr lang="zh-CN" altLang="en-US" sz="1400" dirty="0"/>
              <a:t>讓應用層面的功能由用戶基於開放</a:t>
            </a:r>
            <a:r>
              <a:rPr lang="en-US" altLang="zh-CN" sz="1400" dirty="0"/>
              <a:t>API</a:t>
            </a:r>
            <a:r>
              <a:rPr lang="zh-CN" altLang="en-US" sz="1400" dirty="0"/>
              <a:t>進行組織</a:t>
            </a:r>
            <a:r>
              <a:rPr lang="en-US" altLang="zh-CN" sz="1400" dirty="0"/>
              <a:t>,</a:t>
            </a:r>
            <a:r>
              <a:rPr lang="zh-CN" altLang="en-US" sz="1400" dirty="0"/>
              <a:t>而不是由開發人員開發</a:t>
            </a:r>
            <a:r>
              <a:rPr lang="en-US" altLang="zh-CN" sz="1400" dirty="0"/>
              <a:t>,</a:t>
            </a:r>
            <a:r>
              <a:rPr lang="zh-CN" altLang="en-US" sz="1400" dirty="0"/>
              <a:t>開發人員專注於開發底層功能</a:t>
            </a:r>
            <a:r>
              <a:rPr lang="en-US" altLang="zh-CN" sz="1400" dirty="0"/>
              <a:t>,</a:t>
            </a:r>
            <a:r>
              <a:rPr lang="zh-CN" altLang="en-US" sz="1400" dirty="0"/>
              <a:t>以釋放更加多的開放人員專注於</a:t>
            </a:r>
            <a:r>
              <a:rPr lang="en-US" altLang="zh-CN" sz="1400" dirty="0"/>
              <a:t>AI</a:t>
            </a:r>
            <a:r>
              <a:rPr lang="zh-CN" altLang="en-US" sz="1400" dirty="0"/>
              <a:t>、大數據、物聯網等領域的開發工作</a:t>
            </a:r>
            <a:r>
              <a:rPr lang="en-US" altLang="zh-CN" sz="1400" dirty="0"/>
              <a:t>,</a:t>
            </a:r>
            <a:r>
              <a:rPr lang="zh-CN" altLang="en-US" sz="1400" dirty="0"/>
              <a:t>幫助公司加快全面智能化的腳步</a:t>
            </a:r>
            <a:endParaRPr lang="zh-CN" altLang="en-US" sz="1400" dirty="0"/>
          </a:p>
          <a:p>
            <a:endParaRPr lang="zh-CN" altLang="en-US" sz="1400" dirty="0"/>
          </a:p>
          <a:p>
            <a:r>
              <a:rPr lang="en-US" altLang="zh-CN" sz="1400" dirty="0">
                <a:sym typeface="+mn-ea"/>
              </a:rPr>
              <a:t>3.</a:t>
            </a:r>
            <a:r>
              <a:rPr lang="zh-CN" altLang="en-US" sz="1400" dirty="0">
                <a:sym typeface="+mn-ea"/>
              </a:rPr>
              <a:t>生產製造系統及網絡通信架構優化設計</a:t>
            </a:r>
            <a:r>
              <a:rPr lang="en-US" altLang="zh-CN" sz="1400" dirty="0">
                <a:sym typeface="+mn-ea"/>
              </a:rPr>
              <a:t>,</a:t>
            </a:r>
            <a:r>
              <a:rPr lang="zh-CN" altLang="en-US" sz="1400" dirty="0">
                <a:sym typeface="+mn-ea"/>
              </a:rPr>
              <a:t>提升系統整體的穩定性、效率、開發速度、可維護性等方面</a:t>
            </a:r>
            <a:endParaRPr lang="zh-CN" altLang="en-US" sz="1400" dirty="0">
              <a:sym typeface="+mn-ea"/>
            </a:endParaRPr>
          </a:p>
          <a:p>
            <a:endParaRPr lang="zh-CN" altLang="en-US" sz="1400" dirty="0">
              <a:sym typeface="+mn-ea"/>
            </a:endParaRPr>
          </a:p>
          <a:p>
            <a:r>
              <a:rPr lang="zh-CN" altLang="en-US" sz="1400" dirty="0">
                <a:sym typeface="+mn-ea"/>
              </a:rPr>
              <a:t>通過上述的目標的達成</a:t>
            </a:r>
            <a:r>
              <a:rPr lang="en-US" altLang="zh-CN" sz="1400" dirty="0">
                <a:sym typeface="+mn-ea"/>
              </a:rPr>
              <a:t>,</a:t>
            </a:r>
            <a:r>
              <a:rPr lang="zh-CN" altLang="en-US" sz="1400" dirty="0">
                <a:sym typeface="+mn-ea"/>
              </a:rPr>
              <a:t>在現在</a:t>
            </a:r>
            <a:r>
              <a:rPr lang="en-US" altLang="zh-CN" sz="1400" dirty="0">
                <a:sym typeface="+mn-ea"/>
              </a:rPr>
              <a:t>AI</a:t>
            </a:r>
            <a:r>
              <a:rPr lang="zh-CN" altLang="en-US" sz="1400" dirty="0">
                <a:sym typeface="+mn-ea"/>
              </a:rPr>
              <a:t>的浪潮下</a:t>
            </a:r>
            <a:r>
              <a:rPr lang="en-US" altLang="zh-CN" sz="1400" dirty="0">
                <a:sym typeface="+mn-ea"/>
              </a:rPr>
              <a:t>,</a:t>
            </a:r>
            <a:r>
              <a:rPr lang="zh-CN" altLang="en-US" sz="1400" dirty="0">
                <a:sym typeface="+mn-ea"/>
              </a:rPr>
              <a:t>通過</a:t>
            </a:r>
            <a:r>
              <a:rPr lang="en-US" altLang="zh-CN" sz="1400" dirty="0">
                <a:sym typeface="+mn-ea"/>
              </a:rPr>
              <a:t>n8n,dify</a:t>
            </a:r>
            <a:r>
              <a:rPr lang="zh-CN" altLang="en-US" sz="1400" dirty="0">
                <a:sym typeface="+mn-ea"/>
              </a:rPr>
              <a:t>等類似工具</a:t>
            </a:r>
            <a:r>
              <a:rPr lang="en-US" altLang="zh-CN" sz="1400" dirty="0">
                <a:sym typeface="+mn-ea"/>
              </a:rPr>
              <a:t>,</a:t>
            </a:r>
            <a:r>
              <a:rPr lang="zh-CN" altLang="en-US" sz="1400" dirty="0">
                <a:sym typeface="+mn-ea"/>
              </a:rPr>
              <a:t>可反轉現有的開發模式</a:t>
            </a:r>
            <a:r>
              <a:rPr lang="en-US" altLang="zh-CN" sz="1400" dirty="0">
                <a:sym typeface="+mn-ea"/>
              </a:rPr>
              <a:t>,</a:t>
            </a:r>
            <a:r>
              <a:rPr lang="zh-CN" altLang="en-US" sz="1400" dirty="0">
                <a:sym typeface="+mn-ea"/>
              </a:rPr>
              <a:t>讓應用層面的功能由用戶基於開放</a:t>
            </a:r>
            <a:r>
              <a:rPr lang="en-US" altLang="zh-CN" sz="1400" dirty="0">
                <a:sym typeface="+mn-ea"/>
              </a:rPr>
              <a:t>API</a:t>
            </a:r>
            <a:r>
              <a:rPr lang="zh-CN" altLang="en-US" sz="1400" dirty="0">
                <a:sym typeface="+mn-ea"/>
              </a:rPr>
              <a:t>進行組織</a:t>
            </a:r>
            <a:r>
              <a:rPr lang="en-US" altLang="zh-CN" sz="1400" dirty="0">
                <a:sym typeface="+mn-ea"/>
              </a:rPr>
              <a:t>,</a:t>
            </a:r>
            <a:r>
              <a:rPr lang="zh-CN" altLang="en-US" sz="1400" dirty="0">
                <a:sym typeface="+mn-ea"/>
              </a:rPr>
              <a:t>而不是由開發人員開發</a:t>
            </a:r>
            <a:r>
              <a:rPr lang="en-US" altLang="zh-CN" sz="1400" dirty="0">
                <a:sym typeface="+mn-ea"/>
              </a:rPr>
              <a:t>,</a:t>
            </a:r>
            <a:r>
              <a:rPr lang="zh-CN" altLang="en-US" sz="1400" dirty="0">
                <a:sym typeface="+mn-ea"/>
              </a:rPr>
              <a:t>開發人員專注於開發底層功能</a:t>
            </a:r>
            <a:r>
              <a:rPr lang="en-US" altLang="zh-CN" sz="1400" dirty="0">
                <a:sym typeface="+mn-ea"/>
              </a:rPr>
              <a:t>,</a:t>
            </a:r>
            <a:r>
              <a:rPr lang="zh-CN" altLang="en-US" sz="1400" dirty="0">
                <a:sym typeface="+mn-ea"/>
              </a:rPr>
              <a:t>以釋放更加多的開放人員專注於</a:t>
            </a:r>
            <a:r>
              <a:rPr lang="en-US" altLang="zh-CN" sz="1400" dirty="0">
                <a:sym typeface="+mn-ea"/>
              </a:rPr>
              <a:t>AI</a:t>
            </a:r>
            <a:r>
              <a:rPr lang="zh-CN" altLang="en-US" sz="1400" dirty="0">
                <a:sym typeface="+mn-ea"/>
              </a:rPr>
              <a:t>、大數據、物聯網等領域的開發工作</a:t>
            </a:r>
            <a:r>
              <a:rPr lang="en-US" altLang="zh-CN" sz="1400" dirty="0">
                <a:sym typeface="+mn-ea"/>
              </a:rPr>
              <a:t>,</a:t>
            </a:r>
            <a:r>
              <a:rPr lang="zh-CN" altLang="en-US" sz="1400" dirty="0">
                <a:sym typeface="+mn-ea"/>
              </a:rPr>
              <a:t>幫助公司加快全面智能化的腳步</a:t>
            </a:r>
            <a:endParaRPr lang="zh-CN" altLang="en-US" sz="1400" dirty="0"/>
          </a:p>
          <a:p>
            <a:endParaRPr lang="zh-CN" altLang="en-US" sz="1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mJiNGY4YTVlYjMzOWE5NTk2MzQ0NTBjNjg2Mjlm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5049</Words>
  <Application>WPS 演示</Application>
  <PresentationFormat>宽屏</PresentationFormat>
  <Paragraphs>218</Paragraphs>
  <Slides>11</Slides>
  <Notes>1</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11</vt:i4>
      </vt:variant>
    </vt:vector>
  </HeadingPairs>
  <TitlesOfParts>
    <vt:vector size="43" baseType="lpstr">
      <vt:lpstr>Arial</vt:lpstr>
      <vt:lpstr>宋体</vt:lpstr>
      <vt:lpstr>Wingdings</vt:lpstr>
      <vt:lpstr>微软雅黑</vt:lpstr>
      <vt:lpstr>汉仪旗黑</vt:lpstr>
      <vt:lpstr>微软雅黑 Light</vt:lpstr>
      <vt:lpstr>宋体</vt:lpstr>
      <vt:lpstr>汉仪书宋二KW</vt:lpstr>
      <vt:lpstr>Arial Unicode MS</vt:lpstr>
      <vt:lpstr>Arial Black</vt:lpstr>
      <vt:lpstr>黑体</vt:lpstr>
      <vt:lpstr>汉仪中黑KW</vt:lpstr>
      <vt:lpstr>Calibri</vt:lpstr>
      <vt:lpstr>Helvetica Neue</vt:lpstr>
      <vt:lpstr>等线</vt:lpstr>
      <vt:lpstr>汉仪中等线KW</vt:lpstr>
      <vt:lpstr>Calibri Light</vt:lpstr>
      <vt:lpstr>PMingLiU</vt:lpstr>
      <vt:lpstr>宋体-繁</vt:lpstr>
      <vt:lpstr>微软雅黑</vt:lpstr>
      <vt:lpstr>微软雅黑 Light</vt:lpstr>
      <vt:lpstr>Cambay Devanagari Regular</vt:lpstr>
      <vt:lpstr>汉仪楷体简</vt:lpstr>
      <vt:lpstr>汉仪楷体KW</vt:lpstr>
      <vt:lpstr>Hiragino Sans GB W3</vt:lpstr>
      <vt:lpstr>Lantinghei SC Extralight</vt:lpstr>
      <vt:lpstr>STHeiti Light</vt:lpstr>
      <vt:lpstr>华文楷体</vt:lpstr>
      <vt:lpstr>Yuanti SC Regular</vt:lpstr>
      <vt:lpstr>Office 主题​​</vt:lpstr>
      <vt:lpstr>1_自訂設計</vt:lpstr>
      <vt:lpstr>自訂設計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Chennnnn</cp:lastModifiedBy>
  <cp:revision>429</cp:revision>
  <dcterms:created xsi:type="dcterms:W3CDTF">2025-10-30T16:47:05Z</dcterms:created>
  <dcterms:modified xsi:type="dcterms:W3CDTF">2025-10-30T16:47:05Z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A054C9BEA20CC65E19390269695A1C3F_43</vt:lpwstr>
  </property>
  <property fmtid="{D5CDD505-2E9C-101B-9397-08002B2CF9AE}" pid="3" name="KSOProductBuildVer">
    <vt:lpwstr>2052-12.1.23141.23141</vt:lpwstr>
  </property>
</Properties>
</file>