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1" r:id="rId3"/>
    <p:sldMasterId id="2147483653" r:id="rId4"/>
  </p:sldMasterIdLst>
  <p:notesMasterIdLst>
    <p:notesMasterId r:id="rId7"/>
  </p:notesMasterIdLst>
  <p:sldIdLst>
    <p:sldId id="272" r:id="rId5"/>
    <p:sldId id="256" r:id="rId6"/>
    <p:sldId id="257" r:id="rId8"/>
    <p:sldId id="273" r:id="rId9"/>
    <p:sldId id="259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 userDrawn="1">
          <p15:clr>
            <a:srgbClr val="A4A3A4"/>
          </p15:clr>
        </p15:guide>
        <p15:guide id="2" pos="6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1A5"/>
    <a:srgbClr val="05ABDD"/>
    <a:srgbClr val="81D4FA"/>
    <a:srgbClr val="039BE5"/>
    <a:srgbClr val="DCD575"/>
    <a:srgbClr val="AED581"/>
    <a:srgbClr val="29B6F6"/>
    <a:srgbClr val="64B5F6"/>
    <a:srgbClr val="4FC3F7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0563" autoAdjust="0"/>
  </p:normalViewPr>
  <p:slideViewPr>
    <p:cSldViewPr snapToGrid="0" showGuides="1">
      <p:cViewPr varScale="1">
        <p:scale>
          <a:sx n="106" d="100"/>
          <a:sy n="106" d="100"/>
        </p:scale>
        <p:origin x="714" y="90"/>
      </p:cViewPr>
      <p:guideLst>
        <p:guide orient="horz" pos="487"/>
        <p:guide pos="6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3CC5F-F3D2-D240-A0DD-1C8E70CC50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4195-F979-4444-AA07-A51AD00F9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6"/>
          <p:cNvSpPr/>
          <p:nvPr userDrawn="1"/>
        </p:nvSpPr>
        <p:spPr>
          <a:xfrm>
            <a:off x="1738376" y="2195631"/>
            <a:ext cx="1762559" cy="4212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1"/>
          <p:cNvSpPr txBox="1"/>
          <p:nvPr userDrawn="1"/>
        </p:nvSpPr>
        <p:spPr>
          <a:xfrm>
            <a:off x="1642464" y="1212040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Arial" panose="020B0604020202090204" pitchFamily="34" charset="0"/>
                <a:ea typeface="微软雅黑" panose="020B0503020204020204" pitchFamily="34" charset="-122"/>
              </a:rPr>
              <a:t>目  录</a:t>
            </a:r>
            <a:endParaRPr lang="zh-CN" altLang="en-US" sz="5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/>
          <a:srcRect t="1848" r="50956" b="80865"/>
          <a:stretch>
            <a:fillRect/>
          </a:stretch>
        </p:blipFill>
        <p:spPr>
          <a:xfrm>
            <a:off x="9919085" y="272949"/>
            <a:ext cx="2129623" cy="661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 userDrawn="1"/>
        </p:nvPicPr>
        <p:blipFill rotWithShape="1">
          <a:blip r:embed="rId12"/>
          <a:srcRect t="1848" r="50956" b="80865"/>
          <a:stretch>
            <a:fillRect/>
          </a:stretch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12" name="直线连接符 19"/>
          <p:cNvCxnSpPr/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椭圆 10"/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5" Type="http://schemas.openxmlformats.org/officeDocument/2006/relationships/slideLayout" Target="../slideLayouts/slideLayout10.xml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5.png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10.xml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001385" y="942975"/>
            <a:ext cx="5977890" cy="1346835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009005" y="5209540"/>
            <a:ext cx="5977890" cy="1425575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017260" y="3754120"/>
            <a:ext cx="5977890" cy="142494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09005" y="2582545"/>
            <a:ext cx="5977890" cy="114300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32715" y="5988685"/>
            <a:ext cx="5751830" cy="65405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27635" y="5151120"/>
            <a:ext cx="5758180" cy="804545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2080" y="4425315"/>
            <a:ext cx="5753100" cy="70231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32715" y="3535680"/>
            <a:ext cx="5752465" cy="86487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2080" y="2771140"/>
            <a:ext cx="5751830" cy="43180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32080" y="2313305"/>
            <a:ext cx="5751830" cy="43180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2080" y="1858010"/>
            <a:ext cx="5751830" cy="43180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2715" y="1400175"/>
            <a:ext cx="5751195" cy="43180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2080" y="941070"/>
            <a:ext cx="5751195" cy="431800"/>
          </a:xfrm>
          <a:prstGeom prst="rect">
            <a:avLst/>
          </a:prstGeom>
          <a:solidFill>
            <a:srgbClr val="05ABD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內容版面配置區 2"/>
          <p:cNvSpPr txBox="1"/>
          <p:nvPr/>
        </p:nvSpPr>
        <p:spPr>
          <a:xfrm>
            <a:off x="181738" y="622779"/>
            <a:ext cx="2275712" cy="344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000" b="1" spc="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個人能力介紹</a:t>
            </a:r>
            <a:endParaRPr lang="zh-TW" altLang="en-US" sz="16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0411" y="894132"/>
            <a:ext cx="11856788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90045" y="968013"/>
            <a:ext cx="46610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掌握多种编程语言、具備全棧開發能力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等編程技術棧</a:t>
            </a:r>
            <a:endParaRPr lang="zh-TW" altLang="en-US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5943600" y="975539"/>
            <a:ext cx="0" cy="5652000"/>
          </a:xfrm>
          <a:prstGeom prst="line">
            <a:avLst/>
          </a:prstGeom>
          <a:ln w="6350" cap="flat" cmpd="sng">
            <a:gradFill>
              <a:gsLst>
                <a:gs pos="50000">
                  <a:schemeClr val="tx1"/>
                </a:gs>
                <a:gs pos="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85000"/>
                  </a:schemeClr>
                </a:gs>
              </a:gsLst>
              <a:lin ang="5400000" scaled="0"/>
            </a:gradFill>
            <a:prstDash val="solid"/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21345" y="6662926"/>
            <a:ext cx="11874074" cy="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43651" y="3607192"/>
            <a:ext cx="3242827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生產製造系統通用框架開發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50" name="內容版面配置區 2"/>
          <p:cNvSpPr txBox="1"/>
          <p:nvPr/>
        </p:nvSpPr>
        <p:spPr>
          <a:xfrm>
            <a:off x="87129" y="3245839"/>
            <a:ext cx="1974955" cy="344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000" b="1" spc="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近年成就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90245" y="1411605"/>
            <a:ext cx="45662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架構設計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sz="10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貼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合實際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設計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優雅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架構方案</a:t>
            </a:r>
            <a:r>
              <a:rPr lang="en-US" altLang="zh-TW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使</a:t>
            </a:r>
            <a:r>
              <a:rPr lang="zh-TW" altLang="en-US" sz="1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係統穩定</a:t>
            </a:r>
            <a:r>
              <a:rPr lang="zh-TW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、高效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、靈活</a:t>
            </a:r>
            <a:endParaRPr lang="zh-CN" altLang="en-US" sz="10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89610" y="1865630"/>
            <a:ext cx="3977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框架</a:t>
            </a:r>
            <a:r>
              <a:rPr lang="zh-CN" altLang="en-US" sz="10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開發</a:t>
            </a:r>
            <a:endParaRPr lang="en-US" altLang="zh-CN" sz="10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有較強的代碼封裝能力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可</a:t>
            </a:r>
            <a:r>
              <a:rPr lang="zh-CN" altLang="en-US" sz="1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橫向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提高</a:t>
            </a:r>
            <a:r>
              <a:rPr lang="zh-CN" altLang="en-US" sz="1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整個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團隊的工作效率</a:t>
            </a:r>
            <a:r>
              <a:rPr lang="zh-CN" altLang="en-US" sz="10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質量</a:t>
            </a:r>
            <a:endParaRPr lang="zh-CN" altLang="en-US" sz="10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2090" y="987425"/>
            <a:ext cx="349250" cy="344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89610" y="232791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代碼重構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有豐富的經驗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可根據實際情況設計循序漸進的重構方案</a:t>
            </a:r>
            <a:endParaRPr lang="zh-CN" altLang="en-US" sz="10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7577" y="3851407"/>
            <a:ext cx="5787226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完成分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庫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框架、動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態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WEB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表單組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件、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i18n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框架、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 TCP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採集處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理等框架的開發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+mn-ea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提高團隊工作質量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,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減少約</a:t>
            </a:r>
            <a:r>
              <a:rPr lang="en-US" altLang="zh-CN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80%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的機械勞動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+mn-ea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其中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i18n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框架將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一個月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的工作量減少到</a:t>
            </a:r>
            <a:r>
              <a:rPr lang="zh-CN" altLang="en-US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一周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,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並減少後期大量維護工作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43600" y="5182566"/>
            <a:ext cx="3341747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物聯系統優化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整合平台開發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43600" y="6012815"/>
            <a:ext cx="2209165" cy="203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自研電腦監控系統開發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249482" y="5392268"/>
            <a:ext cx="5876882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重新設計架構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重構整合智能櫃、智能鎖、數據采集等系統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實現系統質量提升和平台化管理</a:t>
            </a:r>
            <a:endParaRPr lang="en-US" altLang="zh-CN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優化後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維護總工作量由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小時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減到</a:t>
            </a:r>
            <a:r>
              <a:rPr lang="en-US" altLang="zh-CN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小時</a:t>
            </a:r>
            <a:r>
              <a:rPr lang="en-US" altLang="zh-CN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以內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性能平均提升</a:t>
            </a:r>
            <a:r>
              <a:rPr lang="en-US" altLang="zh-CN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300%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異常減少</a:t>
            </a:r>
            <a:r>
              <a:rPr lang="en-US" altLang="zh-CN" sz="105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90%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智能鎖系統的優化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解決了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年無解的技術難題、並釋放了兩台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12G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服務器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價值約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1W RMB</a:t>
            </a:r>
            <a:endParaRPr lang="en-US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30505" y="6235700"/>
            <a:ext cx="552894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05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IPGuard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導入生產段電腦進行遠程指令執行、軟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硬件信息採集、在線監控等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可為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公司每年節省</a:t>
            </a:r>
            <a:r>
              <a:rPr lang="en-US" altLang="zh-CN" sz="105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105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萬</a:t>
            </a:r>
            <a:r>
              <a:rPr lang="en-US" altLang="zh-CN" sz="105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RMB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的授權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費</a:t>
            </a:r>
            <a:endParaRPr lang="zh-CN" altLang="en-US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030605"/>
            <a:ext cx="273685" cy="273685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6078220" y="2899410"/>
            <a:ext cx="6169660" cy="865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Wingdings" panose="05000000000000000000" charset="0"/>
              <a:buChar char=""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針對公司應用場景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開發通用代碼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庫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以提高整個團隊工作效率和質量</a:t>
            </a:r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KR1: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基礎設施封裝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屏蔽技術細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節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開發效率提升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80%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KR2: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通用業務框架封裝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工作效率提升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冗餘代碼減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少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90%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KR3: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通信服務框架封裝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讓網絡應用開發質量提升</a:t>
            </a:r>
            <a:r>
              <a:rPr lang="en-US" altLang="zh-CN" sz="12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70%</a:t>
            </a:r>
            <a:endParaRPr lang="en-US" altLang="zh-CN" sz="1200" b="1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106160" y="5469890"/>
            <a:ext cx="58731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"/>
            </a:pP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於規則引擎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實現攔截規則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義設定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最終替代卡站開發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KR1: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完成數據庫動態關聯攔截、卡站追溯等功能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的卡站開發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KR2: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用戶體驗優化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集成各個模塊的開放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的卡站開發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KR3: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部分無法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通過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平台解決的業務設計解決方案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讓平台替代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的卡站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</a:t>
            </a:r>
            <a:endParaRPr lang="en-US" altLang="zh-CN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KR4: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導入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通過對話生成卡站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追溯卡站、定位異常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的工作效率</a:t>
            </a:r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078220" y="3989070"/>
            <a:ext cx="5873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"/>
            </a:pP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轉變為</a:t>
            </a:r>
            <a:r>
              <a:rPr lang="zh-TW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開放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化、</a:t>
            </a:r>
            <a:r>
              <a:rPr lang="zh-TW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標準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化的系統架構</a:t>
            </a:r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智能化開發提供支持</a:t>
            </a:r>
            <a:endParaRPr lang="en-US" altLang="zh-TW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KR1: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設計架構優化方案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、開放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規範並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畫出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易於團隊理解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的架構圖</a:t>
            </a:r>
            <a:endParaRPr lang="en-US" altLang="zh-TW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KR2: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規範數據結構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設計通用計算框架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預先計算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減少數據庫壓力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的數據查詢優化到</a:t>
            </a:r>
            <a:r>
              <a:rPr lang="en-US" altLang="zh-CN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以內</a:t>
            </a:r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KR3: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在不影響現有功能的情況下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單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體應用的前後端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離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將後端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通過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支援</a:t>
            </a:r>
            <a:r>
              <a:rPr lang="zh-CN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n8n,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產品攔截平台</a:t>
            </a:r>
            <a:r>
              <a:rPr lang="en-US" altLang="zh-TW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進</a:t>
            </a:r>
            <a:r>
              <a:rPr lang="zh-TW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行功能組合與流程自動</a:t>
            </a:r>
            <a:r>
              <a:rPr lang="zh-TW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zh-TW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098540" y="605155"/>
            <a:ext cx="4660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未来两年规划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038215" y="1698625"/>
            <a:ext cx="1490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TW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開發人員</a:t>
            </a:r>
            <a:r>
              <a:rPr lang="zh-CN" altLang="zh-TW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手寫代碼</a:t>
            </a:r>
            <a:endParaRPr lang="zh-CN" altLang="zh-TW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43714" y="4474023"/>
            <a:ext cx="3242827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出貨管控系統開發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0797" y="4713400"/>
            <a:ext cx="5787226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"/>
            </a:pP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TIPTOP</a:t>
            </a:r>
            <a:r>
              <a:rPr lang="zh-CN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系統和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統</a:t>
            </a:r>
            <a:r>
              <a:rPr lang="en-US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避免因</a:t>
            </a:r>
            <a:r>
              <a:rPr lang="zh-CN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人為因素造成的數據缺失問</a:t>
            </a:r>
            <a:r>
              <a:rPr lang="zh-CN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題</a:t>
            </a:r>
            <a:endParaRPr lang="zh-CN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charset="0"/>
              <a:buChar char=""/>
            </a:pPr>
            <a:r>
              <a:rPr lang="zh-CN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簡化出貨掃描的基礎信息比對</a:t>
            </a:r>
            <a:r>
              <a:rPr lang="zh-CN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</a:t>
            </a:r>
            <a:r>
              <a:rPr lang="zh-TW" altLang="zh-CN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現場</a:t>
            </a:r>
            <a:r>
              <a:rPr lang="zh-TW" altLang="zh-CN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工作效率</a:t>
            </a:r>
            <a:endParaRPr lang="zh-TW" altLang="zh-CN" sz="105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0245" y="2799080"/>
            <a:ext cx="371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需求分析能力及團隊推進能力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可獨立分析需求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設計解決方案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推進團隊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協同開發</a:t>
            </a:r>
            <a:endParaRPr lang="zh-CN" altLang="en-US" sz="1000" b="1" dirty="0" smtClean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43845" y="1630680"/>
            <a:ext cx="1631315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低代码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零代码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用戶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參與組織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業務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257540" y="1680845"/>
            <a:ext cx="1356995" cy="381635"/>
          </a:xfrm>
          <a:prstGeom prst="rightArrow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17895" y="1115695"/>
            <a:ext cx="5956935" cy="438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幫助團隊進行架構優化和開發模式的轉變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從而邁向智能化開發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助力公司加快實現三化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43600" y="2303145"/>
            <a:ext cx="102044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實現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2400" y="1428750"/>
            <a:ext cx="349250" cy="344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5" y="1470660"/>
            <a:ext cx="264795" cy="26479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6410960" y="2639695"/>
            <a:ext cx="2276475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C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開發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引擎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11600" y="3776980"/>
            <a:ext cx="2276475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生產製造系統架構優化</a:t>
            </a:r>
            <a:endParaRPr lang="zh-CN" altLang="en-US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11600" y="5247640"/>
            <a:ext cx="2276475" cy="256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產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品攔截平台</a:t>
            </a:r>
            <a:endParaRPr lang="zh-CN" altLang="en-US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212400" y="1882775"/>
            <a:ext cx="349250" cy="344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" y="1934845"/>
            <a:ext cx="228600" cy="227330"/>
          </a:xfrm>
          <a:prstGeom prst="rect">
            <a:avLst/>
          </a:prstGeom>
        </p:spPr>
      </p:pic>
      <p:sp>
        <p:nvSpPr>
          <p:cNvPr id="44" name="椭圆 43"/>
          <p:cNvSpPr/>
          <p:nvPr/>
        </p:nvSpPr>
        <p:spPr>
          <a:xfrm>
            <a:off x="212400" y="2324735"/>
            <a:ext cx="349250" cy="344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37435"/>
            <a:ext cx="328295" cy="328295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212400" y="2815590"/>
            <a:ext cx="349250" cy="344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50825" y="3600450"/>
            <a:ext cx="292735" cy="275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5" y="3615055"/>
            <a:ext cx="255270" cy="255270"/>
          </a:xfrm>
          <a:prstGeom prst="rect">
            <a:avLst/>
          </a:prstGeom>
        </p:spPr>
      </p:pic>
      <p:sp>
        <p:nvSpPr>
          <p:cNvPr id="48" name="椭圆 47"/>
          <p:cNvSpPr/>
          <p:nvPr/>
        </p:nvSpPr>
        <p:spPr>
          <a:xfrm>
            <a:off x="250825" y="4474210"/>
            <a:ext cx="292735" cy="2755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4507865"/>
            <a:ext cx="177165" cy="177165"/>
          </a:xfrm>
          <a:prstGeom prst="rect">
            <a:avLst/>
          </a:prstGeom>
        </p:spPr>
      </p:pic>
      <p:sp>
        <p:nvSpPr>
          <p:cNvPr id="51" name="椭圆 50"/>
          <p:cNvSpPr/>
          <p:nvPr/>
        </p:nvSpPr>
        <p:spPr>
          <a:xfrm>
            <a:off x="252000" y="5179060"/>
            <a:ext cx="291600" cy="27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" y="5186045"/>
            <a:ext cx="255905" cy="255905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252000" y="6010275"/>
            <a:ext cx="291600" cy="277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6048375"/>
            <a:ext cx="197485" cy="197485"/>
          </a:xfrm>
          <a:prstGeom prst="rect">
            <a:avLst/>
          </a:prstGeom>
        </p:spPr>
      </p:pic>
      <p:sp>
        <p:nvSpPr>
          <p:cNvPr id="57" name="椭圆 56"/>
          <p:cNvSpPr/>
          <p:nvPr/>
        </p:nvSpPr>
        <p:spPr>
          <a:xfrm>
            <a:off x="6132830" y="2650490"/>
            <a:ext cx="273600" cy="27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55" y="2697480"/>
            <a:ext cx="183515" cy="183515"/>
          </a:xfrm>
          <a:prstGeom prst="rect">
            <a:avLst/>
          </a:prstGeom>
        </p:spPr>
      </p:pic>
      <p:sp>
        <p:nvSpPr>
          <p:cNvPr id="58" name="椭圆 57"/>
          <p:cNvSpPr/>
          <p:nvPr/>
        </p:nvSpPr>
        <p:spPr>
          <a:xfrm>
            <a:off x="6134400" y="3776980"/>
            <a:ext cx="273685" cy="274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3797300"/>
            <a:ext cx="228600" cy="228600"/>
          </a:xfrm>
          <a:prstGeom prst="rect">
            <a:avLst/>
          </a:prstGeom>
        </p:spPr>
      </p:pic>
      <p:sp>
        <p:nvSpPr>
          <p:cNvPr id="61" name="椭圆 60"/>
          <p:cNvSpPr/>
          <p:nvPr/>
        </p:nvSpPr>
        <p:spPr>
          <a:xfrm>
            <a:off x="6134400" y="5247640"/>
            <a:ext cx="273600" cy="273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70" y="5276215"/>
            <a:ext cx="203200" cy="203200"/>
          </a:xfrm>
          <a:prstGeom prst="rect">
            <a:avLst/>
          </a:prstGeom>
        </p:spPr>
      </p:pic>
      <p:sp>
        <p:nvSpPr>
          <p:cNvPr id="63" name="椭圆 62"/>
          <p:cNvSpPr/>
          <p:nvPr/>
        </p:nvSpPr>
        <p:spPr>
          <a:xfrm>
            <a:off x="9691370" y="1553210"/>
            <a:ext cx="701675" cy="627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610" y="1553845"/>
            <a:ext cx="633730" cy="575310"/>
          </a:xfrm>
          <a:prstGeom prst="rect">
            <a:avLst/>
          </a:prstGeom>
        </p:spPr>
      </p:pic>
      <p:sp>
        <p:nvSpPr>
          <p:cNvPr id="65" name="椭圆 64"/>
          <p:cNvSpPr/>
          <p:nvPr/>
        </p:nvSpPr>
        <p:spPr>
          <a:xfrm>
            <a:off x="7472680" y="1555115"/>
            <a:ext cx="614045" cy="5759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 descr="AI问诊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58405" y="1607185"/>
            <a:ext cx="455295" cy="455295"/>
          </a:xfrm>
          <a:prstGeom prst="rect">
            <a:avLst/>
          </a:prstGeom>
        </p:spPr>
      </p:pic>
      <p:pic>
        <p:nvPicPr>
          <p:cNvPr id="68" name="图片 67" descr="team-work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605" y="2874645"/>
            <a:ext cx="228600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9386773" y="4452470"/>
            <a:ext cx="1554834" cy="29810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時間：</a:t>
            </a:r>
            <a:r>
              <a:rPr kumimoji="1"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2024/5/24</a:t>
            </a:r>
            <a:endParaRPr kumimoji="1"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762240" y="3840480"/>
            <a:ext cx="3179445" cy="36004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報告人：</a:t>
            </a:r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MCEG Mac(II)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產品處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529621"/>
            <a:ext cx="110969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事業群視覺規範</a:t>
            </a:r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-PPT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範本</a:t>
            </a:r>
            <a:endParaRPr kumimoji="1"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線圖說文字 1 3"/>
          <p:cNvSpPr/>
          <p:nvPr/>
        </p:nvSpPr>
        <p:spPr>
          <a:xfrm flipH="1">
            <a:off x="4309534" y="1958121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146814"/>
              <a:gd name="adj4" fmla="val -1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主標題字號：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線圖說文字 1 9"/>
          <p:cNvSpPr/>
          <p:nvPr/>
        </p:nvSpPr>
        <p:spPr>
          <a:xfrm flipH="1">
            <a:off x="2162175" y="3804504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報告單位字號：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線圖說文字 1 10"/>
          <p:cNvSpPr/>
          <p:nvPr/>
        </p:nvSpPr>
        <p:spPr>
          <a:xfrm flipH="1">
            <a:off x="2162175" y="4534679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報告時間字號：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95"/>
          <p:cNvSpPr txBox="1"/>
          <p:nvPr/>
        </p:nvSpPr>
        <p:spPr>
          <a:xfrm>
            <a:off x="5875337" y="1212040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1.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96"/>
          <p:cNvSpPr txBox="1"/>
          <p:nvPr/>
        </p:nvSpPr>
        <p:spPr>
          <a:xfrm>
            <a:off x="5875337" y="198638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95"/>
          <p:cNvSpPr txBox="1"/>
          <p:nvPr/>
        </p:nvSpPr>
        <p:spPr>
          <a:xfrm>
            <a:off x="5875337" y="275034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3.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96"/>
          <p:cNvSpPr txBox="1"/>
          <p:nvPr/>
        </p:nvSpPr>
        <p:spPr>
          <a:xfrm>
            <a:off x="5875337" y="3522551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4.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17"/>
          <p:cNvSpPr txBox="1"/>
          <p:nvPr/>
        </p:nvSpPr>
        <p:spPr>
          <a:xfrm>
            <a:off x="6295020" y="131043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6295020" y="207695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295020" y="282817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6295020" y="3597650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5875337" y="424410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5.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6295020" y="4340192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直線圖說文字 1 15"/>
          <p:cNvSpPr/>
          <p:nvPr/>
        </p:nvSpPr>
        <p:spPr>
          <a:xfrm flipH="1">
            <a:off x="1083203" y="5031520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-55147"/>
              <a:gd name="adj4" fmla="val -17661"/>
            </a:avLst>
          </a:prstGeom>
          <a:solidFill>
            <a:srgbClr val="085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椭圆 64"/>
          <p:cNvSpPr/>
          <p:nvPr/>
        </p:nvSpPr>
        <p:spPr>
          <a:xfrm>
            <a:off x="287022" y="2479040"/>
            <a:ext cx="528955" cy="492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345" y="1261110"/>
            <a:ext cx="5625406" cy="551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43275" y="108732"/>
            <a:ext cx="29241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</a:t>
            </a:r>
            <a:r>
              <a:rPr kumimoji="1"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內容版面配置區 2"/>
          <p:cNvSpPr txBox="1"/>
          <p:nvPr/>
        </p:nvSpPr>
        <p:spPr>
          <a:xfrm>
            <a:off x="181738" y="721839"/>
            <a:ext cx="2275712" cy="344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000" b="1" spc="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個人能力介紹</a:t>
            </a:r>
            <a:endParaRPr lang="zh-TW" altLang="en-US" sz="16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13901" y="1050977"/>
            <a:ext cx="11856788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79885" y="1122878"/>
            <a:ext cx="466108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掌握多种编程语言、具備全棧開發能力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掌握包括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等編程技術棧</a:t>
            </a:r>
            <a:endParaRPr lang="en-US" altLang="zh-TW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932170" y="1122859"/>
            <a:ext cx="54494" cy="5332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21345" y="6575296"/>
            <a:ext cx="11874074" cy="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8896" y="3343667"/>
            <a:ext cx="3242827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生產製造系統通用框架開發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50" name="內容版面配置區 2"/>
          <p:cNvSpPr txBox="1"/>
          <p:nvPr/>
        </p:nvSpPr>
        <p:spPr>
          <a:xfrm>
            <a:off x="87129" y="2941039"/>
            <a:ext cx="1974955" cy="3447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TW"/>
            </a:defPPr>
            <a:lvl1pPr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000" b="1" spc="1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>
                <a:solidFill>
                  <a:schemeClr val="tx1"/>
                </a:solidFill>
              </a:rPr>
              <a:t>近年成就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7001" y="1515466"/>
            <a:ext cx="512133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架構設計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endParaRPr lang="en-US" altLang="zh-CN" sz="14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TW" altLang="en-US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可</a:t>
            </a:r>
            <a:r>
              <a:rPr lang="zh-CN" altLang="en-US" sz="1050" dirty="0">
                <a:latin typeface="微软雅黑" charset="0"/>
                <a:ea typeface="微软雅黑" charset="0"/>
                <a:cs typeface="微软雅黑" charset="0"/>
              </a:rPr>
              <a:t>貼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合實際</a:t>
            </a:r>
            <a:r>
              <a:rPr lang="en-US" altLang="zh-CN" sz="1050" dirty="0" smtClean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TW" altLang="en-US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設計</a:t>
            </a:r>
            <a:r>
              <a:rPr lang="zh-CN" altLang="en-US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優雅</a:t>
            </a:r>
            <a:r>
              <a:rPr lang="zh-TW" altLang="en-US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架構方案</a:t>
            </a:r>
            <a:r>
              <a:rPr lang="en-US" altLang="zh-TW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TW" altLang="en-US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使</a:t>
            </a:r>
            <a:r>
              <a:rPr lang="zh-TW" altLang="en-US" sz="105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係統穩定</a:t>
            </a:r>
            <a:r>
              <a:rPr lang="zh-TW" altLang="en-US" sz="105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、高效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、靈活</a:t>
            </a:r>
            <a:endParaRPr lang="zh-TW" altLang="en-US" sz="105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0205" y="1961462"/>
            <a:ext cx="472941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框架</a:t>
            </a:r>
            <a:r>
              <a:rPr lang="zh-CN" altLang="en-US" sz="14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開發</a:t>
            </a:r>
            <a:endParaRPr lang="en-US" altLang="zh-CN" sz="14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有較強的代碼封裝能力</a:t>
            </a:r>
            <a:r>
              <a:rPr lang="en-US" altLang="zh-CN" sz="1050" dirty="0" smtClean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可</a:t>
            </a:r>
            <a:r>
              <a:rPr lang="zh-CN" altLang="en-US" sz="1050" dirty="0">
                <a:latin typeface="微软雅黑" charset="0"/>
                <a:ea typeface="微软雅黑" charset="0"/>
                <a:cs typeface="微软雅黑" charset="0"/>
              </a:rPr>
              <a:t>橫向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提高</a:t>
            </a:r>
            <a:r>
              <a:rPr lang="zh-CN" altLang="en-US" sz="1050" dirty="0">
                <a:latin typeface="微软雅黑" charset="0"/>
                <a:ea typeface="微软雅黑" charset="0"/>
                <a:cs typeface="微软雅黑" charset="0"/>
              </a:rPr>
              <a:t>整個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團隊的工作效率</a:t>
            </a:r>
            <a:r>
              <a:rPr lang="zh-CN" altLang="en-US" sz="1050" dirty="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質量</a:t>
            </a:r>
            <a:endParaRPr lang="zh-CN" altLang="en-US" sz="105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6539" y="1446850"/>
            <a:ext cx="528955" cy="4921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79885" y="2421666"/>
            <a:ext cx="487183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代碼重構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有豐富的重構經驗</a:t>
            </a:r>
            <a:r>
              <a:rPr lang="en-US" altLang="zh-CN" sz="1050" dirty="0" smtClean="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050" dirty="0" smtClean="0">
                <a:latin typeface="微软雅黑" charset="0"/>
                <a:ea typeface="微软雅黑" charset="0"/>
                <a:cs typeface="微软雅黑" charset="0"/>
              </a:rPr>
              <a:t>可根據實際情設計循序漸進的重構方案</a:t>
            </a:r>
            <a:endParaRPr lang="zh-CN" altLang="en-US" sz="1050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04022" y="3686323"/>
            <a:ext cx="5787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開發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分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庫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框架、動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態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WEB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表單組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件、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 i18n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框架、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 TCP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採集處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理等框架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提高團隊工作質量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減少約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80%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的機械勞動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其中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i18n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框架將一個月的工作量減少到了一周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+mn-ea"/>
              </a:rPr>
              <a:t>並減少了後期大量的維護工作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" y="2501377"/>
            <a:ext cx="361032" cy="361032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3" y="2055194"/>
            <a:ext cx="295434" cy="293144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2" y="1612635"/>
            <a:ext cx="300309" cy="300309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400232" y="5022982"/>
            <a:ext cx="3341747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物聯系統優化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整合平台開發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96752" y="5972050"/>
            <a:ext cx="2209339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自研電腦監控系統開發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09782" y="5303368"/>
            <a:ext cx="578255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重新設計架構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整合重構智能櫃、智能鎖、數據采集等系統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實現系統質量提升和平台化管理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優化後各個系統的穩定性、性能、代碼質量等都得到了極大地提升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維護工作也大量減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少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維護工作量由每月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80H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少到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小時以內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智能鎖系統的優化減少了兩台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12G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服務器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價值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1W RMB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4" y="5021650"/>
            <a:ext cx="294795" cy="294795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44819" y="6247835"/>
            <a:ext cx="594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05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IPGuard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導入生產段電腦為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公司每年節省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萬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RMB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的授權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費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6407005" y="5140530"/>
            <a:ext cx="364505" cy="364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361336" y="1330966"/>
            <a:ext cx="364505" cy="364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0" y="3334132"/>
            <a:ext cx="299187" cy="299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5" y="5995812"/>
            <a:ext cx="302045" cy="3020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1" y="1166823"/>
            <a:ext cx="381026" cy="381026"/>
          </a:xfrm>
          <a:prstGeom prst="rect">
            <a:avLst/>
          </a:prstGeom>
        </p:spPr>
      </p:pic>
      <p:cxnSp>
        <p:nvCxnSpPr>
          <p:cNvPr id="76" name="直接连接符 75"/>
          <p:cNvCxnSpPr/>
          <p:nvPr/>
        </p:nvCxnSpPr>
        <p:spPr>
          <a:xfrm flipV="1">
            <a:off x="165460" y="5895074"/>
            <a:ext cx="5738400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6246694" y="2107331"/>
            <a:ext cx="5798502" cy="10671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開發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引擎開發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針對公司應用場景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開發通用代碼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庫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以提高整個團隊工作效率和質量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KR1: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基礎設施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封裝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屏蔽技術細節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提供開箱即用的功能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提高團隊技術下線和工作質量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KR2: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通用業務框架開發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裝公司內部業務算法和框架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為團隊提供標準解決方案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KR3: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編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寫文檔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在團隊內部推動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設計合理導入計劃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並持續優化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529676" y="5236212"/>
            <a:ext cx="54493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品攔截平台開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於規則引擎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實現攔截規則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義設定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最終替代卡站開發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KR1: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完成數據庫動態關聯攔截、卡站追溯等功能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的卡站開發工作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KR2: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用戶體驗優化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集成各個模塊的開放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95%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的卡站開發工作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KR3: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為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部分無法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通過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平台解決的業務設計解決方案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讓平台完全替代卡站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開發</a:t>
            </a:r>
            <a:endParaRPr lang="en-US" altLang="zh-CN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KR4: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導入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通過對話生成卡站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499413" y="4041948"/>
            <a:ext cx="52930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生產製造系統架構優化</a:t>
            </a:r>
            <a:endParaRPr lang="zh-CN" altLang="en-US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讓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系統架構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轉變為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開放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化、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標準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TW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KR1: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設計架構優化方案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畫出架構圖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編寫文檔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制定計劃</a:t>
            </a:r>
            <a:endParaRPr lang="en-US" altLang="zh-TW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KR2: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規範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封裝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並編寫文檔</a:t>
            </a:r>
            <a:endParaRPr lang="en-US" altLang="zh-TW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KR3: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在不影響現有功能的情況下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單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體應用的前後端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離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將後端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通過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開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並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支援</a:t>
            </a:r>
            <a:r>
              <a:rPr lang="zh-TW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TW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n8n)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進</a:t>
            </a:r>
            <a:r>
              <a:rPr lang="zh-TW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行功能組合與流程自動</a:t>
            </a:r>
            <a:r>
              <a:rPr lang="zh-TW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TW" sz="10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39" y="2423861"/>
            <a:ext cx="290487" cy="290487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48" y="4300749"/>
            <a:ext cx="514247" cy="514247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736" y="5521195"/>
            <a:ext cx="482665" cy="48266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6013226" y="652468"/>
            <a:ext cx="655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未来两年规划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486512" y="1165792"/>
            <a:ext cx="531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希望通過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開發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引擎、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生產製造系統架構優化、產品攔截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來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幫助團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隊</a:t>
            </a:r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推動架構與開發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進化</a:t>
            </a:r>
            <a:r>
              <a:rPr lang="en-US" altLang="zh-TW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過低</a:t>
            </a:r>
            <a:r>
              <a:rPr lang="en-US" altLang="zh-TW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零代碼與</a:t>
            </a:r>
            <a:r>
              <a:rPr lang="en-US" altLang="zh-TW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實現智能化開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發</a:t>
            </a:r>
            <a:r>
              <a:rPr lang="en-US" altLang="zh-TW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釋放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人力投入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、數據挖掘、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TW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聯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網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TW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領域</a:t>
            </a: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42" y="1135486"/>
            <a:ext cx="558101" cy="506645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V="1">
            <a:off x="113285" y="3297078"/>
            <a:ext cx="5738400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6066978" y="1900932"/>
            <a:ext cx="5738400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6058382" y="3850195"/>
            <a:ext cx="5738400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flipV="1">
            <a:off x="6045422" y="5195434"/>
            <a:ext cx="5738400" cy="1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558319" y="4059368"/>
            <a:ext cx="3242827" cy="310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</a:rPr>
              <a:t>出貨管控系統開發</a:t>
            </a:r>
            <a:endParaRPr lang="en-US" altLang="zh-CN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6812" y="4383200"/>
            <a:ext cx="578722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打通</a:t>
            </a:r>
            <a:r>
              <a:rPr lang="en-US" altLang="zh-CN" sz="1050" dirty="0" smtClean="0"/>
              <a:t>TIPTOP</a:t>
            </a:r>
            <a:r>
              <a:rPr lang="zh-CN" altLang="zh-CN" sz="1050" dirty="0"/>
              <a:t>系統和</a:t>
            </a:r>
            <a:r>
              <a:rPr lang="en-US" altLang="zh-CN" sz="1050" dirty="0"/>
              <a:t>SFC</a:t>
            </a:r>
            <a:r>
              <a:rPr lang="zh-CN" altLang="zh-CN" sz="1050" dirty="0"/>
              <a:t>系</a:t>
            </a:r>
            <a:r>
              <a:rPr lang="zh-CN" altLang="zh-CN" sz="1050" dirty="0" smtClean="0"/>
              <a:t>統</a:t>
            </a:r>
            <a:r>
              <a:rPr lang="en-US" altLang="zh-CN" sz="1050" dirty="0" smtClean="0"/>
              <a:t>,</a:t>
            </a:r>
            <a:r>
              <a:rPr lang="zh-CN" altLang="zh-CN" sz="1050" dirty="0" smtClean="0"/>
              <a:t>通</a:t>
            </a:r>
            <a:r>
              <a:rPr lang="zh-CN" altLang="zh-CN" sz="1050" dirty="0"/>
              <a:t>過</a:t>
            </a:r>
            <a:r>
              <a:rPr lang="en-US" altLang="zh-CN" sz="1050" dirty="0"/>
              <a:t>SFC</a:t>
            </a:r>
            <a:r>
              <a:rPr lang="zh-CN" altLang="zh-CN" sz="1050" dirty="0"/>
              <a:t>出貨掃描、</a:t>
            </a:r>
            <a:r>
              <a:rPr lang="en-US" altLang="zh-CN" sz="1050" dirty="0"/>
              <a:t>QC</a:t>
            </a:r>
            <a:r>
              <a:rPr lang="zh-CN" altLang="zh-CN" sz="1050" dirty="0"/>
              <a:t>確認、</a:t>
            </a:r>
            <a:r>
              <a:rPr lang="en-US" altLang="zh-CN" sz="1050" dirty="0"/>
              <a:t>TIPTOP</a:t>
            </a:r>
            <a:r>
              <a:rPr lang="zh-CN" altLang="zh-CN" sz="1050" dirty="0"/>
              <a:t>過賬三個流程</a:t>
            </a:r>
            <a:r>
              <a:rPr lang="zh-TW" altLang="zh-CN" sz="1050" dirty="0"/>
              <a:t>提高</a:t>
            </a:r>
            <a:r>
              <a:rPr lang="zh-CN" altLang="zh-CN" sz="1050" dirty="0"/>
              <a:t>了出貨數據的準確</a:t>
            </a:r>
            <a:r>
              <a:rPr lang="zh-CN" altLang="zh-CN" sz="1050" dirty="0" smtClean="0"/>
              <a:t>性</a:t>
            </a:r>
            <a:r>
              <a:rPr lang="en-US" altLang="zh-CN" sz="1050" dirty="0" smtClean="0"/>
              <a:t>,</a:t>
            </a:r>
            <a:r>
              <a:rPr lang="zh-CN" altLang="zh-CN" sz="1050" dirty="0" smtClean="0"/>
              <a:t>避免</a:t>
            </a:r>
            <a:r>
              <a:rPr lang="zh-CN" altLang="zh-CN" sz="1050" dirty="0"/>
              <a:t>了一些因人為因素造成的數據缺失問</a:t>
            </a:r>
            <a:r>
              <a:rPr lang="zh-CN" altLang="zh-CN" sz="1050" dirty="0" smtClean="0"/>
              <a:t>題</a:t>
            </a:r>
            <a:r>
              <a:rPr lang="en-US" altLang="zh-CN" sz="1050" dirty="0" smtClean="0"/>
              <a:t>,</a:t>
            </a:r>
            <a:r>
              <a:rPr lang="zh-CN" altLang="zh-CN" sz="1050" dirty="0" smtClean="0"/>
              <a:t>並</a:t>
            </a:r>
            <a:r>
              <a:rPr lang="zh-CN" altLang="zh-CN" sz="1050" dirty="0"/>
              <a:t>且通過銷貨單自帶的信息簡化了出貨掃描的基礎信息比對流程</a:t>
            </a:r>
            <a:r>
              <a:rPr lang="zh-TW" altLang="zh-CN" sz="1050" dirty="0"/>
              <a:t>，加快了現場的</a:t>
            </a:r>
            <a:r>
              <a:rPr lang="zh-TW" altLang="zh-CN" sz="1050" dirty="0" smtClean="0"/>
              <a:t>工作效率</a:t>
            </a:r>
            <a:endParaRPr lang="zh-CN" altLang="zh-CN" sz="1050" dirty="0"/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59" y="4058410"/>
            <a:ext cx="299187" cy="2991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mJiNGY4YTVlYjMzOWE5NTk2MzQ0NTBjNjg2Mjlm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2549</Words>
  <Application>WPS 演示</Application>
  <PresentationFormat>宽屏</PresentationFormat>
  <Paragraphs>169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</vt:lpstr>
      <vt:lpstr>微软雅黑</vt:lpstr>
      <vt:lpstr>微软雅黑 Light</vt:lpstr>
      <vt:lpstr>Wingdings</vt:lpstr>
      <vt:lpstr>宋体</vt:lpstr>
      <vt:lpstr>汉仪书宋二KW</vt:lpstr>
      <vt:lpstr>Arial Unicode MS</vt:lpstr>
      <vt:lpstr>Arial Black</vt:lpstr>
      <vt:lpstr>黑体</vt:lpstr>
      <vt:lpstr>汉仪中黑KW</vt:lpstr>
      <vt:lpstr>Calibri</vt:lpstr>
      <vt:lpstr>Helvetica Neue</vt:lpstr>
      <vt:lpstr>等线</vt:lpstr>
      <vt:lpstr>汉仪中等线KW</vt:lpstr>
      <vt:lpstr>Calibri Light</vt:lpstr>
      <vt:lpstr>PMingLiU</vt:lpstr>
      <vt:lpstr>宋体-繁</vt:lpstr>
      <vt:lpstr>微软雅黑 Light</vt:lpstr>
      <vt:lpstr>Office 主题​​</vt:lpstr>
      <vt:lpstr>1_自訂設計</vt:lpstr>
      <vt:lpstr>自訂設計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Chennnnn</cp:lastModifiedBy>
  <cp:revision>1065</cp:revision>
  <dcterms:created xsi:type="dcterms:W3CDTF">2025-10-31T17:18:06Z</dcterms:created>
  <dcterms:modified xsi:type="dcterms:W3CDTF">2025-10-31T17:18:06Z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D276C606A79D2C2668B60469E4752701_43</vt:lpwstr>
  </property>
  <property fmtid="{D5CDD505-2E9C-101B-9397-08002B2CF9AE}" pid="3" name="KSOProductBuildVer">
    <vt:lpwstr>2052-12.1.23141.23141</vt:lpwstr>
  </property>
</Properties>
</file>