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257" r:id="rId5"/>
    <p:sldId id="258" r:id="rId6"/>
    <p:sldId id="263" r:id="rId7"/>
    <p:sldId id="260" r:id="rId8"/>
    <p:sldId id="262" r:id="rId9"/>
    <p:sldId id="261" r:id="rId10"/>
    <p:sldId id="259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68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9A8"/>
    <a:srgbClr val="0966C3"/>
    <a:srgbClr val="FFE549"/>
    <a:srgbClr val="E73433"/>
    <a:srgbClr val="8EC31F"/>
    <a:srgbClr val="0052A4"/>
    <a:srgbClr val="41C0F0"/>
    <a:srgbClr val="FFD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5666"/>
  </p:normalViewPr>
  <p:slideViewPr>
    <p:cSldViewPr snapToGrid="0" showGuides="1">
      <p:cViewPr>
        <p:scale>
          <a:sx n="100" d="100"/>
          <a:sy n="100" d="100"/>
        </p:scale>
        <p:origin x="72" y="-840"/>
      </p:cViewPr>
      <p:guideLst>
        <p:guide orient="horz" pos="436"/>
        <p:guide pos="6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3CC5F-F3D2-D240-A0DD-1C8E70CC50D9}" type="datetimeFigureOut">
              <a:rPr kumimoji="1" lang="zh-CN" altLang="en-US" smtClean="0"/>
              <a:t>2025/10/30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24195-F979-4444-AA07-A51AD00F94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88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3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角圆角矩形 6"/>
          <p:cNvSpPr/>
          <p:nvPr userDrawn="1"/>
        </p:nvSpPr>
        <p:spPr>
          <a:xfrm>
            <a:off x="1738376" y="2195631"/>
            <a:ext cx="1762559" cy="421296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51"/>
          <p:cNvSpPr txBox="1"/>
          <p:nvPr userDrawn="1"/>
        </p:nvSpPr>
        <p:spPr>
          <a:xfrm>
            <a:off x="1642464" y="1212040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>
                <a:latin typeface="Arial" panose="020B0604020202090204" pitchFamily="34" charset="0"/>
                <a:ea typeface="微软雅黑" panose="020B0503020204020204" pitchFamily="34" charset="-122"/>
              </a:rPr>
              <a:t>目  录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查看图片"/>
          <p:cNvPicPr>
            <a:picLocks noChangeAspect="1" noChangeArrowheads="1"/>
          </p:cNvPicPr>
          <p:nvPr userDrawn="1"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  <a:t>2025/10/30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5"/>
          <a:srcRect t="1848" r="50956" b="80865"/>
          <a:stretch>
            <a:fillRect/>
          </a:stretch>
        </p:blipFill>
        <p:spPr>
          <a:xfrm>
            <a:off x="9919085" y="272949"/>
            <a:ext cx="2129623" cy="6613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查看图片"/>
          <p:cNvPicPr>
            <a:picLocks noChangeAspect="1" noChangeArrowheads="1"/>
          </p:cNvPicPr>
          <p:nvPr userDrawn="1"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/>
          </p:cNvPicPr>
          <p:nvPr userDrawn="1"/>
        </p:nvPicPr>
        <p:blipFill rotWithShape="1">
          <a:blip r:embed="rId13"/>
          <a:srcRect t="1848" r="50956" b="80865"/>
          <a:stretch>
            <a:fillRect/>
          </a:stretch>
        </p:blipFill>
        <p:spPr>
          <a:xfrm>
            <a:off x="10754997" y="175070"/>
            <a:ext cx="1387456" cy="430858"/>
          </a:xfrm>
          <a:prstGeom prst="rect">
            <a:avLst/>
          </a:prstGeom>
        </p:spPr>
      </p:pic>
      <p:cxnSp>
        <p:nvCxnSpPr>
          <p:cNvPr id="12" name="直线连接符 19"/>
          <p:cNvCxnSpPr/>
          <p:nvPr userDrawn="1"/>
        </p:nvCxnSpPr>
        <p:spPr>
          <a:xfrm>
            <a:off x="0" y="599866"/>
            <a:ext cx="12192000" cy="0"/>
          </a:xfrm>
          <a:prstGeom prst="line">
            <a:avLst/>
          </a:prstGeom>
          <a:ln w="12700" cmpd="sng">
            <a:gradFill>
              <a:gsLst>
                <a:gs pos="100000">
                  <a:schemeClr val="bg1">
                    <a:lumMod val="75000"/>
                    <a:alpha val="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0" scaled="0"/>
            </a:gra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 userDrawn="1"/>
        </p:nvSpPr>
        <p:spPr>
          <a:xfrm>
            <a:off x="450311" y="235244"/>
            <a:ext cx="275773" cy="275773"/>
          </a:xfrm>
          <a:prstGeom prst="ellipse">
            <a:avLst/>
          </a:prstGeom>
          <a:gradFill>
            <a:gsLst>
              <a:gs pos="0">
                <a:srgbClr val="01B0F0">
                  <a:alpha val="0"/>
                </a:srgbClr>
              </a:gs>
              <a:gs pos="100000">
                <a:srgbClr val="01B0F0"/>
              </a:gs>
            </a:gsLst>
            <a:lin ang="0" scaled="0"/>
          </a:gra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4" name="椭圆 10"/>
          <p:cNvSpPr/>
          <p:nvPr userDrawn="1"/>
        </p:nvSpPr>
        <p:spPr>
          <a:xfrm>
            <a:off x="292488" y="235244"/>
            <a:ext cx="275773" cy="275773"/>
          </a:xfrm>
          <a:prstGeom prst="ellipse">
            <a:avLst/>
          </a:prstGeom>
          <a:solidFill>
            <a:srgbClr val="FFC001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9386773" y="4452470"/>
            <a:ext cx="1554834" cy="298109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時間：</a:t>
            </a:r>
            <a:r>
              <a:rPr kumimoji="1"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2024/5/24</a:t>
            </a:r>
            <a:endParaRPr kumimoji="1"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7762240" y="3840480"/>
            <a:ext cx="3179445" cy="360045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報告人：</a:t>
            </a:r>
            <a:r>
              <a:rPr kumimoji="1"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MCEG Mac(II)</a:t>
            </a:r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產品處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2529621"/>
            <a:ext cx="1109699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事業群視覺規範</a:t>
            </a:r>
            <a:r>
              <a:rPr kumimoji="1"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-PPT</a:t>
            </a:r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範本</a:t>
            </a:r>
          </a:p>
        </p:txBody>
      </p:sp>
      <p:sp>
        <p:nvSpPr>
          <p:cNvPr id="4" name="直線圖說文字 1 3"/>
          <p:cNvSpPr/>
          <p:nvPr/>
        </p:nvSpPr>
        <p:spPr>
          <a:xfrm flipH="1">
            <a:off x="4309534" y="1958121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146814"/>
              <a:gd name="adj4" fmla="val -16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主標題字號：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直線圖說文字 1 9"/>
          <p:cNvSpPr/>
          <p:nvPr/>
        </p:nvSpPr>
        <p:spPr>
          <a:xfrm flipH="1">
            <a:off x="2162175" y="3804504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52696"/>
              <a:gd name="adj4" fmla="val -17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報告單位字號：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直線圖說文字 1 10"/>
          <p:cNvSpPr/>
          <p:nvPr/>
        </p:nvSpPr>
        <p:spPr>
          <a:xfrm flipH="1">
            <a:off x="2162175" y="4534679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52696"/>
              <a:gd name="adj4" fmla="val -17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報告時間字號：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95"/>
          <p:cNvSpPr txBox="1"/>
          <p:nvPr/>
        </p:nvSpPr>
        <p:spPr>
          <a:xfrm>
            <a:off x="5875337" y="1212040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1.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Box 96"/>
          <p:cNvSpPr txBox="1"/>
          <p:nvPr/>
        </p:nvSpPr>
        <p:spPr>
          <a:xfrm>
            <a:off x="5875337" y="198638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2.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Box 95"/>
          <p:cNvSpPr txBox="1"/>
          <p:nvPr/>
        </p:nvSpPr>
        <p:spPr>
          <a:xfrm>
            <a:off x="5875337" y="275034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3.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Box 96"/>
          <p:cNvSpPr txBox="1"/>
          <p:nvPr/>
        </p:nvSpPr>
        <p:spPr>
          <a:xfrm>
            <a:off x="5875337" y="3522551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4.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17"/>
          <p:cNvSpPr txBox="1"/>
          <p:nvPr/>
        </p:nvSpPr>
        <p:spPr>
          <a:xfrm>
            <a:off x="6295020" y="131043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7"/>
          <p:cNvSpPr txBox="1"/>
          <p:nvPr/>
        </p:nvSpPr>
        <p:spPr>
          <a:xfrm>
            <a:off x="6295020" y="207695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7"/>
          <p:cNvSpPr txBox="1"/>
          <p:nvPr/>
        </p:nvSpPr>
        <p:spPr>
          <a:xfrm>
            <a:off x="6295020" y="282817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7"/>
          <p:cNvSpPr txBox="1"/>
          <p:nvPr/>
        </p:nvSpPr>
        <p:spPr>
          <a:xfrm>
            <a:off x="6295020" y="3597650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6"/>
          <p:cNvSpPr txBox="1"/>
          <p:nvPr/>
        </p:nvSpPr>
        <p:spPr>
          <a:xfrm>
            <a:off x="5875337" y="424410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5.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6295020" y="4340192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直線圖說文字 1 15"/>
          <p:cNvSpPr/>
          <p:nvPr/>
        </p:nvSpPr>
        <p:spPr>
          <a:xfrm flipH="1">
            <a:off x="1083203" y="5031520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-55147"/>
              <a:gd name="adj4" fmla="val -17661"/>
            </a:avLst>
          </a:prstGeom>
          <a:solidFill>
            <a:srgbClr val="0859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目錄字號：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112268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入職接近</a:t>
            </a:r>
            <a:r>
              <a:rPr lang="en-US" altLang="zh-CN" dirty="0"/>
              <a:t>10</a:t>
            </a:r>
            <a:r>
              <a:rPr lang="zh-CN" altLang="en-US" dirty="0"/>
              <a:t>年</a:t>
            </a:r>
            <a:r>
              <a:rPr lang="en-US" altLang="zh-CN" dirty="0"/>
              <a:t>,</a:t>
            </a:r>
            <a:r>
              <a:rPr lang="zh-CN" altLang="en-US" dirty="0"/>
              <a:t>參與過公司內部各種類型的開發項目</a:t>
            </a:r>
            <a:r>
              <a:rPr lang="en-US" altLang="zh-CN" dirty="0"/>
              <a:t>,</a:t>
            </a:r>
            <a:r>
              <a:rPr lang="zh-CN" altLang="en-US" dirty="0"/>
              <a:t>開發經驗豐富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工作主動性高、善於思考、具有創新挑戰精神、可打破常規主動發現工作中的問題並設計優雅的解決方案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掌握多種編程語言及技術棧、包括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等、有底層高難度開發經驗</a:t>
            </a:r>
            <a:r>
              <a:rPr lang="en-US" altLang="zh-CN" dirty="0"/>
              <a:t>,</a:t>
            </a:r>
            <a:r>
              <a:rPr lang="zh-CN" altLang="en-US" dirty="0"/>
              <a:t>技術能例強</a:t>
            </a:r>
            <a:r>
              <a:rPr lang="en-US" altLang="zh-CN" dirty="0"/>
              <a:t>,</a:t>
            </a:r>
            <a:r>
              <a:rPr lang="zh-CN" altLang="en-US" dirty="0"/>
              <a:t>可高質量完成工作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83000" y="3769995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開發</a:t>
            </a:r>
            <a:r>
              <a:rPr lang="en-US" altLang="zh-CN" dirty="0"/>
              <a:t>C#</a:t>
            </a:r>
            <a:r>
              <a:rPr lang="zh-CN" altLang="en-US" dirty="0"/>
              <a:t>通用開發框架、制定開發標準</a:t>
            </a:r>
            <a:r>
              <a:rPr lang="en-US" altLang="zh-CN" dirty="0"/>
              <a:t>,</a:t>
            </a:r>
            <a:r>
              <a:rPr lang="zh-CN" altLang="en-US" dirty="0"/>
              <a:t>提高整個團隊的技術下限</a:t>
            </a:r>
            <a:r>
              <a:rPr lang="en-US" altLang="zh-CN" dirty="0"/>
              <a:t>,</a:t>
            </a:r>
            <a:r>
              <a:rPr lang="zh-CN" altLang="en-US" dirty="0"/>
              <a:t>橫向提高整個團隊的工作效率和質量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開發生產製造系統</a:t>
            </a:r>
            <a:r>
              <a:rPr lang="en-US" altLang="zh-CN" dirty="0"/>
              <a:t>-</a:t>
            </a:r>
            <a:r>
              <a:rPr lang="zh-CN" altLang="en-US" dirty="0"/>
              <a:t>產品攔截平台</a:t>
            </a:r>
            <a:r>
              <a:rPr lang="en-US" altLang="zh-CN" dirty="0"/>
              <a:t>,</a:t>
            </a:r>
            <a:r>
              <a:rPr lang="zh-CN" altLang="en-US" dirty="0"/>
              <a:t>實現卡站可視化、過站卡站設定追溯、交付用戶自定義設定攔截規則無需開發人員參與等目標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生產製造系統及網絡通信架構優化設計</a:t>
            </a:r>
            <a:r>
              <a:rPr lang="en-US" altLang="zh-CN" dirty="0"/>
              <a:t>,</a:t>
            </a:r>
            <a:r>
              <a:rPr lang="zh-CN" altLang="en-US" dirty="0"/>
              <a:t>提升系統整體的穩定性、效率、開發速度、可維護性等方面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87060" y="14052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底層高難度技術工作無法繼續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團隊失去敢於打破常規的創新型人才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嚴重影響系統整體架構優化推進進度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112268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入職接近</a:t>
            </a:r>
            <a:r>
              <a:rPr lang="en-US" altLang="zh-CN" dirty="0"/>
              <a:t>10</a:t>
            </a:r>
            <a:r>
              <a:rPr lang="zh-CN" altLang="en-US" dirty="0"/>
              <a:t>年</a:t>
            </a:r>
            <a:r>
              <a:rPr lang="en-US" altLang="zh-CN" dirty="0"/>
              <a:t>,</a:t>
            </a:r>
            <a:r>
              <a:rPr lang="zh-CN" altLang="en-US" dirty="0"/>
              <a:t>參與過公司內部各種類型的開發項目</a:t>
            </a:r>
            <a:r>
              <a:rPr lang="en-US" altLang="zh-CN" dirty="0"/>
              <a:t>,</a:t>
            </a:r>
            <a:r>
              <a:rPr lang="zh-CN" altLang="en-US" dirty="0"/>
              <a:t>開發經驗豐富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工作主動性高、善於思考、具有創新挑戰精神、可打破常規主動發現工作中的問題並設計優雅的解決方案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掌握多種編程語言及技術棧、包括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等、有底層高難度開發經驗</a:t>
            </a:r>
            <a:r>
              <a:rPr lang="en-US" altLang="zh-CN" dirty="0"/>
              <a:t>,</a:t>
            </a:r>
            <a:r>
              <a:rPr lang="zh-CN" altLang="en-US" dirty="0"/>
              <a:t>技術能例強</a:t>
            </a:r>
            <a:r>
              <a:rPr lang="en-US" altLang="zh-CN" dirty="0"/>
              <a:t>,</a:t>
            </a:r>
            <a:r>
              <a:rPr lang="zh-CN" altLang="en-US" dirty="0"/>
              <a:t>可高質量完成工作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3374" y="3950970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開發</a:t>
            </a:r>
            <a:r>
              <a:rPr lang="en-US" altLang="zh-CN" dirty="0"/>
              <a:t>C#</a:t>
            </a:r>
            <a:r>
              <a:rPr lang="zh-CN" altLang="en-US" dirty="0"/>
              <a:t>通用開發框架、制定開發標準</a:t>
            </a:r>
            <a:r>
              <a:rPr lang="en-US" altLang="zh-CN" dirty="0"/>
              <a:t>,</a:t>
            </a:r>
            <a:r>
              <a:rPr lang="zh-CN" altLang="en-US" dirty="0"/>
              <a:t>提高整個團隊的技術下限</a:t>
            </a:r>
            <a:r>
              <a:rPr lang="en-US" altLang="zh-CN" dirty="0"/>
              <a:t>,</a:t>
            </a:r>
            <a:r>
              <a:rPr lang="zh-CN" altLang="en-US" dirty="0"/>
              <a:t>橫向提高整個團隊的工作效率和質量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開發生產製造系統</a:t>
            </a:r>
            <a:r>
              <a:rPr lang="en-US" altLang="zh-CN" dirty="0"/>
              <a:t>-</a:t>
            </a:r>
            <a:r>
              <a:rPr lang="zh-CN" altLang="en-US" dirty="0"/>
              <a:t>產品攔截平台</a:t>
            </a:r>
            <a:r>
              <a:rPr lang="en-US" altLang="zh-CN" dirty="0"/>
              <a:t>,</a:t>
            </a:r>
            <a:r>
              <a:rPr lang="zh-CN" altLang="en-US" dirty="0"/>
              <a:t>實現卡站可視化、過站卡站設定追溯、交付用戶自定義設定攔截規則無需開發人員參與等目標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生產製造系統及網絡通信架構優化設計</a:t>
            </a:r>
            <a:r>
              <a:rPr lang="en-US" altLang="zh-CN" dirty="0"/>
              <a:t>,</a:t>
            </a:r>
            <a:r>
              <a:rPr lang="zh-CN" altLang="en-US" dirty="0"/>
              <a:t>提升系統整體的穩定性、效率、開發速度、可維護性等方面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3175" y="1267925"/>
            <a:ext cx="406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近年成就</a:t>
            </a:r>
            <a:endParaRPr lang="en-US" altLang="zh-CN" dirty="0" smtClean="0"/>
          </a:p>
          <a:p>
            <a:r>
              <a:rPr lang="en-US" altLang="zh-CN" dirty="0" smtClean="0"/>
              <a:t>1.SFC</a:t>
            </a:r>
            <a:r>
              <a:rPr lang="zh-CN" altLang="en-US" dirty="0" smtClean="0"/>
              <a:t>版本控制推動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多語言框架開發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生產製造系統通用框架開發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物</a:t>
            </a:r>
            <a:r>
              <a:rPr lang="zh-CN" altLang="en-US" dirty="0" smtClean="0"/>
              <a:t>聯整合平台開發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自研電腦監控系統替代</a:t>
            </a:r>
            <a:r>
              <a:rPr lang="en-US" altLang="zh-CN" dirty="0" err="1" smtClean="0"/>
              <a:t>IPGuard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資按數據分析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0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975" y="1450338"/>
            <a:ext cx="8813165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未来两年规划</a:t>
            </a:r>
            <a:endParaRPr lang="en-US" altLang="zh-CN" sz="1400" dirty="0"/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發引擎開發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針對公司內部業務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開發通用代碼庫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發準則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並持續迭代優化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整個團隊的技術下限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橫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向提高整個團隊的工作效率和質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開發引擎可視為是技術解決方案和業務解決方案在代碼段的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實現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讓技術和業務邏輯不再通過簡單的口頭傳播和複製黏貼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開發人員可直接通過內部搭建的包管理系統安裝使用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讓複雜的技術處理流程和業務流程變成一個個簡單的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隊的技術積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累並不斷壯大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讓團隊在遇到問題時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可以用最優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統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維形態解決問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並減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少強團隊的技術溝通成本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打破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現在無法大規模協同開發的困境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讓開發人員的人力安排更加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在遇到緊急專案開發時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可快速組織入人力有效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快速推進專案進度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生</a:t>
            </a:r>
            <a:r>
              <a:rPr lang="zh-CN" altLang="en-US" sz="1400" dirty="0"/>
              <a:t>產製造系統</a:t>
            </a:r>
            <a:r>
              <a:rPr lang="en-US" altLang="zh-CN" sz="1400" dirty="0"/>
              <a:t>-</a:t>
            </a:r>
            <a:r>
              <a:rPr lang="zh-CN" altLang="en-US" sz="1400" dirty="0"/>
              <a:t>產品攔截</a:t>
            </a:r>
            <a:r>
              <a:rPr lang="zh-CN" altLang="en-US" sz="1400" dirty="0" smtClean="0"/>
              <a:t>平台開發</a:t>
            </a:r>
            <a:endParaRPr lang="en-US" altLang="zh-CN" sz="1400" dirty="0" smtClean="0"/>
          </a:p>
          <a:p>
            <a:r>
              <a:rPr lang="zh-CN" altLang="en-US" sz="1400" dirty="0" smtClean="0"/>
              <a:t>實</a:t>
            </a:r>
            <a:r>
              <a:rPr lang="zh-CN" altLang="en-US" sz="1400" dirty="0"/>
              <a:t>現卡站可視化、過站卡站設定追溯、交付用戶自定義設定攔截規則無需開發人員參與等目</a:t>
            </a:r>
            <a:r>
              <a:rPr lang="zh-CN" altLang="en-US" sz="1400" dirty="0" smtClean="0"/>
              <a:t>標</a:t>
            </a:r>
            <a:endParaRPr lang="en-US" altLang="zh-CN" sz="1400" dirty="0" smtClean="0"/>
          </a:p>
          <a:p>
            <a:r>
              <a:rPr lang="zh-CN" altLang="en-US" sz="1400" dirty="0"/>
              <a:t>基於</a:t>
            </a:r>
            <a:r>
              <a:rPr lang="en-US" altLang="zh-CN" sz="1400" dirty="0"/>
              <a:t>.NET </a:t>
            </a:r>
            <a:r>
              <a:rPr lang="zh-CN" altLang="en-US" sz="1400" dirty="0"/>
              <a:t>開發引擎</a:t>
            </a:r>
            <a:r>
              <a:rPr lang="en-US" altLang="zh-CN" sz="1400" dirty="0"/>
              <a:t>,</a:t>
            </a:r>
            <a:r>
              <a:rPr lang="zh-CN" altLang="en-US" sz="1400" dirty="0"/>
              <a:t>開發產品攔截平台</a:t>
            </a:r>
            <a:r>
              <a:rPr lang="en-US" altLang="zh-CN" sz="1400" dirty="0"/>
              <a:t>,</a:t>
            </a:r>
            <a:r>
              <a:rPr lang="zh-CN" altLang="en-US" sz="1400" dirty="0"/>
              <a:t>在平台中通過拖拽的方式實現攔截規則的設定</a:t>
            </a:r>
            <a:r>
              <a:rPr lang="en-US" altLang="zh-CN" sz="1400" dirty="0"/>
              <a:t>,</a:t>
            </a:r>
          </a:p>
          <a:p>
            <a:r>
              <a:rPr lang="zh-CN" altLang="en-US" sz="1400" dirty="0"/>
              <a:t>分離產品異常攔截邏輯與程序流程邏輯</a:t>
            </a:r>
            <a:endParaRPr lang="en-US" altLang="zh-CN" sz="1400" dirty="0"/>
          </a:p>
          <a:p>
            <a:endParaRPr lang="zh-CN" altLang="en-US" sz="1400" dirty="0"/>
          </a:p>
          <a:p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生產製造系統架構優化</a:t>
            </a:r>
          </a:p>
          <a:p>
            <a:r>
              <a:rPr lang="zh-CN" altLang="en-US" sz="1400" dirty="0"/>
              <a:t>現有的開發模式是根據用戶零散的需求開發零散的功能</a:t>
            </a:r>
            <a:r>
              <a:rPr lang="en-US" altLang="zh-CN" sz="1400" dirty="0"/>
              <a:t>,</a:t>
            </a:r>
            <a:r>
              <a:rPr lang="zh-CN" altLang="en-US" sz="1400" dirty="0"/>
              <a:t>這樣做的缺點是功能實現冗餘、分散、片面</a:t>
            </a:r>
            <a:r>
              <a:rPr lang="en-US" altLang="zh-CN" sz="1400" dirty="0"/>
              <a:t>,</a:t>
            </a:r>
            <a:r>
              <a:rPr lang="zh-CN" altLang="en-US" sz="1400" dirty="0"/>
              <a:t>無法構成強大的系統</a:t>
            </a:r>
            <a:r>
              <a:rPr lang="en-US" altLang="zh-CN" sz="1400" dirty="0"/>
              <a:t>,</a:t>
            </a:r>
            <a:r>
              <a:rPr lang="zh-CN" altLang="en-US" sz="1400" dirty="0"/>
              <a:t>數據無法發揮最大的效用</a:t>
            </a:r>
            <a:r>
              <a:rPr lang="en-US" altLang="zh-CN" sz="1400" dirty="0" smtClean="0"/>
              <a:t>,</a:t>
            </a:r>
          </a:p>
          <a:p>
            <a:endParaRPr lang="en-US" altLang="zh-CN" sz="1400" dirty="0" smtClean="0"/>
          </a:p>
          <a:p>
            <a:r>
              <a:rPr lang="zh-CN" altLang="en-US" sz="1400" dirty="0">
                <a:sym typeface="+mn-ea"/>
              </a:rPr>
              <a:t>打破現在系統封閉的現狀</a:t>
            </a:r>
            <a:r>
              <a:rPr lang="en-US" altLang="zh-CN" sz="1400" dirty="0" smtClean="0">
                <a:sym typeface="+mn-ea"/>
              </a:rPr>
              <a:t>,</a:t>
            </a:r>
            <a:r>
              <a:rPr lang="zh-CN" altLang="en-US" sz="1400" dirty="0" smtClean="0">
                <a:sym typeface="+mn-ea"/>
              </a:rPr>
              <a:t>將各個程序、模塊改造為開放形態架構</a:t>
            </a:r>
            <a:r>
              <a:rPr lang="en-US" altLang="zh-CN" sz="1400" dirty="0" smtClean="0">
                <a:sym typeface="+mn-ea"/>
              </a:rPr>
              <a:t>,</a:t>
            </a:r>
            <a:r>
              <a:rPr lang="zh-CN" altLang="en-US" sz="1400" dirty="0" smtClean="0">
                <a:sym typeface="+mn-ea"/>
              </a:rPr>
              <a:t>讓數據串聯變得簡單、讓開發速度更快</a:t>
            </a:r>
            <a:endParaRPr lang="en-US" altLang="zh-CN" sz="1400" dirty="0" smtClean="0">
              <a:sym typeface="+mn-ea"/>
            </a:endParaRPr>
          </a:p>
          <a:p>
            <a:endParaRPr lang="en-US" altLang="zh-CN" sz="1400" dirty="0" smtClean="0"/>
          </a:p>
          <a:p>
            <a:r>
              <a:rPr lang="zh-CN" altLang="en-US" sz="1400" dirty="0">
                <a:sym typeface="+mn-ea"/>
              </a:rPr>
              <a:t>設計平穩、循序漸進的重構方案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設計標準接口方案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在不影響現有功能的前提下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基於前面的</a:t>
            </a:r>
            <a:r>
              <a:rPr lang="en-US" altLang="zh-CN" sz="1400" dirty="0">
                <a:sym typeface="+mn-ea"/>
              </a:rPr>
              <a:t>.NET </a:t>
            </a:r>
            <a:r>
              <a:rPr lang="zh-CN" altLang="en-US" sz="1400" dirty="0">
                <a:sym typeface="+mn-ea"/>
              </a:rPr>
              <a:t>開發引擎、產品攔截平台</a:t>
            </a:r>
            <a:r>
              <a:rPr lang="en-US" altLang="zh-CN" sz="1400" dirty="0" smtClean="0">
                <a:sym typeface="+mn-ea"/>
              </a:rPr>
              <a:t>,</a:t>
            </a:r>
            <a:r>
              <a:rPr lang="zh-CN" altLang="en-US" sz="1400" dirty="0" smtClean="0">
                <a:sym typeface="+mn-ea"/>
              </a:rPr>
              <a:t>將</a:t>
            </a:r>
            <a:r>
              <a:rPr lang="zh-CN" altLang="en-US" sz="1400" dirty="0">
                <a:sym typeface="+mn-ea"/>
              </a:rPr>
              <a:t>單體桌面端架構改為</a:t>
            </a:r>
            <a:r>
              <a:rPr lang="en-US" altLang="zh-CN" sz="1400" dirty="0">
                <a:sym typeface="+mn-ea"/>
              </a:rPr>
              <a:t>C/S</a:t>
            </a:r>
            <a:r>
              <a:rPr lang="zh-CN" altLang="en-US" sz="1400" dirty="0">
                <a:sym typeface="+mn-ea"/>
              </a:rPr>
              <a:t>架構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將單體</a:t>
            </a:r>
            <a:r>
              <a:rPr lang="en-US" altLang="zh-CN" sz="1400" dirty="0">
                <a:sym typeface="+mn-ea"/>
              </a:rPr>
              <a:t>web</a:t>
            </a:r>
            <a:r>
              <a:rPr lang="zh-CN" altLang="en-US" sz="1400" dirty="0">
                <a:sym typeface="+mn-ea"/>
              </a:rPr>
              <a:t>應用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改為前後端分離架構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 開放後端</a:t>
            </a:r>
            <a:r>
              <a:rPr lang="en-US" altLang="zh-CN" sz="1400" dirty="0" smtClean="0">
                <a:sym typeface="+mn-ea"/>
              </a:rPr>
              <a:t>API</a:t>
            </a:r>
            <a:endParaRPr lang="en-US" altLang="zh-CN" sz="1400" dirty="0">
              <a:sym typeface="+mn-ea"/>
            </a:endParaRPr>
          </a:p>
          <a:p>
            <a:endParaRPr lang="en-US" altLang="zh-CN" sz="1400" dirty="0"/>
          </a:p>
          <a:p>
            <a:r>
              <a:rPr lang="zh-CN" altLang="en-US" sz="1400" dirty="0" smtClean="0"/>
              <a:t>在</a:t>
            </a:r>
            <a:r>
              <a:rPr lang="zh-CN" altLang="en-US" sz="1400" dirty="0"/>
              <a:t>現在</a:t>
            </a:r>
            <a:r>
              <a:rPr lang="en-US" altLang="zh-CN" sz="1400" dirty="0"/>
              <a:t>AI</a:t>
            </a:r>
            <a:r>
              <a:rPr lang="zh-CN" altLang="en-US" sz="1400" dirty="0"/>
              <a:t>的浪潮下通過</a:t>
            </a:r>
            <a:r>
              <a:rPr lang="en-US" altLang="zh-CN" sz="1400" dirty="0"/>
              <a:t>n8n,dify</a:t>
            </a:r>
            <a:r>
              <a:rPr lang="zh-CN" altLang="en-US" sz="1400" dirty="0"/>
              <a:t>等類似工具</a:t>
            </a:r>
            <a:r>
              <a:rPr lang="en-US" altLang="zh-CN" sz="1400" dirty="0"/>
              <a:t>,</a:t>
            </a:r>
            <a:r>
              <a:rPr lang="zh-CN" altLang="en-US" sz="1400" dirty="0"/>
              <a:t>可反轉現有的開發模式</a:t>
            </a:r>
            <a:r>
              <a:rPr lang="en-US" altLang="zh-CN" sz="1400" dirty="0"/>
              <a:t>,</a:t>
            </a:r>
            <a:r>
              <a:rPr lang="zh-CN" altLang="en-US" sz="1400" dirty="0"/>
              <a:t>讓應用層面的功能由用戶基於開放</a:t>
            </a:r>
            <a:r>
              <a:rPr lang="en-US" altLang="zh-CN" sz="1400" dirty="0"/>
              <a:t>API</a:t>
            </a:r>
            <a:r>
              <a:rPr lang="zh-CN" altLang="en-US" sz="1400" dirty="0"/>
              <a:t>進行組織</a:t>
            </a:r>
            <a:r>
              <a:rPr lang="en-US" altLang="zh-CN" sz="1400" dirty="0"/>
              <a:t>,</a:t>
            </a:r>
            <a:r>
              <a:rPr lang="zh-CN" altLang="en-US" sz="1400" dirty="0"/>
              <a:t>而不是由開發人員開發</a:t>
            </a:r>
            <a:r>
              <a:rPr lang="en-US" altLang="zh-CN" sz="1400" dirty="0"/>
              <a:t>,</a:t>
            </a:r>
            <a:r>
              <a:rPr lang="zh-CN" altLang="en-US" sz="1400" dirty="0"/>
              <a:t>開發人員專注於開發底層功能</a:t>
            </a:r>
            <a:r>
              <a:rPr lang="en-US" altLang="zh-CN" sz="1400" dirty="0"/>
              <a:t>,</a:t>
            </a:r>
            <a:r>
              <a:rPr lang="zh-CN" altLang="en-US" sz="1400" dirty="0"/>
              <a:t>以釋放更加多的開放人員專注於</a:t>
            </a:r>
            <a:r>
              <a:rPr lang="en-US" altLang="zh-CN" sz="1400" dirty="0"/>
              <a:t>AI</a:t>
            </a:r>
            <a:r>
              <a:rPr lang="zh-CN" altLang="en-US" sz="1400" dirty="0"/>
              <a:t>、大數據、物聯網等領域的開發工作</a:t>
            </a:r>
            <a:r>
              <a:rPr lang="en-US" altLang="zh-CN" sz="1400" dirty="0"/>
              <a:t>,</a:t>
            </a:r>
            <a:r>
              <a:rPr lang="zh-CN" altLang="en-US" sz="1400" dirty="0"/>
              <a:t>幫助公司加快全面智能化的腳步</a:t>
            </a:r>
          </a:p>
          <a:p>
            <a:endParaRPr lang="zh-CN" altLang="en-US" sz="1400" dirty="0"/>
          </a:p>
          <a:p>
            <a:r>
              <a:rPr lang="en-US" altLang="zh-CN" sz="1400" dirty="0">
                <a:sym typeface="+mn-ea"/>
              </a:rPr>
              <a:t>3.</a:t>
            </a:r>
            <a:r>
              <a:rPr lang="zh-CN" altLang="en-US" sz="1400" dirty="0">
                <a:sym typeface="+mn-ea"/>
              </a:rPr>
              <a:t>生產製造系統及網絡通信架構優化設計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提升系統整體的穩定性、效率、開發速度、可維護性等方面</a:t>
            </a:r>
          </a:p>
          <a:p>
            <a:endParaRPr lang="zh-CN" altLang="en-US" sz="1400" dirty="0">
              <a:sym typeface="+mn-ea"/>
            </a:endParaRPr>
          </a:p>
          <a:p>
            <a:r>
              <a:rPr lang="zh-CN" altLang="en-US" sz="1400" dirty="0">
                <a:sym typeface="+mn-ea"/>
              </a:rPr>
              <a:t>通過上述的目標的達成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在現在</a:t>
            </a:r>
            <a:r>
              <a:rPr lang="en-US" altLang="zh-CN" sz="1400" dirty="0">
                <a:sym typeface="+mn-ea"/>
              </a:rPr>
              <a:t>AI</a:t>
            </a:r>
            <a:r>
              <a:rPr lang="zh-CN" altLang="en-US" sz="1400" dirty="0">
                <a:sym typeface="+mn-ea"/>
              </a:rPr>
              <a:t>的浪潮下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通過</a:t>
            </a:r>
            <a:r>
              <a:rPr lang="en-US" altLang="zh-CN" sz="1400" dirty="0">
                <a:sym typeface="+mn-ea"/>
              </a:rPr>
              <a:t>n8n,dify</a:t>
            </a:r>
            <a:r>
              <a:rPr lang="zh-CN" altLang="en-US" sz="1400" dirty="0">
                <a:sym typeface="+mn-ea"/>
              </a:rPr>
              <a:t>等類似工具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可反轉現有的開發模式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讓應用層面的功能由用戶基於開放</a:t>
            </a:r>
            <a:r>
              <a:rPr lang="en-US" altLang="zh-CN" sz="1400" dirty="0">
                <a:sym typeface="+mn-ea"/>
              </a:rPr>
              <a:t>API</a:t>
            </a:r>
            <a:r>
              <a:rPr lang="zh-CN" altLang="en-US" sz="1400" dirty="0">
                <a:sym typeface="+mn-ea"/>
              </a:rPr>
              <a:t>進行組織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而不是由開發人員開發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開發人員專注於開發底層功能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以釋放更加多的開放人員專注於</a:t>
            </a:r>
            <a:r>
              <a:rPr lang="en-US" altLang="zh-CN" sz="1400" dirty="0">
                <a:sym typeface="+mn-ea"/>
              </a:rPr>
              <a:t>AI</a:t>
            </a:r>
            <a:r>
              <a:rPr lang="zh-CN" altLang="en-US" sz="1400" dirty="0">
                <a:sym typeface="+mn-ea"/>
              </a:rPr>
              <a:t>、大數據、物聯網等領域的開發工作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幫助公司加快全面智能化的腳步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74975" y="827332"/>
            <a:ext cx="1041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著技術的發展和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的發展、現在已經有更多的工具可以完成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8675" y="1198245"/>
            <a:ext cx="881316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未来两年规划</a:t>
            </a:r>
            <a:endParaRPr lang="en-US" altLang="zh-CN" sz="1400" dirty="0"/>
          </a:p>
          <a:p>
            <a:r>
              <a:rPr lang="en-US" altLang="zh-CN" sz="1400" dirty="0"/>
              <a:t>1. .NET </a:t>
            </a:r>
            <a:r>
              <a:rPr lang="zh-CN" altLang="en-US" sz="1400" dirty="0"/>
              <a:t>開發引擎開發</a:t>
            </a:r>
          </a:p>
          <a:p>
            <a:r>
              <a:rPr lang="zh-CN" altLang="en-US" sz="1400" dirty="0"/>
              <a:t>通用開發框架、制定開發標準</a:t>
            </a:r>
            <a:r>
              <a:rPr lang="en-US" altLang="zh-CN" sz="1400" dirty="0"/>
              <a:t>,</a:t>
            </a:r>
            <a:r>
              <a:rPr lang="zh-CN" altLang="en-US" sz="1400" dirty="0"/>
              <a:t>提高整個團隊的技術下限</a:t>
            </a:r>
            <a:r>
              <a:rPr lang="en-US" altLang="zh-CN" sz="1400" dirty="0"/>
              <a:t>,</a:t>
            </a:r>
            <a:r>
              <a:rPr lang="zh-CN" altLang="en-US" sz="1400" dirty="0"/>
              <a:t>橫向提高整個團隊的工作效率和質量</a:t>
            </a:r>
            <a:r>
              <a:rPr lang="en-US" altLang="zh-CN" sz="1400" dirty="0"/>
              <a:t>,</a:t>
            </a:r>
            <a:r>
              <a:rPr lang="zh-CN" altLang="en-US" sz="1400" dirty="0"/>
              <a:t>使之稱為團隊的技術積累</a:t>
            </a:r>
            <a:r>
              <a:rPr lang="en-US" altLang="zh-CN" sz="1400" dirty="0"/>
              <a:t>,</a:t>
            </a:r>
            <a:r>
              <a:rPr lang="zh-CN" altLang="en-US" sz="1400" dirty="0"/>
              <a:t>讓團隊在遇到問題時</a:t>
            </a:r>
            <a:r>
              <a:rPr lang="en-US" altLang="zh-CN" sz="1400" dirty="0"/>
              <a:t>,</a:t>
            </a:r>
            <a:r>
              <a:rPr lang="zh-CN" altLang="en-US" sz="1400" dirty="0"/>
              <a:t>可以用最優的解決方案解決問題</a:t>
            </a:r>
            <a:r>
              <a:rPr lang="en-US" altLang="zh-CN" sz="1400" dirty="0"/>
              <a:t>,</a:t>
            </a:r>
            <a:r>
              <a:rPr lang="zh-CN" altLang="en-US" sz="1400" dirty="0"/>
              <a:t>並且可減少強團隊的技術溝通成本</a:t>
            </a:r>
            <a:r>
              <a:rPr lang="en-US" altLang="zh-CN" sz="1400" dirty="0"/>
              <a:t>,</a:t>
            </a:r>
            <a:r>
              <a:rPr lang="zh-CN" altLang="en-US" sz="1400" dirty="0"/>
              <a:t>讓團隊以統一的技術手段解決問題</a:t>
            </a:r>
            <a:r>
              <a:rPr lang="en-US" altLang="zh-CN" sz="1400" dirty="0"/>
              <a:t>,</a:t>
            </a:r>
            <a:r>
              <a:rPr lang="zh-CN" altLang="en-US" sz="1400" dirty="0"/>
              <a:t>打破現在無法大規模協同開發的困境</a:t>
            </a:r>
            <a:r>
              <a:rPr lang="en-US" altLang="zh-CN" sz="1400" dirty="0"/>
              <a:t>,</a:t>
            </a:r>
            <a:r>
              <a:rPr lang="zh-CN" altLang="en-US" sz="1400" dirty="0"/>
              <a:t>讓開發人員的人力安排更加平均</a:t>
            </a:r>
          </a:p>
          <a:p>
            <a:endParaRPr lang="zh-CN" altLang="en-US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開發生產製造系統</a:t>
            </a:r>
            <a:r>
              <a:rPr lang="en-US" altLang="zh-CN" sz="1400" dirty="0"/>
              <a:t>-</a:t>
            </a:r>
            <a:r>
              <a:rPr lang="zh-CN" altLang="en-US" sz="1400" dirty="0"/>
              <a:t>產品攔截</a:t>
            </a:r>
            <a:r>
              <a:rPr lang="zh-CN" altLang="en-US" sz="1400" dirty="0" smtClean="0"/>
              <a:t>平台</a:t>
            </a:r>
            <a:endParaRPr lang="en-US" altLang="zh-CN" sz="1400" dirty="0"/>
          </a:p>
          <a:p>
            <a:r>
              <a:rPr lang="zh-CN" altLang="en-US" sz="1400" dirty="0" smtClean="0"/>
              <a:t>實</a:t>
            </a:r>
            <a:r>
              <a:rPr lang="zh-CN" altLang="en-US" sz="1400" dirty="0"/>
              <a:t>現卡站</a:t>
            </a:r>
            <a:r>
              <a:rPr lang="zh-CN" altLang="en-US" sz="1400" dirty="0" smtClean="0"/>
              <a:t>可視化、過站卡站設定追溯、交付用戶自定義設定攔截規則無需開發人員參</a:t>
            </a:r>
            <a:r>
              <a:rPr lang="zh-CN" altLang="en-US" sz="1400" dirty="0"/>
              <a:t>與等目標</a:t>
            </a:r>
          </a:p>
          <a:p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生產製造系統架構優化</a:t>
            </a:r>
          </a:p>
          <a:p>
            <a:r>
              <a:rPr lang="zh-CN" altLang="en-US" sz="1400" dirty="0"/>
              <a:t>現有的開發模式是根據用戶零散的需求開發零散的功能</a:t>
            </a:r>
            <a:r>
              <a:rPr lang="en-US" altLang="zh-CN" sz="1400" dirty="0"/>
              <a:t>,</a:t>
            </a:r>
            <a:r>
              <a:rPr lang="zh-CN" altLang="en-US" sz="1400" dirty="0"/>
              <a:t>這樣做的缺點是功能實現冗餘、分散、片面</a:t>
            </a:r>
            <a:r>
              <a:rPr lang="en-US" altLang="zh-CN" sz="1400" dirty="0"/>
              <a:t>,</a:t>
            </a:r>
            <a:r>
              <a:rPr lang="zh-CN" altLang="en-US" sz="1400" dirty="0"/>
              <a:t>無法構成強大的系統</a:t>
            </a:r>
            <a:r>
              <a:rPr lang="en-US" altLang="zh-CN" sz="1400" dirty="0"/>
              <a:t>,</a:t>
            </a:r>
            <a:r>
              <a:rPr lang="zh-CN" altLang="en-US" sz="1400" dirty="0"/>
              <a:t>數據無法發揮最大的效用</a:t>
            </a:r>
            <a:r>
              <a:rPr lang="en-US" altLang="zh-CN" sz="1400" dirty="0"/>
              <a:t>,</a:t>
            </a:r>
          </a:p>
          <a:p>
            <a:r>
              <a:rPr lang="zh-CN" altLang="en-US" sz="1400" dirty="0">
                <a:sym typeface="+mn-ea"/>
              </a:rPr>
              <a:t>打破現有的開發思路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定制標準接口和系統特定接口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改為</a:t>
            </a:r>
            <a:r>
              <a:rPr lang="en-US" altLang="zh-CN" sz="1400" dirty="0">
                <a:sym typeface="+mn-ea"/>
              </a:rPr>
              <a:t>C/S</a:t>
            </a:r>
            <a:r>
              <a:rPr lang="zh-CN" altLang="en-US" sz="1400" dirty="0">
                <a:sym typeface="+mn-ea"/>
              </a:rPr>
              <a:t>架構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完全開放各個系統</a:t>
            </a:r>
            <a:r>
              <a:rPr lang="en-US" altLang="zh-CN" sz="1400" dirty="0">
                <a:sym typeface="+mn-ea"/>
              </a:rPr>
              <a:t>/</a:t>
            </a:r>
            <a:r>
              <a:rPr lang="zh-CN" altLang="en-US" sz="1400" dirty="0">
                <a:sym typeface="+mn-ea"/>
              </a:rPr>
              <a:t>模塊的功能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對外部提供開</a:t>
            </a:r>
            <a:r>
              <a:rPr lang="zh-CN" altLang="en-US" sz="1400" dirty="0" smtClean="0">
                <a:sym typeface="+mn-ea"/>
              </a:rPr>
              <a:t>放</a:t>
            </a:r>
            <a:r>
              <a:rPr lang="en-US" altLang="zh-CN" sz="1400" dirty="0">
                <a:sym typeface="+mn-ea"/>
              </a:rPr>
              <a:t>API</a:t>
            </a:r>
            <a:r>
              <a:rPr lang="en-US" altLang="zh-CN" sz="1400" dirty="0" smtClean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打破現</a:t>
            </a:r>
            <a:r>
              <a:rPr lang="zh-CN" altLang="en-US" sz="1400" dirty="0" smtClean="0">
                <a:sym typeface="+mn-ea"/>
              </a:rPr>
              <a:t>在系統封閉的現</a:t>
            </a:r>
            <a:r>
              <a:rPr lang="zh-CN" altLang="en-US" sz="1400" dirty="0">
                <a:sym typeface="+mn-ea"/>
              </a:rPr>
              <a:t>狀</a:t>
            </a:r>
            <a:r>
              <a:rPr lang="en-US" altLang="zh-CN" sz="1400" dirty="0" smtClean="0">
                <a:sym typeface="+mn-ea"/>
              </a:rPr>
              <a:t>,</a:t>
            </a:r>
          </a:p>
          <a:p>
            <a:r>
              <a:rPr lang="zh-CN" altLang="en-US" sz="1400" dirty="0" smtClean="0"/>
              <a:t>在</a:t>
            </a:r>
            <a:r>
              <a:rPr lang="zh-CN" altLang="en-US" sz="1400" dirty="0"/>
              <a:t>現在</a:t>
            </a:r>
            <a:r>
              <a:rPr lang="en-US" altLang="zh-CN" sz="1400" dirty="0"/>
              <a:t>AI</a:t>
            </a:r>
            <a:r>
              <a:rPr lang="zh-CN" altLang="en-US" sz="1400" dirty="0"/>
              <a:t>的浪潮下通過</a:t>
            </a:r>
            <a:r>
              <a:rPr lang="en-US" altLang="zh-CN" sz="1400" dirty="0"/>
              <a:t>n8n,dify</a:t>
            </a:r>
            <a:r>
              <a:rPr lang="zh-CN" altLang="en-US" sz="1400" dirty="0"/>
              <a:t>等類似工具</a:t>
            </a:r>
            <a:r>
              <a:rPr lang="en-US" altLang="zh-CN" sz="1400" dirty="0"/>
              <a:t>,</a:t>
            </a:r>
            <a:r>
              <a:rPr lang="zh-CN" altLang="en-US" sz="1400" dirty="0"/>
              <a:t>可反轉現有的開發模式</a:t>
            </a:r>
            <a:r>
              <a:rPr lang="en-US" altLang="zh-CN" sz="1400" dirty="0"/>
              <a:t>,</a:t>
            </a:r>
            <a:r>
              <a:rPr lang="zh-CN" altLang="en-US" sz="1400" dirty="0"/>
              <a:t>讓應用層面的功能由用戶基於開放</a:t>
            </a:r>
            <a:r>
              <a:rPr lang="en-US" altLang="zh-CN" sz="1400" dirty="0"/>
              <a:t>API</a:t>
            </a:r>
            <a:r>
              <a:rPr lang="zh-CN" altLang="en-US" sz="1400" dirty="0"/>
              <a:t>進行組織</a:t>
            </a:r>
            <a:r>
              <a:rPr lang="en-US" altLang="zh-CN" sz="1400" dirty="0"/>
              <a:t>,</a:t>
            </a:r>
            <a:r>
              <a:rPr lang="zh-CN" altLang="en-US" sz="1400" dirty="0"/>
              <a:t>而不是由開發人員開發</a:t>
            </a:r>
            <a:r>
              <a:rPr lang="en-US" altLang="zh-CN" sz="1400" dirty="0"/>
              <a:t>,</a:t>
            </a:r>
            <a:r>
              <a:rPr lang="zh-CN" altLang="en-US" sz="1400" dirty="0"/>
              <a:t>開發人員專注於開發底層功能</a:t>
            </a:r>
            <a:r>
              <a:rPr lang="en-US" altLang="zh-CN" sz="1400" dirty="0"/>
              <a:t>,</a:t>
            </a:r>
            <a:r>
              <a:rPr lang="zh-CN" altLang="en-US" sz="1400" dirty="0"/>
              <a:t>以釋放更加多的開放人員專注於</a:t>
            </a:r>
            <a:r>
              <a:rPr lang="en-US" altLang="zh-CN" sz="1400" dirty="0"/>
              <a:t>AI</a:t>
            </a:r>
            <a:r>
              <a:rPr lang="zh-CN" altLang="en-US" sz="1400" dirty="0"/>
              <a:t>、大數據、物聯網等領域的開發工作</a:t>
            </a:r>
            <a:r>
              <a:rPr lang="en-US" altLang="zh-CN" sz="1400" dirty="0"/>
              <a:t>,</a:t>
            </a:r>
            <a:r>
              <a:rPr lang="zh-CN" altLang="en-US" sz="1400" dirty="0"/>
              <a:t>幫助公司加快全面智能化的腳步</a:t>
            </a:r>
          </a:p>
          <a:p>
            <a:endParaRPr lang="zh-CN" altLang="en-US" sz="1400" dirty="0"/>
          </a:p>
          <a:p>
            <a:r>
              <a:rPr lang="en-US" altLang="zh-CN" sz="1400" dirty="0">
                <a:sym typeface="+mn-ea"/>
              </a:rPr>
              <a:t>3.</a:t>
            </a:r>
            <a:r>
              <a:rPr lang="zh-CN" altLang="en-US" sz="1400" dirty="0">
                <a:sym typeface="+mn-ea"/>
              </a:rPr>
              <a:t>生產製造系統及網絡通信架構優化設計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提升系統整體的穩定性、效率、開發速度、可維護性等方面</a:t>
            </a:r>
          </a:p>
          <a:p>
            <a:endParaRPr lang="zh-CN" altLang="en-US" sz="1400" dirty="0">
              <a:sym typeface="+mn-ea"/>
            </a:endParaRPr>
          </a:p>
          <a:p>
            <a:r>
              <a:rPr lang="zh-CN" altLang="en-US" sz="1400" dirty="0">
                <a:sym typeface="+mn-ea"/>
              </a:rPr>
              <a:t>通過上述的目標的達成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在現在</a:t>
            </a:r>
            <a:r>
              <a:rPr lang="en-US" altLang="zh-CN" sz="1400" dirty="0">
                <a:sym typeface="+mn-ea"/>
              </a:rPr>
              <a:t>AI</a:t>
            </a:r>
            <a:r>
              <a:rPr lang="zh-CN" altLang="en-US" sz="1400" dirty="0">
                <a:sym typeface="+mn-ea"/>
              </a:rPr>
              <a:t>的浪潮下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通過</a:t>
            </a:r>
            <a:r>
              <a:rPr lang="en-US" altLang="zh-CN" sz="1400" dirty="0">
                <a:sym typeface="+mn-ea"/>
              </a:rPr>
              <a:t>n8n,dify</a:t>
            </a:r>
            <a:r>
              <a:rPr lang="zh-CN" altLang="en-US" sz="1400" dirty="0">
                <a:sym typeface="+mn-ea"/>
              </a:rPr>
              <a:t>等類似工具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可反轉現有的開發模式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讓應用層面的功能由用戶基於開放</a:t>
            </a:r>
            <a:r>
              <a:rPr lang="en-US" altLang="zh-CN" sz="1400" dirty="0">
                <a:sym typeface="+mn-ea"/>
              </a:rPr>
              <a:t>API</a:t>
            </a:r>
            <a:r>
              <a:rPr lang="zh-CN" altLang="en-US" sz="1400" dirty="0">
                <a:sym typeface="+mn-ea"/>
              </a:rPr>
              <a:t>進行組織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而不是由開發人員開發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開發人員專注於開發底層功能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以釋放更加多的開放人員專注於</a:t>
            </a:r>
            <a:r>
              <a:rPr lang="en-US" altLang="zh-CN" sz="1400" dirty="0">
                <a:sym typeface="+mn-ea"/>
              </a:rPr>
              <a:t>AI</a:t>
            </a:r>
            <a:r>
              <a:rPr lang="zh-CN" altLang="en-US" sz="1400" dirty="0">
                <a:sym typeface="+mn-ea"/>
              </a:rPr>
              <a:t>、大數據、物聯網等領域的開發工作</a:t>
            </a:r>
            <a:r>
              <a:rPr lang="en-US" altLang="zh-CN" sz="1400" dirty="0">
                <a:sym typeface="+mn-ea"/>
              </a:rPr>
              <a:t>,</a:t>
            </a:r>
            <a:r>
              <a:rPr lang="zh-CN" altLang="en-US" sz="1400" dirty="0">
                <a:sym typeface="+mn-ea"/>
              </a:rPr>
              <a:t>幫助公司加快全面智能化的腳步</a:t>
            </a:r>
            <a:endParaRPr lang="zh-CN" altLang="en-US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5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4740" y="4025900"/>
            <a:ext cx="406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未来两年规划</a:t>
            </a:r>
            <a:endParaRPr lang="en-US" altLang="zh-CN" sz="1400"/>
          </a:p>
          <a:p>
            <a:r>
              <a:rPr lang="en-US" altLang="zh-CN" sz="1400"/>
              <a:t>1.</a:t>
            </a:r>
            <a:r>
              <a:rPr lang="zh-CN" altLang="en-US" sz="1400"/>
              <a:t>開發</a:t>
            </a:r>
            <a:r>
              <a:rPr lang="en-US" altLang="zh-CN" sz="1400"/>
              <a:t>C#</a:t>
            </a:r>
            <a:r>
              <a:rPr lang="zh-CN" altLang="en-US" sz="1400"/>
              <a:t>通用開發框架、制定開發標準</a:t>
            </a:r>
            <a:r>
              <a:rPr lang="en-US" altLang="zh-CN" sz="1400"/>
              <a:t>,</a:t>
            </a:r>
            <a:r>
              <a:rPr lang="zh-CN" altLang="en-US" sz="1400"/>
              <a:t>提高整個團隊的技術下限</a:t>
            </a:r>
            <a:r>
              <a:rPr lang="en-US" altLang="zh-CN" sz="1400"/>
              <a:t>,</a:t>
            </a:r>
            <a:r>
              <a:rPr lang="zh-CN" altLang="en-US" sz="1400"/>
              <a:t>橫向提高整個團隊的工作效率和質量</a:t>
            </a:r>
          </a:p>
          <a:p>
            <a:r>
              <a:rPr lang="en-US" altLang="zh-CN" sz="1400"/>
              <a:t>2.</a:t>
            </a:r>
            <a:r>
              <a:rPr lang="zh-CN" altLang="en-US" sz="1400"/>
              <a:t>開發生產製造系統</a:t>
            </a:r>
            <a:r>
              <a:rPr lang="en-US" altLang="zh-CN" sz="1400"/>
              <a:t>-</a:t>
            </a:r>
            <a:r>
              <a:rPr lang="zh-CN" altLang="en-US" sz="1400"/>
              <a:t>產品攔截平台</a:t>
            </a:r>
            <a:r>
              <a:rPr lang="en-US" altLang="zh-CN" sz="1400"/>
              <a:t>,</a:t>
            </a:r>
            <a:r>
              <a:rPr lang="zh-CN" altLang="en-US" sz="1400"/>
              <a:t>實現卡站可視化、過站卡站設定追溯、交付用戶自定義設定攔截規則無需開發人員參與等目標</a:t>
            </a:r>
          </a:p>
          <a:p>
            <a:r>
              <a:rPr lang="en-US" altLang="zh-CN" sz="1400"/>
              <a:t>3.</a:t>
            </a:r>
            <a:r>
              <a:rPr lang="zh-CN" altLang="en-US" sz="1400"/>
              <a:t>生產製造系統及網絡通信架構優化設計</a:t>
            </a:r>
            <a:r>
              <a:rPr lang="en-US" altLang="zh-CN" sz="1400"/>
              <a:t>,</a:t>
            </a:r>
            <a:r>
              <a:rPr lang="zh-CN" altLang="en-US" sz="1400"/>
              <a:t>提升系統整體的穩定性、效率、開發速度、可維護性等方面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JiNGY4YTVlYjMzOWE5NTk2MzQ0NTBjNjg2MjlmN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2301</Words>
  <Application>Microsoft Office PowerPoint</Application>
  <PresentationFormat>宽屏</PresentationFormat>
  <Paragraphs>90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新細明體</vt:lpstr>
      <vt:lpstr>等线</vt:lpstr>
      <vt:lpstr>黑体</vt:lpstr>
      <vt:lpstr>微软雅黑</vt:lpstr>
      <vt:lpstr>Arial</vt:lpstr>
      <vt:lpstr>Arial Black</vt:lpstr>
      <vt:lpstr>Calibri</vt:lpstr>
      <vt:lpstr>Calibri Light</vt:lpstr>
      <vt:lpstr>Office 主题​​</vt:lpstr>
      <vt:lpstr>1_自訂設計</vt:lpstr>
      <vt:lpstr>自訂設計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帐户</cp:lastModifiedBy>
  <cp:revision>268</cp:revision>
  <dcterms:created xsi:type="dcterms:W3CDTF">2025-10-29T16:05:41Z</dcterms:created>
  <dcterms:modified xsi:type="dcterms:W3CDTF">2025-10-30T05:47:04Z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A054C9BEA20CC65E19390269695A1C3F_43</vt:lpwstr>
  </property>
  <property fmtid="{D5CDD505-2E9C-101B-9397-08002B2CF9AE}" pid="3" name="KSOProductBuildVer">
    <vt:lpwstr>2052-12.1.23141.23141</vt:lpwstr>
  </property>
</Properties>
</file>