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6"/>
  </p:handoutMasterIdLst>
  <p:sldIdLst>
    <p:sldId id="256" r:id="rId3"/>
    <p:sldId id="275" r:id="rId5"/>
    <p:sldId id="282" r:id="rId6"/>
    <p:sldId id="411" r:id="rId7"/>
    <p:sldId id="366" r:id="rId8"/>
    <p:sldId id="332" r:id="rId9"/>
    <p:sldId id="336" r:id="rId10"/>
    <p:sldId id="330" r:id="rId11"/>
    <p:sldId id="335" r:id="rId12"/>
    <p:sldId id="283" r:id="rId13"/>
    <p:sldId id="399" r:id="rId14"/>
    <p:sldId id="284" r:id="rId15"/>
    <p:sldId id="307" r:id="rId16"/>
    <p:sldId id="285" r:id="rId17"/>
    <p:sldId id="309" r:id="rId18"/>
    <p:sldId id="308" r:id="rId19"/>
    <p:sldId id="286" r:id="rId20"/>
    <p:sldId id="287" r:id="rId21"/>
    <p:sldId id="294" r:id="rId22"/>
    <p:sldId id="322" r:id="rId23"/>
    <p:sldId id="312" r:id="rId24"/>
    <p:sldId id="400"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26DFE62-9A22-475D-BF88-90543F40BF20}">
          <p14:sldIdLst>
            <p14:sldId id="256"/>
            <p14:sldId id="275"/>
          </p14:sldIdLst>
        </p14:section>
        <p14:section name="项目简介" id="{58D4103C-3A23-425E-BFD8-1B76BB898A5F}">
          <p14:sldIdLst>
            <p14:sldId id="282"/>
            <p14:sldId id="411"/>
            <p14:sldId id="366"/>
            <p14:sldId id="332"/>
            <p14:sldId id="336"/>
            <p14:sldId id="330"/>
            <p14:sldId id="335"/>
          </p14:sldIdLst>
        </p14:section>
        <p14:section name="项目痛点" id="{AA97857D-463A-4A79-80CC-0A369E86A838}">
          <p14:sldIdLst>
            <p14:sldId id="283"/>
            <p14:sldId id="399"/>
          </p14:sldIdLst>
        </p14:section>
        <p14:section name="项目难点" id="{D14F8E75-44DD-41C2-8B04-BD5D1D3DA1F1}">
          <p14:sldIdLst>
            <p14:sldId id="284"/>
            <p14:sldId id="307"/>
          </p14:sldIdLst>
        </p14:section>
        <p14:section name="项目内容" id="{0A14F986-CDB4-4482-A05F-AA43C64ABB84}">
          <p14:sldIdLst>
            <p14:sldId id="285"/>
            <p14:sldId id="309"/>
            <p14:sldId id="308"/>
          </p14:sldIdLst>
        </p14:section>
        <p14:section name="主要结论和展望" id="{20728764-09FB-4F75-AE1A-D932010F548C}">
          <p14:sldIdLst>
            <p14:sldId id="286"/>
            <p14:sldId id="287"/>
            <p14:sldId id="294"/>
            <p14:sldId id="322"/>
            <p14:sldId id="312"/>
            <p14:sldId id="4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816" y="-72"/>
      </p:cViewPr>
      <p:guideLst>
        <p:guide orient="horz" pos="1661"/>
        <p:guide pos="2880"/>
      </p:guideLst>
    </p:cSldViewPr>
  </p:slideViewPr>
  <p:notesTextViewPr>
    <p:cViewPr>
      <p:scale>
        <a:sx n="100" d="100"/>
        <a:sy n="100" d="100"/>
      </p:scale>
      <p:origin x="0" y="0"/>
    </p:cViewPr>
  </p:notesTextViewPr>
  <p:notesViewPr>
    <p:cSldViewPr snapToGrid="0" snapToObjects="1">
      <p:cViewPr varScale="1">
        <p:scale>
          <a:sx n="55" d="100"/>
          <a:sy n="55" d="100"/>
        </p:scale>
        <p:origin x="-2904" y="-84"/>
      </p:cViewPr>
      <p:guideLst>
        <p:guide orient="horz" pos="295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D9B89-F554-463F-BE30-519C3FAEE4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319E48-DCA1-4E06-8099-65B3070D71D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30026-3DA2-6C43-9252-F89D446C81A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92174-41B3-084E-A1DB-E8612D398C8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7E92174-41B3-084E-A1DB-E8612D398C8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92174-41B3-084E-A1DB-E8612D398C8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0C9F96-798C-412B-A371-CDAA11A7C5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0A4983F7-2D0C-1741-A6D6-A6024CA6D84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E4551E9-485B-6F4B-BC84-CE2ED454FA40}" type="slidenum">
              <a:rPr kumimoji="1" lang="zh-CN" altLang="en-US" smtClean="0"/>
            </a:fld>
            <a:endParaRPr kumimoji="1"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4983F7-2D0C-1741-A6D6-A6024CA6D84D}"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E4551E9-485B-6F4B-BC84-CE2ED454FA4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hdphoto1.wdp"/><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0"/>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1" y="-2883"/>
            <a:ext cx="9144000" cy="5143500"/>
          </a:xfrm>
          <a:prstGeom prst="rect">
            <a:avLst/>
          </a:prstGeom>
          <a:gradFill>
            <a:gsLst>
              <a:gs pos="0">
                <a:schemeClr val="tx1">
                  <a:lumMod val="95000"/>
                  <a:lumOff val="5000"/>
                  <a:alpha val="12000"/>
                </a:schemeClr>
              </a:gs>
              <a:gs pos="10000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5" name="组合 14"/>
          <p:cNvGrpSpPr/>
          <p:nvPr/>
        </p:nvGrpSpPr>
        <p:grpSpPr>
          <a:xfrm>
            <a:off x="2574925" y="1854200"/>
            <a:ext cx="4130675" cy="2740101"/>
            <a:chOff x="2851150" y="1854442"/>
            <a:chExt cx="3441700" cy="2740399"/>
          </a:xfrm>
        </p:grpSpPr>
        <p:sp>
          <p:nvSpPr>
            <p:cNvPr id="3" name="文本框 2"/>
            <p:cNvSpPr txBox="1"/>
            <p:nvPr/>
          </p:nvSpPr>
          <p:spPr>
            <a:xfrm>
              <a:off x="2851150" y="3131642"/>
              <a:ext cx="3441700" cy="1463199"/>
            </a:xfrm>
            <a:prstGeom prst="rect">
              <a:avLst/>
            </a:prstGeom>
            <a:noFill/>
          </p:spPr>
          <p:txBody>
            <a:bodyPr wrap="square" rtlCol="0">
              <a:spAutoFit/>
            </a:bodyPr>
            <a:lstStyle/>
            <a:p>
              <a:pPr algn="ctr"/>
              <a:r>
                <a:rPr kumimoji="1" lang="en-US" altLang="zh-CN" i="1" dirty="0" smtClean="0">
                  <a:solidFill>
                    <a:schemeClr val="bg1"/>
                  </a:solidFill>
                  <a:latin typeface="仿宋" panose="02010609060101010101" charset="-122"/>
                  <a:ea typeface="仿宋" panose="02010609060101010101" charset="-122"/>
                  <a:cs typeface="Segoe Script" panose="030B0504020000000003"/>
                </a:rPr>
                <a:t>基于智能硬件的健康守护系统</a:t>
              </a: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a:p>
              <a:pPr algn="ct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a:p>
              <a:pPr marL="342900" indent="-342900">
                <a:buFont typeface="+mj-lt"/>
                <a:buAutoNum type="alphaUcPeriod"/>
              </a:pPr>
              <a:r>
                <a:rPr lang="zh-CN" altLang="en-US" dirty="0">
                  <a:solidFill>
                    <a:schemeClr val="bg1"/>
                  </a:solidFill>
                  <a:sym typeface="+mn-ea"/>
                </a:rPr>
                <a:t>类别：“互联网</a:t>
              </a:r>
              <a:r>
                <a:rPr lang="en-US" altLang="zh-CN" dirty="0">
                  <a:solidFill>
                    <a:schemeClr val="bg1"/>
                  </a:solidFill>
                  <a:sym typeface="+mn-ea"/>
                </a:rPr>
                <a:t>+”</a:t>
              </a:r>
              <a:r>
                <a:rPr lang="zh-CN" altLang="en-US" dirty="0">
                  <a:solidFill>
                    <a:schemeClr val="bg1"/>
                  </a:solidFill>
                  <a:sym typeface="+mn-ea"/>
                </a:rPr>
                <a:t>信息技术服务</a:t>
              </a:r>
              <a:endParaRPr lang="en-US" altLang="zh-CN" dirty="0">
                <a:solidFill>
                  <a:schemeClr val="bg1"/>
                </a:solidFill>
              </a:endParaRPr>
            </a:p>
            <a:p>
              <a:pPr marL="342900" indent="-342900">
                <a:buFont typeface="+mj-lt"/>
                <a:buAutoNum type="alphaUcPeriod"/>
              </a:pPr>
              <a:r>
                <a:rPr lang="zh-CN" altLang="en-US" dirty="0">
                  <a:solidFill>
                    <a:schemeClr val="bg1"/>
                  </a:solidFill>
                  <a:sym typeface="+mn-ea"/>
                </a:rPr>
                <a:t>组别：创意</a:t>
              </a:r>
              <a:r>
                <a:rPr lang="zh-CN" altLang="en-US" dirty="0" smtClean="0">
                  <a:solidFill>
                    <a:schemeClr val="bg1"/>
                  </a:solidFill>
                  <a:sym typeface="+mn-ea"/>
                </a:rPr>
                <a:t>组</a:t>
              </a:r>
              <a:endParaRPr lang="en-US" altLang="zh-CN" dirty="0" smtClean="0">
                <a:solidFill>
                  <a:schemeClr val="bg1"/>
                </a:solidFill>
              </a:endParaRPr>
            </a:p>
            <a:p>
              <a:pPr marL="342900" indent="-342900">
                <a:buFont typeface="+mj-lt"/>
                <a:buAutoNum type="alphaUcPeriod"/>
              </a:pPr>
              <a:r>
                <a:rPr lang="zh-CN" altLang="en-US" dirty="0">
                  <a:solidFill>
                    <a:schemeClr val="bg1"/>
                  </a:solidFill>
                  <a:sym typeface="+mn-ea"/>
                </a:rPr>
                <a:t>团队</a:t>
              </a:r>
              <a:r>
                <a:rPr lang="zh-CN" altLang="en-US" dirty="0" smtClean="0">
                  <a:solidFill>
                    <a:schemeClr val="bg1"/>
                  </a:solidFill>
                  <a:sym typeface="+mn-ea"/>
                </a:rPr>
                <a:t>名：</a:t>
              </a:r>
              <a:r>
                <a:rPr lang="en-US" altLang="zh-CN" dirty="0" smtClean="0">
                  <a:solidFill>
                    <a:schemeClr val="bg1"/>
                  </a:solidFill>
                  <a:sym typeface="+mn-ea"/>
                </a:rPr>
                <a:t>EHealth</a:t>
              </a:r>
              <a:endParaRPr kumimoji="1" lang="en-US" altLang="zh-CN" i="1" dirty="0" smtClean="0">
                <a:solidFill>
                  <a:schemeClr val="bg1"/>
                </a:solidFill>
                <a:latin typeface="仿宋" panose="02010609060101010101" charset="-122"/>
                <a:ea typeface="仿宋" panose="02010609060101010101" charset="-122"/>
                <a:cs typeface="Segoe Script" panose="030B0504020000000003"/>
              </a:endParaRPr>
            </a:p>
          </p:txBody>
        </p:sp>
        <p:grpSp>
          <p:nvGrpSpPr>
            <p:cNvPr id="11" name="组合 10"/>
            <p:cNvGrpSpPr/>
            <p:nvPr/>
          </p:nvGrpSpPr>
          <p:grpSpPr>
            <a:xfrm>
              <a:off x="2940050" y="1854442"/>
              <a:ext cx="3352800" cy="1272785"/>
              <a:chOff x="2940050" y="1854442"/>
              <a:chExt cx="3352800" cy="1272785"/>
            </a:xfrm>
          </p:grpSpPr>
          <p:sp>
            <p:nvSpPr>
              <p:cNvPr id="2" name="文本框 1"/>
              <p:cNvSpPr txBox="1"/>
              <p:nvPr/>
            </p:nvSpPr>
            <p:spPr>
              <a:xfrm>
                <a:off x="2940050" y="2669977"/>
                <a:ext cx="3352800" cy="457250"/>
              </a:xfrm>
              <a:prstGeom prst="rect">
                <a:avLst/>
              </a:prstGeom>
              <a:noFill/>
            </p:spPr>
            <p:txBody>
              <a:bodyPr wrap="square" rtlCol="0">
                <a:spAutoFit/>
              </a:bodyPr>
              <a:lstStyle/>
              <a:p>
                <a:pPr algn="ctr"/>
                <a:r>
                  <a:rPr kumimoji="1" lang="zh-CN" altLang="en-US" sz="2400" b="1" dirty="0" smtClean="0">
                    <a:solidFill>
                      <a:schemeClr val="bg1"/>
                    </a:solidFill>
                    <a:latin typeface="华文仿宋" pitchFamily="2" charset="-122"/>
                    <a:ea typeface="华文仿宋" pitchFamily="2" charset="-122"/>
                    <a:cs typeface="Hiragino Sans GB W3"/>
                  </a:rPr>
                  <a:t>云健康</a:t>
                </a:r>
                <a:endParaRPr kumimoji="1" lang="zh-CN" altLang="en-US" sz="2400" b="1" dirty="0" smtClean="0">
                  <a:solidFill>
                    <a:schemeClr val="bg1"/>
                  </a:solidFill>
                  <a:latin typeface="华文仿宋" pitchFamily="2" charset="-122"/>
                  <a:ea typeface="华文仿宋" pitchFamily="2" charset="-122"/>
                  <a:cs typeface="Hiragino Sans GB W3"/>
                </a:endParaRPr>
              </a:p>
            </p:txBody>
          </p:sp>
          <p:pic>
            <p:nvPicPr>
              <p:cNvPr id="10" name="图片 9" descr="C:\Users\nocla\Desktop\ic_launcher.pngic_launcher"/>
              <p:cNvPicPr>
                <a:picLocks noChangeAspect="1"/>
              </p:cNvPicPr>
              <p:nvPr/>
            </p:nvPicPr>
            <p:blipFill>
              <a:blip r:embed="rId3"/>
              <a:srcRect/>
              <a:stretch>
                <a:fillRect/>
              </a:stretch>
            </p:blipFill>
            <p:spPr>
              <a:xfrm>
                <a:off x="4214812" y="1854442"/>
                <a:ext cx="714375" cy="714375"/>
              </a:xfrm>
              <a:prstGeom prst="rect">
                <a:avLst/>
              </a:prstGeom>
            </p:spPr>
          </p:pic>
        </p:grpSp>
      </p:grpSp>
      <p:sp>
        <p:nvSpPr>
          <p:cNvPr id="18" name="TextBox 17"/>
          <p:cNvSpPr txBox="1"/>
          <p:nvPr/>
        </p:nvSpPr>
        <p:spPr>
          <a:xfrm>
            <a:off x="6705867" y="4319900"/>
            <a:ext cx="1805400" cy="640080"/>
          </a:xfrm>
          <a:prstGeom prst="rect">
            <a:avLst/>
          </a:prstGeom>
          <a:noFill/>
        </p:spPr>
        <p:txBody>
          <a:bodyPr wrap="square" rtlCol="0">
            <a:spAutoFit/>
          </a:bodyPr>
          <a:lstStyle/>
          <a:p>
            <a:r>
              <a:rPr lang="zh-CN" altLang="en-US" dirty="0" smtClean="0">
                <a:solidFill>
                  <a:schemeClr val="bg1"/>
                </a:solidFill>
                <a:latin typeface="华文仿宋" pitchFamily="2" charset="-122"/>
                <a:ea typeface="华文仿宋" pitchFamily="2" charset="-122"/>
              </a:rPr>
              <a:t>主讲人：高龙海</a:t>
            </a:r>
            <a:endParaRPr lang="zh-CN" altLang="en-US" dirty="0" smtClean="0">
              <a:solidFill>
                <a:schemeClr val="bg1"/>
              </a:solidFill>
              <a:latin typeface="华文仿宋" pitchFamily="2" charset="-122"/>
              <a:ea typeface="华文仿宋" pitchFamily="2" charset="-122"/>
            </a:endParaRPr>
          </a:p>
          <a:p>
            <a:endParaRPr lang="zh-CN" altLang="en-US" dirty="0">
              <a:solidFill>
                <a:schemeClr val="bg1"/>
              </a:solidFill>
              <a:latin typeface="华文仿宋" pitchFamily="2" charset="-122"/>
              <a:ea typeface="华文仿宋" pitchFamily="2"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B</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项目痛点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4793466" y="3233165"/>
              <a:ext cx="4637773"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产生创意，催生创业的先决条件</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4" y="880903"/>
            <a:ext cx="9142810" cy="3011805"/>
          </a:xfrm>
          <a:prstGeom prst="rect">
            <a:avLst/>
          </a:prstGeom>
          <a:noFill/>
        </p:spPr>
        <p:txBody>
          <a:bodyPr wrap="square" lIns="0" rtlCol="0">
            <a:spAutoFit/>
          </a:bodyPr>
          <a:lstStyle/>
          <a:p>
            <a:pPr algn="ctr"/>
            <a:r>
              <a:rPr lang="zh-CN" altLang="en-US" sz="17900" dirty="0" smtClean="0">
                <a:solidFill>
                  <a:schemeClr val="bg1">
                    <a:alpha val="5000"/>
                  </a:schemeClr>
                </a:solidFill>
                <a:latin typeface="MyriadSetPro-Thin" panose="02000203050000020004" pitchFamily="2" charset="0"/>
                <a:ea typeface="微软雅黑" panose="020B0503020204020204" pitchFamily="34" charset="-122"/>
              </a:rPr>
              <a:t>健康</a:t>
            </a:r>
            <a:endParaRPr lang="zh-CN" altLang="en-US" sz="17900" dirty="0" smtClean="0">
              <a:solidFill>
                <a:schemeClr val="bg1">
                  <a:alpha val="5000"/>
                </a:schemeClr>
              </a:solidFill>
              <a:latin typeface="MyriadSetPro-Thin" panose="02000203050000020004" pitchFamily="2" charset="0"/>
              <a:ea typeface="微软雅黑" panose="020B0503020204020204" pitchFamily="34" charset="-122"/>
            </a:endParaRPr>
          </a:p>
        </p:txBody>
      </p:sp>
      <p:sp>
        <p:nvSpPr>
          <p:cNvPr id="3" name="文本框 2"/>
          <p:cNvSpPr txBox="1"/>
          <p:nvPr/>
        </p:nvSpPr>
        <p:spPr>
          <a:xfrm>
            <a:off x="984250" y="982345"/>
            <a:ext cx="7175500" cy="2650490"/>
          </a:xfrm>
          <a:prstGeom prst="rect">
            <a:avLst/>
          </a:prstGeom>
          <a:noFill/>
        </p:spPr>
        <p:txBody>
          <a:bodyPr wrap="square" rtlCol="0">
            <a:spAutoFit/>
          </a:bodyPr>
          <a:p>
            <a:pPr marL="342900" indent="-342900">
              <a:lnSpc>
                <a:spcPct val="140000"/>
              </a:lnSpc>
              <a:buFont typeface="Wingdings" panose="05000000000000000000" charset="0"/>
              <a:buChar char="ü"/>
            </a:pPr>
            <a:r>
              <a:rPr lang="zh-CN" altLang="en-US" sz="2400">
                <a:solidFill>
                  <a:schemeClr val="bg1"/>
                </a:solidFill>
              </a:rPr>
              <a:t>解决公共医疗资源紧缺而造成的“看病难、看病贵”问题；</a:t>
            </a:r>
            <a:endParaRPr lang="zh-CN" altLang="en-US" sz="2400">
              <a:solidFill>
                <a:schemeClr val="bg1"/>
              </a:solidFill>
            </a:endParaRPr>
          </a:p>
          <a:p>
            <a:pPr marL="342900" indent="-342900">
              <a:lnSpc>
                <a:spcPct val="140000"/>
              </a:lnSpc>
              <a:buFont typeface="Wingdings" panose="05000000000000000000" charset="0"/>
              <a:buChar char="ü"/>
            </a:pPr>
            <a:r>
              <a:rPr lang="zh-CN" altLang="en-US" sz="2400">
                <a:solidFill>
                  <a:schemeClr val="bg1"/>
                </a:solidFill>
              </a:rPr>
              <a:t>解决亚健康人群无法及时到医院就诊而造成严重疾病后果的问题；</a:t>
            </a:r>
            <a:endParaRPr lang="zh-CN" altLang="en-US" sz="2400">
              <a:solidFill>
                <a:schemeClr val="bg1"/>
              </a:solidFill>
            </a:endParaRPr>
          </a:p>
          <a:p>
            <a:pPr marL="342900" indent="-342900">
              <a:lnSpc>
                <a:spcPct val="140000"/>
              </a:lnSpc>
              <a:buFont typeface="Wingdings" panose="05000000000000000000" charset="0"/>
              <a:buChar char="ü"/>
            </a:pPr>
            <a:r>
              <a:rPr lang="zh-CN" altLang="en-US" sz="2400">
                <a:solidFill>
                  <a:schemeClr val="bg1"/>
                </a:solidFill>
              </a:rPr>
              <a:t>解决广大空巢老人群体的人身安全监护问题。</a:t>
            </a:r>
            <a:endParaRPr lang="zh-CN" altLang="en-US" sz="2400">
              <a:solidFill>
                <a:schemeClr val="bg1"/>
              </a:solidFill>
            </a:endParaRPr>
          </a:p>
        </p:txBody>
      </p:sp>
      <p:grpSp>
        <p:nvGrpSpPr>
          <p:cNvPr id="10" name="组合 9"/>
          <p:cNvGrpSpPr/>
          <p:nvPr/>
        </p:nvGrpSpPr>
        <p:grpSpPr>
          <a:xfrm>
            <a:off x="0" y="257176"/>
            <a:ext cx="3632843" cy="474893"/>
            <a:chOff x="0" y="257176"/>
            <a:chExt cx="3632843" cy="474893"/>
          </a:xfrm>
        </p:grpSpPr>
        <p:sp>
          <p:nvSpPr>
            <p:cNvPr id="11"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痛点</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C</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项目难点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3263030" y="3233165"/>
              <a:ext cx="6168210"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解决痛点的关键，克服难点的思路，如何</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利用互联网</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rPr>
                <a:t>思维解决</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3361"/>
          </a:xfrm>
        </p:spPr>
        <p:txBody>
          <a:bodyPr>
            <a:noAutofit/>
          </a:bodyPr>
          <a:lstStyle/>
          <a:p>
            <a:r>
              <a:rPr lang="zh-CN" altLang="en-US" sz="2400" b="1" dirty="0" smtClean="0">
                <a:solidFill>
                  <a:schemeClr val="bg1"/>
                </a:solidFill>
              </a:rPr>
              <a:t>解决痛点的关键：解决医疗资源分布不均</a:t>
            </a:r>
            <a:endParaRPr lang="zh-CN" altLang="en-US" sz="2400" b="1" dirty="0">
              <a:solidFill>
                <a:schemeClr val="bg1"/>
              </a:solidFill>
            </a:endParaRPr>
          </a:p>
        </p:txBody>
      </p:sp>
      <p:grpSp>
        <p:nvGrpSpPr>
          <p:cNvPr id="8" name="组合 7"/>
          <p:cNvGrpSpPr/>
          <p:nvPr/>
        </p:nvGrpSpPr>
        <p:grpSpPr>
          <a:xfrm>
            <a:off x="699977" y="1277680"/>
            <a:ext cx="2964711" cy="1477328"/>
            <a:chOff x="699977" y="1277680"/>
            <a:chExt cx="2964711" cy="1477328"/>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977" y="1277680"/>
              <a:ext cx="997687" cy="997687"/>
            </a:xfrm>
            <a:prstGeom prst="rect">
              <a:avLst/>
            </a:prstGeom>
          </p:spPr>
        </p:pic>
        <p:sp>
          <p:nvSpPr>
            <p:cNvPr id="6" name="TextBox 5"/>
            <p:cNvSpPr txBox="1"/>
            <p:nvPr/>
          </p:nvSpPr>
          <p:spPr>
            <a:xfrm>
              <a:off x="1697664" y="1277680"/>
              <a:ext cx="1967024" cy="1477328"/>
            </a:xfrm>
            <a:prstGeom prst="rect">
              <a:avLst/>
            </a:prstGeom>
            <a:noFill/>
          </p:spPr>
          <p:txBody>
            <a:bodyPr wrap="square" rtlCol="0">
              <a:spAutoFit/>
            </a:bodyPr>
            <a:lstStyle/>
            <a:p>
              <a:r>
                <a:rPr lang="zh-CN" altLang="en-US" b="1" dirty="0" smtClean="0">
                  <a:solidFill>
                    <a:schemeClr val="bg1"/>
                  </a:solidFill>
                </a:rPr>
                <a:t>互联网技术的高速发展</a:t>
              </a:r>
              <a:endParaRPr lang="en-US" altLang="zh-CN" b="1" dirty="0" smtClean="0">
                <a:solidFill>
                  <a:schemeClr val="bg1"/>
                </a:solidFill>
              </a:endParaRPr>
            </a:p>
            <a:p>
              <a:r>
                <a:rPr lang="zh-CN" altLang="en-US" b="1" dirty="0" smtClean="0">
                  <a:solidFill>
                    <a:schemeClr val="bg1"/>
                  </a:solidFill>
                </a:rPr>
                <a:t>互联网传播信息速度的高效性，准确性</a:t>
              </a:r>
              <a:endParaRPr lang="zh-CN" altLang="en-US" b="1" dirty="0">
                <a:solidFill>
                  <a:schemeClr val="bg1"/>
                </a:solidFill>
              </a:endParaRPr>
            </a:p>
          </p:txBody>
        </p:sp>
      </p:grpSp>
      <p:sp>
        <p:nvSpPr>
          <p:cNvPr id="7" name="右箭头 6"/>
          <p:cNvSpPr/>
          <p:nvPr/>
        </p:nvSpPr>
        <p:spPr>
          <a:xfrm>
            <a:off x="3763925" y="1766922"/>
            <a:ext cx="1020726" cy="498844"/>
          </a:xfrm>
          <a:prstGeom prst="rightArrow">
            <a:avLst/>
          </a:prstGeom>
          <a:solidFill>
            <a:schemeClr val="bg1"/>
          </a:solidFill>
          <a:ln w="95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13" name="手杖形箭头 12"/>
          <p:cNvSpPr/>
          <p:nvPr/>
        </p:nvSpPr>
        <p:spPr>
          <a:xfrm rot="5400000">
            <a:off x="6900529" y="2341081"/>
            <a:ext cx="2070127" cy="921810"/>
          </a:xfrm>
          <a:prstGeom prst="uturnArrow">
            <a:avLst/>
          </a:prstGeom>
          <a:solidFill>
            <a:schemeClr val="bg1"/>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grpSp>
        <p:nvGrpSpPr>
          <p:cNvPr id="16" name="组合 15"/>
          <p:cNvGrpSpPr/>
          <p:nvPr/>
        </p:nvGrpSpPr>
        <p:grpSpPr>
          <a:xfrm>
            <a:off x="3099832" y="3053632"/>
            <a:ext cx="4374855" cy="968016"/>
            <a:chOff x="3099832" y="3053632"/>
            <a:chExt cx="4374855" cy="968016"/>
          </a:xfrm>
        </p:grpSpPr>
        <p:sp>
          <p:nvSpPr>
            <p:cNvPr id="14" name="TextBox 13"/>
            <p:cNvSpPr txBox="1"/>
            <p:nvPr/>
          </p:nvSpPr>
          <p:spPr>
            <a:xfrm>
              <a:off x="4008473" y="3104708"/>
              <a:ext cx="3466214" cy="916940"/>
            </a:xfrm>
            <a:prstGeom prst="rect">
              <a:avLst/>
            </a:prstGeom>
            <a:noFill/>
          </p:spPr>
          <p:txBody>
            <a:bodyPr wrap="square" rtlCol="0">
              <a:spAutoFit/>
            </a:bodyPr>
            <a:lstStyle/>
            <a:p>
              <a:r>
                <a:rPr lang="zh-CN" altLang="en-US" b="1" dirty="0" smtClean="0">
                  <a:solidFill>
                    <a:schemeClr val="bg1"/>
                  </a:solidFill>
                </a:rPr>
                <a:t>利用移动设备使用的</a:t>
              </a:r>
              <a:r>
                <a:rPr lang="en-US" altLang="zh-CN" b="1" dirty="0" smtClean="0">
                  <a:solidFill>
                    <a:schemeClr val="bg1"/>
                  </a:solidFill>
                </a:rPr>
                <a:t>App</a:t>
              </a:r>
              <a:r>
                <a:rPr lang="zh-CN" altLang="en-US" b="1" dirty="0" smtClean="0">
                  <a:solidFill>
                    <a:schemeClr val="bg1"/>
                  </a:solidFill>
                </a:rPr>
                <a:t>，作为智能硬件和用户沟通的桥梁，为健康保驾护航</a:t>
              </a:r>
              <a:endParaRPr lang="zh-CN" altLang="en-US" b="1" dirty="0">
                <a:solidFill>
                  <a:schemeClr val="bg1"/>
                </a:solidFill>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32" y="3053632"/>
              <a:ext cx="908641" cy="908641"/>
            </a:xfrm>
            <a:prstGeom prst="rect">
              <a:avLst/>
            </a:prstGeom>
          </p:spPr>
        </p:pic>
      </p:grpSp>
      <p:sp>
        <p:nvSpPr>
          <p:cNvPr id="17" name="下箭头 16"/>
          <p:cNvSpPr/>
          <p:nvPr/>
        </p:nvSpPr>
        <p:spPr>
          <a:xfrm>
            <a:off x="3878225" y="4176894"/>
            <a:ext cx="898451" cy="966606"/>
          </a:xfrm>
          <a:prstGeom prst="downArrow">
            <a:avLst/>
          </a:prstGeom>
          <a:solidFill>
            <a:schemeClr val="bg1"/>
          </a:solid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B71B2"/>
              </a:solidFill>
              <a:latin typeface="Segoe UI" panose="020B0502040204020203" pitchFamily="34" charset="0"/>
              <a:cs typeface="Segoe UI" panose="020B0502040204020203" pitchFamily="34" charset="0"/>
            </a:endParaRPr>
          </a:p>
        </p:txBody>
      </p:sp>
      <p:grpSp>
        <p:nvGrpSpPr>
          <p:cNvPr id="3" name="组合 2"/>
          <p:cNvGrpSpPr/>
          <p:nvPr/>
        </p:nvGrpSpPr>
        <p:grpSpPr>
          <a:xfrm>
            <a:off x="5095240" y="829310"/>
            <a:ext cx="2254250" cy="2153920"/>
            <a:chOff x="8024" y="1306"/>
            <a:chExt cx="3550" cy="3392"/>
          </a:xfrm>
        </p:grpSpPr>
        <p:grpSp>
          <p:nvGrpSpPr>
            <p:cNvPr id="11" name="组合 10"/>
            <p:cNvGrpSpPr/>
            <p:nvPr/>
          </p:nvGrpSpPr>
          <p:grpSpPr>
            <a:xfrm>
              <a:off x="8024" y="1306"/>
              <a:ext cx="3550" cy="1323"/>
              <a:chOff x="5108059" y="1596213"/>
              <a:chExt cx="2254392" cy="840262"/>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059" y="1596213"/>
                <a:ext cx="840262" cy="840262"/>
              </a:xfrm>
              <a:prstGeom prst="rect">
                <a:avLst/>
              </a:prstGeom>
            </p:spPr>
          </p:pic>
          <p:sp>
            <p:nvSpPr>
              <p:cNvPr id="10" name="TextBox 9"/>
              <p:cNvSpPr txBox="1"/>
              <p:nvPr/>
            </p:nvSpPr>
            <p:spPr>
              <a:xfrm>
                <a:off x="5948321" y="1629036"/>
                <a:ext cx="1414130" cy="646331"/>
              </a:xfrm>
              <a:prstGeom prst="rect">
                <a:avLst/>
              </a:prstGeom>
              <a:noFill/>
            </p:spPr>
            <p:txBody>
              <a:bodyPr wrap="square" rtlCol="0">
                <a:spAutoFit/>
              </a:bodyPr>
              <a:lstStyle/>
              <a:p>
                <a:r>
                  <a:rPr lang="zh-CN" altLang="en-US" b="1" dirty="0" smtClean="0">
                    <a:solidFill>
                      <a:schemeClr val="bg1"/>
                    </a:solidFill>
                  </a:rPr>
                  <a:t>移动设备的普遍使用</a:t>
                </a:r>
                <a:endParaRPr lang="zh-CN" altLang="en-US" b="1" dirty="0">
                  <a:solidFill>
                    <a:schemeClr val="bg1"/>
                  </a:solidFill>
                </a:endParaRPr>
              </a:p>
            </p:txBody>
          </p:sp>
        </p:grpSp>
        <p:grpSp>
          <p:nvGrpSpPr>
            <p:cNvPr id="4" name="组合 3"/>
            <p:cNvGrpSpPr/>
            <p:nvPr/>
          </p:nvGrpSpPr>
          <p:grpSpPr>
            <a:xfrm>
              <a:off x="8024" y="3206"/>
              <a:ext cx="3550" cy="1492"/>
              <a:chOff x="5108137" y="1596213"/>
              <a:chExt cx="2254314" cy="947223"/>
            </a:xfrm>
          </p:grpSpPr>
          <p:pic>
            <p:nvPicPr>
              <p:cNvPr id="12" name="图片 11" descr="C:\Users\nocla\Downloads\手环.png手环"/>
              <p:cNvPicPr>
                <a:picLocks noChangeAspect="1"/>
              </p:cNvPicPr>
              <p:nvPr/>
            </p:nvPicPr>
            <p:blipFill>
              <a:blip r:embed="rId4"/>
              <a:srcRect/>
              <a:stretch>
                <a:fillRect/>
              </a:stretch>
            </p:blipFill>
            <p:spPr>
              <a:xfrm>
                <a:off x="5108137" y="1596213"/>
                <a:ext cx="840105" cy="840262"/>
              </a:xfrm>
              <a:prstGeom prst="rect">
                <a:avLst/>
              </a:prstGeom>
            </p:spPr>
          </p:pic>
          <p:sp>
            <p:nvSpPr>
              <p:cNvPr id="18" name="TextBox 9"/>
              <p:cNvSpPr txBox="1"/>
              <p:nvPr/>
            </p:nvSpPr>
            <p:spPr>
              <a:xfrm>
                <a:off x="5948321" y="1629036"/>
                <a:ext cx="1414130" cy="914400"/>
              </a:xfrm>
              <a:prstGeom prst="rect">
                <a:avLst/>
              </a:prstGeom>
              <a:noFill/>
            </p:spPr>
            <p:txBody>
              <a:bodyPr wrap="square" rtlCol="0">
                <a:spAutoFit/>
              </a:bodyPr>
              <a:p>
                <a:r>
                  <a:rPr lang="zh-CN" altLang="en-US" b="1" dirty="0" smtClean="0">
                    <a:solidFill>
                      <a:schemeClr val="bg1"/>
                    </a:solidFill>
                  </a:rPr>
                  <a:t>嵌入式设备及传感器的发展</a:t>
                </a:r>
                <a:endParaRPr lang="zh-CN" altLang="en-US" b="1" dirty="0">
                  <a:solidFill>
                    <a:schemeClr val="bg1"/>
                  </a:solidFill>
                </a:endParaRPr>
              </a:p>
            </p:txBody>
          </p:sp>
        </p:grpSp>
      </p:gr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D</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项目内容</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5293198" y="3233165"/>
              <a:ext cx="4138042" cy="307777"/>
            </a:xfrm>
            <a:prstGeom prst="rect">
              <a:avLst/>
            </a:prstGeom>
            <a:noFill/>
          </p:spPr>
          <p:txBody>
            <a:bodyPr wrap="square" rtlCol="0">
              <a:spAutoFit/>
            </a:bodyPr>
            <a:lstStyle/>
            <a:p>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App</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如何解决痛点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250" y="1455440"/>
            <a:ext cx="2857500" cy="1905000"/>
          </a:xfrm>
          <a:prstGeom prst="rect">
            <a:avLst/>
          </a:prstGeom>
        </p:spPr>
      </p:pic>
      <p:sp>
        <p:nvSpPr>
          <p:cNvPr id="15" name="左大括号 14"/>
          <p:cNvSpPr/>
          <p:nvPr/>
        </p:nvSpPr>
        <p:spPr>
          <a:xfrm>
            <a:off x="3168503" y="818707"/>
            <a:ext cx="276446" cy="3657600"/>
          </a:xfrm>
          <a:prstGeom prst="leftBrace">
            <a:avLst/>
          </a:prstGeom>
          <a:noFill/>
          <a:ln>
            <a:solidFill>
              <a:schemeClr val="bg1"/>
            </a:solidFill>
          </a:ln>
        </p:spPr>
        <p:style>
          <a:lnRef idx="2">
            <a:schemeClr val="accent1"/>
          </a:lnRef>
          <a:fillRef idx="1001">
            <a:schemeClr val="lt1"/>
          </a:fillRef>
          <a:effectRef idx="1">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3728720" y="785495"/>
            <a:ext cx="4286250" cy="3749040"/>
          </a:xfrm>
          <a:prstGeom prst="rect">
            <a:avLst/>
          </a:prstGeom>
          <a:noFill/>
        </p:spPr>
        <p:txBody>
          <a:bodyPr wrap="square" rtlCol="0">
            <a:spAutoFit/>
          </a:bodyPr>
          <a:p>
            <a:pPr marL="342900" indent="-342900">
              <a:lnSpc>
                <a:spcPct val="120000"/>
              </a:lnSpc>
              <a:buFont typeface="Wingdings" panose="05000000000000000000" charset="0"/>
              <a:buChar char="u"/>
            </a:pPr>
            <a:r>
              <a:rPr lang="zh-CN" altLang="en-US" sz="2000">
                <a:solidFill>
                  <a:schemeClr val="bg1"/>
                </a:solidFill>
              </a:rPr>
              <a:t>对心电、体温、脉搏、血氧等重要生命体征进行采集及预处理</a:t>
            </a:r>
            <a:endParaRPr lang="zh-CN" altLang="en-US" sz="2000">
              <a:solidFill>
                <a:schemeClr val="bg1"/>
              </a:solidFill>
            </a:endParaRP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利用蓝牙将采集数据发送给配对绑定的智能手机</a:t>
            </a:r>
            <a:endParaRPr lang="zh-CN" altLang="en-US" sz="2000">
              <a:solidFill>
                <a:schemeClr val="bg1"/>
              </a:solidFill>
            </a:endParaRP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利用算法判断人体是否跌倒，为老人健康保驾护航</a:t>
            </a:r>
            <a:endParaRPr lang="zh-CN" altLang="en-US" sz="2000">
              <a:solidFill>
                <a:schemeClr val="bg1"/>
              </a:solidFill>
            </a:endParaRPr>
          </a:p>
          <a:p>
            <a:pPr indent="0">
              <a:lnSpc>
                <a:spcPct val="120000"/>
              </a:lnSpc>
              <a:buFont typeface="Wingdings" panose="05000000000000000000" charset="0"/>
              <a:buNone/>
            </a:pPr>
            <a:endParaRPr lang="zh-CN" altLang="en-US" sz="2000">
              <a:solidFill>
                <a:schemeClr val="bg1"/>
              </a:solidFill>
            </a:endParaRPr>
          </a:p>
          <a:p>
            <a:pPr marL="342900" indent="-342900">
              <a:lnSpc>
                <a:spcPct val="120000"/>
              </a:lnSpc>
              <a:buFont typeface="Wingdings" panose="05000000000000000000" charset="0"/>
              <a:buChar char="u"/>
            </a:pPr>
            <a:r>
              <a:rPr lang="zh-CN" altLang="en-US" sz="2000">
                <a:solidFill>
                  <a:schemeClr val="bg1"/>
                </a:solidFill>
              </a:rPr>
              <a:t>对所处环境</a:t>
            </a:r>
            <a:r>
              <a:rPr lang="en-US" altLang="zh-CN" sz="2000">
                <a:solidFill>
                  <a:schemeClr val="bg1"/>
                </a:solidFill>
              </a:rPr>
              <a:t>PM2.5</a:t>
            </a:r>
            <a:r>
              <a:rPr lang="zh-CN" altLang="en-US" sz="2000">
                <a:solidFill>
                  <a:schemeClr val="bg1"/>
                </a:solidFill>
              </a:rPr>
              <a:t>进行检测</a:t>
            </a:r>
            <a:endParaRPr lang="zh-CN" altLang="en-US" sz="2000">
              <a:solidFill>
                <a:schemeClr val="bg1"/>
              </a:solidFill>
            </a:endParaRP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硬件功能</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4050" y="579120"/>
            <a:ext cx="5805805" cy="3985260"/>
          </a:xfrm>
          <a:prstGeom prst="rect">
            <a:avLst/>
          </a:prstGeom>
          <a:noFill/>
        </p:spPr>
        <p:txBody>
          <a:bodyPr wrap="square" rtlCol="0">
            <a:spAutoFit/>
          </a:bodyPr>
          <a:lstStyle/>
          <a:p>
            <a:pPr marL="285750" indent="-285750">
              <a:lnSpc>
                <a:spcPct val="110000"/>
              </a:lnSpc>
              <a:buFont typeface="Wingdings" panose="05000000000000000000" charset="0"/>
              <a:buChar char="u"/>
            </a:pPr>
            <a:r>
              <a:rPr lang="zh-CN" dirty="0">
                <a:solidFill>
                  <a:schemeClr val="bg1"/>
                </a:solidFill>
              </a:rPr>
              <a:t>直观的展示用户的生命体征</a:t>
            </a:r>
            <a:endParaRPr lang="zh-CN" sz="1600"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用药提醒：建立用药闹钟，提醒吃药</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云健康：可以查询之前的生命体征数据，利用算法，推断健康状态</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健康资讯：关注健康</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健康食谱：配合健康数据合理安排饮食</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云病历：与医院数据联合，或自己上传，建立自己的云端就医病历</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就医咨询：通过数据库可以对感冒之类直接推荐药品等，对于其他疾病也可以和医生远程沟通，实现就医</a:t>
            </a:r>
            <a:endParaRPr lang="zh-CN" altLang="en-US" dirty="0">
              <a:solidFill>
                <a:schemeClr val="bg1"/>
              </a:solidFill>
            </a:endParaRPr>
          </a:p>
          <a:p>
            <a:pPr marL="285750" indent="-285750">
              <a:lnSpc>
                <a:spcPct val="110000"/>
              </a:lnSpc>
              <a:buFont typeface="Wingdings" panose="05000000000000000000" charset="0"/>
              <a:buChar char="u"/>
            </a:pPr>
            <a:r>
              <a:rPr lang="zh-CN" altLang="en-US" dirty="0">
                <a:solidFill>
                  <a:schemeClr val="bg1"/>
                </a:solidFill>
              </a:rPr>
              <a:t>跌倒检测：利用硬件判断的结果将跌倒坐标、时间直接发送给监护人！</a:t>
            </a:r>
            <a:endParaRPr lang="zh-CN" altLang="en-US" dirty="0">
              <a:solidFill>
                <a:schemeClr val="bg1"/>
              </a:solidFill>
            </a:endParaRPr>
          </a:p>
          <a:p>
            <a:endParaRPr lang="zh-CN" altLang="en-US" dirty="0">
              <a:solidFill>
                <a:schemeClr val="bg1"/>
              </a:solidFill>
            </a:endParaRPr>
          </a:p>
        </p:txBody>
      </p:sp>
      <p:pic>
        <p:nvPicPr>
          <p:cNvPr id="3" name="图片 2" descr="ceeK4pUM5CaQc_副本"/>
          <p:cNvPicPr>
            <a:picLocks noChangeAspect="1"/>
          </p:cNvPicPr>
          <p:nvPr/>
        </p:nvPicPr>
        <p:blipFill>
          <a:blip r:embed="rId1"/>
          <a:srcRect r="21184"/>
          <a:stretch>
            <a:fillRect/>
          </a:stretch>
        </p:blipFill>
        <p:spPr>
          <a:xfrm>
            <a:off x="-321945" y="422275"/>
            <a:ext cx="2908935" cy="4917440"/>
          </a:xfrm>
          <a:prstGeom prst="rect">
            <a:avLst/>
          </a:prstGeom>
        </p:spPr>
      </p:pic>
      <p:pic>
        <p:nvPicPr>
          <p:cNvPr id="8" name="图片 7"/>
          <p:cNvPicPr>
            <a:picLocks noChangeAspect="1"/>
          </p:cNvPicPr>
          <p:nvPr/>
        </p:nvPicPr>
        <p:blipFill>
          <a:blip r:embed="rId2"/>
          <a:stretch>
            <a:fillRect/>
          </a:stretch>
        </p:blipFill>
        <p:spPr>
          <a:xfrm>
            <a:off x="670560" y="1187450"/>
            <a:ext cx="1764000" cy="3137874"/>
          </a:xfrm>
          <a:prstGeom prst="rect">
            <a:avLst/>
          </a:prstGeom>
        </p:spPr>
      </p:pic>
      <p:sp>
        <p:nvSpPr>
          <p:cNvPr id="15" name="左大括号 14"/>
          <p:cNvSpPr/>
          <p:nvPr/>
        </p:nvSpPr>
        <p:spPr>
          <a:xfrm>
            <a:off x="2802743" y="1052387"/>
            <a:ext cx="276446" cy="3657600"/>
          </a:xfrm>
          <a:prstGeom prst="leftBrace">
            <a:avLst/>
          </a:prstGeom>
          <a:noFill/>
          <a:ln>
            <a:solidFill>
              <a:schemeClr val="bg1"/>
            </a:solidFill>
          </a:ln>
        </p:spPr>
        <p:style>
          <a:lnRef idx="2">
            <a:schemeClr val="accent1"/>
          </a:lnRef>
          <a:fillRef idx="1001">
            <a:schemeClr val="lt1"/>
          </a:fillRef>
          <a:effectRef idx="1">
            <a:schemeClr val="accent1"/>
          </a:effectRef>
          <a:fontRef idx="minor">
            <a:schemeClr val="tx1"/>
          </a:fontRef>
        </p:style>
        <p:txBody>
          <a:bodyPr rtlCol="0" anchor="ctr"/>
          <a:p>
            <a:pPr algn="ctr"/>
            <a:endParaRPr lang="zh-CN" altLang="en-US"/>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客户端功能</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E</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主要结论和展望</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4431960" y="3233165"/>
              <a:ext cx="4999279"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预期成果的形式，经济</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rPr>
                <a:t>社会效益，盈利模式</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2843" y="925033"/>
            <a:ext cx="4125432" cy="1008380"/>
          </a:xfrm>
          <a:prstGeom prst="rect">
            <a:avLst/>
          </a:prstGeom>
          <a:noFill/>
        </p:spPr>
        <p:txBody>
          <a:bodyPr wrap="square" rtlCol="0">
            <a:spAutoFit/>
          </a:bodyPr>
          <a:lstStyle/>
          <a:p>
            <a:r>
              <a:rPr lang="en-US" altLang="zh-CN" sz="2000" b="1" dirty="0" smtClean="0">
                <a:solidFill>
                  <a:schemeClr val="bg1"/>
                </a:solidFill>
              </a:rPr>
              <a:t>1</a:t>
            </a:r>
            <a:r>
              <a:rPr lang="en-US" altLang="zh-CN" sz="2000" b="1" dirty="0">
                <a:solidFill>
                  <a:schemeClr val="bg1"/>
                </a:solidFill>
              </a:rPr>
              <a:t>.</a:t>
            </a:r>
            <a:r>
              <a:rPr lang="zh-CN" altLang="en-US" sz="2000" b="1" dirty="0">
                <a:solidFill>
                  <a:schemeClr val="bg1"/>
                </a:solidFill>
              </a:rPr>
              <a:t>前期：</a:t>
            </a:r>
            <a:r>
              <a:rPr lang="zh-CN" sz="2000" b="1" dirty="0">
                <a:solidFill>
                  <a:schemeClr val="bg1"/>
                </a:solidFill>
              </a:rPr>
              <a:t>将基于智能硬件的功能点以及其他基本功能完善，并逐步推广</a:t>
            </a:r>
            <a:r>
              <a:rPr lang="zh-CN" altLang="en-US" sz="2000" b="1" dirty="0">
                <a:solidFill>
                  <a:schemeClr val="bg1"/>
                </a:solidFill>
              </a:rPr>
              <a:t>          </a:t>
            </a:r>
            <a:endParaRPr lang="en-US" altLang="zh-CN" sz="2000" b="1" dirty="0" smtClean="0">
              <a:solidFill>
                <a:schemeClr val="bg1"/>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605" y="1330029"/>
            <a:ext cx="1905000" cy="1905000"/>
          </a:xfrm>
          <a:prstGeom prst="rect">
            <a:avLst/>
          </a:prstGeom>
        </p:spPr>
      </p:pic>
      <p:grpSp>
        <p:nvGrpSpPr>
          <p:cNvPr id="4" name="组合 3"/>
          <p:cNvGrpSpPr/>
          <p:nvPr/>
        </p:nvGrpSpPr>
        <p:grpSpPr>
          <a:xfrm>
            <a:off x="0" y="257176"/>
            <a:ext cx="3632843" cy="456687"/>
            <a:chOff x="0" y="257176"/>
            <a:chExt cx="3632843" cy="456687"/>
          </a:xfrm>
        </p:grpSpPr>
        <p:sp>
          <p:nvSpPr>
            <p:cNvPr id="5" name="文本框 74"/>
            <p:cNvSpPr txBox="1"/>
            <p:nvPr/>
          </p:nvSpPr>
          <p:spPr>
            <a:xfrm>
              <a:off x="206947" y="298364"/>
              <a:ext cx="3425896" cy="415499"/>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预期成果</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632843" y="2282529"/>
            <a:ext cx="4125432" cy="642620"/>
          </a:xfrm>
          <a:prstGeom prst="rect">
            <a:avLst/>
          </a:prstGeom>
          <a:noFill/>
        </p:spPr>
        <p:txBody>
          <a:bodyPr wrap="square" rtlCol="0">
            <a:spAutoFit/>
          </a:bodyPr>
          <a:lstStyle/>
          <a:p>
            <a:r>
              <a:rPr lang="en-US" altLang="zh-CN" b="1" dirty="0">
                <a:solidFill>
                  <a:schemeClr val="bg1"/>
                </a:solidFill>
              </a:rPr>
              <a:t>2.</a:t>
            </a:r>
            <a:r>
              <a:rPr lang="zh-CN" altLang="en-US" b="1" dirty="0">
                <a:solidFill>
                  <a:schemeClr val="bg1"/>
                </a:solidFill>
              </a:rPr>
              <a:t>中期：对硬件进行改进，对健康状态更好的评估，提升产品的竞争力     </a:t>
            </a:r>
            <a:endParaRPr lang="en-US" altLang="zh-CN" b="1" dirty="0">
              <a:solidFill>
                <a:schemeClr val="bg1"/>
              </a:solidFill>
            </a:endParaRPr>
          </a:p>
        </p:txBody>
      </p:sp>
      <p:sp>
        <p:nvSpPr>
          <p:cNvPr id="8" name="TextBox 7"/>
          <p:cNvSpPr txBox="1"/>
          <p:nvPr/>
        </p:nvSpPr>
        <p:spPr>
          <a:xfrm>
            <a:off x="3632843" y="3243601"/>
            <a:ext cx="3721396" cy="1465580"/>
          </a:xfrm>
          <a:prstGeom prst="rect">
            <a:avLst/>
          </a:prstGeom>
          <a:noFill/>
        </p:spPr>
        <p:txBody>
          <a:bodyPr wrap="square" rtlCol="0">
            <a:spAutoFit/>
          </a:bodyPr>
          <a:lstStyle/>
          <a:p>
            <a:r>
              <a:rPr lang="en-US" altLang="zh-CN" b="1" dirty="0">
                <a:solidFill>
                  <a:schemeClr val="bg1"/>
                </a:solidFill>
              </a:rPr>
              <a:t>3.</a:t>
            </a:r>
            <a:r>
              <a:rPr lang="zh-CN" altLang="en-US" b="1" dirty="0">
                <a:solidFill>
                  <a:schemeClr val="bg1"/>
                </a:solidFill>
              </a:rPr>
              <a:t>后期：进一步和医院合作，完成一个完善的云病历、云就医、云健康</a:t>
            </a:r>
            <a:endParaRPr lang="zh-CN" altLang="en-US" b="1" dirty="0">
              <a:solidFill>
                <a:schemeClr val="bg1"/>
              </a:solidFill>
            </a:endParaRPr>
          </a:p>
          <a:p>
            <a:endParaRPr lang="zh-CN" altLang="en-US" dirty="0"/>
          </a:p>
          <a:p>
            <a:endParaRPr lang="zh-CN" altLang="en-US" dirty="0"/>
          </a:p>
        </p:txBody>
      </p:sp>
      <p:cxnSp>
        <p:nvCxnSpPr>
          <p:cNvPr id="9" name="直接连接符 8"/>
          <p:cNvCxnSpPr/>
          <p:nvPr/>
        </p:nvCxnSpPr>
        <p:spPr>
          <a:xfrm>
            <a:off x="3211033" y="925033"/>
            <a:ext cx="10632" cy="3125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图片20141030163335.jpg"/>
          <p:cNvPicPr>
            <a:picLocks noChangeAspect="1"/>
          </p:cNvPicPr>
          <p:nvPr/>
        </p:nvPicPr>
        <p:blipFill rotWithShape="1">
          <a:blip r:embed="rId1" cstate="email"/>
          <a:srcRect/>
          <a:stretch>
            <a:fillRect/>
          </a:stretch>
        </p:blipFill>
        <p:spPr>
          <a:xfrm>
            <a:off x="0" y="-50790"/>
            <a:ext cx="9144000" cy="5194290"/>
          </a:xfrm>
          <a:prstGeom prst="rect">
            <a:avLst/>
          </a:prstGeom>
        </p:spPr>
      </p:pic>
      <p:sp>
        <p:nvSpPr>
          <p:cNvPr id="26" name="矩形 25"/>
          <p:cNvSpPr/>
          <p:nvPr/>
        </p:nvSpPr>
        <p:spPr>
          <a:xfrm>
            <a:off x="0" y="-2862"/>
            <a:ext cx="9144000" cy="5143500"/>
          </a:xfrm>
          <a:prstGeom prst="rect">
            <a:avLst/>
          </a:prstGeom>
          <a:gradFill flip="none" rotWithShape="1">
            <a:gsLst>
              <a:gs pos="0">
                <a:schemeClr val="tx1">
                  <a:lumMod val="95000"/>
                  <a:lumOff val="5000"/>
                  <a:alpha val="87000"/>
                </a:schemeClr>
              </a:gs>
              <a:gs pos="100000">
                <a:schemeClr val="tx1">
                  <a:lumMod val="65000"/>
                  <a:lumOff val="35000"/>
                  <a:alpha val="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7" name="文本框 26"/>
          <p:cNvSpPr txBox="1"/>
          <p:nvPr/>
        </p:nvSpPr>
        <p:spPr>
          <a:xfrm>
            <a:off x="4425289" y="2317195"/>
            <a:ext cx="4059727" cy="518160"/>
          </a:xfrm>
          <a:prstGeom prst="rect">
            <a:avLst/>
          </a:prstGeom>
          <a:noFill/>
        </p:spPr>
        <p:txBody>
          <a:bodyPr wrap="square" rtlCol="0">
            <a:spAutoFit/>
          </a:bodyPr>
          <a:lstStyle/>
          <a:p>
            <a:r>
              <a:rPr kumimoji="1" lang="zh-CN" altLang="en-US" sz="2800" b="1" dirty="0" smtClean="0">
                <a:solidFill>
                  <a:schemeClr val="bg1"/>
                </a:solidFill>
                <a:latin typeface="方正兰亭黑简体" panose="02000000000000000000" pitchFamily="2" charset="-122"/>
                <a:ea typeface="方正兰亭黑简体" panose="02000000000000000000" pitchFamily="2" charset="-122"/>
                <a:cs typeface="Hiragino Sans GB W6"/>
              </a:rPr>
              <a:t>打造一个云端健康平台</a:t>
            </a:r>
            <a:endParaRPr kumimoji="1" lang="zh-CN" altLang="en-US" sz="2800" b="1" dirty="0">
              <a:solidFill>
                <a:schemeClr val="bg1"/>
              </a:solidFill>
              <a:latin typeface="方正兰亭黑简体" panose="02000000000000000000" pitchFamily="2" charset="-122"/>
              <a:ea typeface="方正兰亭黑简体" panose="02000000000000000000" pitchFamily="2" charset="-122"/>
              <a:cs typeface="Hiragino Sans GB W6"/>
            </a:endParaRPr>
          </a:p>
        </p:txBody>
      </p:sp>
      <p:grpSp>
        <p:nvGrpSpPr>
          <p:cNvPr id="28" name="组 27"/>
          <p:cNvGrpSpPr/>
          <p:nvPr/>
        </p:nvGrpSpPr>
        <p:grpSpPr>
          <a:xfrm>
            <a:off x="1940672" y="1776248"/>
            <a:ext cx="2276616" cy="1748822"/>
            <a:chOff x="5927324" y="757913"/>
            <a:chExt cx="2276616" cy="1748822"/>
          </a:xfrm>
        </p:grpSpPr>
        <p:sp>
          <p:nvSpPr>
            <p:cNvPr id="29" name="文本框 28"/>
            <p:cNvSpPr txBox="1"/>
            <p:nvPr/>
          </p:nvSpPr>
          <p:spPr>
            <a:xfrm>
              <a:off x="5927324" y="757913"/>
              <a:ext cx="1577989" cy="461665"/>
            </a:xfrm>
            <a:prstGeom prst="rect">
              <a:avLst/>
            </a:prstGeom>
            <a:noFill/>
          </p:spPr>
          <p:txBody>
            <a:bodyPr wrap="square" rtlCol="0">
              <a:spAutoFit/>
            </a:bodyPr>
            <a:lstStyle/>
            <a:p>
              <a:pPr algn="ctr"/>
              <a:r>
                <a:rPr kumimoji="1" lang="zh-CN" altLang="en-US" sz="2400" b="1" dirty="0" smtClean="0">
                  <a:solidFill>
                    <a:schemeClr val="bg1"/>
                  </a:solidFill>
                  <a:latin typeface="方正兰亭黑简体" panose="02000000000000000000" pitchFamily="2" charset="-122"/>
                  <a:ea typeface="方正兰亭黑简体" panose="02000000000000000000" pitchFamily="2" charset="-122"/>
                  <a:cs typeface="Hiragino Sans GB W6"/>
                </a:rPr>
                <a:t>展望</a:t>
              </a:r>
              <a:endParaRPr kumimoji="1" lang="zh-CN" altLang="en-US" sz="2400" b="1" dirty="0">
                <a:solidFill>
                  <a:schemeClr val="bg1"/>
                </a:solidFill>
                <a:latin typeface="方正兰亭黑简体" panose="02000000000000000000" pitchFamily="2" charset="-122"/>
                <a:ea typeface="方正兰亭黑简体" panose="02000000000000000000" pitchFamily="2" charset="-122"/>
                <a:cs typeface="Hiragino Sans GB W6"/>
              </a:endParaRPr>
            </a:p>
          </p:txBody>
        </p:sp>
        <p:sp>
          <p:nvSpPr>
            <p:cNvPr id="30" name="文本框 29"/>
            <p:cNvSpPr txBox="1"/>
            <p:nvPr/>
          </p:nvSpPr>
          <p:spPr>
            <a:xfrm>
              <a:off x="6005994" y="1328346"/>
              <a:ext cx="2005056" cy="301044"/>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云数据库</a:t>
              </a:r>
              <a:endParaRPr kumimoji="1" lang="en-US" altLang="zh-CN" sz="1200" b="1" dirty="0" smtClean="0">
                <a:solidFill>
                  <a:schemeClr val="bg1"/>
                </a:solidFill>
                <a:latin typeface="方正兰亭黑简体" panose="02000000000000000000" pitchFamily="2" charset="-122"/>
                <a:ea typeface="方正兰亭黑简体" panose="02000000000000000000" pitchFamily="2" charset="-122"/>
                <a:cs typeface="Hiragino Sans GB W3"/>
              </a:endParaRPr>
            </a:p>
          </p:txBody>
        </p:sp>
        <p:sp>
          <p:nvSpPr>
            <p:cNvPr id="31" name="文本框 30"/>
            <p:cNvSpPr txBox="1"/>
            <p:nvPr/>
          </p:nvSpPr>
          <p:spPr>
            <a:xfrm>
              <a:off x="6005994" y="1630203"/>
              <a:ext cx="1881432" cy="301044"/>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rPr>
                <a:t>大</a:t>
              </a: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众用户群</a:t>
              </a:r>
              <a:endPar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endParaRPr>
            </a:p>
          </p:txBody>
        </p:sp>
        <p:sp>
          <p:nvSpPr>
            <p:cNvPr id="32" name="文本框 31"/>
            <p:cNvSpPr txBox="1"/>
            <p:nvPr/>
          </p:nvSpPr>
          <p:spPr>
            <a:xfrm>
              <a:off x="6005994" y="1922535"/>
              <a:ext cx="2197946" cy="584200"/>
            </a:xfrm>
            <a:prstGeom prst="rect">
              <a:avLst/>
            </a:prstGeom>
            <a:noFill/>
          </p:spPr>
          <p:txBody>
            <a:bodyPr wrap="square" numCol="1" rtlCol="0">
              <a:spAutoFit/>
            </a:bodyPr>
            <a:lstStyle/>
            <a:p>
              <a:pPr marL="171450" indent="-172720">
                <a:lnSpc>
                  <a:spcPts val="1940"/>
                </a:lnSpc>
                <a:buFont typeface="Arial" panose="020B0604020202020204"/>
                <a:buChar char="•"/>
              </a:pPr>
              <a:r>
                <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rPr>
                <a:t>健康守护</a:t>
              </a:r>
              <a:endParaRPr kumimoji="1" lang="zh-CN" altLang="en-US" sz="1200" b="1" dirty="0" smtClean="0">
                <a:solidFill>
                  <a:schemeClr val="bg1"/>
                </a:solidFill>
                <a:latin typeface="方正兰亭黑简体" panose="02000000000000000000" pitchFamily="2" charset="-122"/>
                <a:ea typeface="方正兰亭黑简体" panose="02000000000000000000" pitchFamily="2" charset="-122"/>
                <a:cs typeface="Hiragino Sans GB W3"/>
              </a:endParaRPr>
            </a:p>
            <a:p>
              <a:pPr marL="171450" indent="-172720">
                <a:lnSpc>
                  <a:spcPts val="1940"/>
                </a:lnSpc>
                <a:buFont typeface="Arial" panose="020B0604020202020204"/>
                <a:buChar char="•"/>
              </a:pPr>
              <a:r>
                <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rPr>
                <a:t>医院合作</a:t>
              </a:r>
              <a:endParaRPr kumimoji="1" lang="zh-CN" altLang="en-US" sz="1200" b="1" dirty="0">
                <a:solidFill>
                  <a:schemeClr val="bg1"/>
                </a:solidFill>
                <a:latin typeface="方正兰亭黑简体" panose="02000000000000000000" pitchFamily="2" charset="-122"/>
                <a:ea typeface="方正兰亭黑简体" panose="02000000000000000000" pitchFamily="2" charset="-122"/>
                <a:cs typeface="Hiragino Sans GB W3"/>
              </a:endParaRPr>
            </a:p>
          </p:txBody>
        </p:sp>
      </p:gr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15885"/>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8" name="组合 7"/>
          <p:cNvGrpSpPr/>
          <p:nvPr/>
        </p:nvGrpSpPr>
        <p:grpSpPr>
          <a:xfrm>
            <a:off x="1594300" y="222467"/>
            <a:ext cx="5830875" cy="806036"/>
            <a:chOff x="1261795" y="222467"/>
            <a:chExt cx="5830875" cy="806036"/>
          </a:xfrm>
        </p:grpSpPr>
        <p:grpSp>
          <p:nvGrpSpPr>
            <p:cNvPr id="11" name="组合 10"/>
            <p:cNvGrpSpPr/>
            <p:nvPr/>
          </p:nvGrpSpPr>
          <p:grpSpPr>
            <a:xfrm>
              <a:off x="1261795" y="370000"/>
              <a:ext cx="459878" cy="472968"/>
              <a:chOff x="2113613" y="1840433"/>
              <a:chExt cx="644577" cy="662924"/>
            </a:xfrm>
          </p:grpSpPr>
          <p:sp>
            <p:nvSpPr>
              <p:cNvPr id="16" name="椭圆 15"/>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6"/>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A</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80675" y="340305"/>
              <a:ext cx="688198" cy="688198"/>
              <a:chOff x="7085113" y="280864"/>
              <a:chExt cx="688198" cy="688198"/>
            </a:xfrm>
          </p:grpSpPr>
          <p:sp>
            <p:nvSpPr>
              <p:cNvPr id="12" name="椭圆 11"/>
              <p:cNvSpPr/>
              <p:nvPr/>
            </p:nvSpPr>
            <p:spPr>
              <a:xfrm>
                <a:off x="7085113" y="280864"/>
                <a:ext cx="688198" cy="688198"/>
              </a:xfrm>
              <a:prstGeom prst="ellipse">
                <a:avLst/>
              </a:prstGeom>
              <a:solidFill>
                <a:srgbClr val="49B4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4298" y="324592"/>
                <a:ext cx="576874" cy="576874"/>
              </a:xfrm>
              <a:prstGeom prst="rect">
                <a:avLst/>
              </a:prstGeom>
            </p:spPr>
          </p:pic>
        </p:grpSp>
        <p:sp>
          <p:nvSpPr>
            <p:cNvPr id="14" name="文本框 50"/>
            <p:cNvSpPr txBox="1"/>
            <p:nvPr/>
          </p:nvSpPr>
          <p:spPr>
            <a:xfrm>
              <a:off x="1795647" y="222467"/>
              <a:ext cx="3468552"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项目简介</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15" name="文本框 51"/>
            <p:cNvSpPr txBox="1"/>
            <p:nvPr/>
          </p:nvSpPr>
          <p:spPr>
            <a:xfrm>
              <a:off x="1795647" y="621906"/>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项目的基本情况（类别，组别，名称，团队情况）</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2143010" y="1016923"/>
            <a:ext cx="5830875" cy="759627"/>
            <a:chOff x="1812062" y="1028503"/>
            <a:chExt cx="5830875" cy="759627"/>
          </a:xfrm>
        </p:grpSpPr>
        <p:sp>
          <p:nvSpPr>
            <p:cNvPr id="23" name="文本框 105"/>
            <p:cNvSpPr txBox="1"/>
            <p:nvPr/>
          </p:nvSpPr>
          <p:spPr>
            <a:xfrm>
              <a:off x="2365801" y="1028503"/>
              <a:ext cx="3468552"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项目痛点</a:t>
              </a:r>
              <a:endParaRPr lang="zh-CN" altLang="en-US" sz="2000" b="1" dirty="0" smtClean="0">
                <a:solidFill>
                  <a:srgbClr val="42B9DB"/>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812062" y="1165905"/>
              <a:ext cx="459878" cy="472968"/>
              <a:chOff x="2113613" y="1840433"/>
              <a:chExt cx="644577" cy="662924"/>
            </a:xfrm>
          </p:grpSpPr>
          <p:sp>
            <p:nvSpPr>
              <p:cNvPr id="28" name="椭圆 27"/>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86"/>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B</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6" name="文本框 82"/>
            <p:cNvSpPr txBox="1"/>
            <p:nvPr/>
          </p:nvSpPr>
          <p:spPr>
            <a:xfrm>
              <a:off x="2345914" y="141781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产生创意，催生创业的先决条件</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011639" y="1099932"/>
              <a:ext cx="688198" cy="688198"/>
              <a:chOff x="7716911" y="1281438"/>
              <a:chExt cx="688198" cy="688198"/>
            </a:xfrm>
          </p:grpSpPr>
          <p:sp>
            <p:nvSpPr>
              <p:cNvPr id="25" name="椭圆 24"/>
              <p:cNvSpPr/>
              <p:nvPr/>
            </p:nvSpPr>
            <p:spPr>
              <a:xfrm>
                <a:off x="7716911" y="1281438"/>
                <a:ext cx="688198" cy="688198"/>
              </a:xfrm>
              <a:prstGeom prst="ellipse">
                <a:avLst/>
              </a:prstGeom>
              <a:solidFill>
                <a:srgbClr val="D5DA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BE680"/>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804" y="1321330"/>
                <a:ext cx="513744" cy="513744"/>
              </a:xfrm>
              <a:prstGeom prst="rect">
                <a:avLst/>
              </a:prstGeom>
            </p:spPr>
          </p:pic>
        </p:grpSp>
      </p:grpSp>
      <p:grpSp>
        <p:nvGrpSpPr>
          <p:cNvPr id="59" name="组合 58"/>
          <p:cNvGrpSpPr/>
          <p:nvPr/>
        </p:nvGrpSpPr>
        <p:grpSpPr>
          <a:xfrm>
            <a:off x="1640617" y="1958057"/>
            <a:ext cx="5830875" cy="814937"/>
            <a:chOff x="1313423" y="2074853"/>
            <a:chExt cx="5830875" cy="814937"/>
          </a:xfrm>
        </p:grpSpPr>
        <p:grpSp>
          <p:nvGrpSpPr>
            <p:cNvPr id="31" name="组合 30"/>
            <p:cNvGrpSpPr/>
            <p:nvPr/>
          </p:nvGrpSpPr>
          <p:grpSpPr>
            <a:xfrm>
              <a:off x="1313423" y="2222386"/>
              <a:ext cx="459878" cy="472968"/>
              <a:chOff x="2113613" y="1840433"/>
              <a:chExt cx="644577" cy="662924"/>
            </a:xfrm>
          </p:grpSpPr>
          <p:sp>
            <p:nvSpPr>
              <p:cNvPr id="36" name="椭圆 35"/>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95"/>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C</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3" name="文本框 90"/>
            <p:cNvSpPr txBox="1"/>
            <p:nvPr/>
          </p:nvSpPr>
          <p:spPr>
            <a:xfrm>
              <a:off x="1847275" y="2074853"/>
              <a:ext cx="5083268"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项目难点</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34" name="文本框 91"/>
            <p:cNvSpPr txBox="1"/>
            <p:nvPr/>
          </p:nvSpPr>
          <p:spPr>
            <a:xfrm>
              <a:off x="1847275" y="2474292"/>
              <a:ext cx="5297023" cy="415498"/>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解决痛点的关键，克服难点的思路，如何利用</a:t>
              </a:r>
              <a:endParaRPr lang="en-US" altLang="zh-CN" sz="1050" dirty="0" smtClean="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互联网</a:t>
              </a:r>
              <a:r>
                <a:rPr lang="en-US" altLang="zh-CN" sz="105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思维解决</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5189509" y="2159445"/>
              <a:ext cx="688198" cy="688198"/>
              <a:chOff x="6409293" y="2337919"/>
              <a:chExt cx="688198" cy="688198"/>
            </a:xfrm>
          </p:grpSpPr>
          <p:sp>
            <p:nvSpPr>
              <p:cNvPr id="32" name="椭圆 31"/>
              <p:cNvSpPr/>
              <p:nvPr/>
            </p:nvSpPr>
            <p:spPr>
              <a:xfrm>
                <a:off x="6409293" y="2337919"/>
                <a:ext cx="688198" cy="688198"/>
              </a:xfrm>
              <a:prstGeom prst="ellipse">
                <a:avLst/>
              </a:prstGeom>
              <a:solidFill>
                <a:srgbClr val="FEA7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5410" y="2413950"/>
                <a:ext cx="495964" cy="495964"/>
              </a:xfrm>
              <a:prstGeom prst="rect">
                <a:avLst/>
              </a:prstGeom>
            </p:spPr>
          </p:pic>
        </p:grpSp>
      </p:grpSp>
      <p:grpSp>
        <p:nvGrpSpPr>
          <p:cNvPr id="38" name="组合 37"/>
          <p:cNvGrpSpPr/>
          <p:nvPr/>
        </p:nvGrpSpPr>
        <p:grpSpPr>
          <a:xfrm>
            <a:off x="2174273" y="3065629"/>
            <a:ext cx="5830875" cy="848821"/>
            <a:chOff x="3613672" y="4461922"/>
            <a:chExt cx="5830875" cy="848821"/>
          </a:xfrm>
        </p:grpSpPr>
        <p:grpSp>
          <p:nvGrpSpPr>
            <p:cNvPr id="39" name="组合 38"/>
            <p:cNvGrpSpPr/>
            <p:nvPr/>
          </p:nvGrpSpPr>
          <p:grpSpPr>
            <a:xfrm>
              <a:off x="3613672" y="4609455"/>
              <a:ext cx="459878" cy="472968"/>
              <a:chOff x="2113613" y="1840433"/>
              <a:chExt cx="644577" cy="662924"/>
            </a:xfrm>
          </p:grpSpPr>
          <p:sp>
            <p:nvSpPr>
              <p:cNvPr id="44" name="椭圆 43"/>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文本框 104"/>
              <p:cNvSpPr txBox="1"/>
              <p:nvPr/>
            </p:nvSpPr>
            <p:spPr>
              <a:xfrm>
                <a:off x="2176540" y="1840433"/>
                <a:ext cx="446864" cy="647081"/>
              </a:xfrm>
              <a:prstGeom prst="rect">
                <a:avLst/>
              </a:prstGeom>
              <a:noFill/>
            </p:spPr>
            <p:txBody>
              <a:bodyPr wrap="square" rtlCol="0">
                <a:spAutoFit/>
              </a:bodyPr>
              <a:lstStyle/>
              <a:p>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D</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40" name="椭圆 39"/>
            <p:cNvSpPr/>
            <p:nvPr/>
          </p:nvSpPr>
          <p:spPr>
            <a:xfrm>
              <a:off x="7798201" y="4622545"/>
              <a:ext cx="688198" cy="688198"/>
            </a:xfrm>
            <a:prstGeom prst="ellipse">
              <a:avLst/>
            </a:prstGeom>
            <a:solidFill>
              <a:srgbClr val="42B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文本框 99"/>
            <p:cNvSpPr txBox="1"/>
            <p:nvPr/>
          </p:nvSpPr>
          <p:spPr>
            <a:xfrm>
              <a:off x="4147524" y="4461922"/>
              <a:ext cx="3564716"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项目内容</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42" name="文本框 100"/>
            <p:cNvSpPr txBox="1"/>
            <p:nvPr/>
          </p:nvSpPr>
          <p:spPr>
            <a:xfrm>
              <a:off x="4147524" y="486136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如何解决痛点</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08412" y="1785417"/>
            <a:ext cx="675533" cy="1280212"/>
            <a:chOff x="408412" y="1785417"/>
            <a:chExt cx="675533" cy="1280212"/>
          </a:xfrm>
        </p:grpSpPr>
        <p:sp>
          <p:nvSpPr>
            <p:cNvPr id="47" name="文本框 42"/>
            <p:cNvSpPr txBox="1"/>
            <p:nvPr/>
          </p:nvSpPr>
          <p:spPr>
            <a:xfrm>
              <a:off x="522712" y="1785417"/>
              <a:ext cx="561233" cy="1077218"/>
            </a:xfrm>
            <a:prstGeom prst="rect">
              <a:avLst/>
            </a:prstGeom>
            <a:noFill/>
          </p:spPr>
          <p:txBody>
            <a:bodyPr wrap="square" rtlCol="0">
              <a:spAutoFit/>
            </a:bodyPr>
            <a:lstStyle/>
            <a:p>
              <a:r>
                <a:rPr lang="zh-CN" altLang="en-US" sz="3200" spc="300" dirty="0" smtClean="0">
                  <a:ln w="2540">
                    <a:noFill/>
                  </a:ln>
                  <a:solidFill>
                    <a:srgbClr val="15B7EB"/>
                  </a:solidFill>
                  <a:latin typeface="华康俪金黑W8" panose="020B0809000000000000" pitchFamily="49" charset="-122"/>
                  <a:ea typeface="华康俪金黑W8" panose="020B0809000000000000" pitchFamily="49" charset="-122"/>
                </a:rPr>
                <a:t>目录</a:t>
              </a:r>
              <a:endParaRPr lang="zh-CN" altLang="en-US" sz="3200" spc="300" dirty="0">
                <a:ln w="2540">
                  <a:noFill/>
                </a:ln>
                <a:solidFill>
                  <a:srgbClr val="15B7EB"/>
                </a:solidFill>
                <a:latin typeface="华康俪金黑W8" panose="020B0809000000000000" pitchFamily="49" charset="-122"/>
                <a:ea typeface="华康俪金黑W8" panose="020B0809000000000000" pitchFamily="49" charset="-122"/>
              </a:endParaRPr>
            </a:p>
          </p:txBody>
        </p:sp>
        <p:cxnSp>
          <p:nvCxnSpPr>
            <p:cNvPr id="48" name="直接连接符 47"/>
            <p:cNvCxnSpPr/>
            <p:nvPr/>
          </p:nvCxnSpPr>
          <p:spPr>
            <a:xfrm>
              <a:off x="408412" y="1788130"/>
              <a:ext cx="0" cy="1277499"/>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639196" y="3977120"/>
            <a:ext cx="5830875" cy="870070"/>
            <a:chOff x="3613672" y="4461922"/>
            <a:chExt cx="5830875" cy="870070"/>
          </a:xfrm>
        </p:grpSpPr>
        <p:grpSp>
          <p:nvGrpSpPr>
            <p:cNvPr id="50" name="组合 49"/>
            <p:cNvGrpSpPr/>
            <p:nvPr/>
          </p:nvGrpSpPr>
          <p:grpSpPr>
            <a:xfrm>
              <a:off x="3613672" y="4609455"/>
              <a:ext cx="459878" cy="483235"/>
              <a:chOff x="2113613" y="1840433"/>
              <a:chExt cx="644577" cy="677314"/>
            </a:xfrm>
          </p:grpSpPr>
          <p:sp>
            <p:nvSpPr>
              <p:cNvPr id="55" name="椭圆 54"/>
              <p:cNvSpPr/>
              <p:nvPr/>
            </p:nvSpPr>
            <p:spPr>
              <a:xfrm>
                <a:off x="2113613" y="1858780"/>
                <a:ext cx="644577" cy="644577"/>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文本框 104"/>
              <p:cNvSpPr txBox="1"/>
              <p:nvPr/>
            </p:nvSpPr>
            <p:spPr>
              <a:xfrm>
                <a:off x="2176540" y="1840433"/>
                <a:ext cx="446864" cy="677314"/>
              </a:xfrm>
              <a:prstGeom prst="rect">
                <a:avLst/>
              </a:prstGeom>
              <a:noFill/>
            </p:spPr>
            <p:txBody>
              <a:bodyPr wrap="square" rtlCol="0">
                <a:spAutoFit/>
              </a:bodyPr>
              <a:lstStyle/>
              <a:p>
                <a:r>
                  <a:rPr lang="en-US" altLang="zh-CN" sz="2400" dirty="0">
                    <a:solidFill>
                      <a:schemeClr val="bg1">
                        <a:lumMod val="95000"/>
                      </a:schemeClr>
                    </a:solidFill>
                    <a:latin typeface="微软雅黑" panose="020B0503020204020204" pitchFamily="34" charset="-122"/>
                    <a:ea typeface="微软雅黑" panose="020B0503020204020204" pitchFamily="34" charset="-122"/>
                  </a:rPr>
                  <a:t>E</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51" name="椭圆 50"/>
            <p:cNvSpPr/>
            <p:nvPr/>
          </p:nvSpPr>
          <p:spPr>
            <a:xfrm>
              <a:off x="7487656" y="4643794"/>
              <a:ext cx="688198" cy="688198"/>
            </a:xfrm>
            <a:prstGeom prst="ellipse">
              <a:avLst/>
            </a:prstGeom>
            <a:solidFill>
              <a:srgbClr val="42B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99"/>
            <p:cNvSpPr txBox="1"/>
            <p:nvPr/>
          </p:nvSpPr>
          <p:spPr>
            <a:xfrm>
              <a:off x="4147524" y="4461922"/>
              <a:ext cx="3564716" cy="400110"/>
            </a:xfrm>
            <a:prstGeom prst="rect">
              <a:avLst/>
            </a:prstGeom>
            <a:noFill/>
          </p:spPr>
          <p:txBody>
            <a:bodyPr wrap="square" rtlCol="0">
              <a:spAutoFit/>
            </a:bodyPr>
            <a:lstStyle/>
            <a:p>
              <a:r>
                <a:rPr lang="zh-CN" altLang="en-US" sz="2000" b="1" dirty="0" smtClean="0">
                  <a:solidFill>
                    <a:srgbClr val="42B9DB"/>
                  </a:solidFill>
                  <a:latin typeface="微软雅黑" panose="020B0503020204020204" pitchFamily="34" charset="-122"/>
                  <a:ea typeface="微软雅黑" panose="020B0503020204020204" pitchFamily="34" charset="-122"/>
                </a:rPr>
                <a:t>主要结论和展望</a:t>
              </a:r>
              <a:endParaRPr lang="zh-CN" altLang="en-US" sz="2000" b="1" dirty="0">
                <a:solidFill>
                  <a:srgbClr val="42B9DB"/>
                </a:solidFill>
                <a:latin typeface="微软雅黑" panose="020B0503020204020204" pitchFamily="34" charset="-122"/>
                <a:ea typeface="微软雅黑" panose="020B0503020204020204" pitchFamily="34" charset="-122"/>
              </a:endParaRPr>
            </a:p>
          </p:txBody>
        </p:sp>
        <p:sp>
          <p:nvSpPr>
            <p:cNvPr id="53" name="文本框 100"/>
            <p:cNvSpPr txBox="1"/>
            <p:nvPr/>
          </p:nvSpPr>
          <p:spPr>
            <a:xfrm>
              <a:off x="4147524" y="4861361"/>
              <a:ext cx="5297023" cy="253916"/>
            </a:xfrm>
            <a:prstGeom prst="rect">
              <a:avLst/>
            </a:prstGeom>
            <a:noFill/>
          </p:spPr>
          <p:txBody>
            <a:bodyPr wrap="square" rtlCol="0">
              <a:spAutoFit/>
            </a:bodyPr>
            <a:lstStyle/>
            <a:p>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预期成果的形式，经济</a:t>
              </a:r>
              <a:r>
                <a:rPr lang="en-US" altLang="zh-CN" sz="105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050" dirty="0" smtClean="0">
                  <a:solidFill>
                    <a:schemeClr val="bg1">
                      <a:lumMod val="95000"/>
                    </a:schemeClr>
                  </a:solidFill>
                  <a:latin typeface="微软雅黑" panose="020B0503020204020204" pitchFamily="34" charset="-122"/>
                  <a:ea typeface="微软雅黑" panose="020B0503020204020204" pitchFamily="34" charset="-122"/>
                </a:rPr>
                <a:t>社会效益，盈利模式</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3354" y="4661977"/>
              <a:ext cx="540361" cy="540361"/>
            </a:xfrm>
            <a:prstGeom prst="rect">
              <a:avLst/>
            </a:prstGeom>
          </p:spPr>
        </p:pic>
      </p:grpSp>
      <p:pic>
        <p:nvPicPr>
          <p:cNvPr id="60" name="图片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0382" y="3374280"/>
            <a:ext cx="435491" cy="435491"/>
          </a:xfrm>
          <a:prstGeom prst="rect">
            <a:avLst/>
          </a:prstGeom>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5800996" y="529008"/>
            <a:ext cx="2912698" cy="891540"/>
          </a:xfrm>
          <a:prstGeom prst="rect">
            <a:avLst/>
          </a:prstGeom>
        </p:spPr>
        <p:txBody>
          <a:bodyPr wrap="square" lIns="68580" tIns="34290" rIns="68580" bIns="34290">
            <a:spAutoFit/>
          </a:bodyPr>
          <a:lstStyle/>
          <a:p>
            <a:pPr>
              <a:lnSpc>
                <a:spcPct val="150000"/>
              </a:lnSpc>
            </a:pPr>
            <a:r>
              <a:rPr lang="zh-CN" altLang="en-US" b="1" dirty="0">
                <a:solidFill>
                  <a:schemeClr val="bg1"/>
                </a:solidFill>
              </a:rPr>
              <a:t>通过云端就医诊疗时收取一定的费用</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rot="16200000">
            <a:off x="3496132" y="132870"/>
            <a:ext cx="1391255" cy="1815402"/>
            <a:chOff x="1286685" y="4303581"/>
            <a:chExt cx="1855006" cy="2420536"/>
          </a:xfrm>
        </p:grpSpPr>
        <p:sp>
          <p:nvSpPr>
            <p:cNvPr id="65" name="椭圆 64"/>
            <p:cNvSpPr/>
            <p:nvPr/>
          </p:nvSpPr>
          <p:spPr>
            <a:xfrm>
              <a:off x="1455425" y="5037851"/>
              <a:ext cx="1686266" cy="1686266"/>
            </a:xfrm>
            <a:prstGeom prst="ellipse">
              <a:avLst/>
            </a:pr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1434007">
              <a:off x="1286685" y="4303581"/>
              <a:ext cx="928362" cy="212818"/>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V="1">
              <a:off x="1958613" y="4721729"/>
              <a:ext cx="573436" cy="58832"/>
            </a:xfrm>
            <a:prstGeom prst="line">
              <a:avLst/>
            </a:prstGeom>
            <a:ln w="57150">
              <a:solidFill>
                <a:srgbClr val="E3221C"/>
              </a:solidFill>
            </a:ln>
          </p:spPr>
          <p:style>
            <a:lnRef idx="1">
              <a:schemeClr val="accent1"/>
            </a:lnRef>
            <a:fillRef idx="0">
              <a:schemeClr val="accent1"/>
            </a:fillRef>
            <a:effectRef idx="0">
              <a:schemeClr val="accent1"/>
            </a:effectRef>
            <a:fontRef idx="minor">
              <a:schemeClr val="tx1"/>
            </a:fontRef>
          </p:style>
        </p:cxnSp>
      </p:grpSp>
      <p:sp>
        <p:nvSpPr>
          <p:cNvPr id="73" name="任意多边形 72"/>
          <p:cNvSpPr/>
          <p:nvPr/>
        </p:nvSpPr>
        <p:spPr>
          <a:xfrm rot="13951193">
            <a:off x="3058202" y="471094"/>
            <a:ext cx="514362" cy="160197"/>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E3221C"/>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矩形 77"/>
          <p:cNvSpPr/>
          <p:nvPr/>
        </p:nvSpPr>
        <p:spPr>
          <a:xfrm>
            <a:off x="4009632" y="952238"/>
            <a:ext cx="914958" cy="480060"/>
          </a:xfrm>
          <a:prstGeom prst="rect">
            <a:avLst/>
          </a:prstGeom>
        </p:spPr>
        <p:txBody>
          <a:bodyPr wrap="square" lIns="68580" tIns="34290" rIns="68580" bIns="3429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医疗</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94" name="图片 93"/>
          <p:cNvPicPr>
            <a:picLocks noChangeAspect="1"/>
          </p:cNvPicPr>
          <p:nvPr/>
        </p:nvPicPr>
        <p:blipFill>
          <a:blip r:embed="rId1"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142282" y="463882"/>
            <a:ext cx="518066" cy="518066"/>
          </a:xfrm>
          <a:prstGeom prst="rect">
            <a:avLst/>
          </a:prstGeom>
        </p:spPr>
      </p:pic>
      <p:grpSp>
        <p:nvGrpSpPr>
          <p:cNvPr id="3" name="组合 2"/>
          <p:cNvGrpSpPr/>
          <p:nvPr/>
        </p:nvGrpSpPr>
        <p:grpSpPr>
          <a:xfrm>
            <a:off x="2895412" y="1702080"/>
            <a:ext cx="5249128" cy="1454245"/>
            <a:chOff x="4722359" y="2186319"/>
            <a:chExt cx="6998838" cy="1938992"/>
          </a:xfrm>
        </p:grpSpPr>
        <p:sp>
          <p:nvSpPr>
            <p:cNvPr id="79" name="矩形 78"/>
            <p:cNvSpPr/>
            <p:nvPr/>
          </p:nvSpPr>
          <p:spPr>
            <a:xfrm>
              <a:off x="6603360" y="2811648"/>
              <a:ext cx="705137" cy="677108"/>
            </a:xfrm>
            <a:prstGeom prst="rect">
              <a:avLst/>
            </a:prstGeom>
          </p:spPr>
          <p:txBody>
            <a:bodyPr wrap="square">
              <a:spAutoFit/>
            </a:bodyPr>
            <a:lstStyle/>
            <a:p>
              <a:pPr>
                <a:lnSpc>
                  <a:spcPct val="150000"/>
                </a:lnSpc>
              </a:pPr>
              <a:endParaRPr lang="en-US" altLang="zh-CN" b="1" u="sng" dirty="0" smtClean="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5923330" y="3301736"/>
              <a:ext cx="2026852" cy="738664"/>
            </a:xfrm>
            <a:prstGeom prst="rect">
              <a:avLst/>
            </a:prstGeom>
          </p:spPr>
          <p:txBody>
            <a:bodyPr wrap="square">
              <a:spAutoFit/>
            </a:bodyPr>
            <a:lstStyle/>
            <a:p>
              <a:pPr>
                <a:lnSpc>
                  <a:spcPct val="150000"/>
                </a:lnSpc>
              </a:pPr>
              <a:r>
                <a:rPr lang="zh-CN" altLang="en-US" sz="2000" b="1" dirty="0" smtClean="0">
                  <a:solidFill>
                    <a:schemeClr val="bg1"/>
                  </a:solidFill>
                  <a:latin typeface="微软雅黑" panose="020B0503020204020204" pitchFamily="34" charset="-122"/>
                  <a:ea typeface="微软雅黑" panose="020B0503020204020204" pitchFamily="34" charset="-122"/>
                </a:rPr>
                <a:t>增值服务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431875" y="2795763"/>
              <a:ext cx="475815" cy="475815"/>
            </a:xfrm>
            <a:prstGeom prst="rect">
              <a:avLst/>
            </a:prstGeom>
          </p:spPr>
        </p:pic>
        <p:grpSp>
          <p:nvGrpSpPr>
            <p:cNvPr id="2" name="组合 1"/>
            <p:cNvGrpSpPr/>
            <p:nvPr/>
          </p:nvGrpSpPr>
          <p:grpSpPr>
            <a:xfrm>
              <a:off x="4722359" y="2186319"/>
              <a:ext cx="6998838" cy="1938992"/>
              <a:chOff x="4722359" y="2186319"/>
              <a:chExt cx="6998838" cy="1938992"/>
            </a:xfrm>
          </p:grpSpPr>
          <p:grpSp>
            <p:nvGrpSpPr>
              <p:cNvPr id="55" name="组合 54"/>
              <p:cNvGrpSpPr/>
              <p:nvPr/>
            </p:nvGrpSpPr>
            <p:grpSpPr>
              <a:xfrm rot="18022033">
                <a:off x="5276252" y="1632425"/>
                <a:ext cx="1753361" cy="2861148"/>
                <a:chOff x="1286723" y="4305160"/>
                <a:chExt cx="1753361" cy="2861148"/>
              </a:xfrm>
            </p:grpSpPr>
            <p:sp>
              <p:nvSpPr>
                <p:cNvPr id="56" name="椭圆 55"/>
                <p:cNvSpPr/>
                <p:nvPr/>
              </p:nvSpPr>
              <p:spPr>
                <a:xfrm>
                  <a:off x="1353818" y="5480042"/>
                  <a:ext cx="1686266" cy="1686266"/>
                </a:xfrm>
                <a:prstGeom prst="ellipse">
                  <a:avLst/>
                </a:prstGeom>
                <a:noFill/>
                <a:ln w="57150">
                  <a:solidFill>
                    <a:srgbClr val="55A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1434007">
                  <a:off x="1286723" y="4305160"/>
                  <a:ext cx="862945" cy="212818"/>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55A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rot="3577967">
                  <a:off x="1676579" y="4706797"/>
                  <a:ext cx="899294" cy="526922"/>
                </a:xfrm>
                <a:prstGeom prst="line">
                  <a:avLst/>
                </a:prstGeom>
                <a:ln w="57150">
                  <a:solidFill>
                    <a:srgbClr val="55A274"/>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7771435" y="2906111"/>
                <a:ext cx="3949762" cy="1219200"/>
              </a:xfrm>
              <a:prstGeom prst="rect">
                <a:avLst/>
              </a:prstGeom>
            </p:spPr>
            <p:txBody>
              <a:bodyPr wrap="square">
                <a:spAutoFit/>
              </a:bodyPr>
              <a:lstStyle/>
              <a:p>
                <a:pPr>
                  <a:lnSpc>
                    <a:spcPct val="150000"/>
                  </a:lnSpc>
                </a:pPr>
                <a:r>
                  <a:rPr lang="zh-CN" altLang="en-US" b="1" dirty="0">
                    <a:solidFill>
                      <a:schemeClr val="bg1"/>
                    </a:solidFill>
                  </a:rPr>
                  <a:t>通过健康方案等增值服务收取增值服务费</a:t>
                </a:r>
                <a:r>
                  <a:rPr lang="zh-CN" altLang="en-US" b="1" dirty="0" smtClean="0">
                    <a:solidFill>
                      <a:schemeClr val="bg1"/>
                    </a:solidFill>
                  </a:rPr>
                  <a:t>用</a:t>
                </a:r>
                <a:endParaRPr lang="zh-CN" altLang="en-US" b="1" dirty="0" smtClean="0">
                  <a:solidFill>
                    <a:schemeClr val="bg1"/>
                  </a:solidFill>
                </a:endParaRPr>
              </a:p>
            </p:txBody>
          </p:sp>
        </p:grpSp>
      </p:grpSp>
      <p:grpSp>
        <p:nvGrpSpPr>
          <p:cNvPr id="4" name="组合 3"/>
          <p:cNvGrpSpPr/>
          <p:nvPr/>
        </p:nvGrpSpPr>
        <p:grpSpPr>
          <a:xfrm>
            <a:off x="2284359" y="2235055"/>
            <a:ext cx="4972985" cy="2335218"/>
            <a:chOff x="4105222" y="2804709"/>
            <a:chExt cx="6630647" cy="3113624"/>
          </a:xfrm>
        </p:grpSpPr>
        <p:grpSp>
          <p:nvGrpSpPr>
            <p:cNvPr id="49" name="组合 48"/>
            <p:cNvGrpSpPr/>
            <p:nvPr/>
          </p:nvGrpSpPr>
          <p:grpSpPr>
            <a:xfrm rot="19650660">
              <a:off x="4105222" y="2804709"/>
              <a:ext cx="1686266" cy="2965464"/>
              <a:chOff x="1265239" y="4339559"/>
              <a:chExt cx="1686266" cy="2965464"/>
            </a:xfrm>
          </p:grpSpPr>
          <p:sp>
            <p:nvSpPr>
              <p:cNvPr id="50" name="椭圆 49"/>
              <p:cNvSpPr/>
              <p:nvPr/>
            </p:nvSpPr>
            <p:spPr>
              <a:xfrm>
                <a:off x="1265239" y="5618757"/>
                <a:ext cx="1686266" cy="1686266"/>
              </a:xfrm>
              <a:prstGeom prst="ellipse">
                <a:avLst/>
              </a:prstGeom>
              <a:noFill/>
              <a:ln w="57150">
                <a:solidFill>
                  <a:srgbClr val="F682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1345818" y="4339559"/>
                <a:ext cx="954881" cy="278606"/>
              </a:xfrm>
              <a:custGeom>
                <a:avLst/>
                <a:gdLst>
                  <a:gd name="connsiteX0" fmla="*/ 0 w 962025"/>
                  <a:gd name="connsiteY0" fmla="*/ 0 h 314325"/>
                  <a:gd name="connsiteX1" fmla="*/ 962025 w 962025"/>
                  <a:gd name="connsiteY1" fmla="*/ 314325 h 314325"/>
                  <a:gd name="connsiteX2" fmla="*/ 962025 w 962025"/>
                  <a:gd name="connsiteY2" fmla="*/ 314325 h 314325"/>
                  <a:gd name="connsiteX0-1" fmla="*/ 0 w 1064010"/>
                  <a:gd name="connsiteY0-2" fmla="*/ 0 h 337608"/>
                  <a:gd name="connsiteX1-3" fmla="*/ 962025 w 1064010"/>
                  <a:gd name="connsiteY1-4" fmla="*/ 314325 h 337608"/>
                  <a:gd name="connsiteX2-5" fmla="*/ 1057275 w 1064010"/>
                  <a:gd name="connsiteY2-6" fmla="*/ 314325 h 337608"/>
                  <a:gd name="connsiteX0-7" fmla="*/ 0 w 1057275"/>
                  <a:gd name="connsiteY0-8" fmla="*/ 0 h 314325"/>
                  <a:gd name="connsiteX1-9" fmla="*/ 447675 w 1057275"/>
                  <a:gd name="connsiteY1-10" fmla="*/ 219075 h 314325"/>
                  <a:gd name="connsiteX2-11" fmla="*/ 1057275 w 1057275"/>
                  <a:gd name="connsiteY2-12" fmla="*/ 314325 h 314325"/>
                  <a:gd name="connsiteX0-13" fmla="*/ 0 w 971550"/>
                  <a:gd name="connsiteY0-14" fmla="*/ 0 h 307181"/>
                  <a:gd name="connsiteX1-15" fmla="*/ 447675 w 971550"/>
                  <a:gd name="connsiteY1-16" fmla="*/ 219075 h 307181"/>
                  <a:gd name="connsiteX2-17" fmla="*/ 971550 w 971550"/>
                  <a:gd name="connsiteY2-18" fmla="*/ 307181 h 307181"/>
                  <a:gd name="connsiteX0-19" fmla="*/ 0 w 954881"/>
                  <a:gd name="connsiteY0-20" fmla="*/ 0 h 278606"/>
                  <a:gd name="connsiteX1-21" fmla="*/ 431006 w 954881"/>
                  <a:gd name="connsiteY1-22" fmla="*/ 190500 h 278606"/>
                  <a:gd name="connsiteX2-23" fmla="*/ 954881 w 954881"/>
                  <a:gd name="connsiteY2-24" fmla="*/ 278606 h 278606"/>
                  <a:gd name="connsiteX0-25" fmla="*/ 0 w 954881"/>
                  <a:gd name="connsiteY0-26" fmla="*/ 0 h 278606"/>
                  <a:gd name="connsiteX1-27" fmla="*/ 431006 w 954881"/>
                  <a:gd name="connsiteY1-28" fmla="*/ 190500 h 278606"/>
                  <a:gd name="connsiteX2-29" fmla="*/ 954881 w 954881"/>
                  <a:gd name="connsiteY2-30" fmla="*/ 278606 h 278606"/>
                </a:gdLst>
                <a:ahLst/>
                <a:cxnLst>
                  <a:cxn ang="0">
                    <a:pos x="connsiteX0-25" y="connsiteY0-26"/>
                  </a:cxn>
                  <a:cxn ang="0">
                    <a:pos x="connsiteX1-27" y="connsiteY1-28"/>
                  </a:cxn>
                  <a:cxn ang="0">
                    <a:pos x="connsiteX2-29" y="connsiteY2-30"/>
                  </a:cxn>
                </a:cxnLst>
                <a:rect l="l" t="t" r="r" b="b"/>
                <a:pathLst>
                  <a:path w="954881" h="278606">
                    <a:moveTo>
                      <a:pt x="0" y="0"/>
                    </a:moveTo>
                    <a:cubicBezTo>
                      <a:pt x="149225" y="73025"/>
                      <a:pt x="275112" y="134101"/>
                      <a:pt x="431006" y="190500"/>
                    </a:cubicBezTo>
                    <a:cubicBezTo>
                      <a:pt x="644922" y="267890"/>
                      <a:pt x="923131" y="278606"/>
                      <a:pt x="954881" y="278606"/>
                    </a:cubicBezTo>
                  </a:path>
                </a:pathLst>
              </a:custGeom>
              <a:noFill/>
              <a:ln w="57150">
                <a:solidFill>
                  <a:srgbClr val="F682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1949340">
                <a:off x="1973359" y="4649410"/>
                <a:ext cx="476805" cy="947302"/>
              </a:xfrm>
              <a:prstGeom prst="line">
                <a:avLst/>
              </a:prstGeom>
              <a:ln w="57150">
                <a:solidFill>
                  <a:srgbClr val="F6821F"/>
                </a:solidFill>
              </a:ln>
            </p:spPr>
            <p:style>
              <a:lnRef idx="1">
                <a:schemeClr val="accent1"/>
              </a:lnRef>
              <a:fillRef idx="0">
                <a:schemeClr val="accent1"/>
              </a:fillRef>
              <a:effectRef idx="0">
                <a:schemeClr val="accent1"/>
              </a:effectRef>
              <a:fontRef idx="minor">
                <a:schemeClr val="tx1"/>
              </a:fontRef>
            </p:style>
          </p:cxnSp>
        </p:grpSp>
        <p:sp>
          <p:nvSpPr>
            <p:cNvPr id="81" name="矩形 80"/>
            <p:cNvSpPr/>
            <p:nvPr/>
          </p:nvSpPr>
          <p:spPr>
            <a:xfrm>
              <a:off x="5144686" y="4289060"/>
              <a:ext cx="705137" cy="677108"/>
            </a:xfrm>
            <a:prstGeom prst="rect">
              <a:avLst/>
            </a:prstGeom>
          </p:spPr>
          <p:txBody>
            <a:bodyPr wrap="square">
              <a:spAutoFit/>
            </a:bodyPr>
            <a:lstStyle/>
            <a:p>
              <a:pPr>
                <a:lnSpc>
                  <a:spcPct val="150000"/>
                </a:lnSpc>
              </a:pPr>
              <a:endParaRPr lang="en-US" altLang="zh-CN" b="1" u="sng" dirty="0" smtClean="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4561057" y="4730612"/>
              <a:ext cx="1557468" cy="611877"/>
            </a:xfrm>
            <a:prstGeom prst="rect">
              <a:avLst/>
            </a:prstGeom>
          </p:spPr>
          <p:txBody>
            <a:bodyPr wrap="square">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广告费</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pic>
          <p:nvPicPr>
            <p:cNvPr id="95" name="图片 9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948959" y="4217047"/>
              <a:ext cx="576874" cy="576874"/>
            </a:xfrm>
            <a:prstGeom prst="rect">
              <a:avLst/>
            </a:prstGeom>
          </p:spPr>
        </p:pic>
        <p:sp>
          <p:nvSpPr>
            <p:cNvPr id="99" name="矩形 98"/>
            <p:cNvSpPr/>
            <p:nvPr/>
          </p:nvSpPr>
          <p:spPr>
            <a:xfrm>
              <a:off x="6359238" y="4699133"/>
              <a:ext cx="4376631" cy="1219200"/>
            </a:xfrm>
            <a:prstGeom prst="rect">
              <a:avLst/>
            </a:prstGeom>
          </p:spPr>
          <p:txBody>
            <a:bodyPr wrap="square">
              <a:spAutoFit/>
            </a:bodyPr>
            <a:lstStyle/>
            <a:p>
              <a:pPr>
                <a:lnSpc>
                  <a:spcPct val="150000"/>
                </a:lnSpc>
              </a:pPr>
              <a:r>
                <a:rPr lang="zh-CN" altLang="en-US" b="1" dirty="0">
                  <a:solidFill>
                    <a:schemeClr val="bg1"/>
                  </a:solidFill>
                </a:rPr>
                <a:t>通过投放可信赖的医药产品广告盈利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0" y="257176"/>
            <a:ext cx="3632843" cy="1529122"/>
            <a:chOff x="0" y="342900"/>
            <a:chExt cx="4843790" cy="2038829"/>
          </a:xfrm>
        </p:grpSpPr>
        <p:grpSp>
          <p:nvGrpSpPr>
            <p:cNvPr id="8" name="组合 7"/>
            <p:cNvGrpSpPr/>
            <p:nvPr/>
          </p:nvGrpSpPr>
          <p:grpSpPr>
            <a:xfrm>
              <a:off x="275929" y="397817"/>
              <a:ext cx="4567861" cy="1983912"/>
              <a:chOff x="275929" y="397817"/>
              <a:chExt cx="4567861" cy="1983912"/>
            </a:xfrm>
          </p:grpSpPr>
          <p:sp>
            <p:nvSpPr>
              <p:cNvPr id="75" name="文本框 74"/>
              <p:cNvSpPr txBox="1"/>
              <p:nvPr/>
            </p:nvSpPr>
            <p:spPr>
              <a:xfrm>
                <a:off x="275929" y="397817"/>
                <a:ext cx="4567861" cy="553998"/>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经济效益</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8094" y="918217"/>
                <a:ext cx="1463513" cy="1463512"/>
              </a:xfrm>
              <a:prstGeom prst="rect">
                <a:avLst/>
              </a:prstGeom>
            </p:spPr>
          </p:pic>
        </p:grpSp>
        <p:sp>
          <p:nvSpPr>
            <p:cNvPr id="45" name="矩形 44"/>
            <p:cNvSpPr/>
            <p:nvPr/>
          </p:nvSpPr>
          <p:spPr>
            <a:xfrm>
              <a:off x="0" y="342900"/>
              <a:ext cx="17145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heel(1)">
                                      <p:cBhvr>
                                        <p:cTn id="11" dur="1000"/>
                                        <p:tgtEl>
                                          <p:spTgt spid="64"/>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wheel(1)">
                                      <p:cBhvr>
                                        <p:cTn id="14" dur="1000"/>
                                        <p:tgtEl>
                                          <p:spTgt spid="73"/>
                                        </p:tgtEl>
                                      </p:cBhvr>
                                    </p:animEffect>
                                  </p:childTnLst>
                                </p:cTn>
                              </p:par>
                              <p:par>
                                <p:cTn id="15" presetID="21" presetClass="entr" presetSubtype="1" fill="hold" grpId="0" nodeType="withEffect">
                                  <p:stCondLst>
                                    <p:cond delay="250"/>
                                  </p:stCondLst>
                                  <p:childTnLst>
                                    <p:set>
                                      <p:cBhvr>
                                        <p:cTn id="16" dur="1" fill="hold">
                                          <p:stCondLst>
                                            <p:cond delay="0"/>
                                          </p:stCondLst>
                                        </p:cTn>
                                        <p:tgtEl>
                                          <p:spTgt spid="88"/>
                                        </p:tgtEl>
                                        <p:attrNameLst>
                                          <p:attrName>style.visibility</p:attrName>
                                        </p:attrNameLst>
                                      </p:cBhvr>
                                      <p:to>
                                        <p:strVal val="visible"/>
                                      </p:to>
                                    </p:set>
                                    <p:animEffect transition="in" filter="wheel(1)">
                                      <p:cBhvr>
                                        <p:cTn id="17" dur="1000"/>
                                        <p:tgtEl>
                                          <p:spTgt spid="8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heel(1)">
                                      <p:cBhvr>
                                        <p:cTn id="20" dur="1000"/>
                                        <p:tgtEl>
                                          <p:spTgt spid="78"/>
                                        </p:tgtEl>
                                      </p:cBhvr>
                                    </p:animEffect>
                                  </p:childTnLst>
                                </p:cTn>
                              </p:par>
                              <p:par>
                                <p:cTn id="21" presetID="21" presetClass="entr" presetSubtype="1"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heel(1)">
                                      <p:cBhvr>
                                        <p:cTn id="23" dur="10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25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wheel(1)">
                                      <p:cBhvr>
                                        <p:cTn id="3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73" grpId="0" bldLvl="0" animBg="1"/>
      <p:bldP spid="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395" y="925033"/>
            <a:ext cx="4231758" cy="1148316"/>
          </a:xfrm>
        </p:spPr>
        <p:txBody>
          <a:bodyPr>
            <a:noAutofit/>
          </a:bodyPr>
          <a:lstStyle/>
          <a:p>
            <a:pPr marL="0" indent="0">
              <a:buNone/>
            </a:pPr>
            <a:r>
              <a:rPr lang="zh-CN" altLang="en-US" sz="1800" b="1" dirty="0">
                <a:solidFill>
                  <a:schemeClr val="bg1"/>
                </a:solidFill>
                <a:sym typeface="+mn-ea"/>
              </a:rPr>
              <a:t>1、可为慢性病患者、亚健康患者、空巢老人等各种人群提供便捷的多种生理参数检测服务，为临床病情分析、确诊和医疗方案制定等提供重要数据参考，为空巢老人实时监护提供技术保障。</a:t>
            </a:r>
            <a:endParaRPr lang="zh-CN" altLang="en-US" sz="1800" b="1" dirty="0">
              <a:solidFill>
                <a:schemeClr val="bg1"/>
              </a:solidFill>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8076" y="1619250"/>
            <a:ext cx="1905000" cy="1905000"/>
          </a:xfrm>
          <a:prstGeom prst="rect">
            <a:avLst/>
          </a:prstGeom>
        </p:spPr>
      </p:pic>
      <p:cxnSp>
        <p:nvCxnSpPr>
          <p:cNvPr id="6" name="直接连接符 5"/>
          <p:cNvCxnSpPr/>
          <p:nvPr/>
        </p:nvCxnSpPr>
        <p:spPr>
          <a:xfrm>
            <a:off x="3211033" y="925033"/>
            <a:ext cx="10632" cy="3125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721395" y="2585541"/>
            <a:ext cx="4231758" cy="1465580"/>
          </a:xfrm>
          <a:prstGeom prst="rect">
            <a:avLst/>
          </a:prstGeom>
          <a:noFill/>
        </p:spPr>
        <p:txBody>
          <a:bodyPr wrap="square" rtlCol="0">
            <a:spAutoFit/>
          </a:bodyPr>
          <a:lstStyle/>
          <a:p>
            <a:r>
              <a:rPr lang="zh-CN" altLang="en-US" b="1" dirty="0">
                <a:solidFill>
                  <a:schemeClr val="bg1"/>
                </a:solidFill>
              </a:rPr>
              <a:t>2、将病患、医院、疾病监控中心等实体有机联系起来，实现大数据并行处理，数据共享，对于降低社会就医成本和患者就医压力具有显著的社会意义。</a:t>
            </a:r>
            <a:endParaRPr lang="zh-CN" altLang="en-US" b="1" dirty="0">
              <a:solidFill>
                <a:schemeClr val="bg1"/>
              </a:solidFill>
            </a:endParaRPr>
          </a:p>
          <a:p>
            <a:endParaRPr lang="zh-CN" altLang="en-US" dirty="0"/>
          </a:p>
        </p:txBody>
      </p:sp>
      <p:grpSp>
        <p:nvGrpSpPr>
          <p:cNvPr id="10" name="组合 9"/>
          <p:cNvGrpSpPr/>
          <p:nvPr/>
        </p:nvGrpSpPr>
        <p:grpSpPr>
          <a:xfrm>
            <a:off x="0" y="257176"/>
            <a:ext cx="3632843" cy="456687"/>
            <a:chOff x="0" y="257176"/>
            <a:chExt cx="3632843" cy="456687"/>
          </a:xfrm>
        </p:grpSpPr>
        <p:sp>
          <p:nvSpPr>
            <p:cNvPr id="8" name="文本框 74"/>
            <p:cNvSpPr txBox="1"/>
            <p:nvPr/>
          </p:nvSpPr>
          <p:spPr>
            <a:xfrm>
              <a:off x="206947" y="298364"/>
              <a:ext cx="3425896" cy="415499"/>
            </a:xfrm>
            <a:prstGeom prst="rect">
              <a:avLst/>
            </a:prstGeom>
            <a:noFill/>
          </p:spPr>
          <p:txBody>
            <a:bodyPr wrap="square" rtlCol="0">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rPr>
                <a:t>社会效益</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endParaRPr lang="zh-CN" altLang="zh-CN" sz="750" dirty="0">
              <a:solidFill>
                <a:schemeClr val="tx1"/>
              </a:solidFill>
              <a:latin typeface="微软雅黑" panose="020B0503020204020204" pitchFamily="34" charset="-122"/>
              <a:ea typeface="微软雅黑" panose="020B0503020204020204" pitchFamily="34" charset="-122"/>
              <a:sym typeface="FZLanTingHeiS-DB1-GBK" charset="0"/>
            </a:endParaRPr>
          </a:p>
        </p:txBody>
      </p:sp>
      <p:sp>
        <p:nvSpPr>
          <p:cNvPr id="4" name="TextBox 3"/>
          <p:cNvSpPr txBox="1"/>
          <p:nvPr/>
        </p:nvSpPr>
        <p:spPr>
          <a:xfrm>
            <a:off x="2764704" y="2194148"/>
            <a:ext cx="3657178" cy="411480"/>
          </a:xfrm>
          <a:prstGeom prst="rect">
            <a:avLst/>
          </a:prstGeom>
          <a:noFill/>
        </p:spPr>
        <p:txBody>
          <a:bodyPr wrap="square" rtlCol="0">
            <a:spAutoFit/>
          </a:bodyPr>
          <a:lstStyle/>
          <a:p>
            <a:r>
              <a:rPr lang="zh-CN" altLang="en-US" sz="2100" dirty="0" smtClean="0">
                <a:solidFill>
                  <a:schemeClr val="bg1"/>
                </a:solidFill>
                <a:latin typeface="FZLanTingKanHei-R-GBK" panose="02000000000000000000" pitchFamily="2" charset="-122"/>
                <a:ea typeface="FZLanTingKanHei-R-GBK" panose="02000000000000000000" pitchFamily="2" charset="-122"/>
              </a:rPr>
              <a:t>随时随地的守护您的健康</a:t>
            </a:r>
            <a:endParaRPr lang="zh-CN" altLang="en-US" sz="2100" dirty="0" smtClean="0">
              <a:solidFill>
                <a:schemeClr val="bg1"/>
              </a:solidFill>
              <a:latin typeface="FZLanTingKanHei-R-GBK" panose="02000000000000000000" pitchFamily="2" charset="-122"/>
              <a:ea typeface="FZLanTingKanHei-R-GBK" panose="02000000000000000000" pitchFamily="2" charset="-122"/>
            </a:endParaRPr>
          </a:p>
        </p:txBody>
      </p:sp>
      <p:sp>
        <p:nvSpPr>
          <p:cNvPr id="5" name="TextBox 4"/>
          <p:cNvSpPr txBox="1"/>
          <p:nvPr/>
        </p:nvSpPr>
        <p:spPr>
          <a:xfrm>
            <a:off x="2776220" y="2451735"/>
            <a:ext cx="4356735" cy="945515"/>
          </a:xfrm>
          <a:prstGeom prst="rect">
            <a:avLst/>
          </a:prstGeom>
          <a:noFill/>
        </p:spPr>
        <p:txBody>
          <a:bodyPr wrap="square" rtlCol="0">
            <a:spAutoFit/>
          </a:bodyPr>
          <a:lstStyle/>
          <a:p>
            <a:r>
              <a:rPr lang="en-US" altLang="zh-CN" sz="2700" spc="300" dirty="0" smtClean="0">
                <a:solidFill>
                  <a:schemeClr val="bg1"/>
                </a:solidFill>
                <a:latin typeface="MyriadSetPro-Thin" panose="02000203050000020004" pitchFamily="2" charset="0"/>
                <a:ea typeface="方正兰亭细黑_GBK" panose="02000000000000000000" pitchFamily="2" charset="-122"/>
              </a:rPr>
              <a:t>Protect your health anytime, anywhere</a:t>
            </a:r>
            <a:r>
              <a:rPr lang="zh-CN" altLang="en-US" sz="2700" spc="300" dirty="0" smtClean="0">
                <a:solidFill>
                  <a:schemeClr val="bg1"/>
                </a:solidFill>
                <a:latin typeface="MyriadSetPro-Thin" panose="02000203050000020004" pitchFamily="2" charset="0"/>
                <a:ea typeface="方正兰亭细黑_GBK" panose="02000000000000000000" pitchFamily="2" charset="-122"/>
              </a:rPr>
              <a:t>！</a:t>
            </a:r>
            <a:endParaRPr lang="zh-CN" altLang="en-US" sz="2700" spc="300" dirty="0" smtClean="0">
              <a:solidFill>
                <a:schemeClr val="bg1"/>
              </a:solidFill>
              <a:latin typeface="MyriadSetPro-Thin" panose="02000203050000020004" pitchFamily="2" charset="0"/>
              <a:ea typeface="方正兰亭细黑_GBK" panose="02000000000000000000" pitchFamily="2" charset="-122"/>
            </a:endParaRPr>
          </a:p>
        </p:txBody>
      </p:sp>
      <p:cxnSp>
        <p:nvCxnSpPr>
          <p:cNvPr id="7" name="直接连接符 6"/>
          <p:cNvCxnSpPr/>
          <p:nvPr/>
        </p:nvCxnSpPr>
        <p:spPr>
          <a:xfrm>
            <a:off x="2722245" y="2204720"/>
            <a:ext cx="0" cy="1192530"/>
          </a:xfrm>
          <a:prstGeom prst="line">
            <a:avLst/>
          </a:prstGeom>
          <a:ln w="76200" cap="flat">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advTm="3000">
        <p14:ripple/>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oncert_by_pawssou-d6a53qt.jpg"/>
          <p:cNvPicPr>
            <a:picLocks noChangeAspect="1"/>
          </p:cNvPicPr>
          <p:nvPr/>
        </p:nvPicPr>
        <p:blipFill rotWithShape="1">
          <a:blip r:embed="rId1" cstate="email">
            <a:extLst>
              <a:ext uri="{BEBA8EAE-BF5A-486C-A8C5-ECC9F3942E4B}">
                <a14:imgProps xmlns:a14="http://schemas.microsoft.com/office/drawing/2010/main">
                  <a14:imgLayer r:embed="rId2">
                    <a14:imgEffect>
                      <a14:artisticBlur radius="23"/>
                    </a14:imgEffect>
                  </a14:imgLayer>
                </a14:imgProps>
              </a:ext>
            </a:extLst>
          </a:blip>
          <a:srcRect t="2001" b="13294"/>
          <a:stretch>
            <a:fillRect/>
          </a:stretch>
        </p:blipFill>
        <p:spPr>
          <a:xfrm>
            <a:off x="0" y="0"/>
            <a:ext cx="9144000" cy="5143500"/>
          </a:xfrm>
          <a:prstGeom prst="rect">
            <a:avLst/>
          </a:prstGeom>
        </p:spPr>
      </p:pic>
      <p:sp>
        <p:nvSpPr>
          <p:cNvPr id="5" name="矩形 4"/>
          <p:cNvSpPr/>
          <p:nvPr/>
        </p:nvSpPr>
        <p:spPr>
          <a:xfrm>
            <a:off x="0" y="0"/>
            <a:ext cx="9144000" cy="5143500"/>
          </a:xfrm>
          <a:prstGeom prst="rect">
            <a:avLst/>
          </a:prstGeom>
          <a:gradFill>
            <a:gsLst>
              <a:gs pos="95000">
                <a:schemeClr val="tx1">
                  <a:lumMod val="95000"/>
                  <a:lumOff val="5000"/>
                  <a:alpha val="78000"/>
                </a:schemeClr>
              </a:gs>
              <a:gs pos="0">
                <a:schemeClr val="tx1">
                  <a:lumMod val="65000"/>
                  <a:lumOff val="35000"/>
                  <a:alpha val="84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nvGrpSpPr>
          <p:cNvPr id="13" name="组合 12"/>
          <p:cNvGrpSpPr/>
          <p:nvPr/>
        </p:nvGrpSpPr>
        <p:grpSpPr>
          <a:xfrm>
            <a:off x="909705" y="1235635"/>
            <a:ext cx="7324590" cy="2672229"/>
            <a:chOff x="2268856" y="1716895"/>
            <a:chExt cx="7324590" cy="2672229"/>
          </a:xfrm>
        </p:grpSpPr>
        <p:sp>
          <p:nvSpPr>
            <p:cNvPr id="18" name="文本框 6"/>
            <p:cNvSpPr txBox="1"/>
            <p:nvPr/>
          </p:nvSpPr>
          <p:spPr>
            <a:xfrm>
              <a:off x="2593268" y="2024890"/>
              <a:ext cx="803112" cy="1323439"/>
            </a:xfrm>
            <a:prstGeom prst="rect">
              <a:avLst/>
            </a:prstGeom>
            <a:noFill/>
          </p:spPr>
          <p:txBody>
            <a:bodyPr wrap="square" rtlCol="0">
              <a:spAutoFit/>
            </a:bodyPr>
            <a:lstStyle/>
            <a:p>
              <a:r>
                <a:rPr lang="en-US" altLang="zh-CN" sz="8000" dirty="0" smtClean="0">
                  <a:solidFill>
                    <a:schemeClr val="bg1">
                      <a:lumMod val="95000"/>
                    </a:schemeClr>
                  </a:solidFill>
                  <a:latin typeface="微软雅黑" panose="020B0503020204020204" pitchFamily="34" charset="-122"/>
                  <a:ea typeface="微软雅黑" panose="020B0503020204020204" pitchFamily="34" charset="-122"/>
                </a:rPr>
                <a:t>A</a:t>
              </a:r>
              <a:endParaRPr lang="zh-CN" altLang="en-US" sz="8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50"/>
            <p:cNvSpPr txBox="1"/>
            <p:nvPr/>
          </p:nvSpPr>
          <p:spPr>
            <a:xfrm>
              <a:off x="3794240" y="2394223"/>
              <a:ext cx="4567861" cy="584775"/>
            </a:xfrm>
            <a:prstGeom prst="rect">
              <a:avLst/>
            </a:prstGeom>
            <a:noFill/>
          </p:spPr>
          <p:txBody>
            <a:bodyPr wrap="square" rtlCol="0">
              <a:spAutoFit/>
            </a:bodyPr>
            <a:lstStyle/>
            <a:p>
              <a:pPr algn="ctr"/>
              <a:r>
                <a:rPr lang="zh-CN" altLang="en-US" sz="3200" b="1" dirty="0" smtClean="0">
                  <a:solidFill>
                    <a:srgbClr val="42B9DB"/>
                  </a:solidFill>
                  <a:latin typeface="微软雅黑" panose="020B0503020204020204" pitchFamily="34" charset="-122"/>
                  <a:ea typeface="微软雅黑" panose="020B0503020204020204" pitchFamily="34" charset="-122"/>
                </a:rPr>
                <a:t>项目简介</a:t>
              </a:r>
              <a:endParaRPr lang="zh-CN" altLang="en-US" sz="3200" b="1" dirty="0">
                <a:solidFill>
                  <a:srgbClr val="42B9DB"/>
                </a:solidFill>
                <a:latin typeface="微软雅黑" panose="020B0503020204020204" pitchFamily="34" charset="-122"/>
                <a:ea typeface="微软雅黑" panose="020B0503020204020204" pitchFamily="34" charset="-122"/>
              </a:endParaRPr>
            </a:p>
          </p:txBody>
        </p:sp>
        <p:sp>
          <p:nvSpPr>
            <p:cNvPr id="21" name="文本框 51"/>
            <p:cNvSpPr txBox="1"/>
            <p:nvPr/>
          </p:nvSpPr>
          <p:spPr>
            <a:xfrm>
              <a:off x="3263030" y="3233165"/>
              <a:ext cx="6168210" cy="30777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项目的基本情况（类别，组别，名称，团队情况）</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3361456" y="3033439"/>
              <a:ext cx="47202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68856" y="1716895"/>
              <a:ext cx="324412" cy="683452"/>
              <a:chOff x="1633928" y="2263515"/>
              <a:chExt cx="324412" cy="683452"/>
            </a:xfrm>
          </p:grpSpPr>
          <p:cxnSp>
            <p:nvCxnSpPr>
              <p:cNvPr id="27" name="直接连接符 26"/>
              <p:cNvCxnSpPr/>
              <p:nvPr/>
            </p:nvCxnSpPr>
            <p:spPr>
              <a:xfrm>
                <a:off x="1633928" y="2263515"/>
                <a:ext cx="0" cy="6834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flipV="1">
              <a:off x="9269034" y="3554533"/>
              <a:ext cx="324412" cy="834591"/>
              <a:chOff x="1633928" y="2263514"/>
              <a:chExt cx="324412" cy="834591"/>
            </a:xfrm>
          </p:grpSpPr>
          <p:cxnSp>
            <p:nvCxnSpPr>
              <p:cNvPr id="25" name="直接连接符 24"/>
              <p:cNvCxnSpPr/>
              <p:nvPr/>
            </p:nvCxnSpPr>
            <p:spPr>
              <a:xfrm flipH="1">
                <a:off x="1633928" y="2263514"/>
                <a:ext cx="0" cy="8345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33928" y="2263515"/>
                <a:ext cx="3244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我们的团队</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4" name="图片 3" descr="暂时 (1)"/>
          <p:cNvPicPr>
            <a:picLocks noChangeAspect="1"/>
          </p:cNvPicPr>
          <p:nvPr/>
        </p:nvPicPr>
        <p:blipFill>
          <a:blip r:embed="rId1"/>
          <a:stretch>
            <a:fillRect/>
          </a:stretch>
        </p:blipFill>
        <p:spPr>
          <a:xfrm>
            <a:off x="1176020" y="446405"/>
            <a:ext cx="6792595" cy="4250055"/>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994411"/>
            <a:ext cx="8229600" cy="3394472"/>
          </a:xfrm>
        </p:spPr>
        <p:txBody>
          <a:bodyPr>
            <a:normAutofit fontScale="25000"/>
          </a:bodyPr>
          <a:p>
            <a:pPr marL="0" indent="0">
              <a:lnSpc>
                <a:spcPct val="150000"/>
              </a:lnSpc>
              <a:buNone/>
            </a:pPr>
            <a:r>
              <a:rPr lang="en-US" altLang="zh-CN">
                <a:solidFill>
                  <a:schemeClr val="bg1"/>
                </a:solidFill>
              </a:rPr>
              <a:t>	</a:t>
            </a:r>
            <a:r>
              <a:rPr lang="zh-CN" altLang="en-US" sz="6000" b="1">
                <a:solidFill>
                  <a:schemeClr val="bg1"/>
                </a:solidFill>
              </a:rPr>
              <a:t>针对慢性疾病发病率逐年上升、人们就医难等种种问题，我们决定采用现代化的高科技手段来缓解医疗资源短缺问题。利用现代网络和可穿戴医疗设备可以很好的解决全球医疗资源严重不足的问题，使患者在发病时可以得到及时的救治，挽救生命。可穿戴电子的发展方向是智能化，通过海量的数据处理，用计算机来替代医生、医护人员的检测，从而降低人力、物力成本。</a:t>
            </a:r>
            <a:endParaRPr lang="zh-CN" altLang="en-US" sz="6000" b="1">
              <a:solidFill>
                <a:schemeClr val="bg1"/>
              </a:solidFill>
            </a:endParaRPr>
          </a:p>
          <a:p>
            <a:pPr marL="0" indent="0">
              <a:lnSpc>
                <a:spcPct val="110000"/>
              </a:lnSpc>
              <a:buNone/>
            </a:pPr>
            <a:endParaRPr lang="zh-CN" altLang="en-US" sz="5400" b="1">
              <a:solidFill>
                <a:schemeClr val="bg1"/>
              </a:solidFill>
            </a:endParaRPr>
          </a:p>
          <a:p>
            <a:pPr marL="0" indent="0">
              <a:lnSpc>
                <a:spcPct val="150000"/>
              </a:lnSpc>
              <a:buNone/>
            </a:pPr>
            <a:r>
              <a:rPr lang="zh-CN" altLang="en-US" sz="6000" b="1">
                <a:solidFill>
                  <a:schemeClr val="bg1"/>
                </a:solidFill>
              </a:rPr>
              <a:t>“基于Hadoop云平台的多生理参数远程监护系统”从以下几方面来提高人们的健康水平：</a:t>
            </a:r>
            <a:endParaRPr lang="zh-CN" altLang="en-US" sz="6000" b="1">
              <a:solidFill>
                <a:schemeClr val="bg1"/>
              </a:solidFill>
            </a:endParaRPr>
          </a:p>
          <a:p>
            <a:pPr marL="0" indent="0">
              <a:lnSpc>
                <a:spcPct val="150000"/>
              </a:lnSpc>
              <a:buFont typeface="Wingdings" panose="05000000000000000000" charset="0"/>
              <a:buChar char="u"/>
            </a:pPr>
            <a:r>
              <a:rPr lang="zh-CN" altLang="en-US" sz="6000" b="1">
                <a:solidFill>
                  <a:schemeClr val="bg1"/>
                </a:solidFill>
              </a:rPr>
              <a:t>为人们提供实时、便捷、有效的多生理参数监护。</a:t>
            </a:r>
            <a:endParaRPr lang="zh-CN" altLang="en-US" sz="6000" b="1">
              <a:solidFill>
                <a:schemeClr val="bg1"/>
              </a:solidFill>
            </a:endParaRPr>
          </a:p>
          <a:p>
            <a:pPr marL="0" indent="0">
              <a:lnSpc>
                <a:spcPct val="150000"/>
              </a:lnSpc>
              <a:buFont typeface="Wingdings" panose="05000000000000000000" charset="0"/>
              <a:buChar char="u"/>
            </a:pPr>
            <a:r>
              <a:rPr lang="zh-CN" altLang="en-US" sz="6000" b="1">
                <a:solidFill>
                  <a:schemeClr val="bg1"/>
                </a:solidFill>
              </a:rPr>
              <a:t>Hadoop云健康平台为人们提供科技化、智能化、信息化的全方位服务。</a:t>
            </a:r>
            <a:endParaRPr lang="zh-CN" altLang="en-US" sz="6000" b="1">
              <a:solidFill>
                <a:schemeClr val="bg1"/>
              </a:solidFill>
            </a:endParaRPr>
          </a:p>
          <a:p>
            <a:pPr marL="0" indent="0">
              <a:lnSpc>
                <a:spcPct val="150000"/>
              </a:lnSpc>
              <a:buFont typeface="Wingdings" panose="05000000000000000000" charset="0"/>
              <a:buChar char="u"/>
            </a:pPr>
            <a:r>
              <a:rPr lang="zh-CN" altLang="en-US" sz="6000" b="1">
                <a:solidFill>
                  <a:schemeClr val="bg1"/>
                </a:solidFill>
              </a:rPr>
              <a:t>通过跌倒检测报警装置，实时监测用户动态，防止因意外跌倒昏迷而得不到及时救治造成严重后果。</a:t>
            </a:r>
            <a:endParaRPr lang="zh-CN" altLang="en-US" sz="6000" b="1">
              <a:solidFill>
                <a:schemeClr val="bg1"/>
              </a:solidFill>
            </a:endParaRP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我们在做什么</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endParaRPr lang="zh-CN" altLang="zh-CN" sz="750" dirty="0">
              <a:solidFill>
                <a:schemeClr val="tx1"/>
              </a:solidFill>
              <a:latin typeface="微软雅黑" panose="020B0503020204020204" pitchFamily="34" charset="-122"/>
              <a:ea typeface="微软雅黑" panose="020B0503020204020204" pitchFamily="34" charset="-122"/>
              <a:sym typeface="FZLanTingHeiS-DB1-GBK" charset="0"/>
            </a:endParaRPr>
          </a:p>
        </p:txBody>
      </p:sp>
      <p:sp>
        <p:nvSpPr>
          <p:cNvPr id="4" name="TextBox 3"/>
          <p:cNvSpPr txBox="1"/>
          <p:nvPr/>
        </p:nvSpPr>
        <p:spPr>
          <a:xfrm>
            <a:off x="1939328" y="1394505"/>
            <a:ext cx="5265584" cy="1504950"/>
          </a:xfrm>
          <a:prstGeom prst="rect">
            <a:avLst/>
          </a:prstGeom>
          <a:noFill/>
        </p:spPr>
        <p:txBody>
          <a:bodyPr wrap="square" rtlCol="0">
            <a:spAutoFit/>
          </a:bodyPr>
          <a:lstStyle/>
          <a:p>
            <a:pPr algn="ctr"/>
            <a:r>
              <a:rPr lang="en-US" altLang="zh-CN" sz="8625" dirty="0" smtClean="0">
                <a:solidFill>
                  <a:schemeClr val="bg1"/>
                </a:solidFill>
                <a:latin typeface="MyriadSetPro-Thin" panose="02000203050000020004" pitchFamily="2" charset="0"/>
              </a:rPr>
              <a:t>Since 2000</a:t>
            </a:r>
            <a:endParaRPr lang="en-US" altLang="zh-CN" sz="8625" dirty="0" smtClean="0">
              <a:solidFill>
                <a:schemeClr val="bg1"/>
              </a:solidFill>
              <a:latin typeface="MyriadSetPro-Thin" panose="02000203050000020004" pitchFamily="2" charset="0"/>
            </a:endParaRPr>
          </a:p>
        </p:txBody>
      </p:sp>
      <p:sp>
        <p:nvSpPr>
          <p:cNvPr id="5" name="TextBox 4"/>
          <p:cNvSpPr txBox="1"/>
          <p:nvPr/>
        </p:nvSpPr>
        <p:spPr>
          <a:xfrm>
            <a:off x="1736804" y="2598350"/>
            <a:ext cx="5670630" cy="411480"/>
          </a:xfrm>
          <a:prstGeom prst="rect">
            <a:avLst/>
          </a:prstGeom>
          <a:noFill/>
        </p:spPr>
        <p:txBody>
          <a:bodyPr wrap="square" rtlCol="0">
            <a:spAutoFit/>
          </a:bodyPr>
          <a:lstStyle/>
          <a:p>
            <a:pPr algn="ctr"/>
            <a:r>
              <a:rPr lang="zh-CN" altLang="en-US" sz="2100" dirty="0" smtClean="0">
                <a:solidFill>
                  <a:schemeClr val="bg1"/>
                </a:solidFill>
                <a:latin typeface="FZLanTingKanHei-R-GBK" panose="02000000000000000000" pitchFamily="2" charset="-122"/>
                <a:ea typeface="FZLanTingKanHei-R-GBK" panose="02000000000000000000" pitchFamily="2" charset="-122"/>
              </a:rPr>
              <a:t>国民的健康意识开始提升，医疗投入开始递增</a:t>
            </a:r>
            <a:endParaRPr lang="zh-CN" altLang="en-US" sz="2100" dirty="0" smtClean="0">
              <a:solidFill>
                <a:schemeClr val="bg1"/>
              </a:solidFill>
              <a:latin typeface="FZLanTingKanHei-R-GBK" panose="02000000000000000000" pitchFamily="2" charset="-122"/>
              <a:ea typeface="FZLanTingKanHei-R-GBK" panose="02000000000000000000" pitchFamily="2" charset="-122"/>
            </a:endParaRPr>
          </a:p>
        </p:txBody>
      </p:sp>
    </p:spTree>
  </p:cSld>
  <p:clrMapOvr>
    <a:masterClrMapping/>
  </p:clrMapOvr>
  <p:transition spd="slow" advTm="3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6" descr="IMG_256"/>
          <p:cNvPicPr>
            <a:picLocks noChangeAspect="1"/>
          </p:cNvPicPr>
          <p:nvPr/>
        </p:nvPicPr>
        <p:blipFill>
          <a:blip r:embed="rId1"/>
          <a:stretch>
            <a:fillRect/>
          </a:stretch>
        </p:blipFill>
        <p:spPr>
          <a:xfrm>
            <a:off x="292100" y="1264920"/>
            <a:ext cx="3912235" cy="2613660"/>
          </a:xfrm>
          <a:prstGeom prst="rect">
            <a:avLst/>
          </a:prstGeom>
          <a:noFill/>
          <a:ln w="9525">
            <a:noFill/>
          </a:ln>
        </p:spPr>
      </p:pic>
      <p:sp>
        <p:nvSpPr>
          <p:cNvPr id="3" name="文本框 2"/>
          <p:cNvSpPr txBox="1"/>
          <p:nvPr/>
        </p:nvSpPr>
        <p:spPr>
          <a:xfrm>
            <a:off x="283210" y="4131310"/>
            <a:ext cx="3921125" cy="337820"/>
          </a:xfrm>
          <a:prstGeom prst="rect">
            <a:avLst/>
          </a:prstGeom>
          <a:noFill/>
        </p:spPr>
        <p:txBody>
          <a:bodyPr wrap="square" rtlCol="0">
            <a:spAutoFit/>
          </a:bodyPr>
          <a:p>
            <a:r>
              <a:rPr lang="zh-CN" altLang="en-US" sz="1600">
                <a:solidFill>
                  <a:schemeClr val="bg1"/>
                </a:solidFill>
              </a:rPr>
              <a:t>图1.1 全国医疗总支出占GDP比重逐年扩大</a:t>
            </a:r>
            <a:endParaRPr lang="zh-CN" altLang="en-US" sz="1600">
              <a:solidFill>
                <a:schemeClr val="bg1"/>
              </a:solidFill>
            </a:endParaRPr>
          </a:p>
        </p:txBody>
      </p:sp>
      <p:pic>
        <p:nvPicPr>
          <p:cNvPr id="4" name="图片 4" descr="IMG_256"/>
          <p:cNvPicPr>
            <a:picLocks noChangeAspect="1"/>
          </p:cNvPicPr>
          <p:nvPr/>
        </p:nvPicPr>
        <p:blipFill>
          <a:blip r:embed="rId2"/>
          <a:stretch>
            <a:fillRect/>
          </a:stretch>
        </p:blipFill>
        <p:spPr>
          <a:xfrm>
            <a:off x="4723130" y="1264920"/>
            <a:ext cx="4050030" cy="2613660"/>
          </a:xfrm>
          <a:prstGeom prst="rect">
            <a:avLst/>
          </a:prstGeom>
          <a:noFill/>
          <a:ln w="9525">
            <a:noFill/>
          </a:ln>
        </p:spPr>
      </p:pic>
      <p:sp>
        <p:nvSpPr>
          <p:cNvPr id="5" name="文本框 4"/>
          <p:cNvSpPr txBox="1"/>
          <p:nvPr/>
        </p:nvSpPr>
        <p:spPr>
          <a:xfrm>
            <a:off x="5577205" y="4131310"/>
            <a:ext cx="2341880" cy="337820"/>
          </a:xfrm>
          <a:prstGeom prst="rect">
            <a:avLst/>
          </a:prstGeom>
          <a:noFill/>
        </p:spPr>
        <p:txBody>
          <a:bodyPr wrap="square" rtlCol="0">
            <a:spAutoFit/>
          </a:bodyPr>
          <a:p>
            <a:pPr algn="l"/>
            <a:r>
              <a:rPr lang="zh-CN" altLang="en-US" sz="1600">
                <a:solidFill>
                  <a:schemeClr val="bg1"/>
                </a:solidFill>
              </a:rPr>
              <a:t>图1.3 就医需求飞速增长</a:t>
            </a:r>
            <a:endParaRPr lang="zh-CN" altLang="en-US" sz="1600">
              <a:solidFill>
                <a:schemeClr val="bg1"/>
              </a:solidFill>
            </a:endParaRPr>
          </a:p>
        </p:txBody>
      </p:sp>
      <p:grpSp>
        <p:nvGrpSpPr>
          <p:cNvPr id="10" name="组合 9"/>
          <p:cNvGrpSpPr/>
          <p:nvPr/>
        </p:nvGrpSpPr>
        <p:grpSpPr>
          <a:xfrm>
            <a:off x="0" y="257176"/>
            <a:ext cx="3632843" cy="474893"/>
            <a:chOff x="0" y="257176"/>
            <a:chExt cx="3632843" cy="474893"/>
          </a:xfrm>
        </p:grpSpPr>
        <p:sp>
          <p:nvSpPr>
            <p:cNvPr id="9"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一个明显的对比</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14" y="880903"/>
            <a:ext cx="9142810" cy="3023870"/>
          </a:xfrm>
          <a:prstGeom prst="rect">
            <a:avLst/>
          </a:prstGeom>
          <a:noFill/>
        </p:spPr>
        <p:txBody>
          <a:bodyPr wrap="square" lIns="0" rtlCol="0">
            <a:spAutoFit/>
          </a:bodyPr>
          <a:lstStyle/>
          <a:p>
            <a:pPr algn="ctr"/>
            <a:r>
              <a:rPr lang="en-US" altLang="zh-CN" sz="17900" dirty="0" smtClean="0">
                <a:solidFill>
                  <a:schemeClr val="bg1">
                    <a:alpha val="5000"/>
                  </a:schemeClr>
                </a:solidFill>
                <a:latin typeface="MyriadSetPro-Thin" panose="02000203050000020004" pitchFamily="2" charset="0"/>
                <a:ea typeface="微软雅黑" panose="020B0503020204020204" pitchFamily="34" charset="-122"/>
              </a:rPr>
              <a:t>HEALTH</a:t>
            </a:r>
            <a:endParaRPr lang="en-US" altLang="zh-CN" sz="17900" dirty="0" smtClean="0">
              <a:solidFill>
                <a:schemeClr val="bg1">
                  <a:alpha val="5000"/>
                </a:schemeClr>
              </a:solidFill>
              <a:latin typeface="MyriadSetPro-Thin" panose="02000203050000020004" pitchFamily="2" charset="0"/>
              <a:ea typeface="微软雅黑" panose="020B0503020204020204" pitchFamily="34" charset="-122"/>
            </a:endParaRPr>
          </a:p>
        </p:txBody>
      </p:sp>
      <p:sp>
        <p:nvSpPr>
          <p:cNvPr id="2" name="TextBox 1"/>
          <p:cNvSpPr txBox="1"/>
          <p:nvPr/>
        </p:nvSpPr>
        <p:spPr>
          <a:xfrm>
            <a:off x="1238885" y="1738630"/>
            <a:ext cx="6846570" cy="457200"/>
          </a:xfrm>
          <a:prstGeom prst="rect">
            <a:avLst/>
          </a:prstGeom>
          <a:noFill/>
        </p:spPr>
        <p:txBody>
          <a:bodyPr wrap="square" rtlCol="0">
            <a:spAutoFit/>
          </a:bodyPr>
          <a:lstStyle/>
          <a:p>
            <a:pPr algn="ctr"/>
            <a:r>
              <a:rPr lang="zh-CN" altLang="en-US" sz="2400">
                <a:solidFill>
                  <a:schemeClr val="bg1"/>
                </a:solidFill>
              </a:rPr>
              <a:t>医疗资源短缺、分布不均、居民医疗需求的增长</a:t>
            </a:r>
            <a:endParaRPr lang="zh-CN" altLang="en-US" sz="2400">
              <a:solidFill>
                <a:schemeClr val="bg1"/>
              </a:solidFill>
            </a:endParaRPr>
          </a:p>
        </p:txBody>
      </p:sp>
      <p:sp>
        <p:nvSpPr>
          <p:cNvPr id="4" name="菱形 3"/>
          <p:cNvSpPr/>
          <p:nvPr/>
        </p:nvSpPr>
        <p:spPr>
          <a:xfrm>
            <a:off x="2012950" y="2597150"/>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5" name="文本框 4"/>
          <p:cNvSpPr txBox="1"/>
          <p:nvPr/>
        </p:nvSpPr>
        <p:spPr>
          <a:xfrm>
            <a:off x="2114550" y="3440430"/>
            <a:ext cx="1472565" cy="365760"/>
          </a:xfrm>
          <a:prstGeom prst="rect">
            <a:avLst/>
          </a:prstGeom>
          <a:noFill/>
        </p:spPr>
        <p:txBody>
          <a:bodyPr wrap="square" rtlCol="0">
            <a:spAutoFit/>
          </a:bodyPr>
          <a:p>
            <a:r>
              <a:rPr lang="zh-CN" altLang="en-US">
                <a:solidFill>
                  <a:schemeClr val="bg1"/>
                </a:solidFill>
              </a:rPr>
              <a:t>人口老龄化</a:t>
            </a:r>
            <a:endParaRPr lang="zh-CN" altLang="en-US">
              <a:solidFill>
                <a:schemeClr val="bg1"/>
              </a:solidFill>
            </a:endParaRPr>
          </a:p>
        </p:txBody>
      </p:sp>
      <p:sp>
        <p:nvSpPr>
          <p:cNvPr id="6" name="菱形 5"/>
          <p:cNvSpPr/>
          <p:nvPr/>
        </p:nvSpPr>
        <p:spPr>
          <a:xfrm>
            <a:off x="3981450" y="2597785"/>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7" name="菱形 6"/>
          <p:cNvSpPr/>
          <p:nvPr/>
        </p:nvSpPr>
        <p:spPr>
          <a:xfrm>
            <a:off x="5873750" y="2597785"/>
            <a:ext cx="1676400" cy="2051685"/>
          </a:xfrm>
          <a:prstGeom prst="diamond">
            <a:avLst/>
          </a:prstGeom>
          <a:solidFill>
            <a:schemeClr val="accent1">
              <a:lumMod val="75000"/>
            </a:schemeClr>
          </a:solid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2B71B2"/>
              </a:solidFill>
              <a:latin typeface="Segoe UI" panose="020B0502040204020203" pitchFamily="34" charset="0"/>
              <a:cs typeface="Segoe UI" panose="020B0502040204020203" pitchFamily="34" charset="0"/>
            </a:endParaRPr>
          </a:p>
        </p:txBody>
      </p:sp>
      <p:sp>
        <p:nvSpPr>
          <p:cNvPr id="8" name="文本框 7"/>
          <p:cNvSpPr txBox="1"/>
          <p:nvPr/>
        </p:nvSpPr>
        <p:spPr>
          <a:xfrm>
            <a:off x="4083050" y="3441065"/>
            <a:ext cx="1472565" cy="640080"/>
          </a:xfrm>
          <a:prstGeom prst="rect">
            <a:avLst/>
          </a:prstGeom>
          <a:noFill/>
        </p:spPr>
        <p:txBody>
          <a:bodyPr wrap="square" rtlCol="0">
            <a:spAutoFit/>
          </a:bodyPr>
          <a:p>
            <a:pPr algn="ctr"/>
            <a:r>
              <a:rPr lang="zh-CN" altLang="en-US">
                <a:solidFill>
                  <a:schemeClr val="bg1"/>
                </a:solidFill>
              </a:rPr>
              <a:t>重症发病</a:t>
            </a:r>
            <a:endParaRPr lang="zh-CN" altLang="en-US">
              <a:solidFill>
                <a:schemeClr val="bg1"/>
              </a:solidFill>
            </a:endParaRPr>
          </a:p>
          <a:p>
            <a:pPr algn="ctr"/>
            <a:r>
              <a:rPr lang="zh-CN" altLang="en-US">
                <a:solidFill>
                  <a:schemeClr val="bg1"/>
                </a:solidFill>
              </a:rPr>
              <a:t>率提高</a:t>
            </a:r>
            <a:endParaRPr lang="zh-CN" altLang="en-US">
              <a:solidFill>
                <a:schemeClr val="bg1"/>
              </a:solidFill>
            </a:endParaRPr>
          </a:p>
        </p:txBody>
      </p:sp>
      <p:sp>
        <p:nvSpPr>
          <p:cNvPr id="9" name="文本框 8"/>
          <p:cNvSpPr txBox="1"/>
          <p:nvPr/>
        </p:nvSpPr>
        <p:spPr>
          <a:xfrm>
            <a:off x="5975350" y="3439795"/>
            <a:ext cx="1472565" cy="640080"/>
          </a:xfrm>
          <a:prstGeom prst="rect">
            <a:avLst/>
          </a:prstGeom>
          <a:noFill/>
        </p:spPr>
        <p:txBody>
          <a:bodyPr wrap="square" rtlCol="0">
            <a:spAutoFit/>
          </a:bodyPr>
          <a:p>
            <a:pPr algn="ctr"/>
            <a:r>
              <a:rPr lang="zh-CN" altLang="en-US">
                <a:solidFill>
                  <a:schemeClr val="bg1"/>
                </a:solidFill>
              </a:rPr>
              <a:t>居民健康</a:t>
            </a:r>
            <a:endParaRPr lang="zh-CN" altLang="en-US">
              <a:solidFill>
                <a:schemeClr val="bg1"/>
              </a:solidFill>
            </a:endParaRPr>
          </a:p>
          <a:p>
            <a:pPr algn="ctr"/>
            <a:r>
              <a:rPr lang="zh-CN" altLang="en-US">
                <a:solidFill>
                  <a:schemeClr val="bg1"/>
                </a:solidFill>
              </a:rPr>
              <a:t>意识提高</a:t>
            </a:r>
            <a:endParaRPr lang="zh-CN" altLang="en-US">
              <a:solidFill>
                <a:schemeClr val="bg1"/>
              </a:solidFill>
            </a:endParaRPr>
          </a:p>
        </p:txBody>
      </p:sp>
      <p:grpSp>
        <p:nvGrpSpPr>
          <p:cNvPr id="10" name="组合 9"/>
          <p:cNvGrpSpPr/>
          <p:nvPr/>
        </p:nvGrpSpPr>
        <p:grpSpPr>
          <a:xfrm>
            <a:off x="0" y="257176"/>
            <a:ext cx="3632843" cy="474893"/>
            <a:chOff x="0" y="257176"/>
            <a:chExt cx="3632843" cy="474893"/>
          </a:xfrm>
        </p:grpSpPr>
        <p:sp>
          <p:nvSpPr>
            <p:cNvPr id="11" name="文本框 74"/>
            <p:cNvSpPr txBox="1"/>
            <p:nvPr/>
          </p:nvSpPr>
          <p:spPr>
            <a:xfrm>
              <a:off x="206947" y="298364"/>
              <a:ext cx="3425896" cy="433705"/>
            </a:xfrm>
            <a:prstGeom prst="rect">
              <a:avLst/>
            </a:prstGeom>
            <a:noFill/>
          </p:spPr>
          <p:txBody>
            <a:bodyPr wrap="square" rtlCol="0">
              <a:spAutoFit/>
            </a:bodyPr>
            <a:p>
              <a:r>
                <a:rPr lang="zh-CN" altLang="en-US" sz="2100" b="1" dirty="0">
                  <a:solidFill>
                    <a:schemeClr val="bg1"/>
                  </a:solidFill>
                  <a:latin typeface="微软雅黑" panose="020B0503020204020204" pitchFamily="34" charset="-122"/>
                  <a:ea typeface="微软雅黑" panose="020B0503020204020204" pitchFamily="34" charset="-122"/>
                </a:rPr>
                <a:t>创意的来源</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0" y="257176"/>
              <a:ext cx="12858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0F89A6E-6157-44CB-BFDA-F65D0184ED3E}" type="slidenum">
              <a:rPr lang="zh-CN" altLang="en-US" sz="900" smtClean="0">
                <a:solidFill>
                  <a:schemeClr val="tx1"/>
                </a:solidFill>
              </a:rPr>
            </a:fld>
            <a:endParaRPr lang="zh-CN" altLang="en-US" sz="900">
              <a:solidFill>
                <a:schemeClr val="tx1"/>
              </a:solidFill>
            </a:endParaRPr>
          </a:p>
        </p:txBody>
      </p:sp>
      <p:sp>
        <p:nvSpPr>
          <p:cNvPr id="3" name="Rectangle 4"/>
          <p:cNvSpPr/>
          <p:nvPr/>
        </p:nvSpPr>
        <p:spPr bwMode="auto">
          <a:xfrm>
            <a:off x="7904083" y="4760119"/>
            <a:ext cx="762000"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nchor="ctr"/>
          <a:lstStyle>
            <a:lvl1pPr>
              <a:defRPr>
                <a:solidFill>
                  <a:srgbClr val="000000"/>
                </a:solidFill>
                <a:latin typeface="等线" panose="02010600030101010101" charset="-122"/>
                <a:ea typeface="等线" panose="02010600030101010101" charset="-122"/>
                <a:sym typeface="等线" panose="02010600030101010101" charset="-122"/>
              </a:defRPr>
            </a:lvl1pPr>
            <a:lvl2pPr marL="742950" indent="-285750">
              <a:defRPr>
                <a:solidFill>
                  <a:srgbClr val="000000"/>
                </a:solidFill>
                <a:latin typeface="等线" panose="02010600030101010101" charset="-122"/>
                <a:ea typeface="等线" panose="02010600030101010101" charset="-122"/>
                <a:sym typeface="等线" panose="02010600030101010101" charset="-122"/>
              </a:defRPr>
            </a:lvl2pPr>
            <a:lvl3pPr marL="1143000" indent="-228600">
              <a:defRPr>
                <a:solidFill>
                  <a:srgbClr val="000000"/>
                </a:solidFill>
                <a:latin typeface="等线" panose="02010600030101010101" charset="-122"/>
                <a:ea typeface="等线" panose="02010600030101010101" charset="-122"/>
                <a:sym typeface="等线" panose="02010600030101010101" charset="-122"/>
              </a:defRPr>
            </a:lvl3pPr>
            <a:lvl4pPr marL="1600200" indent="-228600">
              <a:defRPr>
                <a:solidFill>
                  <a:srgbClr val="000000"/>
                </a:solidFill>
                <a:latin typeface="等线" panose="02010600030101010101" charset="-122"/>
                <a:ea typeface="等线" panose="02010600030101010101" charset="-122"/>
                <a:sym typeface="等线" panose="02010600030101010101" charset="-122"/>
              </a:defRPr>
            </a:lvl4pPr>
            <a:lvl5pPr marL="2057400" indent="-228600">
              <a:defRPr>
                <a:solidFill>
                  <a:srgbClr val="000000"/>
                </a:solidFill>
                <a:latin typeface="等线" panose="02010600030101010101" charset="-122"/>
                <a:ea typeface="等线" panose="02010600030101010101" charset="-122"/>
                <a:sym typeface="等线" panose="02010600030101010101" charset="-122"/>
              </a:defRPr>
            </a:lvl5pPr>
            <a:lvl6pPr marL="25146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6pPr>
            <a:lvl7pPr marL="29718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7pPr>
            <a:lvl8pPr marL="34290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8pPr>
            <a:lvl9pPr marL="3886200" indent="-228600" eaLnBrk="0" fontAlgn="base" hangingPunct="0">
              <a:spcBef>
                <a:spcPct val="0"/>
              </a:spcBef>
              <a:spcAft>
                <a:spcPct val="0"/>
              </a:spcAft>
              <a:defRPr>
                <a:solidFill>
                  <a:srgbClr val="000000"/>
                </a:solidFill>
                <a:latin typeface="等线" panose="02010600030101010101" charset="-122"/>
                <a:ea typeface="等线" panose="02010600030101010101" charset="-122"/>
                <a:sym typeface="等线" panose="02010600030101010101" charset="-122"/>
              </a:defRPr>
            </a:lvl9pPr>
          </a:lstStyle>
          <a:p>
            <a:pPr algn="ctr" eaLnBrk="1"/>
            <a:r>
              <a:rPr lang="zh-CN" altLang="zh-CN" sz="750" dirty="0">
                <a:solidFill>
                  <a:schemeClr val="tx1"/>
                </a:solidFill>
                <a:latin typeface="微软雅黑" panose="020B0503020204020204" pitchFamily="34" charset="-122"/>
                <a:ea typeface="微软雅黑" panose="020B0503020204020204" pitchFamily="34" charset="-122"/>
                <a:sym typeface="FZLanTingHeiS-DB1-GBK" charset="0"/>
              </a:rPr>
              <a:t>公司概况</a:t>
            </a:r>
            <a:endParaRPr lang="zh-CN" altLang="zh-CN" sz="750" dirty="0">
              <a:solidFill>
                <a:schemeClr val="tx1"/>
              </a:solidFill>
              <a:latin typeface="微软雅黑" panose="020B0503020204020204" pitchFamily="34" charset="-122"/>
              <a:ea typeface="微软雅黑" panose="020B0503020204020204" pitchFamily="34" charset="-122"/>
              <a:sym typeface="FZLanTingHeiS-DB1-GBK" charset="0"/>
            </a:endParaRPr>
          </a:p>
        </p:txBody>
      </p:sp>
      <p:sp>
        <p:nvSpPr>
          <p:cNvPr id="4" name="TextBox 3"/>
          <p:cNvSpPr txBox="1"/>
          <p:nvPr/>
        </p:nvSpPr>
        <p:spPr>
          <a:xfrm>
            <a:off x="2764704" y="2194148"/>
            <a:ext cx="3657178" cy="411480"/>
          </a:xfrm>
          <a:prstGeom prst="rect">
            <a:avLst/>
          </a:prstGeom>
          <a:noFill/>
        </p:spPr>
        <p:txBody>
          <a:bodyPr wrap="square" rtlCol="0">
            <a:spAutoFit/>
          </a:bodyPr>
          <a:lstStyle/>
          <a:p>
            <a:r>
              <a:rPr lang="zh-CN" altLang="en-US" sz="2100" dirty="0" smtClean="0">
                <a:solidFill>
                  <a:schemeClr val="bg1"/>
                </a:solidFill>
                <a:latin typeface="FZLanTingKanHei-R-GBK" panose="02000000000000000000" pitchFamily="2" charset="-122"/>
                <a:ea typeface="FZLanTingKanHei-R-GBK" panose="02000000000000000000" pitchFamily="2" charset="-122"/>
              </a:rPr>
              <a:t>随时随地的守护您的健康</a:t>
            </a:r>
            <a:endParaRPr lang="zh-CN" altLang="en-US" sz="2100" dirty="0" smtClean="0">
              <a:solidFill>
                <a:schemeClr val="bg1"/>
              </a:solidFill>
              <a:latin typeface="FZLanTingKanHei-R-GBK" panose="02000000000000000000" pitchFamily="2" charset="-122"/>
              <a:ea typeface="FZLanTingKanHei-R-GBK" panose="02000000000000000000" pitchFamily="2" charset="-122"/>
            </a:endParaRPr>
          </a:p>
        </p:txBody>
      </p:sp>
      <p:sp>
        <p:nvSpPr>
          <p:cNvPr id="5" name="TextBox 4"/>
          <p:cNvSpPr txBox="1"/>
          <p:nvPr/>
        </p:nvSpPr>
        <p:spPr>
          <a:xfrm>
            <a:off x="2776220" y="2451735"/>
            <a:ext cx="4356735" cy="945515"/>
          </a:xfrm>
          <a:prstGeom prst="rect">
            <a:avLst/>
          </a:prstGeom>
          <a:noFill/>
        </p:spPr>
        <p:txBody>
          <a:bodyPr wrap="square" rtlCol="0">
            <a:spAutoFit/>
          </a:bodyPr>
          <a:lstStyle/>
          <a:p>
            <a:r>
              <a:rPr lang="en-US" altLang="zh-CN" sz="2700" spc="300" dirty="0" smtClean="0">
                <a:solidFill>
                  <a:schemeClr val="bg1"/>
                </a:solidFill>
                <a:latin typeface="MyriadSetPro-Thin" panose="02000203050000020004" pitchFamily="2" charset="0"/>
                <a:ea typeface="方正兰亭细黑_GBK" panose="02000000000000000000" pitchFamily="2" charset="-122"/>
              </a:rPr>
              <a:t>Protect your health anytime, anywhere</a:t>
            </a:r>
            <a:r>
              <a:rPr lang="zh-CN" altLang="en-US" sz="2700" spc="300" dirty="0" smtClean="0">
                <a:solidFill>
                  <a:schemeClr val="bg1"/>
                </a:solidFill>
                <a:latin typeface="MyriadSetPro-Thin" panose="02000203050000020004" pitchFamily="2" charset="0"/>
                <a:ea typeface="方正兰亭细黑_GBK" panose="02000000000000000000" pitchFamily="2" charset="-122"/>
              </a:rPr>
              <a:t>！</a:t>
            </a:r>
            <a:endParaRPr lang="zh-CN" altLang="en-US" sz="2700" spc="300" dirty="0" smtClean="0">
              <a:solidFill>
                <a:schemeClr val="bg1"/>
              </a:solidFill>
              <a:latin typeface="MyriadSetPro-Thin" panose="02000203050000020004" pitchFamily="2" charset="0"/>
              <a:ea typeface="方正兰亭细黑_GBK" panose="02000000000000000000" pitchFamily="2" charset="-122"/>
            </a:endParaRPr>
          </a:p>
        </p:txBody>
      </p:sp>
      <p:cxnSp>
        <p:nvCxnSpPr>
          <p:cNvPr id="7" name="直接连接符 6"/>
          <p:cNvCxnSpPr/>
          <p:nvPr/>
        </p:nvCxnSpPr>
        <p:spPr>
          <a:xfrm>
            <a:off x="2722245" y="2204720"/>
            <a:ext cx="0" cy="1192530"/>
          </a:xfrm>
          <a:prstGeom prst="line">
            <a:avLst/>
          </a:prstGeom>
          <a:ln w="76200" cap="flat">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advTm="3000">
        <p14:ripple/>
      </p:transition>
    </mc:Choice>
    <mc:Fallback>
      <p:transition spd="slow" advTm="300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w="9525">
          <a:solidFill>
            <a:schemeClr val="bg1"/>
          </a:solidFill>
          <a:prstDash val="sysDash"/>
        </a:ln>
      </a:spPr>
      <a:bodyPr rtlCol="0" anchor="ctr"/>
      <a:lstStyle>
        <a:defPPr algn="ctr">
          <a:defRPr dirty="0">
            <a:solidFill>
              <a:srgbClr val="2B71B2"/>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WPS 演示</Application>
  <PresentationFormat>全屏显示(16:9)</PresentationFormat>
  <Paragraphs>212</Paragraphs>
  <Slides>22</Slides>
  <Notes>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22</vt:i4>
      </vt:variant>
    </vt:vector>
  </HeadingPairs>
  <TitlesOfParts>
    <vt:vector size="46" baseType="lpstr">
      <vt:lpstr>Arial</vt:lpstr>
      <vt:lpstr>宋体</vt:lpstr>
      <vt:lpstr>Wingdings</vt:lpstr>
      <vt:lpstr>Segoe UI</vt:lpstr>
      <vt:lpstr>Arial</vt:lpstr>
      <vt:lpstr>仿宋</vt:lpstr>
      <vt:lpstr>Segoe Script</vt:lpstr>
      <vt:lpstr>华文仿宋</vt:lpstr>
      <vt:lpstr>Hiragino Sans GB W3</vt:lpstr>
      <vt:lpstr>微软雅黑</vt:lpstr>
      <vt:lpstr>华康俪金黑W8</vt:lpstr>
      <vt:lpstr>Wingdings</vt:lpstr>
      <vt:lpstr>等线</vt:lpstr>
      <vt:lpstr>FZLanTingHeiS-DB1-GBK</vt:lpstr>
      <vt:lpstr>MyriadSetPro-Thin</vt:lpstr>
      <vt:lpstr>FZLanTingKanHei-R-GBK</vt:lpstr>
      <vt:lpstr>方正兰亭细黑_GBK</vt:lpstr>
      <vt:lpstr>Calibri</vt:lpstr>
      <vt:lpstr>方正兰亭黑简体</vt:lpstr>
      <vt:lpstr>Hiragino Sans GB W6</vt:lpstr>
      <vt:lpstr>黑体</vt:lpstr>
      <vt:lpstr>Yu Gothic UI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解决痛点的关键：解决医疗资源分布不均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carlos c</dc:creator>
  <cp:lastModifiedBy>nocla</cp:lastModifiedBy>
  <cp:revision>117</cp:revision>
  <dcterms:created xsi:type="dcterms:W3CDTF">2014-10-30T02:27:00Z</dcterms:created>
  <dcterms:modified xsi:type="dcterms:W3CDTF">2017-04-25T14:36:23Z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2052-10.1.0.6120</vt:lpwstr>
  </property>
</Properties>
</file>