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67" r:id="rId4"/>
    <p:sldId id="266" r:id="rId5"/>
    <p:sldId id="258" r:id="rId6"/>
    <p:sldId id="268" r:id="rId7"/>
    <p:sldId id="269" r:id="rId8"/>
    <p:sldId id="270" r:id="rId9"/>
    <p:sldId id="271" r:id="rId10"/>
    <p:sldId id="272" r:id="rId11"/>
    <p:sldId id="276" r:id="rId12"/>
    <p:sldId id="273" r:id="rId13"/>
    <p:sldId id="262" r:id="rId14"/>
    <p:sldId id="275" r:id="rId15"/>
    <p:sldId id="277" r:id="rId16"/>
    <p:sldId id="278" r:id="rId17"/>
    <p:sldId id="279" r:id="rId18"/>
    <p:sldId id="280" r:id="rId19"/>
    <p:sldId id="282" r:id="rId20"/>
    <p:sldId id="281" r:id="rId21"/>
    <p:sldId id="283" r:id="rId22"/>
    <p:sldId id="284" r:id="rId2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0070C0"/>
    <a:srgbClr val="93634C"/>
    <a:srgbClr val="94634C"/>
    <a:srgbClr val="EA718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5633" autoAdjust="0"/>
  </p:normalViewPr>
  <p:slideViewPr>
    <p:cSldViewPr>
      <p:cViewPr varScale="1">
        <p:scale>
          <a:sx n="67" d="100"/>
          <a:sy n="67" d="100"/>
        </p:scale>
        <p:origin x="-146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ea typeface="宋体" pitchFamily="2" charset="-122"/>
              </a:defRPr>
            </a:lvl1pPr>
          </a:lstStyle>
          <a:p>
            <a:pPr>
              <a:defRPr/>
            </a:pPr>
            <a:fld id="{9FD37277-1DA8-4702-A892-A99F06332B49}" type="datetimeFigureOut">
              <a:rPr lang="zh-CN" altLang="en-US"/>
              <a:pPr>
                <a:defRPr/>
              </a:pPr>
              <a:t>2017/3/27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ea typeface="宋体" pitchFamily="2" charset="-122"/>
              </a:defRPr>
            </a:lvl1pPr>
          </a:lstStyle>
          <a:p>
            <a:pPr>
              <a:defRPr/>
            </a:pPr>
            <a:fld id="{DFBE80AD-5EF5-436B-84BA-7EEA127A016F}" type="slidenum">
              <a:rPr lang="zh-CN" altLang="en-US"/>
              <a:pPr>
                <a:defRPr/>
              </a:pPr>
              <a:t>‹#›</a:t>
            </a:fld>
            <a:endParaRPr lang="zh-CN" altLang="en-US"/>
          </a:p>
        </p:txBody>
      </p:sp>
    </p:spTree>
    <p:extLst>
      <p:ext uri="{BB962C8B-B14F-4D97-AF65-F5344CB8AC3E}">
        <p14:creationId xmlns="" xmlns:p14="http://schemas.microsoft.com/office/powerpoint/2010/main" val="35135546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D63B5A4F-6616-4ED0-8815-AD94FBF6FDDC}" type="datetimeFigureOut">
              <a:rPr lang="zh-CN" altLang="en-US"/>
              <a:pPr>
                <a:defRPr/>
              </a:pPr>
              <a:t>2017/3/27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989742-6F23-451B-8DEE-7818F73F492E}"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30B788F-E3BC-4A96-AF21-58C25AD9FC94}" type="datetimeFigureOut">
              <a:rPr lang="zh-CN" altLang="en-US"/>
              <a:pPr>
                <a:defRPr/>
              </a:pPr>
              <a:t>2017/3/27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42A16D5-77C1-4DA0-B42B-C189F5D82689}"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A898D4C-FC1D-40FF-B521-B74929483327}" type="datetimeFigureOut">
              <a:rPr lang="zh-CN" altLang="en-US"/>
              <a:pPr>
                <a:defRPr/>
              </a:pPr>
              <a:t>2017/3/27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6312B6-3722-45C1-AF1C-57D42E362D71}"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11696D6-CA24-47AC-823A-FAA7B40EA4B5}" type="datetimeFigureOut">
              <a:rPr lang="zh-CN" altLang="en-US"/>
              <a:pPr>
                <a:defRPr/>
              </a:pPr>
              <a:t>2017/3/27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E2043EA-29B2-4A08-B7BE-C2E1CC1DFC07}"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5A5331A-5A82-4920-A4D5-747DB6302063}" type="datetimeFigureOut">
              <a:rPr lang="zh-CN" altLang="en-US"/>
              <a:pPr>
                <a:defRPr/>
              </a:pPr>
              <a:t>2017/3/27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63122C-01B6-4162-A543-2FC550DF46F3}"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2759634F-6257-4C41-850C-14D573ACDB9D}" type="datetimeFigureOut">
              <a:rPr lang="zh-CN" altLang="en-US"/>
              <a:pPr>
                <a:defRPr/>
              </a:pPr>
              <a:t>2017/3/27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8ECF0E7-B8FA-454C-BB90-A72F74453E7D}"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0850D205-49DA-4573-B057-3B4BCAC6A222}" type="datetimeFigureOut">
              <a:rPr lang="zh-CN" altLang="en-US"/>
              <a:pPr>
                <a:defRPr/>
              </a:pPr>
              <a:t>2017/3/27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3D0FB126-7714-4DF6-B0AF-5E63F04608FD}"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996D586-0819-41FD-B345-00D6A19B6BAC}" type="datetimeFigureOut">
              <a:rPr lang="zh-CN" altLang="en-US"/>
              <a:pPr>
                <a:defRPr/>
              </a:pPr>
              <a:t>2017/3/27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E165C05-9E6A-4132-B96E-43DA00A5AF9B}"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00F5AC3-5C4D-4D80-B887-3B0EF9A538A8}" type="datetimeFigureOut">
              <a:rPr lang="zh-CN" altLang="en-US"/>
              <a:pPr>
                <a:defRPr/>
              </a:pPr>
              <a:t>2017/3/27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0C50253B-57F0-456F-B5AD-8CA614CA2BC6}"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C11BA91-513F-4AA9-A78F-9E78038716F5}" type="datetimeFigureOut">
              <a:rPr lang="zh-CN" altLang="en-US"/>
              <a:pPr>
                <a:defRPr/>
              </a:pPr>
              <a:t>2017/3/27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C6BB614-58C6-4DC6-8615-94A30525E58C}"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811E4BE-B768-4739-997D-566495C480E9}" type="datetimeFigureOut">
              <a:rPr lang="zh-CN" altLang="en-US"/>
              <a:pPr>
                <a:defRPr/>
              </a:pPr>
              <a:t>2017/3/27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4DA5F24-F65B-4996-A4AD-37BADA900941}"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D8B33D27-2EFF-4935-B7B2-8F659DFDF497}" type="datetimeFigureOut">
              <a:rPr lang="zh-CN" altLang="en-US"/>
              <a:pPr>
                <a:defRPr/>
              </a:pPr>
              <a:t>2017/3/27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69169448-FA71-4133-A3D6-188237CC396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24320;&#25918;&#23454;&#39564;-&#25253;&#21578;&#26684;&#24335;.doc"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35838;&#20869;&#23454;&#39564;(&#23553;&#30382;)&#27169;&#29256;%202.do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6.xml"/><Relationship Id="rId1" Type="http://schemas.openxmlformats.org/officeDocument/2006/relationships/slideLayout" Target="../slideLayouts/slideLayout1.xml"/><Relationship Id="rId5" Type="http://schemas.openxmlformats.org/officeDocument/2006/relationships/slide" Target="slide10.xml"/><Relationship Id="rId4" Type="http://schemas.openxmlformats.org/officeDocument/2006/relationships/slide" Target="slide8.xml"/></Relationships>
</file>

<file path=ppt/slides/_rels/slide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1357313" y="1409700"/>
            <a:ext cx="4857750" cy="1200329"/>
          </a:xfrm>
          <a:prstGeom prst="rect">
            <a:avLst/>
          </a:prstGeom>
          <a:noFill/>
          <a:ln w="9525">
            <a:noFill/>
            <a:miter lim="800000"/>
            <a:headEnd/>
            <a:tailEnd/>
          </a:ln>
        </p:spPr>
        <p:txBody>
          <a:bodyPr>
            <a:spAutoFit/>
          </a:bodyPr>
          <a:lstStyle/>
          <a:p>
            <a:r>
              <a:rPr lang="zh-CN" altLang="en-US" sz="3200" dirty="0" smtClean="0">
                <a:latin typeface="Calibri" pitchFamily="34" charset="0"/>
                <a:ea typeface="微软雅黑" pitchFamily="34" charset="-122"/>
              </a:rPr>
              <a:t>     </a:t>
            </a:r>
            <a:r>
              <a:rPr lang="zh-CN" altLang="en-US" sz="3600" b="1" dirty="0" smtClean="0">
                <a:latin typeface="Calibri" pitchFamily="34" charset="0"/>
                <a:ea typeface="微软雅黑" pitchFamily="34" charset="-122"/>
              </a:rPr>
              <a:t>模型机设计</a:t>
            </a:r>
            <a:endParaRPr lang="en-US" altLang="zh-CN" sz="3600" b="1" dirty="0">
              <a:latin typeface="微软雅黑" pitchFamily="34" charset="-122"/>
              <a:ea typeface="微软雅黑" pitchFamily="34" charset="-122"/>
            </a:endParaRPr>
          </a:p>
          <a:p>
            <a:endParaRPr lang="zh-CN" altLang="en-US" dirty="0"/>
          </a:p>
          <a:p>
            <a:endParaRPr lang="zh-CN" altLang="en-US" dirty="0">
              <a:solidFill>
                <a:srgbClr val="FF0000"/>
              </a:solidFill>
            </a:endParaRPr>
          </a:p>
        </p:txBody>
      </p:sp>
      <p:cxnSp>
        <p:nvCxnSpPr>
          <p:cNvPr id="7" name="直接连接符 6"/>
          <p:cNvCxnSpPr/>
          <p:nvPr/>
        </p:nvCxnSpPr>
        <p:spPr>
          <a:xfrm>
            <a:off x="1500166" y="2000240"/>
            <a:ext cx="300037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13"/>
          <p:cNvSpPr>
            <a:spLocks noChangeArrowheads="1"/>
          </p:cNvSpPr>
          <p:nvPr/>
        </p:nvSpPr>
        <p:spPr bwMode="auto">
          <a:xfrm>
            <a:off x="785786" y="928670"/>
            <a:ext cx="7572428" cy="5286412"/>
          </a:xfrm>
          <a:prstGeom prst="rect">
            <a:avLst/>
          </a:prstGeom>
          <a:solidFill>
            <a:srgbClr val="FFFFFF">
              <a:alpha val="90195"/>
            </a:srgbClr>
          </a:solidFill>
          <a:ln w="25400" algn="ctr">
            <a:solidFill>
              <a:srgbClr val="0070C0"/>
            </a:solidFill>
            <a:miter lim="800000"/>
            <a:headEnd/>
            <a:tailEnd/>
          </a:ln>
        </p:spPr>
        <p:txBody>
          <a:bodyPr/>
          <a:lstStyle/>
          <a:p>
            <a:endParaRPr lang="zh-CN" altLang="en-US"/>
          </a:p>
        </p:txBody>
      </p:sp>
      <p:grpSp>
        <p:nvGrpSpPr>
          <p:cNvPr id="2" name="组合 9"/>
          <p:cNvGrpSpPr/>
          <p:nvPr/>
        </p:nvGrpSpPr>
        <p:grpSpPr bwMode="auto">
          <a:xfrm>
            <a:off x="1071538" y="571480"/>
            <a:ext cx="3507105" cy="727909"/>
            <a:chOff x="1828800" y="1468799"/>
            <a:chExt cx="4267200" cy="885600"/>
          </a:xfrm>
          <a:solidFill>
            <a:schemeClr val="tx2">
              <a:lumMod val="75000"/>
            </a:schemeClr>
          </a:solidFill>
        </p:grpSpPr>
        <p:sp>
          <p:nvSpPr>
            <p:cNvPr id="6" name="圆角矩形 5"/>
            <p:cNvSpPr/>
            <p:nvPr/>
          </p:nvSpPr>
          <p:spPr>
            <a:xfrm>
              <a:off x="1828800" y="1468799"/>
              <a:ext cx="4267200" cy="885600"/>
            </a:xfrm>
            <a:prstGeom prst="roundRect">
              <a:avLst/>
            </a:prstGeom>
            <a:grpFill/>
            <a:ln w="9525">
              <a:solidFill>
                <a:srgbClr val="DDDDDD"/>
              </a:solidFill>
              <a:round/>
              <a:headEnd/>
              <a:tailEnd/>
            </a:ln>
            <a:effectLst>
              <a:outerShdw blurRad="63500" sx="101000" sy="101000" algn="ctr" rotWithShape="0">
                <a:prstClr val="black">
                  <a:alpha val="8000"/>
                </a:prstClr>
              </a:outerShdw>
            </a:effectLst>
          </p:spPr>
        </p:sp>
        <p:sp>
          <p:nvSpPr>
            <p:cNvPr id="7" name="圆角矩形 6"/>
            <p:cNvSpPr/>
            <p:nvPr/>
          </p:nvSpPr>
          <p:spPr>
            <a:xfrm>
              <a:off x="1859755" y="1495425"/>
              <a:ext cx="4210051" cy="840581"/>
            </a:xfrm>
            <a:prstGeom prst="roundRect">
              <a:avLst/>
            </a:prstGeom>
            <a:grpFill/>
            <a:ln w="9525">
              <a:noFill/>
              <a:round/>
              <a:headEnd/>
              <a:tailEnd/>
            </a:ln>
          </p:spPr>
          <p:txBody>
            <a:bodyPr wrap="none" anchor="ctr"/>
            <a:lstStyle/>
            <a:p>
              <a:pPr>
                <a:lnSpc>
                  <a:spcPct val="150000"/>
                </a:lnSpc>
                <a:defRPr/>
              </a:pPr>
              <a:endParaRPr lang="en-US" altLang="zh-CN" sz="1600" kern="0" dirty="0">
                <a:solidFill>
                  <a:srgbClr val="888888"/>
                </a:solidFill>
                <a:latin typeface="微软雅黑" pitchFamily="34" charset="-122"/>
                <a:ea typeface="微软雅黑" pitchFamily="34" charset="-122"/>
              </a:endParaRPr>
            </a:p>
          </p:txBody>
        </p:sp>
      </p:grpSp>
      <p:sp>
        <p:nvSpPr>
          <p:cNvPr id="8" name="矩形 20"/>
          <p:cNvSpPr>
            <a:spLocks noChangeArrowheads="1"/>
          </p:cNvSpPr>
          <p:nvPr/>
        </p:nvSpPr>
        <p:spPr bwMode="auto">
          <a:xfrm>
            <a:off x="1214414" y="642918"/>
            <a:ext cx="2646878" cy="584775"/>
          </a:xfrm>
          <a:prstGeom prst="rect">
            <a:avLst/>
          </a:prstGeom>
          <a:noFill/>
          <a:ln w="9525">
            <a:noFill/>
            <a:miter lim="800000"/>
            <a:headEnd/>
            <a:tailEnd/>
          </a:ln>
        </p:spPr>
        <p:txBody>
          <a:bodyPr wrap="none">
            <a:spAutoFit/>
          </a:bodyPr>
          <a:lstStyle/>
          <a:p>
            <a:r>
              <a:rPr lang="zh-CN" altLang="en-US" sz="3200" dirty="0" smtClean="0">
                <a:solidFill>
                  <a:schemeClr val="bg1"/>
                </a:solidFill>
                <a:latin typeface="微软雅黑" pitchFamily="34" charset="-122"/>
                <a:ea typeface="微软雅黑" pitchFamily="34" charset="-122"/>
              </a:rPr>
              <a:t>设计成果验收</a:t>
            </a:r>
            <a:endParaRPr lang="zh-CN" altLang="en-US" sz="3200" dirty="0">
              <a:solidFill>
                <a:schemeClr val="bg1"/>
              </a:solidFill>
              <a:latin typeface="微软雅黑" pitchFamily="34" charset="-122"/>
              <a:ea typeface="微软雅黑" pitchFamily="34" charset="-122"/>
            </a:endParaRPr>
          </a:p>
        </p:txBody>
      </p:sp>
      <p:sp>
        <p:nvSpPr>
          <p:cNvPr id="9" name="TextBox 8"/>
          <p:cNvSpPr txBox="1"/>
          <p:nvPr/>
        </p:nvSpPr>
        <p:spPr>
          <a:xfrm>
            <a:off x="1142976" y="1714488"/>
            <a:ext cx="6715172" cy="4616648"/>
          </a:xfrm>
          <a:prstGeom prst="rect">
            <a:avLst/>
          </a:prstGeom>
          <a:noFill/>
        </p:spPr>
        <p:txBody>
          <a:bodyPr wrap="square" rtlCol="0">
            <a:spAutoFit/>
          </a:bodyPr>
          <a:lstStyle/>
          <a:p>
            <a:pPr>
              <a:lnSpc>
                <a:spcPct val="150000"/>
              </a:lnSpc>
              <a:buFont typeface="Arial" pitchFamily="34" charset="0"/>
              <a:buChar char="•"/>
            </a:pP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实验内容中标注为红色的内容需要提交报告。</a:t>
            </a:r>
            <a:endParaRPr lang="en-US" altLang="zh-CN" sz="2800" dirty="0" smtClean="0">
              <a:latin typeface="黑体" pitchFamily="49" charset="-122"/>
              <a:ea typeface="黑体" pitchFamily="49" charset="-122"/>
            </a:endParaRPr>
          </a:p>
          <a:p>
            <a:pPr>
              <a:lnSpc>
                <a:spcPct val="150000"/>
              </a:lnSpc>
              <a:buFont typeface="Arial" pitchFamily="34" charset="0"/>
              <a:buChar char="•"/>
            </a:pPr>
            <a:r>
              <a:rPr lang="zh-CN" altLang="en-US" sz="2800" dirty="0" smtClean="0">
                <a:latin typeface="黑体" pitchFamily="49" charset="-122"/>
                <a:ea typeface="黑体" pitchFamily="49" charset="-122"/>
              </a:rPr>
              <a:t> 报告在设计时间最后一周的周末电子版提交给本班课程设计指导老师。</a:t>
            </a:r>
            <a:endParaRPr lang="en-US" altLang="zh-CN" sz="2800" dirty="0" smtClean="0">
              <a:latin typeface="黑体" pitchFamily="49" charset="-122"/>
              <a:ea typeface="黑体" pitchFamily="49" charset="-122"/>
            </a:endParaRPr>
          </a:p>
          <a:p>
            <a:pPr>
              <a:lnSpc>
                <a:spcPct val="150000"/>
              </a:lnSpc>
              <a:buFont typeface="Arial" pitchFamily="34" charset="0"/>
              <a:buChar char="•"/>
            </a:pP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hlinkClick r:id="rId2" action="ppaction://hlinkfile"/>
              </a:rPr>
              <a:t>按照报告要求模板来组织文档</a:t>
            </a:r>
            <a:r>
              <a:rPr lang="zh-CN" altLang="en-US" sz="2800" dirty="0" smtClean="0">
                <a:latin typeface="黑体" pitchFamily="49" charset="-122"/>
                <a:ea typeface="黑体" pitchFamily="49" charset="-122"/>
              </a:rPr>
              <a:t>。</a:t>
            </a:r>
            <a:endParaRPr lang="en-US" altLang="zh-CN" sz="2800" dirty="0" smtClean="0">
              <a:latin typeface="黑体" pitchFamily="49" charset="-122"/>
              <a:ea typeface="黑体" pitchFamily="49" charset="-122"/>
            </a:endParaRPr>
          </a:p>
          <a:p>
            <a:pPr>
              <a:lnSpc>
                <a:spcPct val="150000"/>
              </a:lnSpc>
              <a:buFont typeface="Arial" pitchFamily="34" charset="0"/>
              <a:buChar char="•"/>
            </a:pP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这部分会计入最终的课程设计平时分中，也会综合入组成原理课程平时成绩中。</a:t>
            </a:r>
            <a:endParaRPr lang="zh-CN" altLang="en-US" sz="2800" dirty="0">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13"/>
          <p:cNvSpPr>
            <a:spLocks noChangeArrowheads="1"/>
          </p:cNvSpPr>
          <p:nvPr/>
        </p:nvSpPr>
        <p:spPr bwMode="auto">
          <a:xfrm>
            <a:off x="642910" y="571480"/>
            <a:ext cx="8072494" cy="5715040"/>
          </a:xfrm>
          <a:prstGeom prst="rect">
            <a:avLst/>
          </a:prstGeom>
          <a:solidFill>
            <a:srgbClr val="FFFFFF">
              <a:alpha val="90195"/>
            </a:srgbClr>
          </a:solidFill>
          <a:ln w="25400" algn="ctr">
            <a:solidFill>
              <a:srgbClr val="0070C0"/>
            </a:solidFill>
            <a:miter lim="800000"/>
            <a:headEnd/>
            <a:tailEnd/>
          </a:ln>
        </p:spPr>
        <p:txBody>
          <a:bodyPr/>
          <a:lstStyle/>
          <a:p>
            <a:endParaRPr lang="zh-CN" altLang="en-US"/>
          </a:p>
        </p:txBody>
      </p:sp>
      <p:grpSp>
        <p:nvGrpSpPr>
          <p:cNvPr id="2" name="组合 9"/>
          <p:cNvGrpSpPr/>
          <p:nvPr/>
        </p:nvGrpSpPr>
        <p:grpSpPr bwMode="auto">
          <a:xfrm>
            <a:off x="928662" y="214290"/>
            <a:ext cx="3507105" cy="727909"/>
            <a:chOff x="1828800" y="1468799"/>
            <a:chExt cx="4267200" cy="885600"/>
          </a:xfrm>
          <a:solidFill>
            <a:schemeClr val="tx2">
              <a:lumMod val="75000"/>
            </a:schemeClr>
          </a:solidFill>
        </p:grpSpPr>
        <p:sp>
          <p:nvSpPr>
            <p:cNvPr id="6" name="圆角矩形 5"/>
            <p:cNvSpPr/>
            <p:nvPr/>
          </p:nvSpPr>
          <p:spPr>
            <a:xfrm>
              <a:off x="1828800" y="1468799"/>
              <a:ext cx="4267200" cy="885600"/>
            </a:xfrm>
            <a:prstGeom prst="roundRect">
              <a:avLst/>
            </a:prstGeom>
            <a:grpFill/>
            <a:ln w="9525">
              <a:solidFill>
                <a:srgbClr val="DDDDDD"/>
              </a:solidFill>
              <a:round/>
              <a:headEnd/>
              <a:tailEnd/>
            </a:ln>
            <a:effectLst>
              <a:outerShdw blurRad="63500" sx="101000" sy="101000" algn="ctr" rotWithShape="0">
                <a:prstClr val="black">
                  <a:alpha val="8000"/>
                </a:prstClr>
              </a:outerShdw>
            </a:effectLst>
          </p:spPr>
        </p:sp>
        <p:sp>
          <p:nvSpPr>
            <p:cNvPr id="7" name="圆角矩形 6"/>
            <p:cNvSpPr/>
            <p:nvPr/>
          </p:nvSpPr>
          <p:spPr>
            <a:xfrm>
              <a:off x="1859755" y="1495425"/>
              <a:ext cx="4210051" cy="840581"/>
            </a:xfrm>
            <a:prstGeom prst="roundRect">
              <a:avLst/>
            </a:prstGeom>
            <a:grpFill/>
            <a:ln w="9525">
              <a:noFill/>
              <a:round/>
              <a:headEnd/>
              <a:tailEnd/>
            </a:ln>
          </p:spPr>
          <p:txBody>
            <a:bodyPr wrap="none" anchor="ctr"/>
            <a:lstStyle/>
            <a:p>
              <a:pPr>
                <a:lnSpc>
                  <a:spcPct val="150000"/>
                </a:lnSpc>
                <a:defRPr/>
              </a:pPr>
              <a:endParaRPr lang="en-US" altLang="zh-CN" sz="1600" kern="0" dirty="0">
                <a:solidFill>
                  <a:srgbClr val="888888"/>
                </a:solidFill>
                <a:latin typeface="微软雅黑" pitchFamily="34" charset="-122"/>
                <a:ea typeface="微软雅黑" pitchFamily="34" charset="-122"/>
              </a:endParaRPr>
            </a:p>
          </p:txBody>
        </p:sp>
      </p:grpSp>
      <p:sp>
        <p:nvSpPr>
          <p:cNvPr id="8" name="矩形 20"/>
          <p:cNvSpPr>
            <a:spLocks noChangeArrowheads="1"/>
          </p:cNvSpPr>
          <p:nvPr/>
        </p:nvSpPr>
        <p:spPr bwMode="auto">
          <a:xfrm>
            <a:off x="1071538" y="285728"/>
            <a:ext cx="2646878" cy="584775"/>
          </a:xfrm>
          <a:prstGeom prst="rect">
            <a:avLst/>
          </a:prstGeom>
          <a:noFill/>
          <a:ln w="9525">
            <a:noFill/>
            <a:miter lim="800000"/>
            <a:headEnd/>
            <a:tailEnd/>
          </a:ln>
        </p:spPr>
        <p:txBody>
          <a:bodyPr wrap="none">
            <a:spAutoFit/>
          </a:bodyPr>
          <a:lstStyle/>
          <a:p>
            <a:r>
              <a:rPr lang="zh-CN" altLang="en-US" sz="3200" dirty="0" smtClean="0">
                <a:solidFill>
                  <a:schemeClr val="bg1"/>
                </a:solidFill>
                <a:latin typeface="微软雅黑" pitchFamily="34" charset="-122"/>
                <a:ea typeface="微软雅黑" pitchFamily="34" charset="-122"/>
              </a:rPr>
              <a:t>设计报告要求</a:t>
            </a:r>
            <a:endParaRPr lang="zh-CN" altLang="en-US" sz="3200" dirty="0">
              <a:solidFill>
                <a:schemeClr val="bg1"/>
              </a:solidFill>
              <a:latin typeface="微软雅黑" pitchFamily="34" charset="-122"/>
              <a:ea typeface="微软雅黑" pitchFamily="34" charset="-122"/>
            </a:endParaRPr>
          </a:p>
        </p:txBody>
      </p:sp>
      <p:sp>
        <p:nvSpPr>
          <p:cNvPr id="9" name="TextBox 8"/>
          <p:cNvSpPr txBox="1"/>
          <p:nvPr/>
        </p:nvSpPr>
        <p:spPr>
          <a:xfrm>
            <a:off x="928662" y="1000108"/>
            <a:ext cx="6929486" cy="5262979"/>
          </a:xfrm>
          <a:prstGeom prst="rect">
            <a:avLst/>
          </a:prstGeom>
          <a:noFill/>
        </p:spPr>
        <p:txBody>
          <a:bodyPr wrap="square" rtlCol="0">
            <a:spAutoFit/>
          </a:bodyPr>
          <a:lstStyle/>
          <a:p>
            <a:pPr>
              <a:lnSpc>
                <a:spcPct val="150000"/>
              </a:lnSpc>
              <a:buFont typeface="Arial" pitchFamily="34" charset="0"/>
              <a:buChar char="•"/>
            </a:pP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仅提供</a:t>
            </a:r>
            <a:r>
              <a:rPr lang="zh-CN" altLang="en-US" sz="2800" dirty="0" smtClean="0">
                <a:solidFill>
                  <a:srgbClr val="FF0000"/>
                </a:solidFill>
                <a:latin typeface="黑体" pitchFamily="49" charset="-122"/>
                <a:ea typeface="黑体" pitchFamily="49" charset="-122"/>
              </a:rPr>
              <a:t>三次</a:t>
            </a:r>
            <a:r>
              <a:rPr lang="zh-CN" altLang="en-US" sz="2800" dirty="0" smtClean="0">
                <a:latin typeface="黑体" pitchFamily="49" charset="-122"/>
                <a:ea typeface="黑体" pitchFamily="49" charset="-122"/>
              </a:rPr>
              <a:t>报告，提交</a:t>
            </a:r>
            <a:r>
              <a:rPr lang="zh-CN" altLang="en-US" sz="2800" dirty="0" smtClean="0">
                <a:solidFill>
                  <a:srgbClr val="FF0000"/>
                </a:solidFill>
                <a:latin typeface="黑体" pitchFamily="49" charset="-122"/>
                <a:ea typeface="黑体" pitchFamily="49" charset="-122"/>
              </a:rPr>
              <a:t>电子版</a:t>
            </a:r>
            <a:r>
              <a:rPr lang="zh-CN" altLang="en-US" sz="2800" dirty="0" smtClean="0">
                <a:latin typeface="黑体" pitchFamily="49" charset="-122"/>
                <a:ea typeface="黑体" pitchFamily="49" charset="-122"/>
              </a:rPr>
              <a:t>。次数少，质量高。</a:t>
            </a:r>
            <a:endParaRPr lang="en-US" altLang="zh-CN" sz="2800" dirty="0" smtClean="0">
              <a:latin typeface="黑体" pitchFamily="49" charset="-122"/>
              <a:ea typeface="黑体" pitchFamily="49" charset="-122"/>
            </a:endParaRPr>
          </a:p>
          <a:p>
            <a:pPr>
              <a:lnSpc>
                <a:spcPct val="150000"/>
              </a:lnSpc>
              <a:buFont typeface="Arial" pitchFamily="34" charset="0"/>
              <a:buChar char="•"/>
            </a:pP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实验报告中的</a:t>
            </a:r>
            <a:r>
              <a:rPr lang="en-US" altLang="zh-CN" sz="2800" dirty="0" smtClean="0">
                <a:latin typeface="黑体" pitchFamily="49" charset="-122"/>
                <a:ea typeface="黑体" pitchFamily="49" charset="-122"/>
              </a:rPr>
              <a:t>Simulation</a:t>
            </a:r>
            <a:r>
              <a:rPr lang="zh-CN" altLang="en-US" sz="2800" dirty="0" smtClean="0">
                <a:latin typeface="黑体" pitchFamily="49" charset="-122"/>
                <a:ea typeface="黑体" pitchFamily="49" charset="-122"/>
              </a:rPr>
              <a:t>部分需要详细的截图展示。</a:t>
            </a:r>
            <a:endParaRPr lang="en-US" altLang="zh-CN" sz="2800" dirty="0" smtClean="0">
              <a:latin typeface="黑体" pitchFamily="49" charset="-122"/>
              <a:ea typeface="黑体" pitchFamily="49" charset="-122"/>
            </a:endParaRPr>
          </a:p>
          <a:p>
            <a:pPr>
              <a:lnSpc>
                <a:spcPct val="150000"/>
              </a:lnSpc>
              <a:buFont typeface="Arial" pitchFamily="34" charset="0"/>
              <a:buChar char="•"/>
            </a:pP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源代码为</a:t>
            </a:r>
            <a:r>
              <a:rPr lang="en-US" altLang="zh-CN" sz="2800" dirty="0" err="1" smtClean="0">
                <a:latin typeface="黑体" pitchFamily="49" charset="-122"/>
                <a:ea typeface="黑体" pitchFamily="49" charset="-122"/>
              </a:rPr>
              <a:t>module.v</a:t>
            </a:r>
            <a:r>
              <a:rPr lang="zh-CN" altLang="en-US" sz="2800" dirty="0" smtClean="0">
                <a:latin typeface="黑体" pitchFamily="49" charset="-122"/>
                <a:ea typeface="黑体" pitchFamily="49" charset="-122"/>
              </a:rPr>
              <a:t>和</a:t>
            </a:r>
            <a:r>
              <a:rPr lang="en-US" altLang="zh-CN" sz="2800" dirty="0" err="1" smtClean="0">
                <a:latin typeface="黑体" pitchFamily="49" charset="-122"/>
                <a:ea typeface="黑体" pitchFamily="49" charset="-122"/>
              </a:rPr>
              <a:t>module_testbench.v</a:t>
            </a:r>
            <a:r>
              <a:rPr lang="zh-CN" altLang="en-US" sz="2800" dirty="0" smtClean="0">
                <a:latin typeface="黑体" pitchFamily="49" charset="-122"/>
                <a:ea typeface="黑体" pitchFamily="49" charset="-122"/>
              </a:rPr>
              <a:t>。</a:t>
            </a:r>
            <a:endParaRPr lang="en-US" altLang="zh-CN" sz="2800" dirty="0" smtClean="0">
              <a:latin typeface="黑体" pitchFamily="49" charset="-122"/>
              <a:ea typeface="黑体" pitchFamily="49" charset="-122"/>
            </a:endParaRPr>
          </a:p>
          <a:p>
            <a:pPr>
              <a:lnSpc>
                <a:spcPct val="150000"/>
              </a:lnSpc>
              <a:buFont typeface="Arial" pitchFamily="34" charset="0"/>
              <a:buChar char="•"/>
            </a:pPr>
            <a:r>
              <a:rPr lang="zh-CN" altLang="en-US" sz="2800" dirty="0" smtClean="0">
                <a:latin typeface="黑体" pitchFamily="49" charset="-122"/>
                <a:ea typeface="黑体" pitchFamily="49" charset="-122"/>
              </a:rPr>
              <a:t> 与实验报告一起打包提交。</a:t>
            </a:r>
            <a:endParaRPr lang="en-US" altLang="zh-CN" sz="2800" dirty="0" smtClean="0">
              <a:latin typeface="黑体" pitchFamily="49" charset="-122"/>
              <a:ea typeface="黑体" pitchFamily="49" charset="-122"/>
            </a:endParaRPr>
          </a:p>
          <a:p>
            <a:pPr>
              <a:lnSpc>
                <a:spcPct val="150000"/>
              </a:lnSpc>
              <a:buFont typeface="Arial" pitchFamily="34" charset="0"/>
              <a:buChar char="•"/>
            </a:pP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文件包命名：</a:t>
            </a:r>
            <a:r>
              <a:rPr lang="zh-CN" altLang="en-US" sz="2800" dirty="0" smtClean="0"/>
              <a:t>实验名</a:t>
            </a:r>
            <a:r>
              <a:rPr lang="en-US" sz="2800" dirty="0" smtClean="0"/>
              <a:t>-</a:t>
            </a:r>
            <a:r>
              <a:rPr lang="zh-CN" altLang="en-US" sz="2800" dirty="0" smtClean="0"/>
              <a:t>成员名</a:t>
            </a:r>
            <a:r>
              <a:rPr lang="en-US" sz="2800" dirty="0" smtClean="0"/>
              <a:t>1+</a:t>
            </a:r>
            <a:r>
              <a:rPr lang="zh-CN" altLang="en-US" sz="2800" dirty="0" smtClean="0"/>
              <a:t>成员名</a:t>
            </a:r>
            <a:r>
              <a:rPr lang="en-US" sz="2800" dirty="0" smtClean="0"/>
              <a:t>2+</a:t>
            </a:r>
            <a:r>
              <a:rPr lang="zh-CN" altLang="en-US" sz="2800" dirty="0" smtClean="0"/>
              <a:t>成员名</a:t>
            </a:r>
            <a:r>
              <a:rPr lang="en-US" sz="2800" dirty="0" smtClean="0"/>
              <a:t>3+</a:t>
            </a:r>
            <a:r>
              <a:rPr lang="zh-CN" altLang="en-US" sz="2800" dirty="0" smtClean="0"/>
              <a:t>成员名</a:t>
            </a:r>
            <a:r>
              <a:rPr lang="en-US" sz="2800" dirty="0" smtClean="0"/>
              <a:t>4</a:t>
            </a:r>
            <a:endParaRPr lang="zh-CN" altLang="en-US" sz="2800" dirty="0">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13"/>
          <p:cNvSpPr>
            <a:spLocks noChangeArrowheads="1"/>
          </p:cNvSpPr>
          <p:nvPr/>
        </p:nvSpPr>
        <p:spPr bwMode="auto">
          <a:xfrm>
            <a:off x="785786" y="928670"/>
            <a:ext cx="7572428" cy="5286412"/>
          </a:xfrm>
          <a:prstGeom prst="rect">
            <a:avLst/>
          </a:prstGeom>
          <a:solidFill>
            <a:srgbClr val="FFFFFF">
              <a:alpha val="90195"/>
            </a:srgbClr>
          </a:solidFill>
          <a:ln w="25400" algn="ctr">
            <a:solidFill>
              <a:srgbClr val="0070C0"/>
            </a:solidFill>
            <a:miter lim="800000"/>
            <a:headEnd/>
            <a:tailEnd/>
          </a:ln>
        </p:spPr>
        <p:txBody>
          <a:bodyPr/>
          <a:lstStyle/>
          <a:p>
            <a:endParaRPr lang="zh-CN" altLang="en-US"/>
          </a:p>
        </p:txBody>
      </p:sp>
      <p:grpSp>
        <p:nvGrpSpPr>
          <p:cNvPr id="2" name="组合 9"/>
          <p:cNvGrpSpPr/>
          <p:nvPr/>
        </p:nvGrpSpPr>
        <p:grpSpPr bwMode="auto">
          <a:xfrm>
            <a:off x="1071538" y="571480"/>
            <a:ext cx="3507105" cy="727909"/>
            <a:chOff x="1828800" y="1468799"/>
            <a:chExt cx="4267200" cy="885600"/>
          </a:xfrm>
          <a:solidFill>
            <a:schemeClr val="tx2">
              <a:lumMod val="75000"/>
            </a:schemeClr>
          </a:solidFill>
        </p:grpSpPr>
        <p:sp>
          <p:nvSpPr>
            <p:cNvPr id="6" name="圆角矩形 5"/>
            <p:cNvSpPr/>
            <p:nvPr/>
          </p:nvSpPr>
          <p:spPr>
            <a:xfrm>
              <a:off x="1828800" y="1468799"/>
              <a:ext cx="4267200" cy="885600"/>
            </a:xfrm>
            <a:prstGeom prst="roundRect">
              <a:avLst/>
            </a:prstGeom>
            <a:grpFill/>
            <a:ln w="9525">
              <a:solidFill>
                <a:srgbClr val="DDDDDD"/>
              </a:solidFill>
              <a:round/>
              <a:headEnd/>
              <a:tailEnd/>
            </a:ln>
            <a:effectLst>
              <a:outerShdw blurRad="63500" sx="101000" sy="101000" algn="ctr" rotWithShape="0">
                <a:prstClr val="black">
                  <a:alpha val="8000"/>
                </a:prstClr>
              </a:outerShdw>
            </a:effectLst>
          </p:spPr>
        </p:sp>
        <p:sp>
          <p:nvSpPr>
            <p:cNvPr id="7" name="圆角矩形 6"/>
            <p:cNvSpPr/>
            <p:nvPr/>
          </p:nvSpPr>
          <p:spPr>
            <a:xfrm>
              <a:off x="1859755" y="1495425"/>
              <a:ext cx="4210051" cy="840581"/>
            </a:xfrm>
            <a:prstGeom prst="roundRect">
              <a:avLst/>
            </a:prstGeom>
            <a:grpFill/>
            <a:ln w="9525">
              <a:noFill/>
              <a:round/>
              <a:headEnd/>
              <a:tailEnd/>
            </a:ln>
          </p:spPr>
          <p:txBody>
            <a:bodyPr wrap="none" anchor="ctr"/>
            <a:lstStyle/>
            <a:p>
              <a:pPr>
                <a:lnSpc>
                  <a:spcPct val="150000"/>
                </a:lnSpc>
                <a:defRPr/>
              </a:pPr>
              <a:endParaRPr lang="en-US" altLang="zh-CN" sz="1600" kern="0" dirty="0">
                <a:solidFill>
                  <a:srgbClr val="888888"/>
                </a:solidFill>
                <a:latin typeface="微软雅黑" pitchFamily="34" charset="-122"/>
                <a:ea typeface="微软雅黑" pitchFamily="34" charset="-122"/>
              </a:endParaRPr>
            </a:p>
          </p:txBody>
        </p:sp>
      </p:grpSp>
      <p:sp>
        <p:nvSpPr>
          <p:cNvPr id="8" name="矩形 20"/>
          <p:cNvSpPr>
            <a:spLocks noChangeArrowheads="1"/>
          </p:cNvSpPr>
          <p:nvPr/>
        </p:nvSpPr>
        <p:spPr bwMode="auto">
          <a:xfrm>
            <a:off x="1214414" y="642918"/>
            <a:ext cx="3057247" cy="584775"/>
          </a:xfrm>
          <a:prstGeom prst="rect">
            <a:avLst/>
          </a:prstGeom>
          <a:noFill/>
          <a:ln w="9525">
            <a:noFill/>
            <a:miter lim="800000"/>
            <a:headEnd/>
            <a:tailEnd/>
          </a:ln>
        </p:spPr>
        <p:txBody>
          <a:bodyPr wrap="none">
            <a:spAutoFit/>
          </a:bodyPr>
          <a:lstStyle/>
          <a:p>
            <a:r>
              <a:rPr lang="zh-CN" altLang="en-US" sz="3200" dirty="0" smtClean="0">
                <a:solidFill>
                  <a:schemeClr val="bg1"/>
                </a:solidFill>
                <a:latin typeface="微软雅黑" pitchFamily="34" charset="-122"/>
                <a:ea typeface="微软雅黑" pitchFamily="34" charset="-122"/>
              </a:rPr>
              <a:t>指导老师信息：</a:t>
            </a:r>
            <a:endParaRPr lang="zh-CN" altLang="en-US" sz="3200" dirty="0">
              <a:solidFill>
                <a:schemeClr val="bg1"/>
              </a:solidFill>
              <a:latin typeface="微软雅黑" pitchFamily="34" charset="-122"/>
              <a:ea typeface="微软雅黑" pitchFamily="34" charset="-122"/>
            </a:endParaRPr>
          </a:p>
        </p:txBody>
      </p:sp>
      <p:sp>
        <p:nvSpPr>
          <p:cNvPr id="9" name="TextBox 8"/>
          <p:cNvSpPr txBox="1"/>
          <p:nvPr/>
        </p:nvSpPr>
        <p:spPr>
          <a:xfrm>
            <a:off x="1071538" y="1285860"/>
            <a:ext cx="6715172" cy="5632311"/>
          </a:xfrm>
          <a:prstGeom prst="rect">
            <a:avLst/>
          </a:prstGeom>
          <a:noFill/>
        </p:spPr>
        <p:txBody>
          <a:bodyPr wrap="square" rtlCol="0">
            <a:spAutoFit/>
          </a:bodyPr>
          <a:lstStyle/>
          <a:p>
            <a:pPr>
              <a:lnSpc>
                <a:spcPct val="150000"/>
              </a:lnSpc>
            </a:pPr>
            <a:r>
              <a:rPr lang="zh-CN" altLang="en-US" sz="2400" dirty="0" smtClean="0"/>
              <a:t>    计科</a:t>
            </a:r>
            <a:r>
              <a:rPr lang="en-US" altLang="zh-CN" sz="2400" dirty="0" smtClean="0"/>
              <a:t>1401</a:t>
            </a:r>
            <a:r>
              <a:rPr lang="zh-CN" altLang="en-US" sz="2400" dirty="0" smtClean="0"/>
              <a:t>：</a:t>
            </a:r>
            <a:endParaRPr lang="en-US" altLang="zh-CN" sz="2400" dirty="0" smtClean="0"/>
          </a:p>
          <a:p>
            <a:pPr algn="ctr">
              <a:lnSpc>
                <a:spcPct val="150000"/>
              </a:lnSpc>
            </a:pPr>
            <a:r>
              <a:rPr lang="zh-CN" altLang="en-US" sz="2400" dirty="0" smtClean="0"/>
              <a:t>董梁</a:t>
            </a:r>
            <a:r>
              <a:rPr lang="en-US" sz="2400" dirty="0" smtClean="0"/>
              <a:t>&lt; 3057651647＠qq.com&gt;</a:t>
            </a:r>
          </a:p>
          <a:p>
            <a:pPr algn="ctr">
              <a:lnSpc>
                <a:spcPct val="150000"/>
              </a:lnSpc>
            </a:pPr>
            <a:r>
              <a:rPr lang="en-US" altLang="zh-CN" sz="2400" dirty="0" smtClean="0"/>
              <a:t>Tel</a:t>
            </a:r>
            <a:r>
              <a:rPr lang="zh-CN" altLang="en-US" sz="2400" dirty="0" smtClean="0"/>
              <a:t>：</a:t>
            </a:r>
            <a:r>
              <a:rPr lang="en-US" sz="2400" dirty="0" smtClean="0"/>
              <a:t>15902965332</a:t>
            </a:r>
            <a:endParaRPr lang="zh-CN" altLang="en-US" sz="2400" dirty="0" smtClean="0"/>
          </a:p>
          <a:p>
            <a:pPr>
              <a:lnSpc>
                <a:spcPct val="150000"/>
              </a:lnSpc>
            </a:pPr>
            <a:r>
              <a:rPr lang="en-US" sz="2400" dirty="0" smtClean="0"/>
              <a:t>    </a:t>
            </a:r>
            <a:r>
              <a:rPr lang="zh-CN" altLang="en-US" sz="2400" dirty="0" smtClean="0"/>
              <a:t>计科</a:t>
            </a:r>
            <a:r>
              <a:rPr lang="en-US" altLang="zh-CN" sz="2400" dirty="0" smtClean="0"/>
              <a:t>1402</a:t>
            </a:r>
            <a:r>
              <a:rPr lang="zh-CN" altLang="en-US" sz="2400" dirty="0" smtClean="0"/>
              <a:t>班：</a:t>
            </a:r>
            <a:endParaRPr lang="en-US" altLang="zh-CN" sz="2400" dirty="0" smtClean="0"/>
          </a:p>
          <a:p>
            <a:pPr algn="ctr">
              <a:lnSpc>
                <a:spcPct val="150000"/>
              </a:lnSpc>
            </a:pPr>
            <a:r>
              <a:rPr lang="zh-CN" altLang="en-US" sz="2400" dirty="0" smtClean="0"/>
              <a:t>赵全良</a:t>
            </a:r>
            <a:r>
              <a:rPr lang="en-US" sz="2400" dirty="0" smtClean="0"/>
              <a:t>&lt;zql@xupt.edu.cn&gt;</a:t>
            </a:r>
          </a:p>
          <a:p>
            <a:pPr algn="ctr">
              <a:lnSpc>
                <a:spcPct val="150000"/>
              </a:lnSpc>
            </a:pPr>
            <a:r>
              <a:rPr lang="en-US" altLang="zh-CN" sz="2400" dirty="0" smtClean="0"/>
              <a:t>Tel</a:t>
            </a:r>
            <a:r>
              <a:rPr lang="zh-CN" altLang="en-US" sz="2400" dirty="0" smtClean="0"/>
              <a:t>： </a:t>
            </a:r>
            <a:r>
              <a:rPr lang="en-US" altLang="zh-CN" sz="2400" dirty="0" smtClean="0"/>
              <a:t>18049260760</a:t>
            </a:r>
            <a:endParaRPr lang="zh-CN" altLang="en-US" sz="2400" dirty="0" smtClean="0"/>
          </a:p>
          <a:p>
            <a:pPr>
              <a:lnSpc>
                <a:spcPct val="150000"/>
              </a:lnSpc>
            </a:pPr>
            <a:r>
              <a:rPr lang="en-US" sz="2400" dirty="0" smtClean="0"/>
              <a:t>    </a:t>
            </a:r>
            <a:r>
              <a:rPr lang="zh-CN" altLang="en-US" sz="2400" dirty="0" smtClean="0"/>
              <a:t>计科</a:t>
            </a:r>
            <a:r>
              <a:rPr lang="en-US" altLang="zh-CN" sz="2400" smtClean="0"/>
              <a:t>1403</a:t>
            </a:r>
            <a:r>
              <a:rPr lang="zh-CN" altLang="en-US" sz="2400" dirty="0" smtClean="0"/>
              <a:t>班：</a:t>
            </a:r>
            <a:endParaRPr lang="en-US" altLang="zh-CN" sz="2400" dirty="0" smtClean="0"/>
          </a:p>
          <a:p>
            <a:pPr algn="ctr">
              <a:lnSpc>
                <a:spcPct val="150000"/>
              </a:lnSpc>
            </a:pPr>
            <a:r>
              <a:rPr lang="zh-CN" altLang="en-US" sz="2400" dirty="0" smtClean="0"/>
              <a:t>范琳</a:t>
            </a:r>
            <a:r>
              <a:rPr lang="en-US" sz="2400" dirty="0" smtClean="0"/>
              <a:t>&lt;fanlin@xupt.edu.cn&gt;</a:t>
            </a:r>
          </a:p>
          <a:p>
            <a:pPr algn="ctr">
              <a:lnSpc>
                <a:spcPct val="150000"/>
              </a:lnSpc>
            </a:pPr>
            <a:r>
              <a:rPr lang="en-US" altLang="zh-CN" sz="2400" dirty="0" smtClean="0"/>
              <a:t>Tel</a:t>
            </a:r>
            <a:r>
              <a:rPr lang="zh-CN" altLang="en-US" sz="2400" dirty="0" smtClean="0"/>
              <a:t>： </a:t>
            </a:r>
            <a:r>
              <a:rPr lang="en-US" sz="2400" dirty="0" smtClean="0"/>
              <a:t>15902993191</a:t>
            </a:r>
          </a:p>
          <a:p>
            <a:pPr algn="ctr">
              <a:lnSpc>
                <a:spcPct val="150000"/>
              </a:lnSpc>
            </a:pPr>
            <a:endParaRPr lang="zh-CN" altLang="en-US" sz="2400" dirty="0"/>
          </a:p>
        </p:txBody>
      </p:sp>
      <p:sp>
        <p:nvSpPr>
          <p:cNvPr id="10" name="右箭头 9">
            <a:hlinkClick r:id="rId2" action="ppaction://hlinksldjump"/>
          </p:cNvPr>
          <p:cNvSpPr/>
          <p:nvPr/>
        </p:nvSpPr>
        <p:spPr>
          <a:xfrm>
            <a:off x="6715140" y="6215082"/>
            <a:ext cx="1428760" cy="5000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1"/>
          <p:cNvGrpSpPr>
            <a:grpSpLocks/>
          </p:cNvGrpSpPr>
          <p:nvPr/>
        </p:nvGrpSpPr>
        <p:grpSpPr bwMode="auto">
          <a:xfrm>
            <a:off x="1285875" y="1687513"/>
            <a:ext cx="3105150" cy="4670425"/>
            <a:chOff x="2915037" y="2183062"/>
            <a:chExt cx="3104153" cy="4670630"/>
          </a:xfrm>
        </p:grpSpPr>
        <p:grpSp>
          <p:nvGrpSpPr>
            <p:cNvPr id="10256" name="组合 163"/>
            <p:cNvGrpSpPr>
              <a:grpSpLocks/>
            </p:cNvGrpSpPr>
            <p:nvPr/>
          </p:nvGrpSpPr>
          <p:grpSpPr bwMode="auto">
            <a:xfrm>
              <a:off x="2915037" y="2183062"/>
              <a:ext cx="2947041" cy="2948116"/>
              <a:chOff x="3568180" y="1583441"/>
              <a:chExt cx="2947041" cy="2948116"/>
            </a:xfrm>
          </p:grpSpPr>
          <p:sp>
            <p:nvSpPr>
              <p:cNvPr id="15" name="同心圆 14"/>
              <p:cNvSpPr/>
              <p:nvPr/>
            </p:nvSpPr>
            <p:spPr>
              <a:xfrm>
                <a:off x="3568180" y="1583441"/>
                <a:ext cx="2947041" cy="2948116"/>
              </a:xfrm>
              <a:prstGeom prst="donut">
                <a:avLst>
                  <a:gd name="adj" fmla="val 2793"/>
                </a:avLst>
              </a:prstGeom>
              <a:solidFill>
                <a:srgbClr val="1B2D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nvGrpSpPr>
              <p:cNvPr id="10259" name="组合 162"/>
              <p:cNvGrpSpPr>
                <a:grpSpLocks/>
              </p:cNvGrpSpPr>
              <p:nvPr/>
            </p:nvGrpSpPr>
            <p:grpSpPr bwMode="auto">
              <a:xfrm>
                <a:off x="3720531" y="1735849"/>
                <a:ext cx="2640750" cy="2641714"/>
                <a:chOff x="7162231" y="643649"/>
                <a:chExt cx="2640750" cy="2641714"/>
              </a:xfrm>
            </p:grpSpPr>
            <p:sp>
              <p:nvSpPr>
                <p:cNvPr id="17" name="任意多边形 16"/>
                <p:cNvSpPr/>
                <p:nvPr/>
              </p:nvSpPr>
              <p:spPr>
                <a:xfrm rot="16200000" flipV="1">
                  <a:off x="7597704" y="625554"/>
                  <a:ext cx="852524" cy="888714"/>
                </a:xfrm>
                <a:custGeom>
                  <a:avLst/>
                  <a:gdLst>
                    <a:gd name="connsiteX0" fmla="*/ 852363 w 852363"/>
                    <a:gd name="connsiteY0" fmla="*/ 0 h 888354"/>
                    <a:gd name="connsiteX1" fmla="*/ 153927 w 852363"/>
                    <a:gd name="connsiteY1" fmla="*/ 0 h 888354"/>
                    <a:gd name="connsiteX2" fmla="*/ 142700 w 852363"/>
                    <a:gd name="connsiteY2" fmla="*/ 111372 h 888354"/>
                    <a:gd name="connsiteX3" fmla="*/ 48904 w 852363"/>
                    <a:gd name="connsiteY3" fmla="*/ 334273 h 888354"/>
                    <a:gd name="connsiteX4" fmla="*/ 0 w 852363"/>
                    <a:gd name="connsiteY4" fmla="*/ 393545 h 888354"/>
                    <a:gd name="connsiteX5" fmla="*/ 494809 w 852363"/>
                    <a:gd name="connsiteY5" fmla="*/ 888354 h 888354"/>
                    <a:gd name="connsiteX6" fmla="*/ 551411 w 852363"/>
                    <a:gd name="connsiteY6" fmla="*/ 826076 h 888354"/>
                    <a:gd name="connsiteX7" fmla="*/ 846262 w 852363"/>
                    <a:gd name="connsiteY7" fmla="*/ 120815 h 888354"/>
                    <a:gd name="connsiteX8" fmla="*/ 852363 w 852363"/>
                    <a:gd name="connsiteY8" fmla="*/ 0 h 88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2363" h="888354">
                      <a:moveTo>
                        <a:pt x="852363" y="0"/>
                      </a:moveTo>
                      <a:lnTo>
                        <a:pt x="153927" y="0"/>
                      </a:lnTo>
                      <a:lnTo>
                        <a:pt x="142700" y="111372"/>
                      </a:lnTo>
                      <a:cubicBezTo>
                        <a:pt x="126092" y="192532"/>
                        <a:pt x="93713" y="267946"/>
                        <a:pt x="48904" y="334273"/>
                      </a:cubicBezTo>
                      <a:lnTo>
                        <a:pt x="0" y="393545"/>
                      </a:lnTo>
                      <a:lnTo>
                        <a:pt x="494809" y="888354"/>
                      </a:lnTo>
                      <a:lnTo>
                        <a:pt x="551411" y="826076"/>
                      </a:lnTo>
                      <a:cubicBezTo>
                        <a:pt x="712949" y="630337"/>
                        <a:pt x="819201" y="387282"/>
                        <a:pt x="846262" y="120815"/>
                      </a:cubicBezTo>
                      <a:lnTo>
                        <a:pt x="852363"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任意多边形 17"/>
                <p:cNvSpPr/>
                <p:nvPr/>
              </p:nvSpPr>
              <p:spPr>
                <a:xfrm rot="16200000" flipV="1">
                  <a:off x="8532440" y="643012"/>
                  <a:ext cx="858876" cy="863322"/>
                </a:xfrm>
                <a:custGeom>
                  <a:avLst/>
                  <a:gdLst>
                    <a:gd name="connsiteX0" fmla="*/ 858163 w 858163"/>
                    <a:gd name="connsiteY0" fmla="*/ 864086 h 864086"/>
                    <a:gd name="connsiteX1" fmla="*/ 853725 w 858163"/>
                    <a:gd name="connsiteY1" fmla="*/ 776187 h 864086"/>
                    <a:gd name="connsiteX2" fmla="*/ 558874 w 858163"/>
                    <a:gd name="connsiteY2" fmla="*/ 70926 h 864086"/>
                    <a:gd name="connsiteX3" fmla="*/ 494412 w 858163"/>
                    <a:gd name="connsiteY3" fmla="*/ 0 h 864086"/>
                    <a:gd name="connsiteX4" fmla="*/ 0 w 858163"/>
                    <a:gd name="connsiteY4" fmla="*/ 494412 h 864086"/>
                    <a:gd name="connsiteX5" fmla="*/ 56367 w 858163"/>
                    <a:gd name="connsiteY5" fmla="*/ 562729 h 864086"/>
                    <a:gd name="connsiteX6" fmla="*/ 150163 w 858163"/>
                    <a:gd name="connsiteY6" fmla="*/ 785630 h 864086"/>
                    <a:gd name="connsiteX7" fmla="*/ 158072 w 858163"/>
                    <a:gd name="connsiteY7" fmla="*/ 864086 h 864086"/>
                    <a:gd name="connsiteX8" fmla="*/ 858163 w 858163"/>
                    <a:gd name="connsiteY8" fmla="*/ 864086 h 864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8163" h="864086">
                      <a:moveTo>
                        <a:pt x="858163" y="864086"/>
                      </a:moveTo>
                      <a:lnTo>
                        <a:pt x="853725" y="776187"/>
                      </a:lnTo>
                      <a:cubicBezTo>
                        <a:pt x="826664" y="509720"/>
                        <a:pt x="720412" y="266665"/>
                        <a:pt x="558874" y="70926"/>
                      </a:cubicBezTo>
                      <a:lnTo>
                        <a:pt x="494412" y="0"/>
                      </a:lnTo>
                      <a:lnTo>
                        <a:pt x="0" y="494412"/>
                      </a:lnTo>
                      <a:lnTo>
                        <a:pt x="56367" y="562729"/>
                      </a:lnTo>
                      <a:cubicBezTo>
                        <a:pt x="101176" y="629055"/>
                        <a:pt x="133555" y="704470"/>
                        <a:pt x="150163" y="785630"/>
                      </a:cubicBezTo>
                      <a:lnTo>
                        <a:pt x="158072" y="864086"/>
                      </a:lnTo>
                      <a:lnTo>
                        <a:pt x="858163" y="864086"/>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任意多边形 18"/>
                <p:cNvSpPr/>
                <p:nvPr/>
              </p:nvSpPr>
              <p:spPr>
                <a:xfrm rot="16200000" flipV="1">
                  <a:off x="7152547" y="1048637"/>
                  <a:ext cx="893801" cy="871257"/>
                </a:xfrm>
                <a:custGeom>
                  <a:avLst/>
                  <a:gdLst>
                    <a:gd name="connsiteX0" fmla="*/ 892845 w 892845"/>
                    <a:gd name="connsiteY0" fmla="*/ 493707 h 872100"/>
                    <a:gd name="connsiteX1" fmla="*/ 399139 w 892845"/>
                    <a:gd name="connsiteY1" fmla="*/ 0 h 872100"/>
                    <a:gd name="connsiteX2" fmla="*/ 314751 w 892845"/>
                    <a:gd name="connsiteY2" fmla="*/ 69627 h 872100"/>
                    <a:gd name="connsiteX3" fmla="*/ 91850 w 892845"/>
                    <a:gd name="connsiteY3" fmla="*/ 163423 h 872100"/>
                    <a:gd name="connsiteX4" fmla="*/ 0 w 892845"/>
                    <a:gd name="connsiteY4" fmla="*/ 172682 h 872100"/>
                    <a:gd name="connsiteX5" fmla="*/ 0 w 892845"/>
                    <a:gd name="connsiteY5" fmla="*/ 872100 h 872100"/>
                    <a:gd name="connsiteX6" fmla="*/ 101293 w 892845"/>
                    <a:gd name="connsiteY6" fmla="*/ 866985 h 872100"/>
                    <a:gd name="connsiteX7" fmla="*/ 806554 w 892845"/>
                    <a:gd name="connsiteY7" fmla="*/ 572134 h 872100"/>
                    <a:gd name="connsiteX8" fmla="*/ 892845 w 892845"/>
                    <a:gd name="connsiteY8" fmla="*/ 493707 h 87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2845" h="872100">
                      <a:moveTo>
                        <a:pt x="892845" y="493707"/>
                      </a:moveTo>
                      <a:lnTo>
                        <a:pt x="399139" y="0"/>
                      </a:lnTo>
                      <a:lnTo>
                        <a:pt x="314751" y="69627"/>
                      </a:lnTo>
                      <a:cubicBezTo>
                        <a:pt x="248424" y="114436"/>
                        <a:pt x="173010" y="146815"/>
                        <a:pt x="91850" y="163423"/>
                      </a:cubicBezTo>
                      <a:lnTo>
                        <a:pt x="0" y="172682"/>
                      </a:lnTo>
                      <a:lnTo>
                        <a:pt x="0" y="872100"/>
                      </a:lnTo>
                      <a:lnTo>
                        <a:pt x="101293" y="866985"/>
                      </a:lnTo>
                      <a:cubicBezTo>
                        <a:pt x="367759" y="839924"/>
                        <a:pt x="610815" y="733672"/>
                        <a:pt x="806554" y="572134"/>
                      </a:cubicBezTo>
                      <a:lnTo>
                        <a:pt x="892845" y="493707"/>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 name="任意多边形 19"/>
                <p:cNvSpPr/>
                <p:nvPr/>
              </p:nvSpPr>
              <p:spPr>
                <a:xfrm rot="16200000" flipV="1">
                  <a:off x="8931564" y="1061335"/>
                  <a:ext cx="879514" cy="860148"/>
                </a:xfrm>
                <a:custGeom>
                  <a:avLst/>
                  <a:gdLst>
                    <a:gd name="connsiteX0" fmla="*/ 879105 w 879105"/>
                    <a:gd name="connsiteY0" fmla="*/ 365905 h 860243"/>
                    <a:gd name="connsiteX1" fmla="*/ 806554 w 879105"/>
                    <a:gd name="connsiteY1" fmla="*/ 299966 h 860243"/>
                    <a:gd name="connsiteX2" fmla="*/ 101293 w 879105"/>
                    <a:gd name="connsiteY2" fmla="*/ 5115 h 860243"/>
                    <a:gd name="connsiteX3" fmla="*/ 0 w 879105"/>
                    <a:gd name="connsiteY3" fmla="*/ 0 h 860243"/>
                    <a:gd name="connsiteX4" fmla="*/ 0 w 879105"/>
                    <a:gd name="connsiteY4" fmla="*/ 699417 h 860243"/>
                    <a:gd name="connsiteX5" fmla="*/ 91850 w 879105"/>
                    <a:gd name="connsiteY5" fmla="*/ 708677 h 860243"/>
                    <a:gd name="connsiteX6" fmla="*/ 314751 w 879105"/>
                    <a:gd name="connsiteY6" fmla="*/ 802473 h 860243"/>
                    <a:gd name="connsiteX7" fmla="*/ 384768 w 879105"/>
                    <a:gd name="connsiteY7" fmla="*/ 860243 h 860243"/>
                    <a:gd name="connsiteX8" fmla="*/ 879105 w 879105"/>
                    <a:gd name="connsiteY8" fmla="*/ 365905 h 860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9105" h="860243">
                      <a:moveTo>
                        <a:pt x="879105" y="365905"/>
                      </a:moveTo>
                      <a:lnTo>
                        <a:pt x="806554" y="299966"/>
                      </a:lnTo>
                      <a:cubicBezTo>
                        <a:pt x="610815" y="138428"/>
                        <a:pt x="367759" y="32175"/>
                        <a:pt x="101293" y="5115"/>
                      </a:cubicBezTo>
                      <a:lnTo>
                        <a:pt x="0" y="0"/>
                      </a:lnTo>
                      <a:lnTo>
                        <a:pt x="0" y="699417"/>
                      </a:lnTo>
                      <a:lnTo>
                        <a:pt x="91850" y="708677"/>
                      </a:lnTo>
                      <a:cubicBezTo>
                        <a:pt x="173010" y="725284"/>
                        <a:pt x="248424" y="757664"/>
                        <a:pt x="314751" y="802473"/>
                      </a:cubicBezTo>
                      <a:lnTo>
                        <a:pt x="384768" y="860243"/>
                      </a:lnTo>
                      <a:lnTo>
                        <a:pt x="879105" y="365905"/>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任意多边形 20"/>
                <p:cNvSpPr/>
                <p:nvPr/>
              </p:nvSpPr>
              <p:spPr>
                <a:xfrm rot="16200000" flipV="1">
                  <a:off x="7143023" y="1996415"/>
                  <a:ext cx="898564" cy="860148"/>
                </a:xfrm>
                <a:custGeom>
                  <a:avLst/>
                  <a:gdLst>
                    <a:gd name="connsiteX0" fmla="*/ 899321 w 899321"/>
                    <a:gd name="connsiteY0" fmla="*/ 859943 h 859943"/>
                    <a:gd name="connsiteX1" fmla="*/ 899321 w 899321"/>
                    <a:gd name="connsiteY1" fmla="*/ 161624 h 859943"/>
                    <a:gd name="connsiteX2" fmla="*/ 785630 w 899321"/>
                    <a:gd name="connsiteY2" fmla="*/ 150163 h 859943"/>
                    <a:gd name="connsiteX3" fmla="*/ 562729 w 899321"/>
                    <a:gd name="connsiteY3" fmla="*/ 56367 h 859943"/>
                    <a:gd name="connsiteX4" fmla="*/ 494412 w 899321"/>
                    <a:gd name="connsiteY4" fmla="*/ 0 h 859943"/>
                    <a:gd name="connsiteX5" fmla="*/ 0 w 899321"/>
                    <a:gd name="connsiteY5" fmla="*/ 494412 h 859943"/>
                    <a:gd name="connsiteX6" fmla="*/ 70926 w 899321"/>
                    <a:gd name="connsiteY6" fmla="*/ 558874 h 859943"/>
                    <a:gd name="connsiteX7" fmla="*/ 776187 w 899321"/>
                    <a:gd name="connsiteY7" fmla="*/ 853725 h 859943"/>
                    <a:gd name="connsiteX8" fmla="*/ 899321 w 899321"/>
                    <a:gd name="connsiteY8" fmla="*/ 859943 h 85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9321" h="859943">
                      <a:moveTo>
                        <a:pt x="899321" y="859943"/>
                      </a:moveTo>
                      <a:lnTo>
                        <a:pt x="899321" y="161624"/>
                      </a:lnTo>
                      <a:lnTo>
                        <a:pt x="785630" y="150163"/>
                      </a:lnTo>
                      <a:cubicBezTo>
                        <a:pt x="704470" y="133555"/>
                        <a:pt x="629056" y="101176"/>
                        <a:pt x="562729" y="56367"/>
                      </a:cubicBezTo>
                      <a:lnTo>
                        <a:pt x="494412" y="0"/>
                      </a:lnTo>
                      <a:lnTo>
                        <a:pt x="0" y="494412"/>
                      </a:lnTo>
                      <a:lnTo>
                        <a:pt x="70926" y="558874"/>
                      </a:lnTo>
                      <a:cubicBezTo>
                        <a:pt x="266665" y="720412"/>
                        <a:pt x="509721" y="826664"/>
                        <a:pt x="776187" y="853725"/>
                      </a:cubicBezTo>
                      <a:lnTo>
                        <a:pt x="899321" y="859943"/>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2" name="任意多边形 21"/>
                <p:cNvSpPr/>
                <p:nvPr/>
              </p:nvSpPr>
              <p:spPr>
                <a:xfrm rot="16200000" flipV="1">
                  <a:off x="8931562" y="1996413"/>
                  <a:ext cx="890626" cy="852213"/>
                </a:xfrm>
                <a:custGeom>
                  <a:avLst/>
                  <a:gdLst>
                    <a:gd name="connsiteX0" fmla="*/ 890673 w 890673"/>
                    <a:gd name="connsiteY0" fmla="*/ 698318 h 852480"/>
                    <a:gd name="connsiteX1" fmla="*/ 890673 w 890673"/>
                    <a:gd name="connsiteY1" fmla="*/ 0 h 852480"/>
                    <a:gd name="connsiteX2" fmla="*/ 767539 w 890673"/>
                    <a:gd name="connsiteY2" fmla="*/ 6218 h 852480"/>
                    <a:gd name="connsiteX3" fmla="*/ 62278 w 890673"/>
                    <a:gd name="connsiteY3" fmla="*/ 301069 h 852480"/>
                    <a:gd name="connsiteX4" fmla="*/ 0 w 890673"/>
                    <a:gd name="connsiteY4" fmla="*/ 357671 h 852480"/>
                    <a:gd name="connsiteX5" fmla="*/ 494809 w 890673"/>
                    <a:gd name="connsiteY5" fmla="*/ 852480 h 852480"/>
                    <a:gd name="connsiteX6" fmla="*/ 554081 w 890673"/>
                    <a:gd name="connsiteY6" fmla="*/ 803576 h 852480"/>
                    <a:gd name="connsiteX7" fmla="*/ 776982 w 890673"/>
                    <a:gd name="connsiteY7" fmla="*/ 709780 h 852480"/>
                    <a:gd name="connsiteX8" fmla="*/ 890673 w 890673"/>
                    <a:gd name="connsiteY8" fmla="*/ 698318 h 85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0673" h="852480">
                      <a:moveTo>
                        <a:pt x="890673" y="698318"/>
                      </a:moveTo>
                      <a:lnTo>
                        <a:pt x="890673" y="0"/>
                      </a:lnTo>
                      <a:lnTo>
                        <a:pt x="767539" y="6218"/>
                      </a:lnTo>
                      <a:cubicBezTo>
                        <a:pt x="501073" y="33278"/>
                        <a:pt x="258017" y="139531"/>
                        <a:pt x="62278" y="301069"/>
                      </a:cubicBezTo>
                      <a:lnTo>
                        <a:pt x="0" y="357671"/>
                      </a:lnTo>
                      <a:lnTo>
                        <a:pt x="494809" y="852480"/>
                      </a:lnTo>
                      <a:lnTo>
                        <a:pt x="554081" y="803576"/>
                      </a:lnTo>
                      <a:cubicBezTo>
                        <a:pt x="620408" y="758767"/>
                        <a:pt x="695822" y="726387"/>
                        <a:pt x="776982" y="709780"/>
                      </a:cubicBezTo>
                      <a:lnTo>
                        <a:pt x="890673" y="69831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任意多边形 22"/>
                <p:cNvSpPr/>
                <p:nvPr/>
              </p:nvSpPr>
              <p:spPr>
                <a:xfrm rot="16200000" flipV="1">
                  <a:off x="8534025" y="2408392"/>
                  <a:ext cx="871575" cy="879192"/>
                </a:xfrm>
                <a:custGeom>
                  <a:avLst/>
                  <a:gdLst>
                    <a:gd name="connsiteX0" fmla="*/ 871424 w 871424"/>
                    <a:gd name="connsiteY0" fmla="*/ 493707 h 879452"/>
                    <a:gd name="connsiteX1" fmla="*/ 377717 w 871424"/>
                    <a:gd name="connsiteY1" fmla="*/ 0 h 879452"/>
                    <a:gd name="connsiteX2" fmla="*/ 299290 w 871424"/>
                    <a:gd name="connsiteY2" fmla="*/ 86292 h 879452"/>
                    <a:gd name="connsiteX3" fmla="*/ 4439 w 871424"/>
                    <a:gd name="connsiteY3" fmla="*/ 791553 h 879452"/>
                    <a:gd name="connsiteX4" fmla="*/ 0 w 871424"/>
                    <a:gd name="connsiteY4" fmla="*/ 879452 h 879452"/>
                    <a:gd name="connsiteX5" fmla="*/ 700092 w 871424"/>
                    <a:gd name="connsiteY5" fmla="*/ 879452 h 879452"/>
                    <a:gd name="connsiteX6" fmla="*/ 708001 w 871424"/>
                    <a:gd name="connsiteY6" fmla="*/ 800996 h 879452"/>
                    <a:gd name="connsiteX7" fmla="*/ 801797 w 871424"/>
                    <a:gd name="connsiteY7" fmla="*/ 578095 h 879452"/>
                    <a:gd name="connsiteX8" fmla="*/ 871424 w 871424"/>
                    <a:gd name="connsiteY8" fmla="*/ 493707 h 879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1424" h="879452">
                      <a:moveTo>
                        <a:pt x="871424" y="493707"/>
                      </a:moveTo>
                      <a:lnTo>
                        <a:pt x="377717" y="0"/>
                      </a:lnTo>
                      <a:lnTo>
                        <a:pt x="299290" y="86292"/>
                      </a:lnTo>
                      <a:cubicBezTo>
                        <a:pt x="137752" y="282031"/>
                        <a:pt x="31500" y="525086"/>
                        <a:pt x="4439" y="791553"/>
                      </a:cubicBezTo>
                      <a:lnTo>
                        <a:pt x="0" y="879452"/>
                      </a:lnTo>
                      <a:lnTo>
                        <a:pt x="700092" y="879452"/>
                      </a:lnTo>
                      <a:lnTo>
                        <a:pt x="708001" y="800996"/>
                      </a:lnTo>
                      <a:cubicBezTo>
                        <a:pt x="724609" y="719836"/>
                        <a:pt x="756988" y="644421"/>
                        <a:pt x="801797" y="578095"/>
                      </a:cubicBezTo>
                      <a:lnTo>
                        <a:pt x="871424" y="49370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任意多边形 23"/>
                <p:cNvSpPr/>
                <p:nvPr/>
              </p:nvSpPr>
              <p:spPr>
                <a:xfrm rot="16200000" flipV="1">
                  <a:off x="7588181" y="2405220"/>
                  <a:ext cx="862051" cy="898236"/>
                </a:xfrm>
                <a:custGeom>
                  <a:avLst/>
                  <a:gdLst>
                    <a:gd name="connsiteX0" fmla="*/ 861229 w 861229"/>
                    <a:gd name="connsiteY0" fmla="*/ 404291 h 898628"/>
                    <a:gd name="connsiteX1" fmla="*/ 803459 w 861229"/>
                    <a:gd name="connsiteY1" fmla="*/ 334273 h 898628"/>
                    <a:gd name="connsiteX2" fmla="*/ 709663 w 861229"/>
                    <a:gd name="connsiteY2" fmla="*/ 111372 h 898628"/>
                    <a:gd name="connsiteX3" fmla="*/ 698436 w 861229"/>
                    <a:gd name="connsiteY3" fmla="*/ 0 h 898628"/>
                    <a:gd name="connsiteX4" fmla="*/ 0 w 861229"/>
                    <a:gd name="connsiteY4" fmla="*/ 0 h 898628"/>
                    <a:gd name="connsiteX5" fmla="*/ 6101 w 861229"/>
                    <a:gd name="connsiteY5" fmla="*/ 120815 h 898628"/>
                    <a:gd name="connsiteX6" fmla="*/ 300952 w 861229"/>
                    <a:gd name="connsiteY6" fmla="*/ 826076 h 898628"/>
                    <a:gd name="connsiteX7" fmla="*/ 366892 w 861229"/>
                    <a:gd name="connsiteY7" fmla="*/ 898628 h 898628"/>
                    <a:gd name="connsiteX8" fmla="*/ 861229 w 861229"/>
                    <a:gd name="connsiteY8" fmla="*/ 404291 h 89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1229" h="898628">
                      <a:moveTo>
                        <a:pt x="861229" y="404291"/>
                      </a:moveTo>
                      <a:lnTo>
                        <a:pt x="803459" y="334273"/>
                      </a:lnTo>
                      <a:cubicBezTo>
                        <a:pt x="758650" y="267946"/>
                        <a:pt x="726271" y="192532"/>
                        <a:pt x="709663" y="111372"/>
                      </a:cubicBezTo>
                      <a:lnTo>
                        <a:pt x="698436" y="0"/>
                      </a:lnTo>
                      <a:lnTo>
                        <a:pt x="0" y="0"/>
                      </a:lnTo>
                      <a:lnTo>
                        <a:pt x="6101" y="120815"/>
                      </a:lnTo>
                      <a:cubicBezTo>
                        <a:pt x="33162" y="387282"/>
                        <a:pt x="139414" y="630337"/>
                        <a:pt x="300952" y="826076"/>
                      </a:cubicBezTo>
                      <a:lnTo>
                        <a:pt x="366892" y="898628"/>
                      </a:lnTo>
                      <a:lnTo>
                        <a:pt x="861229" y="404291"/>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sp>
          <p:nvSpPr>
            <p:cNvPr id="14" name="矩形 165"/>
            <p:cNvSpPr/>
            <p:nvPr/>
          </p:nvSpPr>
          <p:spPr>
            <a:xfrm rot="19628385">
              <a:off x="5635138" y="4764450"/>
              <a:ext cx="384052" cy="2089242"/>
            </a:xfrm>
            <a:custGeom>
              <a:avLst/>
              <a:gdLst>
                <a:gd name="connsiteX0" fmla="*/ 0 w 383453"/>
                <a:gd name="connsiteY0" fmla="*/ 0 h 2033432"/>
                <a:gd name="connsiteX1" fmla="*/ 383453 w 383453"/>
                <a:gd name="connsiteY1" fmla="*/ 0 h 2033432"/>
                <a:gd name="connsiteX2" fmla="*/ 383453 w 383453"/>
                <a:gd name="connsiteY2" fmla="*/ 2033432 h 2033432"/>
                <a:gd name="connsiteX3" fmla="*/ 0 w 383453"/>
                <a:gd name="connsiteY3" fmla="*/ 2033432 h 2033432"/>
                <a:gd name="connsiteX4" fmla="*/ 0 w 383453"/>
                <a:gd name="connsiteY4" fmla="*/ 0 h 2033432"/>
                <a:gd name="connsiteX0" fmla="*/ 0 w 383453"/>
                <a:gd name="connsiteY0" fmla="*/ 0 h 2048319"/>
                <a:gd name="connsiteX1" fmla="*/ 383453 w 383453"/>
                <a:gd name="connsiteY1" fmla="*/ 0 h 2048319"/>
                <a:gd name="connsiteX2" fmla="*/ 383453 w 383453"/>
                <a:gd name="connsiteY2" fmla="*/ 2033432 h 2048319"/>
                <a:gd name="connsiteX3" fmla="*/ 0 w 383453"/>
                <a:gd name="connsiteY3" fmla="*/ 2033432 h 2048319"/>
                <a:gd name="connsiteX4" fmla="*/ 0 w 383453"/>
                <a:gd name="connsiteY4" fmla="*/ 0 h 2048319"/>
                <a:gd name="connsiteX0" fmla="*/ 0 w 383453"/>
                <a:gd name="connsiteY0" fmla="*/ 0 h 2060290"/>
                <a:gd name="connsiteX1" fmla="*/ 383453 w 383453"/>
                <a:gd name="connsiteY1" fmla="*/ 0 h 2060290"/>
                <a:gd name="connsiteX2" fmla="*/ 383453 w 383453"/>
                <a:gd name="connsiteY2" fmla="*/ 2033432 h 2060290"/>
                <a:gd name="connsiteX3" fmla="*/ 0 w 383453"/>
                <a:gd name="connsiteY3" fmla="*/ 2033432 h 2060290"/>
                <a:gd name="connsiteX4" fmla="*/ 0 w 383453"/>
                <a:gd name="connsiteY4" fmla="*/ 0 h 2060290"/>
                <a:gd name="connsiteX0" fmla="*/ 0 w 383453"/>
                <a:gd name="connsiteY0" fmla="*/ 0 h 2075504"/>
                <a:gd name="connsiteX1" fmla="*/ 383453 w 383453"/>
                <a:gd name="connsiteY1" fmla="*/ 0 h 2075504"/>
                <a:gd name="connsiteX2" fmla="*/ 383453 w 383453"/>
                <a:gd name="connsiteY2" fmla="*/ 2033432 h 2075504"/>
                <a:gd name="connsiteX3" fmla="*/ 0 w 383453"/>
                <a:gd name="connsiteY3" fmla="*/ 2033432 h 2075504"/>
                <a:gd name="connsiteX4" fmla="*/ 0 w 383453"/>
                <a:gd name="connsiteY4" fmla="*/ 0 h 2075504"/>
                <a:gd name="connsiteX0" fmla="*/ 0 w 383453"/>
                <a:gd name="connsiteY0" fmla="*/ 0 h 2085394"/>
                <a:gd name="connsiteX1" fmla="*/ 383453 w 383453"/>
                <a:gd name="connsiteY1" fmla="*/ 0 h 2085394"/>
                <a:gd name="connsiteX2" fmla="*/ 383453 w 383453"/>
                <a:gd name="connsiteY2" fmla="*/ 2033432 h 2085394"/>
                <a:gd name="connsiteX3" fmla="*/ 0 w 383453"/>
                <a:gd name="connsiteY3" fmla="*/ 2033432 h 2085394"/>
                <a:gd name="connsiteX4" fmla="*/ 0 w 383453"/>
                <a:gd name="connsiteY4" fmla="*/ 0 h 2085394"/>
                <a:gd name="connsiteX0" fmla="*/ 0 w 383453"/>
                <a:gd name="connsiteY0" fmla="*/ 0 h 2088781"/>
                <a:gd name="connsiteX1" fmla="*/ 383453 w 383453"/>
                <a:gd name="connsiteY1" fmla="*/ 0 h 2088781"/>
                <a:gd name="connsiteX2" fmla="*/ 383453 w 383453"/>
                <a:gd name="connsiteY2" fmla="*/ 2033432 h 2088781"/>
                <a:gd name="connsiteX3" fmla="*/ 0 w 383453"/>
                <a:gd name="connsiteY3" fmla="*/ 2033432 h 2088781"/>
                <a:gd name="connsiteX4" fmla="*/ 0 w 383453"/>
                <a:gd name="connsiteY4" fmla="*/ 0 h 2088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453" h="2088781">
                  <a:moveTo>
                    <a:pt x="0" y="0"/>
                  </a:moveTo>
                  <a:lnTo>
                    <a:pt x="383453" y="0"/>
                  </a:lnTo>
                  <a:lnTo>
                    <a:pt x="383453" y="2033432"/>
                  </a:lnTo>
                  <a:cubicBezTo>
                    <a:pt x="351186" y="2109327"/>
                    <a:pt x="58843" y="2105105"/>
                    <a:pt x="0" y="2033432"/>
                  </a:cubicBezTo>
                  <a:lnTo>
                    <a:pt x="0" y="0"/>
                  </a:lnTo>
                  <a:close/>
                </a:path>
              </a:pathLst>
            </a:custGeom>
            <a:solidFill>
              <a:srgbClr val="1B2D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5" name="组合 196"/>
          <p:cNvGrpSpPr>
            <a:grpSpLocks/>
          </p:cNvGrpSpPr>
          <p:nvPr/>
        </p:nvGrpSpPr>
        <p:grpSpPr bwMode="auto">
          <a:xfrm>
            <a:off x="3108302" y="1225570"/>
            <a:ext cx="2665413" cy="992188"/>
            <a:chOff x="4737100" y="1320800"/>
            <a:chExt cx="2665185" cy="992188"/>
          </a:xfrm>
          <a:solidFill>
            <a:srgbClr val="002060"/>
          </a:solidFill>
        </p:grpSpPr>
        <p:cxnSp>
          <p:nvCxnSpPr>
            <p:cNvPr id="26" name="直接连接符 25"/>
            <p:cNvCxnSpPr/>
            <p:nvPr/>
          </p:nvCxnSpPr>
          <p:spPr>
            <a:xfrm flipV="1">
              <a:off x="4737100" y="1562100"/>
              <a:ext cx="406365" cy="750888"/>
            </a:xfrm>
            <a:prstGeom prst="line">
              <a:avLst/>
            </a:prstGeom>
            <a:grpFill/>
            <a:ln w="158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156164" y="1562100"/>
              <a:ext cx="1244494" cy="0"/>
            </a:xfrm>
            <a:prstGeom prst="line">
              <a:avLst/>
            </a:prstGeom>
            <a:grpFill/>
            <a:ln w="15875">
              <a:solidFill>
                <a:srgbClr val="002060"/>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819682" y="1320800"/>
              <a:ext cx="1582603" cy="5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 name="组合 191"/>
          <p:cNvGrpSpPr>
            <a:grpSpLocks/>
          </p:cNvGrpSpPr>
          <p:nvPr/>
        </p:nvGrpSpPr>
        <p:grpSpPr bwMode="auto">
          <a:xfrm>
            <a:off x="3886177" y="2390795"/>
            <a:ext cx="2655888" cy="706438"/>
            <a:chOff x="5486400" y="2176687"/>
            <a:chExt cx="2656114" cy="706439"/>
          </a:xfrm>
          <a:solidFill>
            <a:srgbClr val="0070C0"/>
          </a:solidFill>
        </p:grpSpPr>
        <p:cxnSp>
          <p:nvCxnSpPr>
            <p:cNvPr id="33" name="直接连接符 32"/>
            <p:cNvCxnSpPr/>
            <p:nvPr/>
          </p:nvCxnSpPr>
          <p:spPr>
            <a:xfrm flipV="1">
              <a:off x="5486400" y="2413225"/>
              <a:ext cx="482641" cy="469901"/>
            </a:xfrm>
            <a:prstGeom prst="line">
              <a:avLst/>
            </a:prstGeom>
            <a:grpFill/>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969041" y="2425925"/>
              <a:ext cx="1079592" cy="0"/>
            </a:xfrm>
            <a:prstGeom prst="line">
              <a:avLst/>
            </a:prstGeom>
            <a:grpFill/>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6561229" y="2176687"/>
              <a:ext cx="1581285" cy="5080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cxnSp>
        <p:nvCxnSpPr>
          <p:cNvPr id="37" name="直接连接符 36"/>
          <p:cNvCxnSpPr/>
          <p:nvPr/>
        </p:nvCxnSpPr>
        <p:spPr bwMode="auto">
          <a:xfrm>
            <a:off x="3883025" y="3514725"/>
            <a:ext cx="381000" cy="479425"/>
          </a:xfrm>
          <a:prstGeom prst="line">
            <a:avLst/>
          </a:prstGeom>
          <a:solidFill>
            <a:srgbClr val="002060"/>
          </a:solidFill>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auto">
          <a:xfrm>
            <a:off x="4264025" y="3994150"/>
            <a:ext cx="1041400" cy="0"/>
          </a:xfrm>
          <a:prstGeom prst="line">
            <a:avLst/>
          </a:prstGeom>
          <a:solidFill>
            <a:srgbClr val="002060"/>
          </a:solidFill>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bwMode="auto">
          <a:xfrm>
            <a:off x="4845050" y="3751263"/>
            <a:ext cx="1581150" cy="50641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48"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0249"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0250"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0251"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10252" name="矩形 6"/>
          <p:cNvSpPr>
            <a:spLocks noChangeArrowheads="1"/>
          </p:cNvSpPr>
          <p:nvPr/>
        </p:nvSpPr>
        <p:spPr bwMode="auto">
          <a:xfrm>
            <a:off x="357188" y="285750"/>
            <a:ext cx="5786448" cy="523220"/>
          </a:xfrm>
          <a:prstGeom prst="rect">
            <a:avLst/>
          </a:prstGeom>
          <a:noFill/>
          <a:ln w="9525">
            <a:noFill/>
            <a:miter lim="800000"/>
            <a:headEnd/>
            <a:tailEnd/>
          </a:ln>
        </p:spPr>
        <p:txBody>
          <a:bodyPr wrap="square">
            <a:spAutoFit/>
          </a:bodyPr>
          <a:lstStyle/>
          <a:p>
            <a:r>
              <a:rPr lang="en-US" altLang="zh-CN" sz="2800" dirty="0" smtClean="0">
                <a:latin typeface="微软雅黑" pitchFamily="34" charset="-122"/>
                <a:ea typeface="微软雅黑" pitchFamily="34" charset="-122"/>
              </a:rPr>
              <a:t>74181ALU</a:t>
            </a:r>
            <a:r>
              <a:rPr lang="zh-CN" altLang="en-US" sz="2800" dirty="0" smtClean="0">
                <a:latin typeface="微软雅黑" pitchFamily="34" charset="-122"/>
                <a:ea typeface="微软雅黑" pitchFamily="34" charset="-122"/>
              </a:rPr>
              <a:t>算术逻辑运算部件设计</a:t>
            </a:r>
            <a:endParaRPr lang="zh-CN" altLang="en-US" sz="2800" dirty="0">
              <a:latin typeface="微软雅黑" pitchFamily="34" charset="-122"/>
              <a:ea typeface="微软雅黑" pitchFamily="34" charset="-122"/>
            </a:endParaRPr>
          </a:p>
        </p:txBody>
      </p:sp>
      <p:sp>
        <p:nvSpPr>
          <p:cNvPr id="10253" name="矩形 12"/>
          <p:cNvSpPr>
            <a:spLocks noChangeArrowheads="1"/>
          </p:cNvSpPr>
          <p:nvPr/>
        </p:nvSpPr>
        <p:spPr bwMode="auto">
          <a:xfrm>
            <a:off x="5786446" y="1214422"/>
            <a:ext cx="2646878" cy="461665"/>
          </a:xfrm>
          <a:prstGeom prst="rect">
            <a:avLst/>
          </a:prstGeom>
          <a:noFill/>
          <a:ln w="9525">
            <a:noFill/>
            <a:miter lim="800000"/>
            <a:headEnd/>
            <a:tailEnd/>
          </a:ln>
        </p:spPr>
        <p:txBody>
          <a:bodyPr wrap="none">
            <a:spAutoFit/>
          </a:bodyPr>
          <a:lstStyle/>
          <a:p>
            <a:r>
              <a:rPr lang="zh-CN" altLang="en-US" sz="2400" dirty="0" smtClean="0">
                <a:latin typeface="微软雅黑" pitchFamily="34" charset="-122"/>
                <a:ea typeface="微软雅黑" pitchFamily="34" charset="-122"/>
              </a:rPr>
              <a:t>完成部件代码设计</a:t>
            </a:r>
            <a:endParaRPr lang="zh-CN" altLang="en-US" sz="2400" dirty="0">
              <a:latin typeface="微软雅黑" pitchFamily="34" charset="-122"/>
              <a:ea typeface="微软雅黑" pitchFamily="34" charset="-122"/>
            </a:endParaRPr>
          </a:p>
        </p:txBody>
      </p:sp>
      <p:sp>
        <p:nvSpPr>
          <p:cNvPr id="10254" name="矩形 13"/>
          <p:cNvSpPr>
            <a:spLocks noChangeArrowheads="1"/>
          </p:cNvSpPr>
          <p:nvPr/>
        </p:nvSpPr>
        <p:spPr bwMode="auto">
          <a:xfrm>
            <a:off x="6500826" y="3714752"/>
            <a:ext cx="2143153" cy="830997"/>
          </a:xfrm>
          <a:prstGeom prst="rect">
            <a:avLst/>
          </a:prstGeom>
          <a:noFill/>
          <a:ln w="9525">
            <a:noFill/>
            <a:miter lim="800000"/>
            <a:headEnd/>
            <a:tailEnd/>
          </a:ln>
        </p:spPr>
        <p:txBody>
          <a:bodyPr wrap="square">
            <a:spAutoFit/>
          </a:bodyPr>
          <a:lstStyle/>
          <a:p>
            <a:r>
              <a:rPr lang="zh-CN" altLang="en-US" sz="2400" dirty="0" smtClean="0">
                <a:latin typeface="微软雅黑" pitchFamily="34" charset="-122"/>
                <a:ea typeface="微软雅黑" pitchFamily="34" charset="-122"/>
              </a:rPr>
              <a:t>下板，完成物理功能验证</a:t>
            </a:r>
            <a:endParaRPr lang="zh-CN" altLang="en-US" sz="2400" dirty="0">
              <a:latin typeface="微软雅黑" pitchFamily="34" charset="-122"/>
              <a:ea typeface="微软雅黑" pitchFamily="34" charset="-122"/>
            </a:endParaRPr>
          </a:p>
        </p:txBody>
      </p:sp>
      <p:sp>
        <p:nvSpPr>
          <p:cNvPr id="10255" name="矩形 14"/>
          <p:cNvSpPr>
            <a:spLocks noChangeArrowheads="1"/>
          </p:cNvSpPr>
          <p:nvPr/>
        </p:nvSpPr>
        <p:spPr bwMode="auto">
          <a:xfrm>
            <a:off x="6572264" y="2285992"/>
            <a:ext cx="1928840" cy="830997"/>
          </a:xfrm>
          <a:prstGeom prst="rect">
            <a:avLst/>
          </a:prstGeom>
          <a:noFill/>
          <a:ln w="9525">
            <a:noFill/>
            <a:miter lim="800000"/>
            <a:headEnd/>
            <a:tailEnd/>
          </a:ln>
        </p:spPr>
        <p:txBody>
          <a:bodyPr wrap="square">
            <a:spAutoFit/>
          </a:bodyPr>
          <a:lstStyle/>
          <a:p>
            <a:r>
              <a:rPr lang="zh-CN" altLang="en-US" sz="2400" dirty="0" smtClean="0">
                <a:latin typeface="微软雅黑" pitchFamily="34" charset="-122"/>
                <a:ea typeface="微软雅黑" pitchFamily="34" charset="-122"/>
              </a:rPr>
              <a:t>完成行为仿真设计</a:t>
            </a:r>
            <a:endParaRPr lang="zh-CN" altLang="en-US" sz="2400" dirty="0">
              <a:latin typeface="微软雅黑" pitchFamily="34" charset="-122"/>
              <a:ea typeface="微软雅黑" pitchFamily="34" charset="-122"/>
            </a:endParaRPr>
          </a:p>
        </p:txBody>
      </p:sp>
      <p:sp>
        <p:nvSpPr>
          <p:cNvPr id="36" name="TextBox 35"/>
          <p:cNvSpPr txBox="1"/>
          <p:nvPr/>
        </p:nvSpPr>
        <p:spPr>
          <a:xfrm>
            <a:off x="4714876" y="1214422"/>
            <a:ext cx="357190" cy="523220"/>
          </a:xfrm>
          <a:prstGeom prst="rect">
            <a:avLst/>
          </a:prstGeom>
          <a:noFill/>
        </p:spPr>
        <p:txBody>
          <a:bodyPr wrap="square" rtlCol="0">
            <a:spAutoFit/>
          </a:bodyPr>
          <a:lstStyle/>
          <a:p>
            <a:r>
              <a:rPr lang="en-US" altLang="zh-CN" sz="2800" dirty="0" smtClean="0">
                <a:solidFill>
                  <a:schemeClr val="bg1"/>
                </a:solidFill>
              </a:rPr>
              <a:t>1</a:t>
            </a:r>
            <a:endParaRPr lang="zh-CN" altLang="en-US" sz="2800" dirty="0">
              <a:solidFill>
                <a:schemeClr val="bg1"/>
              </a:solidFill>
            </a:endParaRPr>
          </a:p>
        </p:txBody>
      </p:sp>
      <p:sp>
        <p:nvSpPr>
          <p:cNvPr id="40" name="TextBox 39"/>
          <p:cNvSpPr txBox="1"/>
          <p:nvPr/>
        </p:nvSpPr>
        <p:spPr>
          <a:xfrm>
            <a:off x="5572132" y="2357430"/>
            <a:ext cx="357190" cy="523220"/>
          </a:xfrm>
          <a:prstGeom prst="rect">
            <a:avLst/>
          </a:prstGeom>
          <a:noFill/>
        </p:spPr>
        <p:txBody>
          <a:bodyPr wrap="square" rtlCol="0">
            <a:spAutoFit/>
          </a:bodyPr>
          <a:lstStyle/>
          <a:p>
            <a:r>
              <a:rPr lang="en-US" altLang="zh-CN" sz="2800" dirty="0" smtClean="0">
                <a:solidFill>
                  <a:schemeClr val="bg1"/>
                </a:solidFill>
              </a:rPr>
              <a:t>2</a:t>
            </a:r>
            <a:endParaRPr lang="zh-CN" altLang="en-US" sz="2800" dirty="0">
              <a:solidFill>
                <a:schemeClr val="bg1"/>
              </a:solidFill>
            </a:endParaRPr>
          </a:p>
        </p:txBody>
      </p:sp>
      <p:sp>
        <p:nvSpPr>
          <p:cNvPr id="41" name="TextBox 40"/>
          <p:cNvSpPr txBox="1"/>
          <p:nvPr/>
        </p:nvSpPr>
        <p:spPr>
          <a:xfrm>
            <a:off x="5429256" y="3714752"/>
            <a:ext cx="357190" cy="523220"/>
          </a:xfrm>
          <a:prstGeom prst="rect">
            <a:avLst/>
          </a:prstGeom>
          <a:noFill/>
        </p:spPr>
        <p:txBody>
          <a:bodyPr wrap="square" rtlCol="0">
            <a:spAutoFit/>
          </a:bodyPr>
          <a:lstStyle/>
          <a:p>
            <a:r>
              <a:rPr lang="en-US" altLang="zh-CN" sz="2800" dirty="0" smtClean="0">
                <a:solidFill>
                  <a:schemeClr val="bg1"/>
                </a:solidFill>
              </a:rPr>
              <a:t>3</a:t>
            </a:r>
            <a:endParaRPr lang="zh-CN" altLang="en-US" sz="2800"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1357312" y="1409700"/>
            <a:ext cx="5929331" cy="1200329"/>
          </a:xfrm>
          <a:prstGeom prst="rect">
            <a:avLst/>
          </a:prstGeom>
          <a:noFill/>
          <a:ln w="9525">
            <a:noFill/>
            <a:miter lim="800000"/>
            <a:headEnd/>
            <a:tailEnd/>
          </a:ln>
        </p:spPr>
        <p:txBody>
          <a:bodyPr wrap="square">
            <a:spAutoFit/>
          </a:bodyPr>
          <a:lstStyle/>
          <a:p>
            <a:r>
              <a:rPr lang="zh-CN" altLang="en-US" sz="3200" dirty="0" smtClean="0">
                <a:latin typeface="Calibri" pitchFamily="34" charset="0"/>
                <a:ea typeface="微软雅黑" pitchFamily="34" charset="-122"/>
              </a:rPr>
              <a:t>     </a:t>
            </a:r>
            <a:r>
              <a:rPr lang="zh-CN" altLang="en-US" sz="3600" b="1" dirty="0" smtClean="0">
                <a:latin typeface="Calibri" pitchFamily="34" charset="0"/>
                <a:ea typeface="微软雅黑" pitchFamily="34" charset="-122"/>
              </a:rPr>
              <a:t>模型机设计</a:t>
            </a:r>
            <a:r>
              <a:rPr lang="en-US" altLang="zh-CN" sz="3600" b="1" dirty="0" smtClean="0">
                <a:latin typeface="Calibri" pitchFamily="34" charset="0"/>
                <a:ea typeface="微软雅黑" pitchFamily="34" charset="-122"/>
              </a:rPr>
              <a:t>-----74181ALU</a:t>
            </a:r>
            <a:endParaRPr lang="en-US" altLang="zh-CN" sz="3600" b="1" dirty="0">
              <a:latin typeface="微软雅黑" pitchFamily="34" charset="-122"/>
              <a:ea typeface="微软雅黑" pitchFamily="34" charset="-122"/>
            </a:endParaRPr>
          </a:p>
          <a:p>
            <a:endParaRPr lang="zh-CN" altLang="en-US" dirty="0"/>
          </a:p>
          <a:p>
            <a:endParaRPr lang="zh-CN" altLang="en-US" dirty="0">
              <a:solidFill>
                <a:srgbClr val="FF0000"/>
              </a:solidFill>
            </a:endParaRPr>
          </a:p>
        </p:txBody>
      </p:sp>
      <p:cxnSp>
        <p:nvCxnSpPr>
          <p:cNvPr id="7" name="直接连接符 6"/>
          <p:cNvCxnSpPr/>
          <p:nvPr/>
        </p:nvCxnSpPr>
        <p:spPr>
          <a:xfrm>
            <a:off x="1500166" y="2000240"/>
            <a:ext cx="514353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00100" y="1500174"/>
            <a:ext cx="6894850" cy="4500594"/>
          </a:xfrm>
          <a:prstGeom prst="rect">
            <a:avLst/>
          </a:prstGeom>
          <a:noFill/>
          <a:ln w="9525">
            <a:noFill/>
            <a:miter lim="800000"/>
            <a:headEnd/>
            <a:tailEnd/>
          </a:ln>
          <a:effectLst/>
        </p:spPr>
      </p:pic>
      <p:sp>
        <p:nvSpPr>
          <p:cNvPr id="4" name="矩形 13"/>
          <p:cNvSpPr>
            <a:spLocks noChangeArrowheads="1"/>
          </p:cNvSpPr>
          <p:nvPr/>
        </p:nvSpPr>
        <p:spPr bwMode="auto">
          <a:xfrm>
            <a:off x="285720" y="571480"/>
            <a:ext cx="8429684" cy="5929354"/>
          </a:xfrm>
          <a:prstGeom prst="rect">
            <a:avLst/>
          </a:prstGeom>
          <a:noFill/>
          <a:ln w="25400" algn="ctr">
            <a:solidFill>
              <a:srgbClr val="0070C0"/>
            </a:solidFill>
            <a:miter lim="800000"/>
            <a:headEnd/>
            <a:tailEnd/>
          </a:ln>
        </p:spPr>
        <p:txBody>
          <a:bodyPr/>
          <a:lstStyle/>
          <a:p>
            <a:endParaRPr lang="zh-CN" altLang="en-US"/>
          </a:p>
        </p:txBody>
      </p:sp>
      <p:grpSp>
        <p:nvGrpSpPr>
          <p:cNvPr id="2" name="组合 9"/>
          <p:cNvGrpSpPr/>
          <p:nvPr/>
        </p:nvGrpSpPr>
        <p:grpSpPr bwMode="auto">
          <a:xfrm>
            <a:off x="428596" y="214290"/>
            <a:ext cx="3507105" cy="727909"/>
            <a:chOff x="1828800" y="1468799"/>
            <a:chExt cx="4267200" cy="885600"/>
          </a:xfrm>
          <a:solidFill>
            <a:schemeClr val="tx2">
              <a:lumMod val="75000"/>
            </a:schemeClr>
          </a:solidFill>
        </p:grpSpPr>
        <p:sp>
          <p:nvSpPr>
            <p:cNvPr id="6" name="圆角矩形 5"/>
            <p:cNvSpPr/>
            <p:nvPr/>
          </p:nvSpPr>
          <p:spPr>
            <a:xfrm>
              <a:off x="1828800" y="1468799"/>
              <a:ext cx="4267200" cy="885600"/>
            </a:xfrm>
            <a:prstGeom prst="roundRect">
              <a:avLst/>
            </a:prstGeom>
            <a:grpFill/>
            <a:ln w="9525">
              <a:solidFill>
                <a:srgbClr val="DDDDDD"/>
              </a:solidFill>
              <a:round/>
              <a:headEnd/>
              <a:tailEnd/>
            </a:ln>
            <a:effectLst>
              <a:outerShdw blurRad="63500" sx="101000" sy="101000" algn="ctr" rotWithShape="0">
                <a:prstClr val="black">
                  <a:alpha val="8000"/>
                </a:prstClr>
              </a:outerShdw>
            </a:effectLst>
          </p:spPr>
        </p:sp>
        <p:sp>
          <p:nvSpPr>
            <p:cNvPr id="7" name="圆角矩形 6"/>
            <p:cNvSpPr/>
            <p:nvPr/>
          </p:nvSpPr>
          <p:spPr>
            <a:xfrm>
              <a:off x="1859755" y="1495425"/>
              <a:ext cx="4210051" cy="840581"/>
            </a:xfrm>
            <a:prstGeom prst="roundRect">
              <a:avLst/>
            </a:prstGeom>
            <a:grpFill/>
            <a:ln w="9525">
              <a:noFill/>
              <a:round/>
              <a:headEnd/>
              <a:tailEnd/>
            </a:ln>
          </p:spPr>
          <p:txBody>
            <a:bodyPr wrap="none" anchor="ctr"/>
            <a:lstStyle/>
            <a:p>
              <a:pPr>
                <a:lnSpc>
                  <a:spcPct val="150000"/>
                </a:lnSpc>
                <a:defRPr/>
              </a:pPr>
              <a:endParaRPr lang="en-US" altLang="zh-CN" sz="1600" kern="0" dirty="0">
                <a:solidFill>
                  <a:srgbClr val="888888"/>
                </a:solidFill>
                <a:latin typeface="微软雅黑" pitchFamily="34" charset="-122"/>
                <a:ea typeface="微软雅黑" pitchFamily="34" charset="-122"/>
              </a:endParaRPr>
            </a:p>
          </p:txBody>
        </p:sp>
      </p:grpSp>
      <p:sp>
        <p:nvSpPr>
          <p:cNvPr id="8" name="矩形 20"/>
          <p:cNvSpPr>
            <a:spLocks noChangeArrowheads="1"/>
          </p:cNvSpPr>
          <p:nvPr/>
        </p:nvSpPr>
        <p:spPr bwMode="auto">
          <a:xfrm>
            <a:off x="571472" y="285728"/>
            <a:ext cx="2547492" cy="584775"/>
          </a:xfrm>
          <a:prstGeom prst="rect">
            <a:avLst/>
          </a:prstGeom>
          <a:noFill/>
          <a:ln w="9525">
            <a:noFill/>
            <a:miter lim="800000"/>
            <a:headEnd/>
            <a:tailEnd/>
          </a:ln>
        </p:spPr>
        <p:txBody>
          <a:bodyPr wrap="none">
            <a:spAutoFit/>
          </a:bodyPr>
          <a:lstStyle/>
          <a:p>
            <a:r>
              <a:rPr lang="en-US" altLang="zh-CN" sz="3200" dirty="0" smtClean="0">
                <a:solidFill>
                  <a:schemeClr val="bg1"/>
                </a:solidFill>
                <a:latin typeface="微软雅黑" pitchFamily="34" charset="-122"/>
                <a:ea typeface="微软雅黑" pitchFamily="34" charset="-122"/>
              </a:rPr>
              <a:t>181</a:t>
            </a:r>
            <a:r>
              <a:rPr lang="zh-CN" altLang="en-US" sz="3200" dirty="0" smtClean="0">
                <a:solidFill>
                  <a:schemeClr val="bg1"/>
                </a:solidFill>
                <a:latin typeface="微软雅黑" pitchFamily="34" charset="-122"/>
                <a:ea typeface="微软雅黑" pitchFamily="34" charset="-122"/>
              </a:rPr>
              <a:t>模块设计</a:t>
            </a:r>
            <a:endParaRPr lang="zh-CN" altLang="en-US" sz="3200" dirty="0">
              <a:solidFill>
                <a:schemeClr val="bg1"/>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3"/>
          <p:cNvSpPr>
            <a:spLocks noChangeArrowheads="1"/>
          </p:cNvSpPr>
          <p:nvPr/>
        </p:nvSpPr>
        <p:spPr bwMode="auto">
          <a:xfrm>
            <a:off x="285720" y="571480"/>
            <a:ext cx="8429684" cy="5929354"/>
          </a:xfrm>
          <a:prstGeom prst="rect">
            <a:avLst/>
          </a:prstGeom>
          <a:noFill/>
          <a:ln w="25400" algn="ctr">
            <a:solidFill>
              <a:srgbClr val="0070C0"/>
            </a:solidFill>
            <a:miter lim="800000"/>
            <a:headEnd/>
            <a:tailEnd/>
          </a:ln>
        </p:spPr>
        <p:txBody>
          <a:bodyPr/>
          <a:lstStyle/>
          <a:p>
            <a:endParaRPr lang="zh-CN" altLang="en-US"/>
          </a:p>
        </p:txBody>
      </p:sp>
      <p:grpSp>
        <p:nvGrpSpPr>
          <p:cNvPr id="2" name="组合 9"/>
          <p:cNvGrpSpPr/>
          <p:nvPr/>
        </p:nvGrpSpPr>
        <p:grpSpPr bwMode="auto">
          <a:xfrm>
            <a:off x="428596" y="214290"/>
            <a:ext cx="3507105" cy="727909"/>
            <a:chOff x="1828800" y="1468799"/>
            <a:chExt cx="4267200" cy="885600"/>
          </a:xfrm>
          <a:solidFill>
            <a:schemeClr val="tx2">
              <a:lumMod val="75000"/>
            </a:schemeClr>
          </a:solidFill>
        </p:grpSpPr>
        <p:sp>
          <p:nvSpPr>
            <p:cNvPr id="6" name="圆角矩形 5"/>
            <p:cNvSpPr/>
            <p:nvPr/>
          </p:nvSpPr>
          <p:spPr>
            <a:xfrm>
              <a:off x="1828800" y="1468799"/>
              <a:ext cx="4267200" cy="885600"/>
            </a:xfrm>
            <a:prstGeom prst="roundRect">
              <a:avLst/>
            </a:prstGeom>
            <a:grpFill/>
            <a:ln w="9525">
              <a:solidFill>
                <a:srgbClr val="DDDDDD"/>
              </a:solidFill>
              <a:round/>
              <a:headEnd/>
              <a:tailEnd/>
            </a:ln>
            <a:effectLst>
              <a:outerShdw blurRad="63500" sx="101000" sy="101000" algn="ctr" rotWithShape="0">
                <a:prstClr val="black">
                  <a:alpha val="8000"/>
                </a:prstClr>
              </a:outerShdw>
            </a:effectLst>
          </p:spPr>
        </p:sp>
        <p:sp>
          <p:nvSpPr>
            <p:cNvPr id="7" name="圆角矩形 6"/>
            <p:cNvSpPr/>
            <p:nvPr/>
          </p:nvSpPr>
          <p:spPr>
            <a:xfrm>
              <a:off x="1859755" y="1495425"/>
              <a:ext cx="4210051" cy="840581"/>
            </a:xfrm>
            <a:prstGeom prst="roundRect">
              <a:avLst/>
            </a:prstGeom>
            <a:grpFill/>
            <a:ln w="9525">
              <a:noFill/>
              <a:round/>
              <a:headEnd/>
              <a:tailEnd/>
            </a:ln>
          </p:spPr>
          <p:txBody>
            <a:bodyPr wrap="none" anchor="ctr"/>
            <a:lstStyle/>
            <a:p>
              <a:pPr>
                <a:lnSpc>
                  <a:spcPct val="150000"/>
                </a:lnSpc>
                <a:defRPr/>
              </a:pPr>
              <a:endParaRPr lang="en-US" altLang="zh-CN" sz="1600" kern="0" dirty="0">
                <a:solidFill>
                  <a:srgbClr val="888888"/>
                </a:solidFill>
                <a:latin typeface="微软雅黑" pitchFamily="34" charset="-122"/>
                <a:ea typeface="微软雅黑" pitchFamily="34" charset="-122"/>
              </a:endParaRPr>
            </a:p>
          </p:txBody>
        </p:sp>
      </p:grpSp>
      <p:sp>
        <p:nvSpPr>
          <p:cNvPr id="8" name="矩形 20"/>
          <p:cNvSpPr>
            <a:spLocks noChangeArrowheads="1"/>
          </p:cNvSpPr>
          <p:nvPr/>
        </p:nvSpPr>
        <p:spPr bwMode="auto">
          <a:xfrm>
            <a:off x="571472" y="285728"/>
            <a:ext cx="2547492" cy="584775"/>
          </a:xfrm>
          <a:prstGeom prst="rect">
            <a:avLst/>
          </a:prstGeom>
          <a:noFill/>
          <a:ln w="9525">
            <a:noFill/>
            <a:miter lim="800000"/>
            <a:headEnd/>
            <a:tailEnd/>
          </a:ln>
        </p:spPr>
        <p:txBody>
          <a:bodyPr wrap="none">
            <a:spAutoFit/>
          </a:bodyPr>
          <a:lstStyle/>
          <a:p>
            <a:r>
              <a:rPr lang="en-US" altLang="zh-CN" sz="3200" dirty="0" smtClean="0">
                <a:solidFill>
                  <a:schemeClr val="bg1"/>
                </a:solidFill>
                <a:latin typeface="微软雅黑" pitchFamily="34" charset="-122"/>
                <a:ea typeface="微软雅黑" pitchFamily="34" charset="-122"/>
              </a:rPr>
              <a:t>181</a:t>
            </a:r>
            <a:r>
              <a:rPr lang="zh-CN" altLang="en-US" sz="3200" dirty="0" smtClean="0">
                <a:solidFill>
                  <a:schemeClr val="bg1"/>
                </a:solidFill>
                <a:latin typeface="微软雅黑" pitchFamily="34" charset="-122"/>
                <a:ea typeface="微软雅黑" pitchFamily="34" charset="-122"/>
              </a:rPr>
              <a:t>模块设计</a:t>
            </a:r>
            <a:endParaRPr lang="zh-CN" altLang="en-US" sz="3200" dirty="0">
              <a:solidFill>
                <a:schemeClr val="bg1"/>
              </a:solidFill>
              <a:latin typeface="微软雅黑" pitchFamily="34" charset="-122"/>
              <a:ea typeface="微软雅黑" pitchFamily="34" charset="-122"/>
            </a:endParaRPr>
          </a:p>
        </p:txBody>
      </p:sp>
      <p:pic>
        <p:nvPicPr>
          <p:cNvPr id="9" name="Picture 2"/>
          <p:cNvPicPr>
            <a:picLocks noGrp="1" noChangeAspect="1" noChangeArrowheads="1"/>
          </p:cNvPicPr>
          <p:nvPr>
            <p:ph/>
          </p:nvPr>
        </p:nvPicPr>
        <p:blipFill>
          <a:blip r:embed="rId2"/>
          <a:srcRect/>
          <a:stretch>
            <a:fillRect/>
          </a:stretch>
        </p:blipFill>
        <p:spPr>
          <a:xfrm>
            <a:off x="1000100" y="928670"/>
            <a:ext cx="7215238" cy="5506366"/>
          </a:xfrm>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3"/>
          <p:cNvSpPr>
            <a:spLocks noChangeArrowheads="1"/>
          </p:cNvSpPr>
          <p:nvPr/>
        </p:nvSpPr>
        <p:spPr bwMode="auto">
          <a:xfrm>
            <a:off x="285720" y="571480"/>
            <a:ext cx="8429684" cy="5929354"/>
          </a:xfrm>
          <a:prstGeom prst="rect">
            <a:avLst/>
          </a:prstGeom>
          <a:noFill/>
          <a:ln w="25400" algn="ctr">
            <a:solidFill>
              <a:srgbClr val="0070C0"/>
            </a:solidFill>
            <a:miter lim="800000"/>
            <a:headEnd/>
            <a:tailEnd/>
          </a:ln>
        </p:spPr>
        <p:txBody>
          <a:bodyPr/>
          <a:lstStyle/>
          <a:p>
            <a:endParaRPr lang="zh-CN" altLang="en-US"/>
          </a:p>
        </p:txBody>
      </p:sp>
      <p:grpSp>
        <p:nvGrpSpPr>
          <p:cNvPr id="2" name="组合 9"/>
          <p:cNvGrpSpPr/>
          <p:nvPr/>
        </p:nvGrpSpPr>
        <p:grpSpPr bwMode="auto">
          <a:xfrm>
            <a:off x="428596" y="214290"/>
            <a:ext cx="3507105" cy="727909"/>
            <a:chOff x="1828800" y="1468799"/>
            <a:chExt cx="4267200" cy="885600"/>
          </a:xfrm>
          <a:solidFill>
            <a:schemeClr val="tx2">
              <a:lumMod val="75000"/>
            </a:schemeClr>
          </a:solidFill>
        </p:grpSpPr>
        <p:sp>
          <p:nvSpPr>
            <p:cNvPr id="6" name="圆角矩形 5"/>
            <p:cNvSpPr/>
            <p:nvPr/>
          </p:nvSpPr>
          <p:spPr>
            <a:xfrm>
              <a:off x="1828800" y="1468799"/>
              <a:ext cx="4267200" cy="885600"/>
            </a:xfrm>
            <a:prstGeom prst="roundRect">
              <a:avLst/>
            </a:prstGeom>
            <a:grpFill/>
            <a:ln w="9525">
              <a:solidFill>
                <a:srgbClr val="DDDDDD"/>
              </a:solidFill>
              <a:round/>
              <a:headEnd/>
              <a:tailEnd/>
            </a:ln>
            <a:effectLst>
              <a:outerShdw blurRad="63500" sx="101000" sy="101000" algn="ctr" rotWithShape="0">
                <a:prstClr val="black">
                  <a:alpha val="8000"/>
                </a:prstClr>
              </a:outerShdw>
            </a:effectLst>
          </p:spPr>
        </p:sp>
        <p:sp>
          <p:nvSpPr>
            <p:cNvPr id="7" name="圆角矩形 6"/>
            <p:cNvSpPr/>
            <p:nvPr/>
          </p:nvSpPr>
          <p:spPr>
            <a:xfrm>
              <a:off x="1859755" y="1495425"/>
              <a:ext cx="4210051" cy="840581"/>
            </a:xfrm>
            <a:prstGeom prst="roundRect">
              <a:avLst/>
            </a:prstGeom>
            <a:grpFill/>
            <a:ln w="9525">
              <a:noFill/>
              <a:round/>
              <a:headEnd/>
              <a:tailEnd/>
            </a:ln>
          </p:spPr>
          <p:txBody>
            <a:bodyPr wrap="none" anchor="ctr"/>
            <a:lstStyle/>
            <a:p>
              <a:pPr>
                <a:lnSpc>
                  <a:spcPct val="150000"/>
                </a:lnSpc>
                <a:defRPr/>
              </a:pPr>
              <a:endParaRPr lang="en-US" altLang="zh-CN" sz="1600" kern="0" dirty="0">
                <a:solidFill>
                  <a:srgbClr val="888888"/>
                </a:solidFill>
                <a:latin typeface="微软雅黑" pitchFamily="34" charset="-122"/>
                <a:ea typeface="微软雅黑" pitchFamily="34" charset="-122"/>
              </a:endParaRPr>
            </a:p>
          </p:txBody>
        </p:sp>
      </p:grpSp>
      <p:sp>
        <p:nvSpPr>
          <p:cNvPr id="8" name="矩形 20"/>
          <p:cNvSpPr>
            <a:spLocks noChangeArrowheads="1"/>
          </p:cNvSpPr>
          <p:nvPr/>
        </p:nvSpPr>
        <p:spPr bwMode="auto">
          <a:xfrm>
            <a:off x="571472" y="285728"/>
            <a:ext cx="2547492" cy="584775"/>
          </a:xfrm>
          <a:prstGeom prst="rect">
            <a:avLst/>
          </a:prstGeom>
          <a:noFill/>
          <a:ln w="9525">
            <a:noFill/>
            <a:miter lim="800000"/>
            <a:headEnd/>
            <a:tailEnd/>
          </a:ln>
        </p:spPr>
        <p:txBody>
          <a:bodyPr wrap="none">
            <a:spAutoFit/>
          </a:bodyPr>
          <a:lstStyle/>
          <a:p>
            <a:r>
              <a:rPr lang="en-US" altLang="zh-CN" sz="3200" dirty="0" smtClean="0">
                <a:solidFill>
                  <a:schemeClr val="bg1"/>
                </a:solidFill>
                <a:latin typeface="微软雅黑" pitchFamily="34" charset="-122"/>
                <a:ea typeface="微软雅黑" pitchFamily="34" charset="-122"/>
              </a:rPr>
              <a:t>181</a:t>
            </a:r>
            <a:r>
              <a:rPr lang="zh-CN" altLang="en-US" sz="3200" dirty="0" smtClean="0">
                <a:solidFill>
                  <a:schemeClr val="bg1"/>
                </a:solidFill>
                <a:latin typeface="微软雅黑" pitchFamily="34" charset="-122"/>
                <a:ea typeface="微软雅黑" pitchFamily="34" charset="-122"/>
              </a:rPr>
              <a:t>模块设计</a:t>
            </a:r>
            <a:endParaRPr lang="zh-CN" altLang="en-US" sz="3200" dirty="0">
              <a:solidFill>
                <a:schemeClr val="bg1"/>
              </a:solidFill>
              <a:latin typeface="微软雅黑" pitchFamily="34" charset="-122"/>
              <a:ea typeface="微软雅黑" pitchFamily="34" charset="-122"/>
            </a:endParaRPr>
          </a:p>
        </p:txBody>
      </p:sp>
      <p:pic>
        <p:nvPicPr>
          <p:cNvPr id="2050" name="图片 3"/>
          <p:cNvPicPr>
            <a:picLocks noChangeAspect="1" noChangeArrowheads="1"/>
          </p:cNvPicPr>
          <p:nvPr/>
        </p:nvPicPr>
        <p:blipFill>
          <a:blip r:embed="rId2"/>
          <a:srcRect/>
          <a:stretch>
            <a:fillRect/>
          </a:stretch>
        </p:blipFill>
        <p:spPr bwMode="auto">
          <a:xfrm>
            <a:off x="1000100" y="1071546"/>
            <a:ext cx="7715304" cy="5396019"/>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3"/>
          <p:cNvSpPr>
            <a:spLocks noChangeArrowheads="1"/>
          </p:cNvSpPr>
          <p:nvPr/>
        </p:nvSpPr>
        <p:spPr bwMode="auto">
          <a:xfrm>
            <a:off x="285720" y="571480"/>
            <a:ext cx="8429684" cy="5929354"/>
          </a:xfrm>
          <a:prstGeom prst="rect">
            <a:avLst/>
          </a:prstGeom>
          <a:noFill/>
          <a:ln w="25400" algn="ctr">
            <a:solidFill>
              <a:srgbClr val="0070C0"/>
            </a:solidFill>
            <a:miter lim="800000"/>
            <a:headEnd/>
            <a:tailEnd/>
          </a:ln>
        </p:spPr>
        <p:txBody>
          <a:bodyPr/>
          <a:lstStyle/>
          <a:p>
            <a:endParaRPr lang="zh-CN" altLang="en-US"/>
          </a:p>
        </p:txBody>
      </p:sp>
      <p:grpSp>
        <p:nvGrpSpPr>
          <p:cNvPr id="2" name="组合 9"/>
          <p:cNvGrpSpPr/>
          <p:nvPr/>
        </p:nvGrpSpPr>
        <p:grpSpPr bwMode="auto">
          <a:xfrm>
            <a:off x="428596" y="214290"/>
            <a:ext cx="3507105" cy="727909"/>
            <a:chOff x="1828800" y="1468799"/>
            <a:chExt cx="4267200" cy="885600"/>
          </a:xfrm>
          <a:solidFill>
            <a:schemeClr val="tx2">
              <a:lumMod val="75000"/>
            </a:schemeClr>
          </a:solidFill>
        </p:grpSpPr>
        <p:sp>
          <p:nvSpPr>
            <p:cNvPr id="6" name="圆角矩形 5"/>
            <p:cNvSpPr/>
            <p:nvPr/>
          </p:nvSpPr>
          <p:spPr>
            <a:xfrm>
              <a:off x="1828800" y="1468799"/>
              <a:ext cx="4267200" cy="885600"/>
            </a:xfrm>
            <a:prstGeom prst="roundRect">
              <a:avLst/>
            </a:prstGeom>
            <a:grpFill/>
            <a:ln w="9525">
              <a:solidFill>
                <a:srgbClr val="DDDDDD"/>
              </a:solidFill>
              <a:round/>
              <a:headEnd/>
              <a:tailEnd/>
            </a:ln>
            <a:effectLst>
              <a:outerShdw blurRad="63500" sx="101000" sy="101000" algn="ctr" rotWithShape="0">
                <a:prstClr val="black">
                  <a:alpha val="8000"/>
                </a:prstClr>
              </a:outerShdw>
            </a:effectLst>
          </p:spPr>
        </p:sp>
        <p:sp>
          <p:nvSpPr>
            <p:cNvPr id="7" name="圆角矩形 6"/>
            <p:cNvSpPr/>
            <p:nvPr/>
          </p:nvSpPr>
          <p:spPr>
            <a:xfrm>
              <a:off x="1859755" y="1495425"/>
              <a:ext cx="4210051" cy="840581"/>
            </a:xfrm>
            <a:prstGeom prst="roundRect">
              <a:avLst/>
            </a:prstGeom>
            <a:grpFill/>
            <a:ln w="9525">
              <a:noFill/>
              <a:round/>
              <a:headEnd/>
              <a:tailEnd/>
            </a:ln>
          </p:spPr>
          <p:txBody>
            <a:bodyPr wrap="none" anchor="ctr"/>
            <a:lstStyle/>
            <a:p>
              <a:pPr>
                <a:lnSpc>
                  <a:spcPct val="150000"/>
                </a:lnSpc>
                <a:defRPr/>
              </a:pPr>
              <a:endParaRPr lang="en-US" altLang="zh-CN" sz="1600" kern="0" dirty="0">
                <a:solidFill>
                  <a:srgbClr val="888888"/>
                </a:solidFill>
                <a:latin typeface="微软雅黑" pitchFamily="34" charset="-122"/>
                <a:ea typeface="微软雅黑" pitchFamily="34" charset="-122"/>
              </a:endParaRPr>
            </a:p>
          </p:txBody>
        </p:sp>
      </p:grpSp>
      <p:sp>
        <p:nvSpPr>
          <p:cNvPr id="8" name="矩形 20"/>
          <p:cNvSpPr>
            <a:spLocks noChangeArrowheads="1"/>
          </p:cNvSpPr>
          <p:nvPr/>
        </p:nvSpPr>
        <p:spPr bwMode="auto">
          <a:xfrm>
            <a:off x="571472" y="285728"/>
            <a:ext cx="3368230" cy="584775"/>
          </a:xfrm>
          <a:prstGeom prst="rect">
            <a:avLst/>
          </a:prstGeom>
          <a:noFill/>
          <a:ln w="9525">
            <a:noFill/>
            <a:miter lim="800000"/>
            <a:headEnd/>
            <a:tailEnd/>
          </a:ln>
        </p:spPr>
        <p:txBody>
          <a:bodyPr wrap="none">
            <a:spAutoFit/>
          </a:bodyPr>
          <a:lstStyle/>
          <a:p>
            <a:r>
              <a:rPr lang="en-US" altLang="zh-CN" sz="3200" dirty="0" smtClean="0">
                <a:solidFill>
                  <a:schemeClr val="bg1"/>
                </a:solidFill>
                <a:latin typeface="微软雅黑" pitchFamily="34" charset="-122"/>
                <a:ea typeface="微软雅黑" pitchFamily="34" charset="-122"/>
              </a:rPr>
              <a:t>181</a:t>
            </a:r>
            <a:r>
              <a:rPr lang="zh-CN" altLang="en-US" sz="3200" dirty="0" smtClean="0">
                <a:solidFill>
                  <a:schemeClr val="bg1"/>
                </a:solidFill>
                <a:latin typeface="微软雅黑" pitchFamily="34" charset="-122"/>
                <a:ea typeface="微软雅黑" pitchFamily="34" charset="-122"/>
              </a:rPr>
              <a:t>测试文件设计</a:t>
            </a:r>
            <a:endParaRPr lang="zh-CN" altLang="en-US" sz="3200" dirty="0">
              <a:solidFill>
                <a:schemeClr val="bg1"/>
              </a:solidFill>
              <a:latin typeface="微软雅黑" pitchFamily="34" charset="-122"/>
              <a:ea typeface="微软雅黑" pitchFamily="34" charset="-122"/>
            </a:endParaRPr>
          </a:p>
        </p:txBody>
      </p:sp>
      <p:pic>
        <p:nvPicPr>
          <p:cNvPr id="10" name="图片 3"/>
          <p:cNvPicPr>
            <a:picLocks noChangeAspect="1" noChangeArrowheads="1"/>
          </p:cNvPicPr>
          <p:nvPr/>
        </p:nvPicPr>
        <p:blipFill>
          <a:blip r:embed="rId2"/>
          <a:srcRect/>
          <a:stretch>
            <a:fillRect/>
          </a:stretch>
        </p:blipFill>
        <p:spPr bwMode="auto">
          <a:xfrm>
            <a:off x="1000100" y="1071546"/>
            <a:ext cx="7715304" cy="5396019"/>
          </a:xfrm>
          <a:prstGeom prst="rect">
            <a:avLst/>
          </a:prstGeom>
          <a:noFill/>
          <a:ln w="9525">
            <a:noFill/>
            <a:miter lim="800000"/>
            <a:headEnd/>
            <a:tailEnd/>
          </a:ln>
        </p:spPr>
      </p:pic>
      <p:sp>
        <p:nvSpPr>
          <p:cNvPr id="11" name="矩形 10"/>
          <p:cNvSpPr/>
          <p:nvPr/>
        </p:nvSpPr>
        <p:spPr>
          <a:xfrm>
            <a:off x="1785918" y="1928802"/>
            <a:ext cx="714380" cy="44291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071802" y="1285860"/>
            <a:ext cx="3286148" cy="64294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500826" y="1428736"/>
            <a:ext cx="1857388" cy="5000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3"/>
          <p:cNvSpPr>
            <a:spLocks noChangeArrowheads="1"/>
          </p:cNvSpPr>
          <p:nvPr/>
        </p:nvSpPr>
        <p:spPr bwMode="auto">
          <a:xfrm>
            <a:off x="642910" y="571480"/>
            <a:ext cx="8072494" cy="5715040"/>
          </a:xfrm>
          <a:prstGeom prst="rect">
            <a:avLst/>
          </a:prstGeom>
          <a:solidFill>
            <a:srgbClr val="FFFFFF">
              <a:alpha val="90195"/>
            </a:srgbClr>
          </a:solidFill>
          <a:ln w="25400" algn="ctr">
            <a:solidFill>
              <a:srgbClr val="0070C0"/>
            </a:solidFill>
            <a:miter lim="800000"/>
            <a:headEnd/>
            <a:tailEnd/>
          </a:ln>
        </p:spPr>
        <p:txBody>
          <a:bodyPr/>
          <a:lstStyle/>
          <a:p>
            <a:endParaRPr lang="zh-CN" altLang="en-US"/>
          </a:p>
        </p:txBody>
      </p:sp>
      <p:grpSp>
        <p:nvGrpSpPr>
          <p:cNvPr id="2" name="组合 9"/>
          <p:cNvGrpSpPr/>
          <p:nvPr/>
        </p:nvGrpSpPr>
        <p:grpSpPr bwMode="auto">
          <a:xfrm>
            <a:off x="928662" y="214290"/>
            <a:ext cx="3507105" cy="727909"/>
            <a:chOff x="1828800" y="1468799"/>
            <a:chExt cx="4267200" cy="885600"/>
          </a:xfrm>
          <a:solidFill>
            <a:schemeClr val="tx2">
              <a:lumMod val="75000"/>
            </a:schemeClr>
          </a:solidFill>
        </p:grpSpPr>
        <p:sp>
          <p:nvSpPr>
            <p:cNvPr id="6" name="圆角矩形 5"/>
            <p:cNvSpPr/>
            <p:nvPr/>
          </p:nvSpPr>
          <p:spPr>
            <a:xfrm>
              <a:off x="1828800" y="1468799"/>
              <a:ext cx="4267200" cy="885600"/>
            </a:xfrm>
            <a:prstGeom prst="roundRect">
              <a:avLst/>
            </a:prstGeom>
            <a:grpFill/>
            <a:ln w="9525">
              <a:solidFill>
                <a:srgbClr val="DDDDDD"/>
              </a:solidFill>
              <a:round/>
              <a:headEnd/>
              <a:tailEnd/>
            </a:ln>
            <a:effectLst>
              <a:outerShdw blurRad="63500" sx="101000" sy="101000" algn="ctr" rotWithShape="0">
                <a:prstClr val="black">
                  <a:alpha val="8000"/>
                </a:prstClr>
              </a:outerShdw>
            </a:effectLst>
          </p:spPr>
        </p:sp>
        <p:sp>
          <p:nvSpPr>
            <p:cNvPr id="7" name="圆角矩形 6"/>
            <p:cNvSpPr/>
            <p:nvPr/>
          </p:nvSpPr>
          <p:spPr>
            <a:xfrm>
              <a:off x="1859755" y="1495425"/>
              <a:ext cx="4210051" cy="840581"/>
            </a:xfrm>
            <a:prstGeom prst="roundRect">
              <a:avLst/>
            </a:prstGeom>
            <a:grpFill/>
            <a:ln w="9525">
              <a:noFill/>
              <a:round/>
              <a:headEnd/>
              <a:tailEnd/>
            </a:ln>
          </p:spPr>
          <p:txBody>
            <a:bodyPr wrap="none" anchor="ctr"/>
            <a:lstStyle/>
            <a:p>
              <a:pPr>
                <a:lnSpc>
                  <a:spcPct val="150000"/>
                </a:lnSpc>
                <a:defRPr/>
              </a:pPr>
              <a:endParaRPr lang="en-US" altLang="zh-CN" sz="1600" kern="0" dirty="0">
                <a:solidFill>
                  <a:srgbClr val="888888"/>
                </a:solidFill>
                <a:latin typeface="微软雅黑" pitchFamily="34" charset="-122"/>
                <a:ea typeface="微软雅黑" pitchFamily="34" charset="-122"/>
              </a:endParaRPr>
            </a:p>
          </p:txBody>
        </p:sp>
      </p:grpSp>
      <p:sp>
        <p:nvSpPr>
          <p:cNvPr id="8" name="矩形 20"/>
          <p:cNvSpPr>
            <a:spLocks noChangeArrowheads="1"/>
          </p:cNvSpPr>
          <p:nvPr/>
        </p:nvSpPr>
        <p:spPr bwMode="auto">
          <a:xfrm>
            <a:off x="1071538" y="285728"/>
            <a:ext cx="2281394" cy="584775"/>
          </a:xfrm>
          <a:prstGeom prst="rect">
            <a:avLst/>
          </a:prstGeom>
          <a:noFill/>
          <a:ln w="9525">
            <a:noFill/>
            <a:miter lim="800000"/>
            <a:headEnd/>
            <a:tailEnd/>
          </a:ln>
        </p:spPr>
        <p:txBody>
          <a:bodyPr wrap="none">
            <a:spAutoFit/>
          </a:bodyPr>
          <a:lstStyle/>
          <a:p>
            <a:r>
              <a:rPr lang="en-US" altLang="zh-CN" sz="3200" dirty="0" smtClean="0">
                <a:solidFill>
                  <a:schemeClr val="bg1"/>
                </a:solidFill>
                <a:latin typeface="微软雅黑" pitchFamily="34" charset="-122"/>
                <a:ea typeface="微软雅黑" pitchFamily="34" charset="-122"/>
              </a:rPr>
              <a:t>Simulation</a:t>
            </a:r>
            <a:endParaRPr lang="zh-CN" altLang="en-US" sz="3200" dirty="0">
              <a:solidFill>
                <a:schemeClr val="bg1"/>
              </a:solidFill>
              <a:latin typeface="微软雅黑" pitchFamily="34" charset="-122"/>
              <a:ea typeface="微软雅黑" pitchFamily="34" charset="-122"/>
            </a:endParaRPr>
          </a:p>
        </p:txBody>
      </p:sp>
      <p:sp>
        <p:nvSpPr>
          <p:cNvPr id="9" name="TextBox 8"/>
          <p:cNvSpPr txBox="1"/>
          <p:nvPr/>
        </p:nvSpPr>
        <p:spPr>
          <a:xfrm>
            <a:off x="928662" y="1000108"/>
            <a:ext cx="6929486" cy="5262979"/>
          </a:xfrm>
          <a:prstGeom prst="rect">
            <a:avLst/>
          </a:prstGeom>
          <a:noFill/>
        </p:spPr>
        <p:txBody>
          <a:bodyPr wrap="square" rtlCol="0">
            <a:spAutoFit/>
          </a:bodyPr>
          <a:lstStyle/>
          <a:p>
            <a:pPr>
              <a:lnSpc>
                <a:spcPct val="150000"/>
              </a:lnSpc>
              <a:buFont typeface="Arial" pitchFamily="34" charset="0"/>
              <a:buChar char="•"/>
            </a:pPr>
            <a:r>
              <a:rPr lang="en-US" altLang="zh-CN" sz="2800" dirty="0" smtClean="0">
                <a:latin typeface="黑体" pitchFamily="49" charset="-122"/>
                <a:ea typeface="黑体" pitchFamily="49" charset="-122"/>
              </a:rPr>
              <a:t> S0-S3</a:t>
            </a:r>
            <a:r>
              <a:rPr lang="zh-CN" altLang="en-US" sz="2800" dirty="0" smtClean="0">
                <a:latin typeface="黑体" pitchFamily="49" charset="-122"/>
                <a:ea typeface="黑体" pitchFamily="49" charset="-122"/>
              </a:rPr>
              <a:t>共有</a:t>
            </a:r>
            <a:r>
              <a:rPr lang="en-US" altLang="zh-CN" sz="2800" dirty="0" smtClean="0">
                <a:latin typeface="黑体" pitchFamily="49" charset="-122"/>
                <a:ea typeface="黑体" pitchFamily="49" charset="-122"/>
              </a:rPr>
              <a:t>16</a:t>
            </a:r>
            <a:r>
              <a:rPr lang="zh-CN" altLang="en-US" sz="2800" dirty="0" smtClean="0">
                <a:latin typeface="黑体" pitchFamily="49" charset="-122"/>
                <a:ea typeface="黑体" pitchFamily="49" charset="-122"/>
              </a:rPr>
              <a:t>种编码，每种编码都需要遍历到。</a:t>
            </a:r>
            <a:endParaRPr lang="en-US" altLang="zh-CN" sz="2800" dirty="0" smtClean="0">
              <a:latin typeface="黑体" pitchFamily="49" charset="-122"/>
              <a:ea typeface="黑体" pitchFamily="49" charset="-122"/>
            </a:endParaRPr>
          </a:p>
          <a:p>
            <a:pPr>
              <a:lnSpc>
                <a:spcPct val="150000"/>
              </a:lnSpc>
              <a:buFont typeface="Arial" pitchFamily="34" charset="0"/>
              <a:buChar char="•"/>
            </a:pP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每种编码中，逻辑运算和算术运算（分为</a:t>
            </a:r>
            <a:r>
              <a:rPr lang="en-US" altLang="zh-CN" sz="2800" dirty="0" err="1" smtClean="0">
                <a:latin typeface="黑体" pitchFamily="49" charset="-122"/>
                <a:ea typeface="黑体" pitchFamily="49" charset="-122"/>
              </a:rPr>
              <a:t>Cn</a:t>
            </a:r>
            <a:r>
              <a:rPr lang="en-US" altLang="zh-CN" sz="2800" dirty="0" smtClean="0">
                <a:latin typeface="黑体" pitchFamily="49" charset="-122"/>
                <a:ea typeface="黑体" pitchFamily="49" charset="-122"/>
              </a:rPr>
              <a:t>=1</a:t>
            </a:r>
            <a:r>
              <a:rPr lang="zh-CN" altLang="en-US" sz="2800" dirty="0" smtClean="0">
                <a:latin typeface="黑体" pitchFamily="49" charset="-122"/>
                <a:ea typeface="黑体" pitchFamily="49" charset="-122"/>
              </a:rPr>
              <a:t>与</a:t>
            </a:r>
            <a:r>
              <a:rPr lang="en-US" altLang="zh-CN" sz="2800" dirty="0" err="1" smtClean="0">
                <a:latin typeface="黑体" pitchFamily="49" charset="-122"/>
                <a:ea typeface="黑体" pitchFamily="49" charset="-122"/>
              </a:rPr>
              <a:t>Cn</a:t>
            </a:r>
            <a:r>
              <a:rPr lang="en-US" altLang="zh-CN" sz="2800" dirty="0" smtClean="0">
                <a:latin typeface="黑体" pitchFamily="49" charset="-122"/>
                <a:ea typeface="黑体" pitchFamily="49" charset="-122"/>
              </a:rPr>
              <a:t>=0</a:t>
            </a:r>
            <a:r>
              <a:rPr lang="zh-CN" altLang="en-US" sz="2800" dirty="0" smtClean="0">
                <a:latin typeface="黑体" pitchFamily="49" charset="-122"/>
                <a:ea typeface="黑体" pitchFamily="49" charset="-122"/>
              </a:rPr>
              <a:t>两种）必须验证。</a:t>
            </a:r>
            <a:endParaRPr lang="en-US" altLang="zh-CN" sz="2800" dirty="0" smtClean="0">
              <a:latin typeface="黑体" pitchFamily="49" charset="-122"/>
              <a:ea typeface="黑体" pitchFamily="49" charset="-122"/>
            </a:endParaRPr>
          </a:p>
          <a:p>
            <a:pPr>
              <a:lnSpc>
                <a:spcPct val="150000"/>
              </a:lnSpc>
              <a:buFont typeface="Arial" pitchFamily="34" charset="0"/>
              <a:buChar char="•"/>
            </a:pP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以行为方式描述的上述两点必须做到！</a:t>
            </a:r>
            <a:endParaRPr lang="en-US" altLang="zh-CN" sz="2800" dirty="0" smtClean="0">
              <a:latin typeface="黑体" pitchFamily="49" charset="-122"/>
              <a:ea typeface="黑体" pitchFamily="49" charset="-122"/>
            </a:endParaRPr>
          </a:p>
          <a:p>
            <a:pPr>
              <a:lnSpc>
                <a:spcPct val="150000"/>
              </a:lnSpc>
              <a:buFont typeface="Arial" pitchFamily="34" charset="0"/>
              <a:buChar char="•"/>
            </a:pPr>
            <a:r>
              <a:rPr lang="zh-CN" altLang="en-US" sz="2800" dirty="0" smtClean="0">
                <a:latin typeface="黑体" pitchFamily="49" charset="-122"/>
                <a:ea typeface="黑体" pitchFamily="49" charset="-122"/>
              </a:rPr>
              <a:t> </a:t>
            </a:r>
            <a:r>
              <a:rPr lang="zh-CN" altLang="en-US" sz="2800" dirty="0" smtClean="0">
                <a:solidFill>
                  <a:srgbClr val="FF0000"/>
                </a:solidFill>
                <a:latin typeface="黑体" pitchFamily="49" charset="-122"/>
                <a:ea typeface="黑体" pitchFamily="49" charset="-122"/>
              </a:rPr>
              <a:t>编程上需要仔细考虑</a:t>
            </a:r>
            <a:endParaRPr lang="en-US" altLang="zh-CN" sz="2800" dirty="0" smtClean="0">
              <a:solidFill>
                <a:srgbClr val="FF0000"/>
              </a:solidFill>
              <a:latin typeface="黑体" pitchFamily="49" charset="-122"/>
              <a:ea typeface="黑体" pitchFamily="49" charset="-122"/>
            </a:endParaRPr>
          </a:p>
          <a:p>
            <a:pPr>
              <a:lnSpc>
                <a:spcPct val="150000"/>
              </a:lnSpc>
              <a:buFont typeface="Arial" pitchFamily="34" charset="0"/>
              <a:buChar char="•"/>
            </a:pP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最终的运行结果截图多</a:t>
            </a:r>
            <a:r>
              <a:rPr lang="en-US" altLang="zh-CN" sz="2800" dirty="0" smtClean="0">
                <a:latin typeface="黑体" pitchFamily="49" charset="-122"/>
                <a:ea typeface="黑体" pitchFamily="49" charset="-122"/>
              </a:rPr>
              <a:t>cut</a:t>
            </a:r>
            <a:r>
              <a:rPr lang="zh-CN" altLang="en-US" sz="2800" dirty="0" smtClean="0">
                <a:latin typeface="黑体" pitchFamily="49" charset="-122"/>
                <a:ea typeface="黑体" pitchFamily="49" charset="-122"/>
              </a:rPr>
              <a:t>几张，展示在报告中。</a:t>
            </a:r>
            <a:endParaRPr lang="zh-CN" altLang="en-US" sz="2800" dirty="0">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3074"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5"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6"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7"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8" name="TextBox 12"/>
          <p:cNvSpPr txBox="1">
            <a:spLocks noChangeArrowheads="1"/>
          </p:cNvSpPr>
          <p:nvPr/>
        </p:nvSpPr>
        <p:spPr bwMode="auto">
          <a:xfrm>
            <a:off x="500063" y="500063"/>
            <a:ext cx="1000125" cy="523875"/>
          </a:xfrm>
          <a:prstGeom prst="rect">
            <a:avLst/>
          </a:prstGeom>
          <a:noFill/>
          <a:ln w="9525">
            <a:noFill/>
            <a:miter lim="800000"/>
            <a:headEnd/>
            <a:tailEnd/>
          </a:ln>
        </p:spPr>
        <p:txBody>
          <a:bodyPr>
            <a:spAutoFit/>
          </a:bodyPr>
          <a:lstStyle/>
          <a:p>
            <a:r>
              <a:rPr lang="zh-CN" altLang="en-US" sz="2800">
                <a:latin typeface="微软雅黑" pitchFamily="34" charset="-122"/>
                <a:ea typeface="微软雅黑" pitchFamily="34" charset="-122"/>
              </a:rPr>
              <a:t>目录</a:t>
            </a:r>
          </a:p>
        </p:txBody>
      </p:sp>
      <p:sp>
        <p:nvSpPr>
          <p:cNvPr id="3079" name="矩形 9"/>
          <p:cNvSpPr>
            <a:spLocks noChangeArrowheads="1"/>
          </p:cNvSpPr>
          <p:nvPr/>
        </p:nvSpPr>
        <p:spPr bwMode="auto">
          <a:xfrm>
            <a:off x="2490788" y="1406525"/>
            <a:ext cx="5010150" cy="622300"/>
          </a:xfrm>
          <a:prstGeom prst="rect">
            <a:avLst/>
          </a:prstGeom>
          <a:solidFill>
            <a:srgbClr val="FFFFFF">
              <a:alpha val="90195"/>
            </a:srgbClr>
          </a:solidFill>
          <a:ln w="25400" algn="ctr">
            <a:solidFill>
              <a:srgbClr val="002060"/>
            </a:solidFill>
            <a:miter lim="800000"/>
            <a:headEnd/>
            <a:tailEnd/>
          </a:ln>
        </p:spPr>
        <p:txBody>
          <a:bodyPr/>
          <a:lstStyle/>
          <a:p>
            <a:endParaRPr lang="zh-CN" altLang="en-US"/>
          </a:p>
        </p:txBody>
      </p:sp>
      <p:sp>
        <p:nvSpPr>
          <p:cNvPr id="3080" name="矩形 13"/>
          <p:cNvSpPr>
            <a:spLocks noChangeArrowheads="1"/>
          </p:cNvSpPr>
          <p:nvPr/>
        </p:nvSpPr>
        <p:spPr bwMode="auto">
          <a:xfrm>
            <a:off x="2490788" y="2525713"/>
            <a:ext cx="5010150" cy="620712"/>
          </a:xfrm>
          <a:prstGeom prst="rect">
            <a:avLst/>
          </a:prstGeom>
          <a:solidFill>
            <a:srgbClr val="FFFFFF">
              <a:alpha val="90195"/>
            </a:srgbClr>
          </a:solidFill>
          <a:ln w="25400" algn="ctr">
            <a:solidFill>
              <a:srgbClr val="0070C0"/>
            </a:solidFill>
            <a:miter lim="800000"/>
            <a:headEnd/>
            <a:tailEnd/>
          </a:ln>
        </p:spPr>
        <p:txBody>
          <a:bodyPr/>
          <a:lstStyle/>
          <a:p>
            <a:endParaRPr lang="zh-CN" altLang="en-US"/>
          </a:p>
        </p:txBody>
      </p:sp>
      <p:sp>
        <p:nvSpPr>
          <p:cNvPr id="3081" name="矩形 14"/>
          <p:cNvSpPr>
            <a:spLocks noChangeArrowheads="1"/>
          </p:cNvSpPr>
          <p:nvPr/>
        </p:nvSpPr>
        <p:spPr bwMode="auto">
          <a:xfrm>
            <a:off x="2490788" y="3644900"/>
            <a:ext cx="5010150" cy="620713"/>
          </a:xfrm>
          <a:prstGeom prst="rect">
            <a:avLst/>
          </a:prstGeom>
          <a:solidFill>
            <a:srgbClr val="FFFFFF">
              <a:alpha val="90195"/>
            </a:srgbClr>
          </a:solidFill>
          <a:ln w="25400" algn="ctr">
            <a:solidFill>
              <a:srgbClr val="002060"/>
            </a:solidFill>
            <a:miter lim="800000"/>
            <a:headEnd/>
            <a:tailEnd/>
          </a:ln>
        </p:spPr>
        <p:txBody>
          <a:bodyPr/>
          <a:lstStyle/>
          <a:p>
            <a:endParaRPr lang="zh-CN" altLang="en-US"/>
          </a:p>
        </p:txBody>
      </p:sp>
      <p:grpSp>
        <p:nvGrpSpPr>
          <p:cNvPr id="2" name="组合 9"/>
          <p:cNvGrpSpPr/>
          <p:nvPr/>
        </p:nvGrpSpPr>
        <p:grpSpPr bwMode="auto">
          <a:xfrm>
            <a:off x="2741297" y="2161762"/>
            <a:ext cx="3507105" cy="727909"/>
            <a:chOff x="1828800" y="1468799"/>
            <a:chExt cx="4267200" cy="885600"/>
          </a:xfrm>
          <a:solidFill>
            <a:srgbClr val="0070C0"/>
          </a:solidFill>
        </p:grpSpPr>
        <p:sp>
          <p:nvSpPr>
            <p:cNvPr id="25" name="圆角矩形 24"/>
            <p:cNvSpPr/>
            <p:nvPr/>
          </p:nvSpPr>
          <p:spPr>
            <a:xfrm>
              <a:off x="1828800" y="1468799"/>
              <a:ext cx="4267200" cy="885600"/>
            </a:xfrm>
            <a:prstGeom prst="roundRect">
              <a:avLst/>
            </a:prstGeom>
            <a:grpFill/>
            <a:ln w="9525">
              <a:solidFill>
                <a:srgbClr val="DDDDDD"/>
              </a:solidFill>
              <a:round/>
              <a:headEnd/>
              <a:tailEnd/>
            </a:ln>
            <a:effectLst>
              <a:outerShdw blurRad="63500" sx="101000" sy="101000" algn="ctr" rotWithShape="0">
                <a:prstClr val="black">
                  <a:alpha val="8000"/>
                </a:prstClr>
              </a:outerShdw>
            </a:effectLst>
          </p:spPr>
        </p:sp>
        <p:sp>
          <p:nvSpPr>
            <p:cNvPr id="26" name="圆角矩形 25"/>
            <p:cNvSpPr/>
            <p:nvPr/>
          </p:nvSpPr>
          <p:spPr>
            <a:xfrm>
              <a:off x="1859755" y="1495425"/>
              <a:ext cx="4210051" cy="840581"/>
            </a:xfrm>
            <a:prstGeom prst="roundRect">
              <a:avLst/>
            </a:prstGeom>
            <a:solidFill>
              <a:srgbClr val="00B0F0"/>
            </a:solidFill>
            <a:ln w="9525">
              <a:noFill/>
              <a:round/>
              <a:headEnd/>
              <a:tailEnd/>
            </a:ln>
          </p:spPr>
          <p:txBody>
            <a:bodyPr wrap="none" anchor="ctr"/>
            <a:lstStyle/>
            <a:p>
              <a:pPr>
                <a:lnSpc>
                  <a:spcPct val="150000"/>
                </a:lnSpc>
                <a:defRPr/>
              </a:pPr>
              <a:endParaRPr lang="en-US" altLang="zh-CN" sz="1600" kern="0" dirty="0">
                <a:solidFill>
                  <a:srgbClr val="888888"/>
                </a:solidFill>
                <a:latin typeface="微软雅黑" pitchFamily="34" charset="-122"/>
                <a:ea typeface="微软雅黑" pitchFamily="34" charset="-122"/>
              </a:endParaRPr>
            </a:p>
          </p:txBody>
        </p:sp>
      </p:grpSp>
      <p:grpSp>
        <p:nvGrpSpPr>
          <p:cNvPr id="3" name="组合 12"/>
          <p:cNvGrpSpPr/>
          <p:nvPr/>
        </p:nvGrpSpPr>
        <p:grpSpPr bwMode="auto">
          <a:xfrm>
            <a:off x="2741297" y="3280256"/>
            <a:ext cx="3507105" cy="727909"/>
            <a:chOff x="1828800" y="1468799"/>
            <a:chExt cx="4267200" cy="885600"/>
          </a:xfrm>
          <a:solidFill>
            <a:srgbClr val="002060"/>
          </a:solidFill>
        </p:grpSpPr>
        <p:sp>
          <p:nvSpPr>
            <p:cNvPr id="28" name="圆角矩形 27"/>
            <p:cNvSpPr/>
            <p:nvPr/>
          </p:nvSpPr>
          <p:spPr>
            <a:xfrm>
              <a:off x="1828800" y="1468799"/>
              <a:ext cx="4267200" cy="885600"/>
            </a:xfrm>
            <a:prstGeom prst="roundRect">
              <a:avLst/>
            </a:prstGeom>
            <a:grpFill/>
            <a:ln w="9525">
              <a:solidFill>
                <a:srgbClr val="DDDDDD"/>
              </a:solidFill>
              <a:round/>
              <a:headEnd/>
              <a:tailEnd/>
            </a:ln>
            <a:effectLst>
              <a:outerShdw blurRad="63500" sx="101000" sy="101000" algn="ctr" rotWithShape="0">
                <a:prstClr val="black">
                  <a:alpha val="8000"/>
                </a:prstClr>
              </a:outerShdw>
            </a:effectLst>
          </p:spPr>
        </p:sp>
        <p:sp>
          <p:nvSpPr>
            <p:cNvPr id="29" name="圆角矩形 28"/>
            <p:cNvSpPr/>
            <p:nvPr/>
          </p:nvSpPr>
          <p:spPr>
            <a:xfrm>
              <a:off x="1859755" y="1495425"/>
              <a:ext cx="4210051" cy="840581"/>
            </a:xfrm>
            <a:prstGeom prst="roundRect">
              <a:avLst/>
            </a:prstGeom>
            <a:grpFill/>
            <a:ln w="9525">
              <a:noFill/>
              <a:round/>
              <a:headEnd/>
              <a:tailEnd/>
            </a:ln>
          </p:spPr>
          <p:txBody>
            <a:bodyPr wrap="none" anchor="ctr"/>
            <a:lstStyle/>
            <a:p>
              <a:pPr>
                <a:lnSpc>
                  <a:spcPct val="150000"/>
                </a:lnSpc>
                <a:defRPr/>
              </a:pPr>
              <a:endParaRPr lang="en-US" altLang="zh-CN" sz="1600" kern="0" dirty="0">
                <a:solidFill>
                  <a:srgbClr val="888888"/>
                </a:solidFill>
                <a:latin typeface="微软雅黑" pitchFamily="34" charset="-122"/>
                <a:ea typeface="微软雅黑" pitchFamily="34" charset="-122"/>
              </a:endParaRPr>
            </a:p>
          </p:txBody>
        </p:sp>
      </p:grpSp>
      <p:grpSp>
        <p:nvGrpSpPr>
          <p:cNvPr id="4" name="组合 9"/>
          <p:cNvGrpSpPr/>
          <p:nvPr/>
        </p:nvGrpSpPr>
        <p:grpSpPr bwMode="auto">
          <a:xfrm>
            <a:off x="2745177" y="1071546"/>
            <a:ext cx="3507105" cy="727909"/>
            <a:chOff x="1828800" y="1468799"/>
            <a:chExt cx="4267200" cy="885600"/>
          </a:xfrm>
          <a:solidFill>
            <a:srgbClr val="002060"/>
          </a:solidFill>
        </p:grpSpPr>
        <p:sp>
          <p:nvSpPr>
            <p:cNvPr id="31" name="圆角矩形 30"/>
            <p:cNvSpPr/>
            <p:nvPr/>
          </p:nvSpPr>
          <p:spPr>
            <a:xfrm>
              <a:off x="1828800" y="1468799"/>
              <a:ext cx="4267200" cy="885600"/>
            </a:xfrm>
            <a:prstGeom prst="roundRect">
              <a:avLst/>
            </a:prstGeom>
            <a:grpFill/>
            <a:ln w="9525">
              <a:solidFill>
                <a:srgbClr val="DDDDDD"/>
              </a:solidFill>
              <a:round/>
              <a:headEnd/>
              <a:tailEnd/>
            </a:ln>
            <a:effectLst>
              <a:outerShdw blurRad="63500" sx="101000" sy="101000" algn="ctr" rotWithShape="0">
                <a:prstClr val="black">
                  <a:alpha val="8000"/>
                </a:prstClr>
              </a:outerShdw>
            </a:effectLst>
          </p:spPr>
        </p:sp>
        <p:sp>
          <p:nvSpPr>
            <p:cNvPr id="32" name="圆角矩形 31"/>
            <p:cNvSpPr/>
            <p:nvPr/>
          </p:nvSpPr>
          <p:spPr>
            <a:xfrm>
              <a:off x="1859755" y="1495425"/>
              <a:ext cx="4210051" cy="840581"/>
            </a:xfrm>
            <a:prstGeom prst="roundRect">
              <a:avLst/>
            </a:prstGeom>
            <a:grpFill/>
            <a:ln w="9525">
              <a:noFill/>
              <a:round/>
              <a:headEnd/>
              <a:tailEnd/>
            </a:ln>
          </p:spPr>
          <p:txBody>
            <a:bodyPr wrap="none" anchor="ctr"/>
            <a:lstStyle/>
            <a:p>
              <a:pPr>
                <a:lnSpc>
                  <a:spcPct val="150000"/>
                </a:lnSpc>
                <a:defRPr/>
              </a:pPr>
              <a:endParaRPr lang="en-US" altLang="zh-CN" sz="1600" kern="0" dirty="0">
                <a:solidFill>
                  <a:srgbClr val="888888"/>
                </a:solidFill>
                <a:latin typeface="微软雅黑" pitchFamily="34" charset="-122"/>
                <a:ea typeface="微软雅黑" pitchFamily="34" charset="-122"/>
              </a:endParaRPr>
            </a:p>
          </p:txBody>
        </p:sp>
      </p:grpSp>
      <p:sp>
        <p:nvSpPr>
          <p:cNvPr id="3085" name="矩形 20"/>
          <p:cNvSpPr>
            <a:spLocks noChangeArrowheads="1"/>
          </p:cNvSpPr>
          <p:nvPr/>
        </p:nvSpPr>
        <p:spPr bwMode="auto">
          <a:xfrm>
            <a:off x="4214810" y="2285992"/>
            <a:ext cx="1620957" cy="523220"/>
          </a:xfrm>
          <a:prstGeom prst="rect">
            <a:avLst/>
          </a:prstGeom>
          <a:noFill/>
          <a:ln w="9525">
            <a:noFill/>
            <a:miter lim="800000"/>
            <a:headEnd/>
            <a:tailEnd/>
          </a:ln>
        </p:spPr>
        <p:txBody>
          <a:bodyPr wrap="none">
            <a:spAutoFit/>
          </a:bodyPr>
          <a:lstStyle/>
          <a:p>
            <a:r>
              <a:rPr lang="zh-CN" altLang="en-US" sz="2800" dirty="0" smtClean="0">
                <a:latin typeface="微软雅黑" pitchFamily="34" charset="-122"/>
                <a:ea typeface="微软雅黑" pitchFamily="34" charset="-122"/>
              </a:rPr>
              <a:t>课程设计</a:t>
            </a:r>
            <a:endParaRPr lang="zh-CN" altLang="en-US" sz="2800" dirty="0">
              <a:latin typeface="微软雅黑" pitchFamily="34" charset="-122"/>
              <a:ea typeface="微软雅黑" pitchFamily="34" charset="-122"/>
            </a:endParaRPr>
          </a:p>
        </p:txBody>
      </p:sp>
      <p:sp>
        <p:nvSpPr>
          <p:cNvPr id="3086" name="矩形 21"/>
          <p:cNvSpPr>
            <a:spLocks noChangeArrowheads="1"/>
          </p:cNvSpPr>
          <p:nvPr/>
        </p:nvSpPr>
        <p:spPr bwMode="auto">
          <a:xfrm>
            <a:off x="3143240" y="1142984"/>
            <a:ext cx="1620957" cy="523220"/>
          </a:xfrm>
          <a:prstGeom prst="rect">
            <a:avLst/>
          </a:prstGeom>
          <a:noFill/>
          <a:ln w="9525">
            <a:noFill/>
            <a:miter lim="800000"/>
            <a:headEnd/>
            <a:tailEnd/>
          </a:ln>
        </p:spPr>
        <p:txBody>
          <a:bodyPr wrap="none">
            <a:spAutoFit/>
          </a:bodyPr>
          <a:lstStyle/>
          <a:p>
            <a:r>
              <a:rPr lang="zh-CN" altLang="en-US" sz="2800" dirty="0" smtClean="0">
                <a:solidFill>
                  <a:schemeClr val="bg1"/>
                </a:solidFill>
                <a:latin typeface="微软雅黑" pitchFamily="34" charset="-122"/>
                <a:ea typeface="微软雅黑" pitchFamily="34" charset="-122"/>
              </a:rPr>
              <a:t>课内实验</a:t>
            </a:r>
            <a:endParaRPr lang="zh-CN" altLang="en-US" sz="2800" dirty="0">
              <a:solidFill>
                <a:schemeClr val="bg1"/>
              </a:solidFill>
              <a:latin typeface="微软雅黑" pitchFamily="34" charset="-122"/>
              <a:ea typeface="微软雅黑" pitchFamily="34" charset="-122"/>
            </a:endParaRPr>
          </a:p>
        </p:txBody>
      </p:sp>
      <p:sp>
        <p:nvSpPr>
          <p:cNvPr id="3087" name="矩形 22"/>
          <p:cNvSpPr>
            <a:spLocks noChangeArrowheads="1"/>
          </p:cNvSpPr>
          <p:nvPr/>
        </p:nvSpPr>
        <p:spPr bwMode="auto">
          <a:xfrm>
            <a:off x="3071802" y="3357562"/>
            <a:ext cx="2698175" cy="523220"/>
          </a:xfrm>
          <a:prstGeom prst="rect">
            <a:avLst/>
          </a:prstGeom>
          <a:noFill/>
          <a:ln w="9525">
            <a:noFill/>
            <a:miter lim="800000"/>
            <a:headEnd/>
            <a:tailEnd/>
          </a:ln>
        </p:spPr>
        <p:txBody>
          <a:bodyPr wrap="none">
            <a:spAutoFit/>
          </a:bodyPr>
          <a:lstStyle/>
          <a:p>
            <a:r>
              <a:rPr lang="zh-CN" altLang="en-US" sz="2800" dirty="0" smtClean="0">
                <a:solidFill>
                  <a:schemeClr val="bg1"/>
                </a:solidFill>
                <a:latin typeface="微软雅黑" pitchFamily="34" charset="-122"/>
                <a:ea typeface="微软雅黑" pitchFamily="34" charset="-122"/>
              </a:rPr>
              <a:t>实施关键点说明</a:t>
            </a:r>
            <a:endParaRPr lang="zh-CN" altLang="en-US" sz="2800" dirty="0">
              <a:solidFill>
                <a:schemeClr val="bg1"/>
              </a:solidFill>
              <a:latin typeface="微软雅黑" pitchFamily="34" charset="-122"/>
              <a:ea typeface="微软雅黑" pitchFamily="34" charset="-122"/>
            </a:endParaRPr>
          </a:p>
        </p:txBody>
      </p:sp>
      <p:sp>
        <p:nvSpPr>
          <p:cNvPr id="3088" name="矩形 14"/>
          <p:cNvSpPr>
            <a:spLocks noChangeArrowheads="1"/>
          </p:cNvSpPr>
          <p:nvPr/>
        </p:nvSpPr>
        <p:spPr bwMode="auto">
          <a:xfrm>
            <a:off x="2490788" y="4787900"/>
            <a:ext cx="5010150" cy="620713"/>
          </a:xfrm>
          <a:prstGeom prst="rect">
            <a:avLst/>
          </a:prstGeom>
          <a:solidFill>
            <a:srgbClr val="FFFFFF">
              <a:alpha val="90195"/>
            </a:srgbClr>
          </a:solidFill>
          <a:ln w="25400" algn="ctr">
            <a:solidFill>
              <a:srgbClr val="0070C0"/>
            </a:solidFill>
            <a:miter lim="800000"/>
            <a:headEnd/>
            <a:tailEnd/>
          </a:ln>
        </p:spPr>
        <p:txBody>
          <a:bodyPr/>
          <a:lstStyle/>
          <a:p>
            <a:endParaRPr lang="zh-CN" altLang="en-US"/>
          </a:p>
        </p:txBody>
      </p:sp>
      <p:grpSp>
        <p:nvGrpSpPr>
          <p:cNvPr id="5" name="组合 12"/>
          <p:cNvGrpSpPr/>
          <p:nvPr/>
        </p:nvGrpSpPr>
        <p:grpSpPr bwMode="auto">
          <a:xfrm>
            <a:off x="2741316" y="4423273"/>
            <a:ext cx="3507105" cy="727909"/>
            <a:chOff x="1828800" y="1468799"/>
            <a:chExt cx="4267200" cy="885600"/>
          </a:xfrm>
          <a:solidFill>
            <a:srgbClr val="0070C0"/>
          </a:solidFill>
        </p:grpSpPr>
        <p:sp>
          <p:nvSpPr>
            <p:cNvPr id="38" name="圆角矩形 37"/>
            <p:cNvSpPr/>
            <p:nvPr/>
          </p:nvSpPr>
          <p:spPr>
            <a:xfrm>
              <a:off x="1828800" y="1468799"/>
              <a:ext cx="4267200" cy="885600"/>
            </a:xfrm>
            <a:prstGeom prst="roundRect">
              <a:avLst/>
            </a:prstGeom>
            <a:grpFill/>
            <a:ln w="9525">
              <a:solidFill>
                <a:srgbClr val="DDDDDD"/>
              </a:solidFill>
              <a:round/>
              <a:headEnd/>
              <a:tailEnd/>
            </a:ln>
            <a:effectLst>
              <a:outerShdw blurRad="63500" sx="101000" sy="101000" algn="ctr" rotWithShape="0">
                <a:prstClr val="black">
                  <a:alpha val="8000"/>
                </a:prstClr>
              </a:outerShdw>
            </a:effectLst>
          </p:spPr>
        </p:sp>
        <p:sp>
          <p:nvSpPr>
            <p:cNvPr id="39" name="圆角矩形 38"/>
            <p:cNvSpPr/>
            <p:nvPr/>
          </p:nvSpPr>
          <p:spPr>
            <a:xfrm>
              <a:off x="1859755" y="1495425"/>
              <a:ext cx="4210051" cy="840581"/>
            </a:xfrm>
            <a:prstGeom prst="roundRect">
              <a:avLst/>
            </a:prstGeom>
            <a:solidFill>
              <a:srgbClr val="00B0F0"/>
            </a:solidFill>
            <a:ln w="9525">
              <a:noFill/>
              <a:round/>
              <a:headEnd/>
              <a:tailEnd/>
            </a:ln>
          </p:spPr>
          <p:txBody>
            <a:bodyPr wrap="none" anchor="ctr"/>
            <a:lstStyle/>
            <a:p>
              <a:pPr>
                <a:lnSpc>
                  <a:spcPct val="150000"/>
                </a:lnSpc>
                <a:defRPr/>
              </a:pPr>
              <a:endParaRPr lang="en-US" altLang="zh-CN" sz="1600" kern="0" dirty="0">
                <a:solidFill>
                  <a:srgbClr val="888888"/>
                </a:solidFill>
                <a:latin typeface="微软雅黑" pitchFamily="34" charset="-122"/>
                <a:ea typeface="微软雅黑" pitchFamily="34" charset="-122"/>
              </a:endParaRPr>
            </a:p>
          </p:txBody>
        </p:sp>
      </p:grpSp>
      <p:sp>
        <p:nvSpPr>
          <p:cNvPr id="3090" name="矩形 22"/>
          <p:cNvSpPr>
            <a:spLocks noChangeArrowheads="1"/>
          </p:cNvSpPr>
          <p:nvPr/>
        </p:nvSpPr>
        <p:spPr bwMode="auto">
          <a:xfrm>
            <a:off x="3571868" y="4572008"/>
            <a:ext cx="2652649" cy="523220"/>
          </a:xfrm>
          <a:prstGeom prst="rect">
            <a:avLst/>
          </a:prstGeom>
          <a:noFill/>
          <a:ln w="9525">
            <a:noFill/>
            <a:miter lim="800000"/>
            <a:headEnd/>
            <a:tailEnd/>
          </a:ln>
        </p:spPr>
        <p:txBody>
          <a:bodyPr wrap="none">
            <a:spAutoFit/>
          </a:bodyPr>
          <a:lstStyle/>
          <a:p>
            <a:r>
              <a:rPr lang="en-US" altLang="zh-CN" sz="2800" dirty="0" smtClean="0">
                <a:latin typeface="微软雅黑" pitchFamily="34" charset="-122"/>
                <a:ea typeface="微软雅黑" pitchFamily="34" charset="-122"/>
              </a:rPr>
              <a:t>74181ALU</a:t>
            </a:r>
            <a:r>
              <a:rPr lang="zh-CN" altLang="en-US" sz="2800" dirty="0" smtClean="0">
                <a:latin typeface="微软雅黑" pitchFamily="34" charset="-122"/>
                <a:ea typeface="微软雅黑" pitchFamily="34" charset="-122"/>
              </a:rPr>
              <a:t>设计</a:t>
            </a:r>
            <a:endParaRPr lang="zh-CN" altLang="en-US" sz="28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3"/>
          <p:cNvSpPr>
            <a:spLocks noChangeArrowheads="1"/>
          </p:cNvSpPr>
          <p:nvPr/>
        </p:nvSpPr>
        <p:spPr bwMode="auto">
          <a:xfrm>
            <a:off x="642910" y="571480"/>
            <a:ext cx="8072494" cy="5715040"/>
          </a:xfrm>
          <a:prstGeom prst="rect">
            <a:avLst/>
          </a:prstGeom>
          <a:solidFill>
            <a:srgbClr val="FFFFFF">
              <a:alpha val="90195"/>
            </a:srgbClr>
          </a:solidFill>
          <a:ln w="25400" algn="ctr">
            <a:solidFill>
              <a:srgbClr val="0070C0"/>
            </a:solidFill>
            <a:miter lim="800000"/>
            <a:headEnd/>
            <a:tailEnd/>
          </a:ln>
        </p:spPr>
        <p:txBody>
          <a:bodyPr/>
          <a:lstStyle/>
          <a:p>
            <a:endParaRPr lang="zh-CN" altLang="en-US"/>
          </a:p>
        </p:txBody>
      </p:sp>
      <p:grpSp>
        <p:nvGrpSpPr>
          <p:cNvPr id="2" name="组合 9"/>
          <p:cNvGrpSpPr/>
          <p:nvPr/>
        </p:nvGrpSpPr>
        <p:grpSpPr bwMode="auto">
          <a:xfrm>
            <a:off x="928662" y="214290"/>
            <a:ext cx="3507105" cy="727909"/>
            <a:chOff x="1828800" y="1468799"/>
            <a:chExt cx="4267200" cy="885600"/>
          </a:xfrm>
          <a:solidFill>
            <a:schemeClr val="tx2">
              <a:lumMod val="75000"/>
            </a:schemeClr>
          </a:solidFill>
        </p:grpSpPr>
        <p:sp>
          <p:nvSpPr>
            <p:cNvPr id="6" name="圆角矩形 5"/>
            <p:cNvSpPr/>
            <p:nvPr/>
          </p:nvSpPr>
          <p:spPr>
            <a:xfrm>
              <a:off x="1828800" y="1468799"/>
              <a:ext cx="4267200" cy="885600"/>
            </a:xfrm>
            <a:prstGeom prst="roundRect">
              <a:avLst/>
            </a:prstGeom>
            <a:grpFill/>
            <a:ln w="9525">
              <a:solidFill>
                <a:srgbClr val="DDDDDD"/>
              </a:solidFill>
              <a:round/>
              <a:headEnd/>
              <a:tailEnd/>
            </a:ln>
            <a:effectLst>
              <a:outerShdw blurRad="63500" sx="101000" sy="101000" algn="ctr" rotWithShape="0">
                <a:prstClr val="black">
                  <a:alpha val="8000"/>
                </a:prstClr>
              </a:outerShdw>
            </a:effectLst>
          </p:spPr>
        </p:sp>
        <p:sp>
          <p:nvSpPr>
            <p:cNvPr id="7" name="圆角矩形 6"/>
            <p:cNvSpPr/>
            <p:nvPr/>
          </p:nvSpPr>
          <p:spPr>
            <a:xfrm>
              <a:off x="1859755" y="1495425"/>
              <a:ext cx="4210051" cy="840581"/>
            </a:xfrm>
            <a:prstGeom prst="roundRect">
              <a:avLst/>
            </a:prstGeom>
            <a:grpFill/>
            <a:ln w="9525">
              <a:noFill/>
              <a:round/>
              <a:headEnd/>
              <a:tailEnd/>
            </a:ln>
          </p:spPr>
          <p:txBody>
            <a:bodyPr wrap="none" anchor="ctr"/>
            <a:lstStyle/>
            <a:p>
              <a:pPr>
                <a:lnSpc>
                  <a:spcPct val="150000"/>
                </a:lnSpc>
                <a:defRPr/>
              </a:pPr>
              <a:endParaRPr lang="en-US" altLang="zh-CN" sz="1600" kern="0" dirty="0">
                <a:solidFill>
                  <a:srgbClr val="888888"/>
                </a:solidFill>
                <a:latin typeface="微软雅黑" pitchFamily="34" charset="-122"/>
                <a:ea typeface="微软雅黑" pitchFamily="34" charset="-122"/>
              </a:endParaRPr>
            </a:p>
          </p:txBody>
        </p:sp>
      </p:grpSp>
      <p:sp>
        <p:nvSpPr>
          <p:cNvPr id="8" name="矩形 20"/>
          <p:cNvSpPr>
            <a:spLocks noChangeArrowheads="1"/>
          </p:cNvSpPr>
          <p:nvPr/>
        </p:nvSpPr>
        <p:spPr bwMode="auto">
          <a:xfrm>
            <a:off x="1071538" y="285728"/>
            <a:ext cx="1770806" cy="584775"/>
          </a:xfrm>
          <a:prstGeom prst="rect">
            <a:avLst/>
          </a:prstGeom>
          <a:noFill/>
          <a:ln w="9525">
            <a:noFill/>
            <a:miter lim="800000"/>
            <a:headEnd/>
            <a:tailEnd/>
          </a:ln>
        </p:spPr>
        <p:txBody>
          <a:bodyPr wrap="none">
            <a:spAutoFit/>
          </a:bodyPr>
          <a:lstStyle/>
          <a:p>
            <a:r>
              <a:rPr lang="en-US" altLang="zh-CN" sz="3200" dirty="0" smtClean="0">
                <a:solidFill>
                  <a:schemeClr val="bg1"/>
                </a:solidFill>
                <a:latin typeface="微软雅黑" pitchFamily="34" charset="-122"/>
                <a:ea typeface="微软雅黑" pitchFamily="34" charset="-122"/>
              </a:rPr>
              <a:t>Test</a:t>
            </a:r>
            <a:r>
              <a:rPr lang="zh-CN" altLang="en-US" sz="3200" dirty="0" smtClean="0">
                <a:solidFill>
                  <a:schemeClr val="bg1"/>
                </a:solidFill>
                <a:latin typeface="微软雅黑" pitchFamily="34" charset="-122"/>
                <a:ea typeface="微软雅黑" pitchFamily="34" charset="-122"/>
              </a:rPr>
              <a:t>验证</a:t>
            </a:r>
            <a:endParaRPr lang="zh-CN" altLang="en-US" sz="3200" dirty="0">
              <a:solidFill>
                <a:schemeClr val="bg1"/>
              </a:solidFill>
              <a:latin typeface="微软雅黑" pitchFamily="34" charset="-122"/>
              <a:ea typeface="微软雅黑" pitchFamily="34" charset="-122"/>
            </a:endParaRPr>
          </a:p>
        </p:txBody>
      </p:sp>
      <p:sp>
        <p:nvSpPr>
          <p:cNvPr id="9" name="TextBox 8"/>
          <p:cNvSpPr txBox="1"/>
          <p:nvPr/>
        </p:nvSpPr>
        <p:spPr>
          <a:xfrm>
            <a:off x="928662" y="1000108"/>
            <a:ext cx="6929486" cy="5262979"/>
          </a:xfrm>
          <a:prstGeom prst="rect">
            <a:avLst/>
          </a:prstGeom>
          <a:noFill/>
        </p:spPr>
        <p:txBody>
          <a:bodyPr wrap="square" rtlCol="0">
            <a:spAutoFit/>
          </a:bodyPr>
          <a:lstStyle/>
          <a:p>
            <a:pPr>
              <a:lnSpc>
                <a:spcPct val="150000"/>
              </a:lnSpc>
              <a:buFont typeface="Arial" pitchFamily="34" charset="0"/>
              <a:buChar char="•"/>
            </a:pPr>
            <a:r>
              <a:rPr lang="en-US" altLang="zh-CN" sz="2800" dirty="0" smtClean="0">
                <a:latin typeface="黑体" pitchFamily="49" charset="-122"/>
                <a:ea typeface="黑体" pitchFamily="49" charset="-122"/>
              </a:rPr>
              <a:t> A0-A3</a:t>
            </a:r>
            <a:r>
              <a:rPr lang="zh-CN" altLang="en-US" sz="2800" dirty="0" smtClean="0">
                <a:latin typeface="黑体" pitchFamily="49" charset="-122"/>
                <a:ea typeface="黑体" pitchFamily="49" charset="-122"/>
              </a:rPr>
              <a:t>与</a:t>
            </a:r>
            <a:r>
              <a:rPr lang="en-US" altLang="zh-CN" sz="2800" dirty="0" smtClean="0">
                <a:latin typeface="黑体" pitchFamily="49" charset="-122"/>
                <a:ea typeface="黑体" pitchFamily="49" charset="-122"/>
              </a:rPr>
              <a:t>B0-B3</a:t>
            </a:r>
            <a:r>
              <a:rPr lang="zh-CN" altLang="en-US" sz="2800" dirty="0" smtClean="0">
                <a:latin typeface="黑体" pitchFamily="49" charset="-122"/>
                <a:ea typeface="黑体" pitchFamily="49" charset="-122"/>
              </a:rPr>
              <a:t>分别由八位开关送数值，</a:t>
            </a:r>
            <a:r>
              <a:rPr lang="en-US" altLang="zh-CN" sz="2800" dirty="0" err="1" smtClean="0">
                <a:latin typeface="黑体" pitchFamily="49" charset="-122"/>
                <a:ea typeface="黑体" pitchFamily="49" charset="-122"/>
              </a:rPr>
              <a:t>Cn</a:t>
            </a:r>
            <a:r>
              <a:rPr lang="zh-CN" altLang="en-US" sz="2800" dirty="0" smtClean="0">
                <a:latin typeface="黑体" pitchFamily="49" charset="-122"/>
                <a:ea typeface="黑体" pitchFamily="49" charset="-122"/>
              </a:rPr>
              <a:t>由一位开关送入。</a:t>
            </a:r>
            <a:endParaRPr lang="en-US" altLang="zh-CN" sz="2800" dirty="0" smtClean="0">
              <a:latin typeface="黑体" pitchFamily="49" charset="-122"/>
              <a:ea typeface="黑体" pitchFamily="49" charset="-122"/>
            </a:endParaRPr>
          </a:p>
          <a:p>
            <a:pPr>
              <a:lnSpc>
                <a:spcPct val="150000"/>
              </a:lnSpc>
              <a:buFont typeface="Arial" pitchFamily="34" charset="0"/>
              <a:buChar char="•"/>
            </a:pPr>
            <a:r>
              <a:rPr lang="en-US" altLang="zh-CN" sz="2800" dirty="0" smtClean="0">
                <a:latin typeface="黑体" pitchFamily="49" charset="-122"/>
                <a:ea typeface="黑体" pitchFamily="49" charset="-122"/>
              </a:rPr>
              <a:t> F0-F3</a:t>
            </a:r>
            <a:r>
              <a:rPr lang="zh-CN" altLang="en-US" sz="2800" dirty="0" smtClean="0">
                <a:latin typeface="黑体" pitchFamily="49" charset="-122"/>
                <a:ea typeface="黑体" pitchFamily="49" charset="-122"/>
              </a:rPr>
              <a:t>、</a:t>
            </a:r>
            <a:r>
              <a:rPr lang="en-US" altLang="zh-CN" sz="2800" dirty="0" smtClean="0">
                <a:latin typeface="黑体" pitchFamily="49" charset="-122"/>
                <a:ea typeface="黑体" pitchFamily="49" charset="-122"/>
              </a:rPr>
              <a:t>A=B</a:t>
            </a:r>
            <a:r>
              <a:rPr lang="zh-CN" altLang="en-US" sz="2800" dirty="0" smtClean="0">
                <a:latin typeface="黑体" pitchFamily="49" charset="-122"/>
                <a:ea typeface="黑体" pitchFamily="49" charset="-122"/>
              </a:rPr>
              <a:t>、</a:t>
            </a:r>
            <a:r>
              <a:rPr lang="en-US" altLang="zh-CN" sz="2800" dirty="0" smtClean="0">
                <a:latin typeface="黑体" pitchFamily="49" charset="-122"/>
                <a:ea typeface="黑体" pitchFamily="49" charset="-122"/>
              </a:rPr>
              <a:t>Cn+4</a:t>
            </a:r>
            <a:r>
              <a:rPr lang="zh-CN" altLang="en-US" sz="2800" dirty="0" smtClean="0">
                <a:latin typeface="黑体" pitchFamily="49" charset="-122"/>
                <a:ea typeface="黑体" pitchFamily="49" charset="-122"/>
              </a:rPr>
              <a:t>分别在</a:t>
            </a:r>
            <a:r>
              <a:rPr lang="en-US" altLang="zh-CN" sz="2800" dirty="0" smtClean="0">
                <a:latin typeface="黑体" pitchFamily="49" charset="-122"/>
                <a:ea typeface="黑体" pitchFamily="49" charset="-122"/>
              </a:rPr>
              <a:t>led</a:t>
            </a:r>
            <a:r>
              <a:rPr lang="zh-CN" altLang="en-US" sz="2800" dirty="0" smtClean="0">
                <a:latin typeface="黑体" pitchFamily="49" charset="-122"/>
                <a:ea typeface="黑体" pitchFamily="49" charset="-122"/>
              </a:rPr>
              <a:t>灯上显示。</a:t>
            </a:r>
            <a:endParaRPr lang="en-US" altLang="zh-CN" sz="2800" dirty="0" smtClean="0">
              <a:latin typeface="黑体" pitchFamily="49" charset="-122"/>
              <a:ea typeface="黑体" pitchFamily="49" charset="-122"/>
            </a:endParaRPr>
          </a:p>
          <a:p>
            <a:pPr>
              <a:lnSpc>
                <a:spcPct val="150000"/>
              </a:lnSpc>
              <a:buFont typeface="Arial" pitchFamily="34" charset="0"/>
              <a:buChar char="•"/>
            </a:pP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物理验证电路功能。</a:t>
            </a:r>
            <a:endParaRPr lang="en-US" altLang="zh-CN" sz="2800" dirty="0" smtClean="0">
              <a:latin typeface="黑体" pitchFamily="49" charset="-122"/>
              <a:ea typeface="黑体" pitchFamily="49" charset="-122"/>
            </a:endParaRPr>
          </a:p>
          <a:p>
            <a:pPr>
              <a:lnSpc>
                <a:spcPct val="150000"/>
              </a:lnSpc>
              <a:buFont typeface="Arial" pitchFamily="34" charset="0"/>
              <a:buChar char="•"/>
            </a:pP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学有余力的可以进一步完成阵列乘法器的设计。若完成了此部分内容，也务必在报告中体现，同时文件包中给出</a:t>
            </a:r>
            <a:r>
              <a:rPr lang="en-US" altLang="zh-CN" sz="2800" dirty="0" err="1" smtClean="0">
                <a:latin typeface="黑体" pitchFamily="49" charset="-122"/>
                <a:ea typeface="黑体" pitchFamily="49" charset="-122"/>
              </a:rPr>
              <a:t>mul.v</a:t>
            </a:r>
            <a:r>
              <a:rPr lang="zh-CN" altLang="en-US" sz="2800" dirty="0" smtClean="0">
                <a:latin typeface="黑体" pitchFamily="49" charset="-122"/>
                <a:ea typeface="黑体" pitchFamily="49" charset="-122"/>
              </a:rPr>
              <a:t>和</a:t>
            </a:r>
            <a:r>
              <a:rPr lang="en-US" altLang="zh-CN" sz="2800" dirty="0" err="1" smtClean="0">
                <a:latin typeface="黑体" pitchFamily="49" charset="-122"/>
                <a:ea typeface="黑体" pitchFamily="49" charset="-122"/>
              </a:rPr>
              <a:t>mul_testbench.v</a:t>
            </a:r>
            <a:r>
              <a:rPr lang="zh-CN" altLang="en-US" sz="2800" dirty="0" smtClean="0">
                <a:latin typeface="黑体" pitchFamily="49" charset="-122"/>
                <a:ea typeface="黑体" pitchFamily="49" charset="-122"/>
              </a:rPr>
              <a:t>。</a:t>
            </a:r>
            <a:endParaRPr lang="zh-CN" altLang="en-US" sz="2800" dirty="0">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1357312" y="1409700"/>
            <a:ext cx="5929331" cy="1138773"/>
          </a:xfrm>
          <a:prstGeom prst="rect">
            <a:avLst/>
          </a:prstGeom>
          <a:noFill/>
          <a:ln w="9525">
            <a:noFill/>
            <a:miter lim="800000"/>
            <a:headEnd/>
            <a:tailEnd/>
          </a:ln>
        </p:spPr>
        <p:txBody>
          <a:bodyPr wrap="square">
            <a:spAutoFit/>
          </a:bodyPr>
          <a:lstStyle/>
          <a:p>
            <a:r>
              <a:rPr lang="zh-CN" altLang="en-US" sz="3200" dirty="0" smtClean="0">
                <a:latin typeface="Calibri" pitchFamily="34" charset="0"/>
                <a:ea typeface="微软雅黑" pitchFamily="34" charset="-122"/>
              </a:rPr>
              <a:t>     课内实验要求</a:t>
            </a:r>
            <a:endParaRPr lang="en-US" altLang="zh-CN" sz="3600" b="1" dirty="0">
              <a:latin typeface="微软雅黑" pitchFamily="34" charset="-122"/>
              <a:ea typeface="微软雅黑" pitchFamily="34" charset="-122"/>
            </a:endParaRPr>
          </a:p>
          <a:p>
            <a:endParaRPr lang="zh-CN" altLang="en-US" dirty="0"/>
          </a:p>
          <a:p>
            <a:endParaRPr lang="zh-CN" altLang="en-US" dirty="0">
              <a:solidFill>
                <a:srgbClr val="FF0000"/>
              </a:solidFill>
            </a:endParaRPr>
          </a:p>
        </p:txBody>
      </p:sp>
      <p:cxnSp>
        <p:nvCxnSpPr>
          <p:cNvPr id="7" name="直接连接符 6"/>
          <p:cNvCxnSpPr/>
          <p:nvPr/>
        </p:nvCxnSpPr>
        <p:spPr>
          <a:xfrm>
            <a:off x="1500166" y="2000240"/>
            <a:ext cx="514353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3"/>
          <p:cNvSpPr>
            <a:spLocks noChangeArrowheads="1"/>
          </p:cNvSpPr>
          <p:nvPr/>
        </p:nvSpPr>
        <p:spPr bwMode="auto">
          <a:xfrm>
            <a:off x="642910" y="571480"/>
            <a:ext cx="8072494" cy="5715040"/>
          </a:xfrm>
          <a:prstGeom prst="rect">
            <a:avLst/>
          </a:prstGeom>
          <a:solidFill>
            <a:srgbClr val="FFFFFF">
              <a:alpha val="90195"/>
            </a:srgbClr>
          </a:solidFill>
          <a:ln w="25400" algn="ctr">
            <a:solidFill>
              <a:srgbClr val="0070C0"/>
            </a:solidFill>
            <a:miter lim="800000"/>
            <a:headEnd/>
            <a:tailEnd/>
          </a:ln>
        </p:spPr>
        <p:txBody>
          <a:bodyPr/>
          <a:lstStyle/>
          <a:p>
            <a:endParaRPr lang="zh-CN" altLang="en-US"/>
          </a:p>
        </p:txBody>
      </p:sp>
      <p:grpSp>
        <p:nvGrpSpPr>
          <p:cNvPr id="2" name="组合 9"/>
          <p:cNvGrpSpPr/>
          <p:nvPr/>
        </p:nvGrpSpPr>
        <p:grpSpPr bwMode="auto">
          <a:xfrm>
            <a:off x="928662" y="214290"/>
            <a:ext cx="3507105" cy="727909"/>
            <a:chOff x="1828800" y="1468799"/>
            <a:chExt cx="4267200" cy="885600"/>
          </a:xfrm>
          <a:solidFill>
            <a:schemeClr val="tx2">
              <a:lumMod val="75000"/>
            </a:schemeClr>
          </a:solidFill>
        </p:grpSpPr>
        <p:sp>
          <p:nvSpPr>
            <p:cNvPr id="6" name="圆角矩形 5"/>
            <p:cNvSpPr/>
            <p:nvPr/>
          </p:nvSpPr>
          <p:spPr>
            <a:xfrm>
              <a:off x="1828800" y="1468799"/>
              <a:ext cx="4267200" cy="885600"/>
            </a:xfrm>
            <a:prstGeom prst="roundRect">
              <a:avLst/>
            </a:prstGeom>
            <a:grpFill/>
            <a:ln w="9525">
              <a:solidFill>
                <a:srgbClr val="DDDDDD"/>
              </a:solidFill>
              <a:round/>
              <a:headEnd/>
              <a:tailEnd/>
            </a:ln>
            <a:effectLst>
              <a:outerShdw blurRad="63500" sx="101000" sy="101000" algn="ctr" rotWithShape="0">
                <a:prstClr val="black">
                  <a:alpha val="8000"/>
                </a:prstClr>
              </a:outerShdw>
            </a:effectLst>
          </p:spPr>
        </p:sp>
        <p:sp>
          <p:nvSpPr>
            <p:cNvPr id="7" name="圆角矩形 6"/>
            <p:cNvSpPr/>
            <p:nvPr/>
          </p:nvSpPr>
          <p:spPr>
            <a:xfrm>
              <a:off x="1859755" y="1495425"/>
              <a:ext cx="4210051" cy="840581"/>
            </a:xfrm>
            <a:prstGeom prst="roundRect">
              <a:avLst/>
            </a:prstGeom>
            <a:grpFill/>
            <a:ln w="9525">
              <a:noFill/>
              <a:round/>
              <a:headEnd/>
              <a:tailEnd/>
            </a:ln>
          </p:spPr>
          <p:txBody>
            <a:bodyPr wrap="none" anchor="ctr"/>
            <a:lstStyle/>
            <a:p>
              <a:pPr>
                <a:lnSpc>
                  <a:spcPct val="150000"/>
                </a:lnSpc>
                <a:defRPr/>
              </a:pPr>
              <a:endParaRPr lang="en-US" altLang="zh-CN" sz="1600" kern="0" dirty="0">
                <a:solidFill>
                  <a:srgbClr val="888888"/>
                </a:solidFill>
                <a:latin typeface="微软雅黑" pitchFamily="34" charset="-122"/>
                <a:ea typeface="微软雅黑" pitchFamily="34" charset="-122"/>
              </a:endParaRPr>
            </a:p>
          </p:txBody>
        </p:sp>
      </p:grpSp>
      <p:sp>
        <p:nvSpPr>
          <p:cNvPr id="8" name="矩形 20"/>
          <p:cNvSpPr>
            <a:spLocks noChangeArrowheads="1"/>
          </p:cNvSpPr>
          <p:nvPr/>
        </p:nvSpPr>
        <p:spPr bwMode="auto">
          <a:xfrm>
            <a:off x="1071538" y="285728"/>
            <a:ext cx="1826141" cy="584775"/>
          </a:xfrm>
          <a:prstGeom prst="rect">
            <a:avLst/>
          </a:prstGeom>
          <a:noFill/>
          <a:ln w="9525">
            <a:noFill/>
            <a:miter lim="800000"/>
            <a:headEnd/>
            <a:tailEnd/>
          </a:ln>
        </p:spPr>
        <p:txBody>
          <a:bodyPr wrap="none">
            <a:spAutoFit/>
          </a:bodyPr>
          <a:lstStyle/>
          <a:p>
            <a:r>
              <a:rPr lang="zh-CN" altLang="en-US" sz="3200" dirty="0" smtClean="0">
                <a:solidFill>
                  <a:schemeClr val="bg1"/>
                </a:solidFill>
                <a:latin typeface="微软雅黑" pitchFamily="34" charset="-122"/>
                <a:ea typeface="微软雅黑" pitchFamily="34" charset="-122"/>
              </a:rPr>
              <a:t>课内实验</a:t>
            </a:r>
            <a:endParaRPr lang="zh-CN" altLang="en-US" sz="3200" dirty="0">
              <a:solidFill>
                <a:schemeClr val="bg1"/>
              </a:solidFill>
              <a:latin typeface="微软雅黑" pitchFamily="34" charset="-122"/>
              <a:ea typeface="微软雅黑" pitchFamily="34" charset="-122"/>
            </a:endParaRPr>
          </a:p>
        </p:txBody>
      </p:sp>
      <p:sp>
        <p:nvSpPr>
          <p:cNvPr id="9" name="TextBox 8"/>
          <p:cNvSpPr txBox="1"/>
          <p:nvPr/>
        </p:nvSpPr>
        <p:spPr>
          <a:xfrm>
            <a:off x="928662" y="1000108"/>
            <a:ext cx="6929486" cy="2031325"/>
          </a:xfrm>
          <a:prstGeom prst="rect">
            <a:avLst/>
          </a:prstGeom>
          <a:noFill/>
        </p:spPr>
        <p:txBody>
          <a:bodyPr wrap="square" rtlCol="0">
            <a:spAutoFit/>
          </a:bodyPr>
          <a:lstStyle/>
          <a:p>
            <a:pPr>
              <a:lnSpc>
                <a:spcPct val="150000"/>
              </a:lnSpc>
              <a:buFont typeface="Arial" pitchFamily="34" charset="0"/>
              <a:buChar char="•"/>
            </a:pP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提交五次实验报告，纸质，</a:t>
            </a:r>
            <a:r>
              <a:rPr lang="zh-CN" altLang="en-US" sz="2800" dirty="0" smtClean="0">
                <a:solidFill>
                  <a:srgbClr val="FF0000"/>
                </a:solidFill>
                <a:latin typeface="黑体" pitchFamily="49" charset="-122"/>
                <a:ea typeface="黑体" pitchFamily="49" charset="-122"/>
              </a:rPr>
              <a:t>手写！</a:t>
            </a:r>
            <a:endParaRPr lang="en-US" altLang="zh-CN" sz="2800" dirty="0" smtClean="0">
              <a:solidFill>
                <a:srgbClr val="FF0000"/>
              </a:solidFill>
              <a:latin typeface="黑体" pitchFamily="49" charset="-122"/>
              <a:ea typeface="黑体" pitchFamily="49" charset="-122"/>
            </a:endParaRPr>
          </a:p>
          <a:p>
            <a:pPr>
              <a:lnSpc>
                <a:spcPct val="150000"/>
              </a:lnSpc>
              <a:buFont typeface="Arial" pitchFamily="34" charset="0"/>
              <a:buChar char="•"/>
            </a:pP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hlinkClick r:id="rId2" action="ppaction://hlinkfile"/>
              </a:rPr>
              <a:t>采用统一封面</a:t>
            </a:r>
            <a:endParaRPr lang="en-US" altLang="zh-CN" sz="2800" dirty="0" smtClean="0">
              <a:latin typeface="黑体" pitchFamily="49" charset="-122"/>
              <a:ea typeface="黑体" pitchFamily="49" charset="-122"/>
            </a:endParaRPr>
          </a:p>
          <a:p>
            <a:pPr>
              <a:lnSpc>
                <a:spcPct val="150000"/>
              </a:lnSpc>
              <a:buFont typeface="Arial" pitchFamily="34" charset="0"/>
              <a:buChar char="•"/>
            </a:pP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实验结束的第二周，报告提交</a:t>
            </a:r>
            <a:endParaRPr lang="en-US" altLang="zh-CN" sz="2800" dirty="0" smtClean="0">
              <a:latin typeface="黑体" pitchFamily="49" charset="-122"/>
              <a:ea typeface="黑体" pitchFamily="49" charset="-122"/>
            </a:endParaRPr>
          </a:p>
        </p:txBody>
      </p:sp>
      <p:pic>
        <p:nvPicPr>
          <p:cNvPr id="1026" name="Picture 2"/>
          <p:cNvPicPr>
            <a:picLocks noChangeAspect="1" noChangeArrowheads="1"/>
          </p:cNvPicPr>
          <p:nvPr/>
        </p:nvPicPr>
        <p:blipFill>
          <a:blip r:embed="rId3"/>
          <a:srcRect/>
          <a:stretch>
            <a:fillRect/>
          </a:stretch>
        </p:blipFill>
        <p:spPr bwMode="auto">
          <a:xfrm>
            <a:off x="4786314" y="3071810"/>
            <a:ext cx="3500462" cy="3080407"/>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9219"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9220"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9221"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9222" name="矩形 6"/>
          <p:cNvSpPr>
            <a:spLocks noChangeArrowheads="1"/>
          </p:cNvSpPr>
          <p:nvPr/>
        </p:nvSpPr>
        <p:spPr bwMode="auto">
          <a:xfrm>
            <a:off x="357188" y="285750"/>
            <a:ext cx="4000498" cy="523220"/>
          </a:xfrm>
          <a:prstGeom prst="rect">
            <a:avLst/>
          </a:prstGeom>
          <a:noFill/>
          <a:ln w="9525">
            <a:noFill/>
            <a:miter lim="800000"/>
            <a:headEnd/>
            <a:tailEnd/>
          </a:ln>
        </p:spPr>
        <p:txBody>
          <a:bodyPr wrap="square">
            <a:spAutoFit/>
          </a:bodyPr>
          <a:lstStyle/>
          <a:p>
            <a:r>
              <a:rPr lang="zh-CN" altLang="en-US" sz="2800" dirty="0" smtClean="0">
                <a:latin typeface="微软雅黑" pitchFamily="34" charset="-122"/>
                <a:ea typeface="微软雅黑" pitchFamily="34" charset="-122"/>
              </a:rPr>
              <a:t>组成原理课内实验说明</a:t>
            </a:r>
            <a:endParaRPr lang="zh-CN" altLang="en-US" sz="2800" dirty="0">
              <a:latin typeface="微软雅黑" pitchFamily="34" charset="-122"/>
              <a:ea typeface="微软雅黑" pitchFamily="34" charset="-122"/>
            </a:endParaRPr>
          </a:p>
        </p:txBody>
      </p:sp>
      <p:sp>
        <p:nvSpPr>
          <p:cNvPr id="36" name="Oval 45"/>
          <p:cNvSpPr/>
          <p:nvPr/>
        </p:nvSpPr>
        <p:spPr>
          <a:xfrm>
            <a:off x="2535240" y="935020"/>
            <a:ext cx="488950" cy="508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n w="18415" cmpd="sng">
                <a:solidFill>
                  <a:srgbClr val="FFFFFF"/>
                </a:solidFill>
                <a:prstDash val="solid"/>
              </a:ln>
              <a:solidFill>
                <a:schemeClr val="bg1"/>
              </a:solidFill>
              <a:latin typeface="微软雅黑" pitchFamily="34" charset="-122"/>
              <a:ea typeface="微软雅黑" pitchFamily="34" charset="-122"/>
            </a:endParaRPr>
          </a:p>
        </p:txBody>
      </p:sp>
      <p:sp>
        <p:nvSpPr>
          <p:cNvPr id="37" name="Oval 46"/>
          <p:cNvSpPr/>
          <p:nvPr/>
        </p:nvSpPr>
        <p:spPr>
          <a:xfrm>
            <a:off x="2447927" y="857232"/>
            <a:ext cx="650875" cy="6762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a:solidFill>
                <a:schemeClr val="tx1"/>
              </a:solidFill>
              <a:latin typeface="微软雅黑" pitchFamily="34" charset="-122"/>
              <a:ea typeface="微软雅黑" pitchFamily="34" charset="-122"/>
            </a:endParaRPr>
          </a:p>
        </p:txBody>
      </p:sp>
      <p:sp>
        <p:nvSpPr>
          <p:cNvPr id="38" name="Oval 43"/>
          <p:cNvSpPr/>
          <p:nvPr/>
        </p:nvSpPr>
        <p:spPr>
          <a:xfrm>
            <a:off x="3740152" y="935020"/>
            <a:ext cx="488950" cy="5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a:solidFill>
                <a:schemeClr val="bg1"/>
              </a:solidFill>
              <a:latin typeface="微软雅黑" pitchFamily="34" charset="-122"/>
              <a:ea typeface="微软雅黑" pitchFamily="34" charset="-122"/>
            </a:endParaRPr>
          </a:p>
        </p:txBody>
      </p:sp>
      <p:sp>
        <p:nvSpPr>
          <p:cNvPr id="39" name="Oval 44"/>
          <p:cNvSpPr/>
          <p:nvPr/>
        </p:nvSpPr>
        <p:spPr>
          <a:xfrm>
            <a:off x="3652840" y="857232"/>
            <a:ext cx="652462" cy="676275"/>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a:solidFill>
                <a:schemeClr val="tx1"/>
              </a:solidFill>
              <a:latin typeface="微软雅黑" pitchFamily="34" charset="-122"/>
              <a:ea typeface="微软雅黑" pitchFamily="34" charset="-122"/>
            </a:endParaRPr>
          </a:p>
        </p:txBody>
      </p:sp>
      <p:sp>
        <p:nvSpPr>
          <p:cNvPr id="40" name="Oval 37"/>
          <p:cNvSpPr/>
          <p:nvPr/>
        </p:nvSpPr>
        <p:spPr>
          <a:xfrm>
            <a:off x="4945065" y="935020"/>
            <a:ext cx="488950" cy="508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a:solidFill>
                <a:schemeClr val="bg1"/>
              </a:solidFill>
              <a:latin typeface="微软雅黑" pitchFamily="34" charset="-122"/>
              <a:ea typeface="微软雅黑" pitchFamily="34" charset="-122"/>
            </a:endParaRPr>
          </a:p>
        </p:txBody>
      </p:sp>
      <p:sp>
        <p:nvSpPr>
          <p:cNvPr id="41" name="Oval 40"/>
          <p:cNvSpPr/>
          <p:nvPr/>
        </p:nvSpPr>
        <p:spPr>
          <a:xfrm>
            <a:off x="4857752" y="857232"/>
            <a:ext cx="652463" cy="6762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a:solidFill>
                <a:schemeClr val="tx1"/>
              </a:solidFill>
              <a:latin typeface="微软雅黑" pitchFamily="34" charset="-122"/>
              <a:ea typeface="微软雅黑" pitchFamily="34" charset="-122"/>
            </a:endParaRPr>
          </a:p>
        </p:txBody>
      </p:sp>
      <p:sp>
        <p:nvSpPr>
          <p:cNvPr id="42" name="Oval 35"/>
          <p:cNvSpPr/>
          <p:nvPr/>
        </p:nvSpPr>
        <p:spPr>
          <a:xfrm>
            <a:off x="6149977" y="927082"/>
            <a:ext cx="488950" cy="508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a:solidFill>
                <a:schemeClr val="bg1"/>
              </a:solidFill>
              <a:latin typeface="微软雅黑" pitchFamily="34" charset="-122"/>
              <a:ea typeface="微软雅黑" pitchFamily="34" charset="-122"/>
            </a:endParaRPr>
          </a:p>
        </p:txBody>
      </p:sp>
      <p:sp>
        <p:nvSpPr>
          <p:cNvPr id="43" name="Oval 36"/>
          <p:cNvSpPr/>
          <p:nvPr/>
        </p:nvSpPr>
        <p:spPr>
          <a:xfrm>
            <a:off x="6062665" y="849295"/>
            <a:ext cx="652462" cy="676275"/>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a:solidFill>
                <a:schemeClr val="tx1"/>
              </a:solidFill>
              <a:latin typeface="微软雅黑" pitchFamily="34" charset="-122"/>
              <a:ea typeface="微软雅黑" pitchFamily="34" charset="-122"/>
            </a:endParaRPr>
          </a:p>
        </p:txBody>
      </p:sp>
      <p:sp>
        <p:nvSpPr>
          <p:cNvPr id="44" name="Round Same Side Corner Rectangle 50"/>
          <p:cNvSpPr/>
          <p:nvPr/>
        </p:nvSpPr>
        <p:spPr>
          <a:xfrm>
            <a:off x="777877" y="2178032"/>
            <a:ext cx="1633538" cy="2457464"/>
          </a:xfrm>
          <a:prstGeom prst="round2Same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zh-CN" sz="1400" dirty="0">
              <a:solidFill>
                <a:schemeClr val="tx1"/>
              </a:solidFill>
              <a:latin typeface="微软雅黑" pitchFamily="34" charset="-122"/>
              <a:ea typeface="微软雅黑" pitchFamily="34" charset="-122"/>
            </a:endParaRPr>
          </a:p>
        </p:txBody>
      </p:sp>
      <p:sp>
        <p:nvSpPr>
          <p:cNvPr id="45" name="Round Same Side Corner Rectangle 51"/>
          <p:cNvSpPr/>
          <p:nvPr/>
        </p:nvSpPr>
        <p:spPr>
          <a:xfrm>
            <a:off x="2749552" y="2336782"/>
            <a:ext cx="1641475" cy="2298714"/>
          </a:xfrm>
          <a:prstGeom prst="round2SameRect">
            <a:avLst/>
          </a:prstGeom>
          <a:noFill/>
          <a:ln>
            <a:solidFill>
              <a:srgbClr val="002060"/>
            </a:solidFill>
          </a:ln>
          <a:scene3d>
            <a:camera prst="orthographicFront"/>
            <a:lightRig rig="threePt" dir="t"/>
          </a:scene3d>
          <a:sp3d contourW="12700">
            <a:contourClr>
              <a:srgbClr val="002060"/>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400" dirty="0">
              <a:solidFill>
                <a:schemeClr val="tx1"/>
              </a:solidFill>
              <a:latin typeface="微软雅黑" pitchFamily="34" charset="-122"/>
              <a:ea typeface="微软雅黑" pitchFamily="34" charset="-122"/>
            </a:endParaRPr>
          </a:p>
        </p:txBody>
      </p:sp>
      <p:sp>
        <p:nvSpPr>
          <p:cNvPr id="46" name="Round Same Side Corner Rectangle 52"/>
          <p:cNvSpPr/>
          <p:nvPr/>
        </p:nvSpPr>
        <p:spPr>
          <a:xfrm>
            <a:off x="4730752" y="2468544"/>
            <a:ext cx="1641475" cy="2166951"/>
          </a:xfrm>
          <a:prstGeom prst="round2Same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sz="1400" dirty="0">
              <a:solidFill>
                <a:schemeClr val="tx1"/>
              </a:solidFill>
              <a:latin typeface="微软雅黑" pitchFamily="34" charset="-122"/>
              <a:ea typeface="微软雅黑" pitchFamily="34" charset="-122"/>
            </a:endParaRPr>
          </a:p>
        </p:txBody>
      </p:sp>
      <p:sp>
        <p:nvSpPr>
          <p:cNvPr id="47" name="Round Same Side Corner Rectangle 53"/>
          <p:cNvSpPr/>
          <p:nvPr/>
        </p:nvSpPr>
        <p:spPr>
          <a:xfrm>
            <a:off x="6710365" y="2411394"/>
            <a:ext cx="1641475" cy="2224101"/>
          </a:xfrm>
          <a:prstGeom prst="round2Same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400" dirty="0">
              <a:solidFill>
                <a:schemeClr val="tx1"/>
              </a:solidFill>
              <a:latin typeface="微软雅黑" pitchFamily="34" charset="-122"/>
              <a:ea typeface="微软雅黑" pitchFamily="34" charset="-122"/>
            </a:endParaRPr>
          </a:p>
        </p:txBody>
      </p:sp>
      <p:sp>
        <p:nvSpPr>
          <p:cNvPr id="48" name="Round Same Side Corner Rectangle 54"/>
          <p:cNvSpPr/>
          <p:nvPr/>
        </p:nvSpPr>
        <p:spPr>
          <a:xfrm>
            <a:off x="6710365" y="2208195"/>
            <a:ext cx="1641475" cy="390525"/>
          </a:xfrm>
          <a:prstGeom prst="round2SameRect">
            <a:avLst>
              <a:gd name="adj1" fmla="val 50000"/>
              <a:gd name="adj2" fmla="val 1"/>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a:solidFill>
                <a:schemeClr val="tx1"/>
              </a:solidFill>
              <a:latin typeface="微软雅黑" pitchFamily="34" charset="-122"/>
              <a:ea typeface="微软雅黑" pitchFamily="34" charset="-122"/>
            </a:endParaRPr>
          </a:p>
        </p:txBody>
      </p:sp>
      <p:sp>
        <p:nvSpPr>
          <p:cNvPr id="49" name="Round Same Side Corner Rectangle 55"/>
          <p:cNvSpPr/>
          <p:nvPr/>
        </p:nvSpPr>
        <p:spPr>
          <a:xfrm>
            <a:off x="4730752" y="2206607"/>
            <a:ext cx="1641475" cy="390525"/>
          </a:xfrm>
          <a:prstGeom prst="round2SameRect">
            <a:avLst>
              <a:gd name="adj1" fmla="val 50000"/>
              <a:gd name="adj2" fmla="val 1"/>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a:solidFill>
                <a:schemeClr val="tx1"/>
              </a:solidFill>
              <a:latin typeface="微软雅黑" pitchFamily="34" charset="-122"/>
              <a:ea typeface="微软雅黑" pitchFamily="34" charset="-122"/>
            </a:endParaRPr>
          </a:p>
        </p:txBody>
      </p:sp>
      <p:sp>
        <p:nvSpPr>
          <p:cNvPr id="50" name="Round Same Side Corner Rectangle 56"/>
          <p:cNvSpPr/>
          <p:nvPr/>
        </p:nvSpPr>
        <p:spPr>
          <a:xfrm>
            <a:off x="2736852" y="2205020"/>
            <a:ext cx="1641475" cy="390525"/>
          </a:xfrm>
          <a:prstGeom prst="round2SameRect">
            <a:avLst>
              <a:gd name="adj1" fmla="val 50000"/>
              <a:gd name="adj2" fmla="val 1"/>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a:solidFill>
                <a:schemeClr val="tx1"/>
              </a:solidFill>
              <a:latin typeface="微软雅黑" pitchFamily="34" charset="-122"/>
              <a:ea typeface="微软雅黑" pitchFamily="34" charset="-122"/>
            </a:endParaRPr>
          </a:p>
        </p:txBody>
      </p:sp>
      <p:sp>
        <p:nvSpPr>
          <p:cNvPr id="51" name="Round Same Side Corner Rectangle 57"/>
          <p:cNvSpPr/>
          <p:nvPr/>
        </p:nvSpPr>
        <p:spPr>
          <a:xfrm>
            <a:off x="769940" y="2189145"/>
            <a:ext cx="1641475" cy="390525"/>
          </a:xfrm>
          <a:prstGeom prst="round2SameRect">
            <a:avLst>
              <a:gd name="adj1" fmla="val 50000"/>
              <a:gd name="adj2" fmla="val 1"/>
            </a:avLst>
          </a:prstGeom>
          <a:solidFill>
            <a:srgbClr val="0070C0"/>
          </a:solidFill>
          <a:ln>
            <a:noFill/>
          </a:ln>
          <a:scene3d>
            <a:camera prst="orthographicFront"/>
            <a:lightRig rig="threePt" dir="t"/>
          </a:scene3d>
          <a:sp3d contourW="12700">
            <a:contourClr>
              <a:srgbClr val="0070C0"/>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a:solidFill>
                <a:schemeClr val="tx1"/>
              </a:solidFill>
              <a:latin typeface="微软雅黑" pitchFamily="34" charset="-122"/>
              <a:ea typeface="微软雅黑" pitchFamily="34" charset="-122"/>
            </a:endParaRPr>
          </a:p>
        </p:txBody>
      </p:sp>
      <p:cxnSp>
        <p:nvCxnSpPr>
          <p:cNvPr id="52" name="Straight Connector 58"/>
          <p:cNvCxnSpPr/>
          <p:nvPr/>
        </p:nvCxnSpPr>
        <p:spPr>
          <a:xfrm flipH="1">
            <a:off x="1463677" y="1508107"/>
            <a:ext cx="1166813" cy="674688"/>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3" name="Straight Connector 59"/>
          <p:cNvCxnSpPr/>
          <p:nvPr/>
        </p:nvCxnSpPr>
        <p:spPr>
          <a:xfrm flipH="1">
            <a:off x="3430590" y="1536682"/>
            <a:ext cx="514350" cy="674688"/>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4" name="Straight Connector 60"/>
          <p:cNvCxnSpPr/>
          <p:nvPr/>
        </p:nvCxnSpPr>
        <p:spPr>
          <a:xfrm>
            <a:off x="5259390" y="1508107"/>
            <a:ext cx="165100" cy="677863"/>
          </a:xfrm>
          <a:prstGeom prst="line">
            <a:avLst/>
          </a:prstGeom>
          <a:ln w="19050">
            <a:solidFill>
              <a:srgbClr val="476EA5"/>
            </a:solidFill>
          </a:ln>
        </p:spPr>
        <p:style>
          <a:lnRef idx="1">
            <a:schemeClr val="accent1"/>
          </a:lnRef>
          <a:fillRef idx="0">
            <a:schemeClr val="accent1"/>
          </a:fillRef>
          <a:effectRef idx="0">
            <a:schemeClr val="accent1"/>
          </a:effectRef>
          <a:fontRef idx="minor">
            <a:schemeClr val="tx1"/>
          </a:fontRef>
        </p:style>
      </p:cxnSp>
      <p:cxnSp>
        <p:nvCxnSpPr>
          <p:cNvPr id="55" name="Straight Connector 61"/>
          <p:cNvCxnSpPr/>
          <p:nvPr/>
        </p:nvCxnSpPr>
        <p:spPr>
          <a:xfrm>
            <a:off x="6575427" y="1500170"/>
            <a:ext cx="828675" cy="68580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9247" name="矩形 12"/>
          <p:cNvSpPr>
            <a:spLocks noChangeArrowheads="1"/>
          </p:cNvSpPr>
          <p:nvPr/>
        </p:nvSpPr>
        <p:spPr bwMode="auto">
          <a:xfrm>
            <a:off x="2767002" y="2706670"/>
            <a:ext cx="1571636" cy="1200329"/>
          </a:xfrm>
          <a:prstGeom prst="rect">
            <a:avLst/>
          </a:prstGeom>
          <a:noFill/>
          <a:ln w="9525">
            <a:noFill/>
            <a:miter lim="800000"/>
            <a:headEnd/>
            <a:tailEnd/>
          </a:ln>
        </p:spPr>
        <p:txBody>
          <a:bodyPr wrap="square">
            <a:spAutoFit/>
          </a:bodyPr>
          <a:lstStyle/>
          <a:p>
            <a:r>
              <a:rPr lang="zh-CN" altLang="en-US" dirty="0" smtClean="0">
                <a:latin typeface="微软雅黑" pitchFamily="34" charset="-122"/>
                <a:ea typeface="微软雅黑" pitchFamily="34" charset="-122"/>
              </a:rPr>
              <a:t>存储器实验实现对</a:t>
            </a:r>
            <a:r>
              <a:rPr lang="en-US" altLang="zh-CN" dirty="0" smtClean="0">
                <a:latin typeface="微软雅黑" pitchFamily="34" charset="-122"/>
                <a:ea typeface="微软雅黑" pitchFamily="34" charset="-122"/>
              </a:rPr>
              <a:t>6116</a:t>
            </a:r>
            <a:r>
              <a:rPr lang="zh-CN" altLang="en-US" dirty="0" smtClean="0">
                <a:latin typeface="微软雅黑" pitchFamily="34" charset="-122"/>
                <a:ea typeface="微软雅黑" pitchFamily="34" charset="-122"/>
              </a:rPr>
              <a:t>的写操作与读操作</a:t>
            </a:r>
            <a:endParaRPr lang="zh-CN" altLang="en-US" dirty="0">
              <a:latin typeface="微软雅黑" pitchFamily="34" charset="-122"/>
              <a:ea typeface="微软雅黑" pitchFamily="34" charset="-122"/>
            </a:endParaRPr>
          </a:p>
        </p:txBody>
      </p:sp>
      <p:sp>
        <p:nvSpPr>
          <p:cNvPr id="9248" name="矩形 13"/>
          <p:cNvSpPr>
            <a:spLocks noChangeArrowheads="1"/>
          </p:cNvSpPr>
          <p:nvPr/>
        </p:nvSpPr>
        <p:spPr bwMode="auto">
          <a:xfrm>
            <a:off x="6767530" y="2635232"/>
            <a:ext cx="1714512" cy="2031325"/>
          </a:xfrm>
          <a:prstGeom prst="rect">
            <a:avLst/>
          </a:prstGeom>
          <a:noFill/>
          <a:ln w="9525">
            <a:noFill/>
            <a:miter lim="800000"/>
            <a:headEnd/>
            <a:tailEnd/>
          </a:ln>
        </p:spPr>
        <p:txBody>
          <a:bodyPr wrap="square">
            <a:spAutoFit/>
          </a:bodyPr>
          <a:lstStyle/>
          <a:p>
            <a:r>
              <a:rPr lang="zh-CN" altLang="en-US" dirty="0" smtClean="0">
                <a:latin typeface="微软雅黑" pitchFamily="34" charset="-122"/>
                <a:ea typeface="微软雅黑" pitchFamily="34" charset="-122"/>
              </a:rPr>
              <a:t>总线控制实验实现存储器、输入设备、输出设备、寄存器连接和有序控制，实现信息传输</a:t>
            </a:r>
            <a:endParaRPr lang="zh-CN" altLang="en-US" dirty="0">
              <a:latin typeface="微软雅黑" pitchFamily="34" charset="-122"/>
              <a:ea typeface="微软雅黑" pitchFamily="34" charset="-122"/>
            </a:endParaRPr>
          </a:p>
        </p:txBody>
      </p:sp>
      <p:sp>
        <p:nvSpPr>
          <p:cNvPr id="9249" name="矩形 14"/>
          <p:cNvSpPr>
            <a:spLocks noChangeArrowheads="1"/>
          </p:cNvSpPr>
          <p:nvPr/>
        </p:nvSpPr>
        <p:spPr bwMode="auto">
          <a:xfrm>
            <a:off x="4767266" y="2635232"/>
            <a:ext cx="1643073" cy="2031325"/>
          </a:xfrm>
          <a:prstGeom prst="rect">
            <a:avLst/>
          </a:prstGeom>
          <a:noFill/>
          <a:ln w="9525">
            <a:noFill/>
            <a:miter lim="800000"/>
            <a:headEnd/>
            <a:tailEnd/>
          </a:ln>
        </p:spPr>
        <p:txBody>
          <a:bodyPr wrap="square">
            <a:spAutoFit/>
          </a:bodyPr>
          <a:lstStyle/>
          <a:p>
            <a:r>
              <a:rPr lang="zh-CN" altLang="en-US" dirty="0" smtClean="0">
                <a:latin typeface="微软雅黑" pitchFamily="34" charset="-122"/>
                <a:ea typeface="微软雅黑" pitchFamily="34" charset="-122"/>
              </a:rPr>
              <a:t>微控制器实验实现控存微程序的写和读和微命令序列的译码实现控制硬件逻辑部件工作</a:t>
            </a:r>
            <a:endParaRPr lang="zh-CN" altLang="en-US" dirty="0">
              <a:latin typeface="微软雅黑" pitchFamily="34" charset="-122"/>
              <a:ea typeface="微软雅黑" pitchFamily="34" charset="-122"/>
            </a:endParaRPr>
          </a:p>
        </p:txBody>
      </p:sp>
      <p:sp>
        <p:nvSpPr>
          <p:cNvPr id="9250" name="矩形 15"/>
          <p:cNvSpPr>
            <a:spLocks noChangeArrowheads="1"/>
          </p:cNvSpPr>
          <p:nvPr/>
        </p:nvSpPr>
        <p:spPr bwMode="auto">
          <a:xfrm>
            <a:off x="838176" y="2706670"/>
            <a:ext cx="1500172" cy="1421928"/>
          </a:xfrm>
          <a:prstGeom prst="rect">
            <a:avLst/>
          </a:prstGeom>
          <a:noFill/>
          <a:ln w="9525">
            <a:noFill/>
            <a:miter lim="800000"/>
            <a:headEnd/>
            <a:tailEnd/>
          </a:ln>
        </p:spPr>
        <p:txBody>
          <a:bodyPr wrap="square">
            <a:spAutoFit/>
          </a:bodyPr>
          <a:lstStyle/>
          <a:p>
            <a:pPr>
              <a:lnSpc>
                <a:spcPct val="120000"/>
              </a:lnSpc>
            </a:pPr>
            <a:r>
              <a:rPr lang="zh-CN" altLang="en-US" dirty="0" smtClean="0">
                <a:latin typeface="微软雅黑" pitchFamily="34" charset="-122"/>
                <a:ea typeface="微软雅黑" pitchFamily="34" charset="-122"/>
              </a:rPr>
              <a:t>基本运算器实验验证</a:t>
            </a:r>
            <a:r>
              <a:rPr lang="en-US" altLang="zh-CN" dirty="0" smtClean="0">
                <a:latin typeface="微软雅黑" pitchFamily="34" charset="-122"/>
                <a:ea typeface="微软雅黑" pitchFamily="34" charset="-122"/>
              </a:rPr>
              <a:t>ALU</a:t>
            </a:r>
            <a:r>
              <a:rPr lang="zh-CN" altLang="en-US" dirty="0" smtClean="0">
                <a:latin typeface="微软雅黑" pitchFamily="34" charset="-122"/>
                <a:ea typeface="微软雅黑" pitchFamily="34" charset="-122"/>
              </a:rPr>
              <a:t>的功能</a:t>
            </a:r>
            <a:endParaRPr lang="en-US" altLang="zh-CN" dirty="0" smtClean="0">
              <a:latin typeface="微软雅黑" pitchFamily="34" charset="-122"/>
              <a:ea typeface="微软雅黑" pitchFamily="34" charset="-122"/>
            </a:endParaRPr>
          </a:p>
          <a:p>
            <a:pPr>
              <a:lnSpc>
                <a:spcPct val="120000"/>
              </a:lnSpc>
            </a:pPr>
            <a:endParaRPr lang="zh-CN" altLang="en-US" dirty="0">
              <a:latin typeface="微软雅黑" pitchFamily="34" charset="-122"/>
              <a:ea typeface="微软雅黑" pitchFamily="34" charset="-122"/>
            </a:endParaRPr>
          </a:p>
        </p:txBody>
      </p:sp>
      <p:sp>
        <p:nvSpPr>
          <p:cNvPr id="31" name="圆角矩形 30"/>
          <p:cNvSpPr/>
          <p:nvPr/>
        </p:nvSpPr>
        <p:spPr>
          <a:xfrm>
            <a:off x="928662" y="5072074"/>
            <a:ext cx="7143800" cy="1214446"/>
          </a:xfrm>
          <a:prstGeom prst="round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加号 31"/>
          <p:cNvSpPr/>
          <p:nvPr/>
        </p:nvSpPr>
        <p:spPr>
          <a:xfrm>
            <a:off x="1285852" y="5429264"/>
            <a:ext cx="572158" cy="423512"/>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矩形 15"/>
          <p:cNvSpPr>
            <a:spLocks noChangeArrowheads="1"/>
          </p:cNvSpPr>
          <p:nvPr/>
        </p:nvSpPr>
        <p:spPr bwMode="auto">
          <a:xfrm>
            <a:off x="2143108" y="5214950"/>
            <a:ext cx="5643602" cy="954107"/>
          </a:xfrm>
          <a:prstGeom prst="rect">
            <a:avLst/>
          </a:prstGeom>
          <a:noFill/>
          <a:ln w="9525">
            <a:noFill/>
            <a:miter lim="800000"/>
            <a:headEnd/>
            <a:tailEnd/>
          </a:ln>
        </p:spPr>
        <p:txBody>
          <a:bodyPr wrap="square">
            <a:spAutoFit/>
          </a:bodyPr>
          <a:lstStyle/>
          <a:p>
            <a:r>
              <a:rPr lang="zh-CN" altLang="en-US" sz="2800" dirty="0" smtClean="0">
                <a:solidFill>
                  <a:schemeClr val="bg1"/>
                </a:solidFill>
                <a:latin typeface="微软雅黑" pitchFamily="34" charset="-122"/>
                <a:ea typeface="微软雅黑" pitchFamily="34" charset="-122"/>
              </a:rPr>
              <a:t>基本模型机设计与实现</a:t>
            </a:r>
            <a:endParaRPr lang="en-US" altLang="zh-CN" sz="2800" dirty="0" smtClean="0">
              <a:solidFill>
                <a:schemeClr val="bg1"/>
              </a:solidFill>
              <a:latin typeface="微软雅黑" pitchFamily="34" charset="-122"/>
              <a:ea typeface="微软雅黑" pitchFamily="34" charset="-122"/>
            </a:endParaRPr>
          </a:p>
          <a:p>
            <a:r>
              <a:rPr lang="zh-CN" altLang="en-US" sz="2800" dirty="0" smtClean="0">
                <a:solidFill>
                  <a:schemeClr val="bg1"/>
                </a:solidFill>
                <a:latin typeface="微软雅黑" pitchFamily="34" charset="-122"/>
                <a:ea typeface="微软雅黑" pitchFamily="34" charset="-122"/>
              </a:rPr>
              <a:t>复杂模型机设计与实现</a:t>
            </a:r>
            <a:endParaRPr lang="zh-CN" altLang="en-US" sz="2800"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3"/>
          <p:cNvSpPr>
            <a:spLocks noChangeArrowheads="1"/>
          </p:cNvSpPr>
          <p:nvPr/>
        </p:nvSpPr>
        <p:spPr bwMode="auto">
          <a:xfrm>
            <a:off x="785786" y="928670"/>
            <a:ext cx="7572428" cy="5286412"/>
          </a:xfrm>
          <a:prstGeom prst="rect">
            <a:avLst/>
          </a:prstGeom>
          <a:solidFill>
            <a:srgbClr val="FFFFFF">
              <a:alpha val="90195"/>
            </a:srgbClr>
          </a:solidFill>
          <a:ln w="25400" algn="ctr">
            <a:solidFill>
              <a:srgbClr val="0070C0"/>
            </a:solidFill>
            <a:miter lim="800000"/>
            <a:headEnd/>
            <a:tailEnd/>
          </a:ln>
        </p:spPr>
        <p:txBody>
          <a:bodyPr/>
          <a:lstStyle/>
          <a:p>
            <a:endParaRPr lang="zh-CN" altLang="en-US"/>
          </a:p>
        </p:txBody>
      </p:sp>
      <p:grpSp>
        <p:nvGrpSpPr>
          <p:cNvPr id="5" name="组合 9"/>
          <p:cNvGrpSpPr/>
          <p:nvPr/>
        </p:nvGrpSpPr>
        <p:grpSpPr bwMode="auto">
          <a:xfrm>
            <a:off x="1071538" y="571480"/>
            <a:ext cx="3507105" cy="727909"/>
            <a:chOff x="1828800" y="1468799"/>
            <a:chExt cx="4267200" cy="885600"/>
          </a:xfrm>
          <a:solidFill>
            <a:schemeClr val="tx2">
              <a:lumMod val="75000"/>
            </a:schemeClr>
          </a:solidFill>
        </p:grpSpPr>
        <p:sp>
          <p:nvSpPr>
            <p:cNvPr id="6" name="圆角矩形 5"/>
            <p:cNvSpPr/>
            <p:nvPr/>
          </p:nvSpPr>
          <p:spPr>
            <a:xfrm>
              <a:off x="1828800" y="1468799"/>
              <a:ext cx="4267200" cy="885600"/>
            </a:xfrm>
            <a:prstGeom prst="roundRect">
              <a:avLst/>
            </a:prstGeom>
            <a:grpFill/>
            <a:ln w="9525">
              <a:solidFill>
                <a:srgbClr val="DDDDDD"/>
              </a:solidFill>
              <a:round/>
              <a:headEnd/>
              <a:tailEnd/>
            </a:ln>
            <a:effectLst>
              <a:outerShdw blurRad="63500" sx="101000" sy="101000" algn="ctr" rotWithShape="0">
                <a:prstClr val="black">
                  <a:alpha val="8000"/>
                </a:prstClr>
              </a:outerShdw>
            </a:effectLst>
          </p:spPr>
        </p:sp>
        <p:sp>
          <p:nvSpPr>
            <p:cNvPr id="7" name="圆角矩形 6"/>
            <p:cNvSpPr/>
            <p:nvPr/>
          </p:nvSpPr>
          <p:spPr>
            <a:xfrm>
              <a:off x="1859755" y="1495425"/>
              <a:ext cx="4210051" cy="840581"/>
            </a:xfrm>
            <a:prstGeom prst="roundRect">
              <a:avLst/>
            </a:prstGeom>
            <a:grpFill/>
            <a:ln w="9525">
              <a:noFill/>
              <a:round/>
              <a:headEnd/>
              <a:tailEnd/>
            </a:ln>
          </p:spPr>
          <p:txBody>
            <a:bodyPr wrap="none" anchor="ctr"/>
            <a:lstStyle/>
            <a:p>
              <a:pPr>
                <a:lnSpc>
                  <a:spcPct val="150000"/>
                </a:lnSpc>
                <a:defRPr/>
              </a:pPr>
              <a:endParaRPr lang="en-US" altLang="zh-CN" sz="1600" kern="0" dirty="0">
                <a:solidFill>
                  <a:srgbClr val="888888"/>
                </a:solidFill>
                <a:latin typeface="微软雅黑" pitchFamily="34" charset="-122"/>
                <a:ea typeface="微软雅黑" pitchFamily="34" charset="-122"/>
              </a:endParaRPr>
            </a:p>
          </p:txBody>
        </p:sp>
      </p:grpSp>
      <p:sp>
        <p:nvSpPr>
          <p:cNvPr id="8" name="矩形 20"/>
          <p:cNvSpPr>
            <a:spLocks noChangeArrowheads="1"/>
          </p:cNvSpPr>
          <p:nvPr/>
        </p:nvSpPr>
        <p:spPr bwMode="auto">
          <a:xfrm>
            <a:off x="1214414" y="642918"/>
            <a:ext cx="3057247" cy="584775"/>
          </a:xfrm>
          <a:prstGeom prst="rect">
            <a:avLst/>
          </a:prstGeom>
          <a:noFill/>
          <a:ln w="9525">
            <a:noFill/>
            <a:miter lim="800000"/>
            <a:headEnd/>
            <a:tailEnd/>
          </a:ln>
        </p:spPr>
        <p:txBody>
          <a:bodyPr wrap="none">
            <a:spAutoFit/>
          </a:bodyPr>
          <a:lstStyle/>
          <a:p>
            <a:r>
              <a:rPr lang="zh-CN" altLang="en-US" sz="3200" dirty="0" smtClean="0">
                <a:solidFill>
                  <a:schemeClr val="bg1"/>
                </a:solidFill>
                <a:latin typeface="微软雅黑" pitchFamily="34" charset="-122"/>
                <a:ea typeface="微软雅黑" pitchFamily="34" charset="-122"/>
              </a:rPr>
              <a:t>模型机课程设计</a:t>
            </a:r>
            <a:endParaRPr lang="zh-CN" altLang="en-US" sz="3200" dirty="0">
              <a:solidFill>
                <a:schemeClr val="bg1"/>
              </a:solidFill>
              <a:latin typeface="微软雅黑" pitchFamily="34" charset="-122"/>
              <a:ea typeface="微软雅黑" pitchFamily="34" charset="-122"/>
            </a:endParaRPr>
          </a:p>
        </p:txBody>
      </p:sp>
      <p:sp>
        <p:nvSpPr>
          <p:cNvPr id="9" name="TextBox 8"/>
          <p:cNvSpPr txBox="1"/>
          <p:nvPr/>
        </p:nvSpPr>
        <p:spPr>
          <a:xfrm>
            <a:off x="1142976" y="1714488"/>
            <a:ext cx="6715172" cy="3970318"/>
          </a:xfrm>
          <a:prstGeom prst="rect">
            <a:avLst/>
          </a:prstGeom>
          <a:noFill/>
        </p:spPr>
        <p:txBody>
          <a:bodyPr wrap="square" rtlCol="0">
            <a:spAutoFit/>
          </a:bodyPr>
          <a:lstStyle/>
          <a:p>
            <a:pPr>
              <a:lnSpc>
                <a:spcPct val="150000"/>
              </a:lnSpc>
              <a:buFont typeface="Arial" pitchFamily="34" charset="0"/>
              <a:buChar char="•"/>
            </a:pP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模型机在</a:t>
            </a:r>
            <a:r>
              <a:rPr lang="en-US" altLang="zh-CN" sz="2800" dirty="0" smtClean="0">
                <a:latin typeface="黑体" pitchFamily="49" charset="-122"/>
                <a:ea typeface="黑体" pitchFamily="49" charset="-122"/>
              </a:rPr>
              <a:t>FPGA</a:t>
            </a:r>
            <a:r>
              <a:rPr lang="zh-CN" altLang="en-US" sz="2800" dirty="0" smtClean="0">
                <a:latin typeface="黑体" pitchFamily="49" charset="-122"/>
                <a:ea typeface="黑体" pitchFamily="49" charset="-122"/>
              </a:rPr>
              <a:t>实验平台上实现。</a:t>
            </a:r>
            <a:endParaRPr lang="en-US" altLang="zh-CN" sz="2800" dirty="0" smtClean="0">
              <a:latin typeface="黑体" pitchFamily="49" charset="-122"/>
              <a:ea typeface="黑体" pitchFamily="49" charset="-122"/>
            </a:endParaRPr>
          </a:p>
          <a:p>
            <a:pPr>
              <a:lnSpc>
                <a:spcPct val="150000"/>
              </a:lnSpc>
              <a:buFont typeface="Arial" pitchFamily="34" charset="0"/>
              <a:buChar char="•"/>
            </a:pP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课程设计时间为</a:t>
            </a:r>
            <a:r>
              <a:rPr lang="en-US" altLang="zh-CN" sz="2800" dirty="0" smtClean="0">
                <a:latin typeface="黑体" pitchFamily="49" charset="-122"/>
                <a:ea typeface="黑体" pitchFamily="49" charset="-122"/>
              </a:rPr>
              <a:t>17-18</a:t>
            </a:r>
            <a:r>
              <a:rPr lang="zh-CN" altLang="en-US" sz="2800" dirty="0" smtClean="0">
                <a:latin typeface="黑体" pitchFamily="49" charset="-122"/>
                <a:ea typeface="黑体" pitchFamily="49" charset="-122"/>
              </a:rPr>
              <a:t>周，但是设计过程贯穿整个学期。</a:t>
            </a:r>
            <a:endParaRPr lang="en-US" altLang="zh-CN" sz="2800" dirty="0" smtClean="0">
              <a:latin typeface="黑体" pitchFamily="49" charset="-122"/>
              <a:ea typeface="黑体" pitchFamily="49" charset="-122"/>
            </a:endParaRPr>
          </a:p>
          <a:p>
            <a:pPr>
              <a:lnSpc>
                <a:spcPct val="150000"/>
              </a:lnSpc>
              <a:buFont typeface="Arial" pitchFamily="34" charset="0"/>
              <a:buChar char="•"/>
            </a:pP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设计模型机的各个组件，最后系统集成。</a:t>
            </a:r>
            <a:endParaRPr lang="en-US" altLang="zh-CN" sz="2800" dirty="0" smtClean="0">
              <a:latin typeface="黑体" pitchFamily="49" charset="-122"/>
              <a:ea typeface="黑体" pitchFamily="49" charset="-122"/>
            </a:endParaRPr>
          </a:p>
          <a:p>
            <a:pPr>
              <a:lnSpc>
                <a:spcPct val="150000"/>
              </a:lnSpc>
              <a:buFont typeface="Arial" pitchFamily="34" charset="0"/>
              <a:buChar char="•"/>
            </a:pP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下载到</a:t>
            </a:r>
            <a:r>
              <a:rPr lang="en-US" altLang="zh-CN" sz="2800" dirty="0" smtClean="0">
                <a:latin typeface="黑体" pitchFamily="49" charset="-122"/>
                <a:ea typeface="黑体" pitchFamily="49" charset="-122"/>
              </a:rPr>
              <a:t>FPGA</a:t>
            </a:r>
            <a:r>
              <a:rPr lang="zh-CN" altLang="en-US" sz="2800" dirty="0" smtClean="0">
                <a:latin typeface="黑体" pitchFamily="49" charset="-122"/>
                <a:ea typeface="黑体" pitchFamily="49" charset="-122"/>
              </a:rPr>
              <a:t>实验平台，关联开关、数码管等外设，运行程序，形成</a:t>
            </a:r>
            <a:r>
              <a:rPr lang="en-US" altLang="zh-CN" sz="2800" dirty="0" smtClean="0">
                <a:latin typeface="黑体" pitchFamily="49" charset="-122"/>
                <a:ea typeface="黑体" pitchFamily="49" charset="-122"/>
              </a:rPr>
              <a:t>SOC</a:t>
            </a:r>
            <a:r>
              <a:rPr lang="zh-CN" altLang="en-US" sz="2800" dirty="0" smtClean="0">
                <a:latin typeface="黑体" pitchFamily="49" charset="-122"/>
                <a:ea typeface="黑体" pitchFamily="49" charset="-122"/>
              </a:rPr>
              <a:t>系统。</a:t>
            </a:r>
            <a:endParaRPr lang="zh-CN" altLang="en-US" sz="2800"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a:hlinkClick r:id="rId2" action="ppaction://hlinksldjump"/>
          </p:cNvPr>
          <p:cNvSpPr/>
          <p:nvPr/>
        </p:nvSpPr>
        <p:spPr>
          <a:xfrm>
            <a:off x="714348" y="1500174"/>
            <a:ext cx="6648450" cy="861239"/>
          </a:xfrm>
          <a:prstGeom prst="round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椭圆 11"/>
          <p:cNvSpPr/>
          <p:nvPr/>
        </p:nvSpPr>
        <p:spPr>
          <a:xfrm>
            <a:off x="771498" y="1550975"/>
            <a:ext cx="567202" cy="7070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加号 12"/>
          <p:cNvSpPr/>
          <p:nvPr/>
        </p:nvSpPr>
        <p:spPr>
          <a:xfrm>
            <a:off x="798486" y="1581137"/>
            <a:ext cx="512004" cy="638220"/>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6149" name="组合 29"/>
          <p:cNvGrpSpPr>
            <a:grpSpLocks/>
          </p:cNvGrpSpPr>
          <p:nvPr/>
        </p:nvGrpSpPr>
        <p:grpSpPr bwMode="auto">
          <a:xfrm>
            <a:off x="1920848" y="2319324"/>
            <a:ext cx="6648450" cy="861239"/>
            <a:chOff x="2075028" y="2112819"/>
            <a:chExt cx="5544616" cy="576642"/>
          </a:xfrm>
        </p:grpSpPr>
        <p:sp>
          <p:nvSpPr>
            <p:cNvPr id="15" name="圆角矩形 14">
              <a:hlinkClick r:id="rId3" action="ppaction://hlinksldjump"/>
            </p:cNvPr>
            <p:cNvSpPr/>
            <p:nvPr/>
          </p:nvSpPr>
          <p:spPr>
            <a:xfrm>
              <a:off x="2075028" y="2112819"/>
              <a:ext cx="5544616" cy="576642"/>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椭圆 15"/>
            <p:cNvSpPr/>
            <p:nvPr/>
          </p:nvSpPr>
          <p:spPr>
            <a:xfrm>
              <a:off x="7075182" y="2165241"/>
              <a:ext cx="473030" cy="4733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减号 16"/>
            <p:cNvSpPr/>
            <p:nvPr/>
          </p:nvSpPr>
          <p:spPr>
            <a:xfrm>
              <a:off x="7111692" y="2189069"/>
              <a:ext cx="423822" cy="424142"/>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0" name="组合 30"/>
          <p:cNvGrpSpPr>
            <a:grpSpLocks/>
          </p:cNvGrpSpPr>
          <p:nvPr/>
        </p:nvGrpSpPr>
        <p:grpSpPr bwMode="auto">
          <a:xfrm>
            <a:off x="522261" y="3182924"/>
            <a:ext cx="6646546" cy="861239"/>
            <a:chOff x="599460" y="3062654"/>
            <a:chExt cx="5544616" cy="576746"/>
          </a:xfrm>
        </p:grpSpPr>
        <p:sp>
          <p:nvSpPr>
            <p:cNvPr id="19" name="圆角矩形 18">
              <a:hlinkClick r:id="rId4" action="ppaction://hlinksldjump"/>
            </p:cNvPr>
            <p:cNvSpPr/>
            <p:nvPr/>
          </p:nvSpPr>
          <p:spPr>
            <a:xfrm>
              <a:off x="599460" y="3062654"/>
              <a:ext cx="5544616" cy="576746"/>
            </a:xfrm>
            <a:prstGeom prst="round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0" name="椭圆 19"/>
            <p:cNvSpPr/>
            <p:nvPr/>
          </p:nvSpPr>
          <p:spPr>
            <a:xfrm>
              <a:off x="655033" y="3113497"/>
              <a:ext cx="473166" cy="4734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1" name="乘号 20"/>
            <p:cNvSpPr/>
            <p:nvPr/>
          </p:nvSpPr>
          <p:spPr>
            <a:xfrm>
              <a:off x="650270" y="3092841"/>
              <a:ext cx="498571" cy="500483"/>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grpSp>
        <p:nvGrpSpPr>
          <p:cNvPr id="6151" name="组合 31"/>
          <p:cNvGrpSpPr>
            <a:grpSpLocks/>
          </p:cNvGrpSpPr>
          <p:nvPr/>
        </p:nvGrpSpPr>
        <p:grpSpPr bwMode="auto">
          <a:xfrm>
            <a:off x="1946248" y="4051287"/>
            <a:ext cx="6648450" cy="863612"/>
            <a:chOff x="2075028" y="4011888"/>
            <a:chExt cx="5544616" cy="576713"/>
          </a:xfrm>
        </p:grpSpPr>
        <p:sp>
          <p:nvSpPr>
            <p:cNvPr id="23" name="圆角矩形 22">
              <a:hlinkClick r:id="rId5" action="ppaction://hlinksldjump"/>
            </p:cNvPr>
            <p:cNvSpPr/>
            <p:nvPr/>
          </p:nvSpPr>
          <p:spPr>
            <a:xfrm>
              <a:off x="2075028" y="4011888"/>
              <a:ext cx="5544616" cy="576713"/>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椭圆 23"/>
            <p:cNvSpPr/>
            <p:nvPr/>
          </p:nvSpPr>
          <p:spPr>
            <a:xfrm>
              <a:off x="7064071" y="4064173"/>
              <a:ext cx="473030" cy="4721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5" name="除号 24"/>
            <p:cNvSpPr/>
            <p:nvPr/>
          </p:nvSpPr>
          <p:spPr>
            <a:xfrm>
              <a:off x="7067246" y="4068926"/>
              <a:ext cx="460332" cy="459469"/>
            </a:xfrm>
            <a:prstGeom prst="mathDivid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6152"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4"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5"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6" name="矩形 6"/>
          <p:cNvSpPr>
            <a:spLocks noChangeArrowheads="1"/>
          </p:cNvSpPr>
          <p:nvPr/>
        </p:nvSpPr>
        <p:spPr bwMode="auto">
          <a:xfrm>
            <a:off x="571472" y="357166"/>
            <a:ext cx="2643206" cy="584775"/>
          </a:xfrm>
          <a:prstGeom prst="rect">
            <a:avLst/>
          </a:prstGeom>
          <a:noFill/>
          <a:ln w="9525">
            <a:noFill/>
            <a:miter lim="800000"/>
            <a:headEnd/>
            <a:tailEnd/>
          </a:ln>
        </p:spPr>
        <p:txBody>
          <a:bodyPr wrap="square">
            <a:spAutoFit/>
          </a:bodyPr>
          <a:lstStyle/>
          <a:p>
            <a:r>
              <a:rPr lang="zh-CN" altLang="en-US" sz="3200" dirty="0" smtClean="0">
                <a:latin typeface="微软雅黑" pitchFamily="34" charset="-122"/>
                <a:ea typeface="微软雅黑" pitchFamily="34" charset="-122"/>
              </a:rPr>
              <a:t>关键点说明：</a:t>
            </a:r>
            <a:endParaRPr lang="zh-CN" altLang="en-US" sz="3200" dirty="0">
              <a:latin typeface="微软雅黑" pitchFamily="34" charset="-122"/>
              <a:ea typeface="微软雅黑" pitchFamily="34" charset="-122"/>
            </a:endParaRPr>
          </a:p>
        </p:txBody>
      </p:sp>
      <p:sp>
        <p:nvSpPr>
          <p:cNvPr id="6157" name="矩形 12"/>
          <p:cNvSpPr>
            <a:spLocks noChangeArrowheads="1"/>
          </p:cNvSpPr>
          <p:nvPr/>
        </p:nvSpPr>
        <p:spPr bwMode="auto">
          <a:xfrm>
            <a:off x="3808386" y="2500300"/>
            <a:ext cx="3478258" cy="523220"/>
          </a:xfrm>
          <a:prstGeom prst="rect">
            <a:avLst/>
          </a:prstGeom>
          <a:noFill/>
          <a:ln w="9525">
            <a:noFill/>
            <a:miter lim="800000"/>
            <a:headEnd/>
            <a:tailEnd/>
          </a:ln>
        </p:spPr>
        <p:txBody>
          <a:bodyPr wrap="square">
            <a:spAutoFit/>
          </a:bodyPr>
          <a:lstStyle/>
          <a:p>
            <a:r>
              <a:rPr lang="zh-CN" altLang="en-US" sz="2800" dirty="0" smtClean="0">
                <a:latin typeface="微软雅黑" pitchFamily="34" charset="-122"/>
                <a:ea typeface="微软雅黑" pitchFamily="34" charset="-122"/>
              </a:rPr>
              <a:t>实验集中指导时间</a:t>
            </a:r>
            <a:endParaRPr lang="zh-CN" altLang="en-US" sz="2800" dirty="0">
              <a:latin typeface="微软雅黑" pitchFamily="34" charset="-122"/>
              <a:ea typeface="微软雅黑" pitchFamily="34" charset="-122"/>
            </a:endParaRPr>
          </a:p>
        </p:txBody>
      </p:sp>
      <p:sp>
        <p:nvSpPr>
          <p:cNvPr id="6158" name="矩形 13"/>
          <p:cNvSpPr>
            <a:spLocks noChangeArrowheads="1"/>
          </p:cNvSpPr>
          <p:nvPr/>
        </p:nvSpPr>
        <p:spPr bwMode="auto">
          <a:xfrm>
            <a:off x="3214678" y="4214818"/>
            <a:ext cx="3906884" cy="523220"/>
          </a:xfrm>
          <a:prstGeom prst="rect">
            <a:avLst/>
          </a:prstGeom>
          <a:noFill/>
          <a:ln w="9525">
            <a:noFill/>
            <a:miter lim="800000"/>
            <a:headEnd/>
            <a:tailEnd/>
          </a:ln>
        </p:spPr>
        <p:txBody>
          <a:bodyPr wrap="square">
            <a:spAutoFit/>
          </a:bodyPr>
          <a:lstStyle/>
          <a:p>
            <a:r>
              <a:rPr lang="zh-CN" altLang="en-US" sz="2800" dirty="0" smtClean="0">
                <a:latin typeface="微软雅黑" pitchFamily="34" charset="-122"/>
                <a:ea typeface="微软雅黑" pitchFamily="34" charset="-122"/>
              </a:rPr>
              <a:t>阶段性设计成果的验收</a:t>
            </a:r>
            <a:endParaRPr lang="zh-CN" altLang="en-US" sz="2800" dirty="0">
              <a:latin typeface="微软雅黑" pitchFamily="34" charset="-122"/>
              <a:ea typeface="微软雅黑" pitchFamily="34" charset="-122"/>
            </a:endParaRPr>
          </a:p>
        </p:txBody>
      </p:sp>
      <p:sp>
        <p:nvSpPr>
          <p:cNvPr id="6159" name="矩形 14"/>
          <p:cNvSpPr>
            <a:spLocks noChangeArrowheads="1"/>
          </p:cNvSpPr>
          <p:nvPr/>
        </p:nvSpPr>
        <p:spPr bwMode="auto">
          <a:xfrm>
            <a:off x="1714480" y="3357562"/>
            <a:ext cx="3549686" cy="523220"/>
          </a:xfrm>
          <a:prstGeom prst="rect">
            <a:avLst/>
          </a:prstGeom>
          <a:noFill/>
          <a:ln w="9525">
            <a:noFill/>
            <a:miter lim="800000"/>
            <a:headEnd/>
            <a:tailEnd/>
          </a:ln>
        </p:spPr>
        <p:txBody>
          <a:bodyPr wrap="square">
            <a:spAutoFit/>
          </a:bodyPr>
          <a:lstStyle/>
          <a:p>
            <a:r>
              <a:rPr lang="zh-CN" altLang="en-US" sz="2800" dirty="0" smtClean="0">
                <a:solidFill>
                  <a:schemeClr val="bg1"/>
                </a:solidFill>
                <a:latin typeface="微软雅黑" pitchFamily="34" charset="-122"/>
                <a:ea typeface="微软雅黑" pitchFamily="34" charset="-122"/>
              </a:rPr>
              <a:t>实验内容说明</a:t>
            </a:r>
            <a:endParaRPr lang="zh-CN" altLang="en-US" sz="2800" dirty="0">
              <a:solidFill>
                <a:schemeClr val="bg1"/>
              </a:solidFill>
              <a:latin typeface="微软雅黑" pitchFamily="34" charset="-122"/>
              <a:ea typeface="微软雅黑" pitchFamily="34" charset="-122"/>
            </a:endParaRPr>
          </a:p>
        </p:txBody>
      </p:sp>
      <p:sp>
        <p:nvSpPr>
          <p:cNvPr id="6160" name="矩形 15"/>
          <p:cNvSpPr>
            <a:spLocks noChangeArrowheads="1"/>
          </p:cNvSpPr>
          <p:nvPr/>
        </p:nvSpPr>
        <p:spPr bwMode="auto">
          <a:xfrm>
            <a:off x="1571604" y="1643050"/>
            <a:ext cx="5478524" cy="523220"/>
          </a:xfrm>
          <a:prstGeom prst="rect">
            <a:avLst/>
          </a:prstGeom>
          <a:noFill/>
          <a:ln w="9525">
            <a:noFill/>
            <a:miter lim="800000"/>
            <a:headEnd/>
            <a:tailEnd/>
          </a:ln>
        </p:spPr>
        <p:txBody>
          <a:bodyPr wrap="square">
            <a:spAutoFit/>
          </a:bodyPr>
          <a:lstStyle/>
          <a:p>
            <a:r>
              <a:rPr lang="zh-CN" altLang="en-US" sz="2800" dirty="0" smtClean="0">
                <a:solidFill>
                  <a:schemeClr val="bg1"/>
                </a:solidFill>
                <a:latin typeface="微软雅黑" pitchFamily="34" charset="-122"/>
                <a:ea typeface="微软雅黑" pitchFamily="34" charset="-122"/>
              </a:rPr>
              <a:t>设计过程按班为单位，分组进行</a:t>
            </a:r>
            <a:endParaRPr lang="zh-CN" altLang="en-US" sz="2800"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13"/>
          <p:cNvSpPr>
            <a:spLocks noChangeArrowheads="1"/>
          </p:cNvSpPr>
          <p:nvPr/>
        </p:nvSpPr>
        <p:spPr bwMode="auto">
          <a:xfrm>
            <a:off x="785786" y="928670"/>
            <a:ext cx="7572428" cy="5286412"/>
          </a:xfrm>
          <a:prstGeom prst="rect">
            <a:avLst/>
          </a:prstGeom>
          <a:solidFill>
            <a:srgbClr val="FFFFFF">
              <a:alpha val="90195"/>
            </a:srgbClr>
          </a:solidFill>
          <a:ln w="25400" algn="ctr">
            <a:solidFill>
              <a:srgbClr val="0070C0"/>
            </a:solidFill>
            <a:miter lim="800000"/>
            <a:headEnd/>
            <a:tailEnd/>
          </a:ln>
        </p:spPr>
        <p:txBody>
          <a:bodyPr/>
          <a:lstStyle/>
          <a:p>
            <a:endParaRPr lang="zh-CN" altLang="en-US"/>
          </a:p>
        </p:txBody>
      </p:sp>
      <p:grpSp>
        <p:nvGrpSpPr>
          <p:cNvPr id="2" name="组合 9"/>
          <p:cNvGrpSpPr/>
          <p:nvPr/>
        </p:nvGrpSpPr>
        <p:grpSpPr bwMode="auto">
          <a:xfrm>
            <a:off x="1071538" y="571480"/>
            <a:ext cx="3507105" cy="727909"/>
            <a:chOff x="1828800" y="1468799"/>
            <a:chExt cx="4267200" cy="885600"/>
          </a:xfrm>
          <a:solidFill>
            <a:schemeClr val="tx2">
              <a:lumMod val="75000"/>
            </a:schemeClr>
          </a:solidFill>
        </p:grpSpPr>
        <p:sp>
          <p:nvSpPr>
            <p:cNvPr id="6" name="圆角矩形 5"/>
            <p:cNvSpPr/>
            <p:nvPr/>
          </p:nvSpPr>
          <p:spPr>
            <a:xfrm>
              <a:off x="1828800" y="1468799"/>
              <a:ext cx="4267200" cy="885600"/>
            </a:xfrm>
            <a:prstGeom prst="roundRect">
              <a:avLst/>
            </a:prstGeom>
            <a:grpFill/>
            <a:ln w="9525">
              <a:solidFill>
                <a:srgbClr val="DDDDDD"/>
              </a:solidFill>
              <a:round/>
              <a:headEnd/>
              <a:tailEnd/>
            </a:ln>
            <a:effectLst>
              <a:outerShdw blurRad="63500" sx="101000" sy="101000" algn="ctr" rotWithShape="0">
                <a:prstClr val="black">
                  <a:alpha val="8000"/>
                </a:prstClr>
              </a:outerShdw>
            </a:effectLst>
          </p:spPr>
        </p:sp>
        <p:sp>
          <p:nvSpPr>
            <p:cNvPr id="7" name="圆角矩形 6"/>
            <p:cNvSpPr/>
            <p:nvPr/>
          </p:nvSpPr>
          <p:spPr>
            <a:xfrm>
              <a:off x="1859755" y="1495425"/>
              <a:ext cx="4210051" cy="840581"/>
            </a:xfrm>
            <a:prstGeom prst="roundRect">
              <a:avLst/>
            </a:prstGeom>
            <a:grpFill/>
            <a:ln w="9525">
              <a:noFill/>
              <a:round/>
              <a:headEnd/>
              <a:tailEnd/>
            </a:ln>
          </p:spPr>
          <p:txBody>
            <a:bodyPr wrap="none" anchor="ctr"/>
            <a:lstStyle/>
            <a:p>
              <a:pPr>
                <a:lnSpc>
                  <a:spcPct val="150000"/>
                </a:lnSpc>
                <a:defRPr/>
              </a:pPr>
              <a:endParaRPr lang="en-US" altLang="zh-CN" sz="1600" kern="0" dirty="0">
                <a:solidFill>
                  <a:srgbClr val="888888"/>
                </a:solidFill>
                <a:latin typeface="微软雅黑" pitchFamily="34" charset="-122"/>
                <a:ea typeface="微软雅黑" pitchFamily="34" charset="-122"/>
              </a:endParaRPr>
            </a:p>
          </p:txBody>
        </p:sp>
      </p:grpSp>
      <p:sp>
        <p:nvSpPr>
          <p:cNvPr id="8" name="矩形 20"/>
          <p:cNvSpPr>
            <a:spLocks noChangeArrowheads="1"/>
          </p:cNvSpPr>
          <p:nvPr/>
        </p:nvSpPr>
        <p:spPr bwMode="auto">
          <a:xfrm>
            <a:off x="1214414" y="642918"/>
            <a:ext cx="1826141" cy="584775"/>
          </a:xfrm>
          <a:prstGeom prst="rect">
            <a:avLst/>
          </a:prstGeom>
          <a:noFill/>
          <a:ln w="9525">
            <a:noFill/>
            <a:miter lim="800000"/>
            <a:headEnd/>
            <a:tailEnd/>
          </a:ln>
        </p:spPr>
        <p:txBody>
          <a:bodyPr wrap="none">
            <a:spAutoFit/>
          </a:bodyPr>
          <a:lstStyle/>
          <a:p>
            <a:r>
              <a:rPr lang="zh-CN" altLang="en-US" sz="3200" dirty="0" smtClean="0">
                <a:solidFill>
                  <a:schemeClr val="bg1"/>
                </a:solidFill>
                <a:latin typeface="微软雅黑" pitchFamily="34" charset="-122"/>
                <a:ea typeface="微软雅黑" pitchFamily="34" charset="-122"/>
              </a:rPr>
              <a:t>分组说明</a:t>
            </a:r>
            <a:endParaRPr lang="zh-CN" altLang="en-US" sz="3200" dirty="0">
              <a:solidFill>
                <a:schemeClr val="bg1"/>
              </a:solidFill>
              <a:latin typeface="微软雅黑" pitchFamily="34" charset="-122"/>
              <a:ea typeface="微软雅黑" pitchFamily="34" charset="-122"/>
            </a:endParaRPr>
          </a:p>
        </p:txBody>
      </p:sp>
      <p:sp>
        <p:nvSpPr>
          <p:cNvPr id="9" name="TextBox 8"/>
          <p:cNvSpPr txBox="1"/>
          <p:nvPr/>
        </p:nvSpPr>
        <p:spPr>
          <a:xfrm>
            <a:off x="1142976" y="1714488"/>
            <a:ext cx="6715172" cy="3970318"/>
          </a:xfrm>
          <a:prstGeom prst="rect">
            <a:avLst/>
          </a:prstGeom>
          <a:noFill/>
        </p:spPr>
        <p:txBody>
          <a:bodyPr wrap="square" rtlCol="0">
            <a:spAutoFit/>
          </a:bodyPr>
          <a:lstStyle/>
          <a:p>
            <a:pPr>
              <a:lnSpc>
                <a:spcPct val="150000"/>
              </a:lnSpc>
              <a:buFont typeface="Arial" pitchFamily="34" charset="0"/>
              <a:buChar char="•"/>
            </a:pP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班内分组</a:t>
            </a:r>
            <a:endParaRPr lang="en-US" altLang="zh-CN" sz="2800" dirty="0" smtClean="0">
              <a:latin typeface="黑体" pitchFamily="49" charset="-122"/>
              <a:ea typeface="黑体" pitchFamily="49" charset="-122"/>
            </a:endParaRPr>
          </a:p>
          <a:p>
            <a:pPr>
              <a:lnSpc>
                <a:spcPct val="150000"/>
              </a:lnSpc>
              <a:buFont typeface="Arial" pitchFamily="34" charset="0"/>
              <a:buChar char="•"/>
            </a:pPr>
            <a:r>
              <a:rPr lang="zh-CN" altLang="en-US" sz="2800" dirty="0" smtClean="0">
                <a:latin typeface="黑体" pitchFamily="49" charset="-122"/>
                <a:ea typeface="黑体" pitchFamily="49" charset="-122"/>
              </a:rPr>
              <a:t> 每</a:t>
            </a:r>
            <a:r>
              <a:rPr lang="en-US" altLang="zh-CN" sz="2800" dirty="0" smtClean="0">
                <a:latin typeface="黑体" pitchFamily="49" charset="-122"/>
                <a:ea typeface="黑体" pitchFamily="49" charset="-122"/>
              </a:rPr>
              <a:t>4</a:t>
            </a:r>
            <a:r>
              <a:rPr lang="zh-CN" altLang="en-US" sz="2800" dirty="0" smtClean="0">
                <a:latin typeface="黑体" pitchFamily="49" charset="-122"/>
                <a:ea typeface="黑体" pitchFamily="49" charset="-122"/>
              </a:rPr>
              <a:t>人一组</a:t>
            </a:r>
            <a:endParaRPr lang="en-US" altLang="zh-CN" sz="2800" dirty="0" smtClean="0">
              <a:latin typeface="黑体" pitchFamily="49" charset="-122"/>
              <a:ea typeface="黑体" pitchFamily="49" charset="-122"/>
            </a:endParaRPr>
          </a:p>
          <a:p>
            <a:pPr>
              <a:lnSpc>
                <a:spcPct val="150000"/>
              </a:lnSpc>
              <a:buFont typeface="Arial" pitchFamily="34" charset="0"/>
              <a:buChar char="•"/>
            </a:pP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班长统计分组名单，最晚于第五周周三之前发给本班的课程设计指导老师。</a:t>
            </a:r>
            <a:endParaRPr lang="en-US" altLang="zh-CN" sz="2800" dirty="0" smtClean="0">
              <a:latin typeface="黑体" pitchFamily="49" charset="-122"/>
              <a:ea typeface="黑体" pitchFamily="49" charset="-122"/>
            </a:endParaRPr>
          </a:p>
          <a:p>
            <a:pPr>
              <a:lnSpc>
                <a:spcPct val="150000"/>
              </a:lnSpc>
              <a:buFont typeface="Arial" pitchFamily="34" charset="0"/>
              <a:buChar char="•"/>
            </a:pP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每次阶段性设计报告总结以组为单位提交给本班指导老师</a:t>
            </a:r>
            <a:endParaRPr lang="zh-CN" altLang="en-US" sz="2800" dirty="0">
              <a:latin typeface="黑体" pitchFamily="49" charset="-122"/>
              <a:ea typeface="黑体" pitchFamily="49" charset="-122"/>
            </a:endParaRPr>
          </a:p>
        </p:txBody>
      </p:sp>
      <p:sp>
        <p:nvSpPr>
          <p:cNvPr id="10" name="右箭头 9">
            <a:hlinkClick r:id="rId2" action="ppaction://hlinksldjump"/>
          </p:cNvPr>
          <p:cNvSpPr/>
          <p:nvPr/>
        </p:nvSpPr>
        <p:spPr>
          <a:xfrm>
            <a:off x="6715140" y="6215082"/>
            <a:ext cx="1428760" cy="5000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13"/>
          <p:cNvSpPr>
            <a:spLocks noChangeArrowheads="1"/>
          </p:cNvSpPr>
          <p:nvPr/>
        </p:nvSpPr>
        <p:spPr bwMode="auto">
          <a:xfrm>
            <a:off x="785786" y="928670"/>
            <a:ext cx="7572428" cy="5286412"/>
          </a:xfrm>
          <a:prstGeom prst="rect">
            <a:avLst/>
          </a:prstGeom>
          <a:solidFill>
            <a:srgbClr val="FFFFFF">
              <a:alpha val="90195"/>
            </a:srgbClr>
          </a:solidFill>
          <a:ln w="25400" algn="ctr">
            <a:solidFill>
              <a:srgbClr val="0070C0"/>
            </a:solidFill>
            <a:miter lim="800000"/>
            <a:headEnd/>
            <a:tailEnd/>
          </a:ln>
        </p:spPr>
        <p:txBody>
          <a:bodyPr/>
          <a:lstStyle/>
          <a:p>
            <a:endParaRPr lang="zh-CN" altLang="en-US"/>
          </a:p>
        </p:txBody>
      </p:sp>
      <p:grpSp>
        <p:nvGrpSpPr>
          <p:cNvPr id="2" name="组合 9"/>
          <p:cNvGrpSpPr/>
          <p:nvPr/>
        </p:nvGrpSpPr>
        <p:grpSpPr bwMode="auto">
          <a:xfrm>
            <a:off x="1071538" y="571480"/>
            <a:ext cx="3507105" cy="727909"/>
            <a:chOff x="1828800" y="1468799"/>
            <a:chExt cx="4267200" cy="885600"/>
          </a:xfrm>
          <a:solidFill>
            <a:schemeClr val="tx2">
              <a:lumMod val="75000"/>
            </a:schemeClr>
          </a:solidFill>
        </p:grpSpPr>
        <p:sp>
          <p:nvSpPr>
            <p:cNvPr id="6" name="圆角矩形 5"/>
            <p:cNvSpPr/>
            <p:nvPr/>
          </p:nvSpPr>
          <p:spPr>
            <a:xfrm>
              <a:off x="1828800" y="1468799"/>
              <a:ext cx="4267200" cy="885600"/>
            </a:xfrm>
            <a:prstGeom prst="roundRect">
              <a:avLst/>
            </a:prstGeom>
            <a:grpFill/>
            <a:ln w="9525">
              <a:solidFill>
                <a:srgbClr val="DDDDDD"/>
              </a:solidFill>
              <a:round/>
              <a:headEnd/>
              <a:tailEnd/>
            </a:ln>
            <a:effectLst>
              <a:outerShdw blurRad="63500" sx="101000" sy="101000" algn="ctr" rotWithShape="0">
                <a:prstClr val="black">
                  <a:alpha val="8000"/>
                </a:prstClr>
              </a:outerShdw>
            </a:effectLst>
          </p:spPr>
        </p:sp>
        <p:sp>
          <p:nvSpPr>
            <p:cNvPr id="7" name="圆角矩形 6"/>
            <p:cNvSpPr/>
            <p:nvPr/>
          </p:nvSpPr>
          <p:spPr>
            <a:xfrm>
              <a:off x="1859755" y="1495425"/>
              <a:ext cx="4210051" cy="840581"/>
            </a:xfrm>
            <a:prstGeom prst="roundRect">
              <a:avLst/>
            </a:prstGeom>
            <a:grpFill/>
            <a:ln w="9525">
              <a:noFill/>
              <a:round/>
              <a:headEnd/>
              <a:tailEnd/>
            </a:ln>
          </p:spPr>
          <p:txBody>
            <a:bodyPr wrap="none" anchor="ctr"/>
            <a:lstStyle/>
            <a:p>
              <a:pPr>
                <a:lnSpc>
                  <a:spcPct val="150000"/>
                </a:lnSpc>
                <a:defRPr/>
              </a:pPr>
              <a:endParaRPr lang="en-US" altLang="zh-CN" sz="1600" kern="0" dirty="0">
                <a:solidFill>
                  <a:srgbClr val="888888"/>
                </a:solidFill>
                <a:latin typeface="微软雅黑" pitchFamily="34" charset="-122"/>
                <a:ea typeface="微软雅黑" pitchFamily="34" charset="-122"/>
              </a:endParaRPr>
            </a:p>
          </p:txBody>
        </p:sp>
      </p:grpSp>
      <p:sp>
        <p:nvSpPr>
          <p:cNvPr id="8" name="矩形 20"/>
          <p:cNvSpPr>
            <a:spLocks noChangeArrowheads="1"/>
          </p:cNvSpPr>
          <p:nvPr/>
        </p:nvSpPr>
        <p:spPr bwMode="auto">
          <a:xfrm>
            <a:off x="1214414" y="642918"/>
            <a:ext cx="3071834" cy="584775"/>
          </a:xfrm>
          <a:prstGeom prst="rect">
            <a:avLst/>
          </a:prstGeom>
          <a:noFill/>
          <a:ln w="9525">
            <a:noFill/>
            <a:miter lim="800000"/>
            <a:headEnd/>
            <a:tailEnd/>
          </a:ln>
        </p:spPr>
        <p:txBody>
          <a:bodyPr wrap="square">
            <a:spAutoFit/>
          </a:bodyPr>
          <a:lstStyle/>
          <a:p>
            <a:r>
              <a:rPr lang="zh-CN" altLang="en-US" sz="3200" dirty="0" smtClean="0">
                <a:solidFill>
                  <a:schemeClr val="bg1"/>
                </a:solidFill>
                <a:latin typeface="微软雅黑" pitchFamily="34" charset="-122"/>
                <a:ea typeface="微软雅黑" pitchFamily="34" charset="-122"/>
              </a:rPr>
              <a:t>集中指导时间</a:t>
            </a:r>
            <a:endParaRPr lang="zh-CN" altLang="en-US" sz="3200" dirty="0">
              <a:solidFill>
                <a:schemeClr val="bg1"/>
              </a:solidFill>
              <a:latin typeface="微软雅黑" pitchFamily="34" charset="-122"/>
              <a:ea typeface="微软雅黑" pitchFamily="34" charset="-122"/>
            </a:endParaRPr>
          </a:p>
        </p:txBody>
      </p:sp>
      <p:sp>
        <p:nvSpPr>
          <p:cNvPr id="9" name="TextBox 8"/>
          <p:cNvSpPr txBox="1"/>
          <p:nvPr/>
        </p:nvSpPr>
        <p:spPr>
          <a:xfrm>
            <a:off x="1142976" y="1714488"/>
            <a:ext cx="7000924" cy="4616648"/>
          </a:xfrm>
          <a:prstGeom prst="rect">
            <a:avLst/>
          </a:prstGeom>
          <a:noFill/>
        </p:spPr>
        <p:txBody>
          <a:bodyPr wrap="square" rtlCol="0">
            <a:spAutoFit/>
          </a:bodyPr>
          <a:lstStyle/>
          <a:p>
            <a:pPr>
              <a:lnSpc>
                <a:spcPct val="150000"/>
              </a:lnSpc>
              <a:buFont typeface="Arial" pitchFamily="34" charset="0"/>
              <a:buChar char="•"/>
            </a:pP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从第五周开始，硬件实验室</a:t>
            </a:r>
            <a:r>
              <a:rPr lang="en-US" altLang="zh-CN" sz="2800" dirty="0" smtClean="0">
                <a:latin typeface="黑体" pitchFamily="49" charset="-122"/>
                <a:ea typeface="黑体" pitchFamily="49" charset="-122"/>
              </a:rPr>
              <a:t>FZ430</a:t>
            </a:r>
            <a:r>
              <a:rPr lang="zh-CN" altLang="en-US" sz="2800" dirty="0" smtClean="0">
                <a:latin typeface="黑体" pitchFamily="49" charset="-122"/>
                <a:ea typeface="黑体" pitchFamily="49" charset="-122"/>
              </a:rPr>
              <a:t>、</a:t>
            </a:r>
            <a:r>
              <a:rPr lang="en-US" altLang="zh-CN" sz="2800" dirty="0" smtClean="0">
                <a:latin typeface="黑体" pitchFamily="49" charset="-122"/>
                <a:ea typeface="黑体" pitchFamily="49" charset="-122"/>
              </a:rPr>
              <a:t>Z432</a:t>
            </a:r>
            <a:r>
              <a:rPr lang="zh-CN" altLang="en-US" sz="2800" dirty="0" smtClean="0">
                <a:latin typeface="黑体" pitchFamily="49" charset="-122"/>
                <a:ea typeface="黑体" pitchFamily="49" charset="-122"/>
              </a:rPr>
              <a:t>开放，直到</a:t>
            </a:r>
            <a:r>
              <a:rPr lang="en-US" altLang="zh-CN" sz="2800" dirty="0" smtClean="0">
                <a:latin typeface="黑体" pitchFamily="49" charset="-122"/>
                <a:ea typeface="黑体" pitchFamily="49" charset="-122"/>
              </a:rPr>
              <a:t>16</a:t>
            </a:r>
            <a:r>
              <a:rPr lang="zh-CN" altLang="en-US" sz="2800" dirty="0" smtClean="0">
                <a:latin typeface="黑体" pitchFamily="49" charset="-122"/>
                <a:ea typeface="黑体" pitchFamily="49" charset="-122"/>
              </a:rPr>
              <a:t>周。</a:t>
            </a:r>
            <a:endParaRPr lang="en-US" altLang="zh-CN" sz="2800" dirty="0" smtClean="0">
              <a:latin typeface="黑体" pitchFamily="49" charset="-122"/>
              <a:ea typeface="黑体" pitchFamily="49" charset="-122"/>
            </a:endParaRPr>
          </a:p>
          <a:p>
            <a:pPr>
              <a:lnSpc>
                <a:spcPct val="150000"/>
              </a:lnSpc>
              <a:buFont typeface="Arial" pitchFamily="34" charset="0"/>
              <a:buChar char="•"/>
            </a:pP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开放时间：每周一、周三，</a:t>
            </a:r>
            <a:r>
              <a:rPr lang="en-US" altLang="zh-CN" sz="2800" dirty="0" smtClean="0">
                <a:latin typeface="黑体" pitchFamily="49" charset="-122"/>
                <a:ea typeface="黑体" pitchFamily="49" charset="-122"/>
              </a:rPr>
              <a:t>19</a:t>
            </a:r>
            <a:r>
              <a:rPr lang="zh-CN" altLang="en-US" sz="2800" dirty="0" smtClean="0">
                <a:latin typeface="黑体" pitchFamily="49" charset="-122"/>
                <a:ea typeface="黑体" pitchFamily="49" charset="-122"/>
              </a:rPr>
              <a:t>：</a:t>
            </a:r>
            <a:r>
              <a:rPr lang="en-US" altLang="zh-CN" sz="2800" dirty="0" smtClean="0">
                <a:latin typeface="黑体" pitchFamily="49" charset="-122"/>
                <a:ea typeface="黑体" pitchFamily="49" charset="-122"/>
              </a:rPr>
              <a:t>00-21:00</a:t>
            </a:r>
          </a:p>
          <a:p>
            <a:pPr>
              <a:lnSpc>
                <a:spcPct val="150000"/>
              </a:lnSpc>
              <a:buFont typeface="Arial" pitchFamily="34" charset="0"/>
              <a:buChar char="•"/>
            </a:pP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建议：</a:t>
            </a:r>
            <a:r>
              <a:rPr lang="zh-CN" altLang="en-US" sz="2800" dirty="0" smtClean="0"/>
              <a:t>计科</a:t>
            </a:r>
            <a:r>
              <a:rPr lang="en-US" sz="2800" dirty="0" smtClean="0"/>
              <a:t>1404~07    </a:t>
            </a:r>
            <a:r>
              <a:rPr lang="zh-CN" altLang="en-US" sz="2800" dirty="0" smtClean="0"/>
              <a:t>周一</a:t>
            </a:r>
          </a:p>
          <a:p>
            <a:pPr>
              <a:lnSpc>
                <a:spcPct val="150000"/>
              </a:lnSpc>
            </a:pPr>
            <a:r>
              <a:rPr lang="zh-CN" altLang="en-US" sz="2800" dirty="0" smtClean="0"/>
              <a:t>               计科</a:t>
            </a:r>
            <a:r>
              <a:rPr lang="en-US" sz="2800" dirty="0" smtClean="0"/>
              <a:t>1401~03   </a:t>
            </a:r>
            <a:r>
              <a:rPr lang="zh-CN" altLang="en-US" sz="2800" dirty="0" smtClean="0"/>
              <a:t>周三</a:t>
            </a:r>
            <a:endParaRPr lang="en-US" altLang="zh-CN" sz="2800" dirty="0" smtClean="0"/>
          </a:p>
          <a:p>
            <a:pPr>
              <a:lnSpc>
                <a:spcPct val="150000"/>
              </a:lnSpc>
              <a:buFont typeface="Arial" pitchFamily="34" charset="0"/>
              <a:buChar char="•"/>
            </a:pP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在开放时间，有任课老师值班，解决设计中的问题。</a:t>
            </a:r>
            <a:endParaRPr lang="zh-CN" altLang="en-US" sz="2800" dirty="0">
              <a:latin typeface="黑体" pitchFamily="49" charset="-122"/>
              <a:ea typeface="黑体" pitchFamily="49" charset="-122"/>
            </a:endParaRPr>
          </a:p>
        </p:txBody>
      </p:sp>
      <p:sp>
        <p:nvSpPr>
          <p:cNvPr id="10" name="右箭头 9">
            <a:hlinkClick r:id="rId2" action="ppaction://hlinksldjump"/>
          </p:cNvPr>
          <p:cNvSpPr/>
          <p:nvPr/>
        </p:nvSpPr>
        <p:spPr>
          <a:xfrm>
            <a:off x="6715140" y="6215082"/>
            <a:ext cx="1428760" cy="5000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13"/>
          <p:cNvSpPr>
            <a:spLocks noChangeArrowheads="1"/>
          </p:cNvSpPr>
          <p:nvPr/>
        </p:nvSpPr>
        <p:spPr bwMode="auto">
          <a:xfrm>
            <a:off x="357158" y="571480"/>
            <a:ext cx="8572560" cy="5643602"/>
          </a:xfrm>
          <a:prstGeom prst="rect">
            <a:avLst/>
          </a:prstGeom>
          <a:solidFill>
            <a:srgbClr val="FFFFFF">
              <a:alpha val="90195"/>
            </a:srgbClr>
          </a:solidFill>
          <a:ln w="25400" algn="ctr">
            <a:solidFill>
              <a:srgbClr val="0070C0"/>
            </a:solidFill>
            <a:miter lim="800000"/>
            <a:headEnd/>
            <a:tailEnd/>
          </a:ln>
        </p:spPr>
        <p:txBody>
          <a:bodyPr/>
          <a:lstStyle/>
          <a:p>
            <a:endParaRPr lang="zh-CN" altLang="en-US"/>
          </a:p>
        </p:txBody>
      </p:sp>
      <p:grpSp>
        <p:nvGrpSpPr>
          <p:cNvPr id="2" name="组合 9"/>
          <p:cNvGrpSpPr/>
          <p:nvPr/>
        </p:nvGrpSpPr>
        <p:grpSpPr bwMode="auto">
          <a:xfrm>
            <a:off x="785786" y="214290"/>
            <a:ext cx="3507105" cy="727909"/>
            <a:chOff x="1828800" y="1468799"/>
            <a:chExt cx="4267200" cy="885600"/>
          </a:xfrm>
          <a:solidFill>
            <a:schemeClr val="tx2">
              <a:lumMod val="75000"/>
            </a:schemeClr>
          </a:solidFill>
        </p:grpSpPr>
        <p:sp>
          <p:nvSpPr>
            <p:cNvPr id="6" name="圆角矩形 5"/>
            <p:cNvSpPr/>
            <p:nvPr/>
          </p:nvSpPr>
          <p:spPr>
            <a:xfrm>
              <a:off x="1828800" y="1468799"/>
              <a:ext cx="4267200" cy="885600"/>
            </a:xfrm>
            <a:prstGeom prst="roundRect">
              <a:avLst/>
            </a:prstGeom>
            <a:grpFill/>
            <a:ln w="9525">
              <a:solidFill>
                <a:srgbClr val="DDDDDD"/>
              </a:solidFill>
              <a:round/>
              <a:headEnd/>
              <a:tailEnd/>
            </a:ln>
            <a:effectLst>
              <a:outerShdw blurRad="63500" sx="101000" sy="101000" algn="ctr" rotWithShape="0">
                <a:prstClr val="black">
                  <a:alpha val="8000"/>
                </a:prstClr>
              </a:outerShdw>
            </a:effectLst>
          </p:spPr>
        </p:sp>
        <p:sp>
          <p:nvSpPr>
            <p:cNvPr id="7" name="圆角矩形 6"/>
            <p:cNvSpPr/>
            <p:nvPr/>
          </p:nvSpPr>
          <p:spPr>
            <a:xfrm>
              <a:off x="1859755" y="1495425"/>
              <a:ext cx="4210051" cy="840581"/>
            </a:xfrm>
            <a:prstGeom prst="roundRect">
              <a:avLst/>
            </a:prstGeom>
            <a:grpFill/>
            <a:ln w="9525">
              <a:noFill/>
              <a:round/>
              <a:headEnd/>
              <a:tailEnd/>
            </a:ln>
          </p:spPr>
          <p:txBody>
            <a:bodyPr wrap="none" anchor="ctr"/>
            <a:lstStyle/>
            <a:p>
              <a:pPr>
                <a:lnSpc>
                  <a:spcPct val="150000"/>
                </a:lnSpc>
                <a:defRPr/>
              </a:pPr>
              <a:endParaRPr lang="en-US" altLang="zh-CN" sz="1600" kern="0" dirty="0">
                <a:solidFill>
                  <a:srgbClr val="888888"/>
                </a:solidFill>
                <a:latin typeface="微软雅黑" pitchFamily="34" charset="-122"/>
                <a:ea typeface="微软雅黑" pitchFamily="34" charset="-122"/>
              </a:endParaRPr>
            </a:p>
          </p:txBody>
        </p:sp>
      </p:grpSp>
      <p:sp>
        <p:nvSpPr>
          <p:cNvPr id="8" name="矩形 20"/>
          <p:cNvSpPr>
            <a:spLocks noChangeArrowheads="1"/>
          </p:cNvSpPr>
          <p:nvPr/>
        </p:nvSpPr>
        <p:spPr bwMode="auto">
          <a:xfrm>
            <a:off x="928662" y="285728"/>
            <a:ext cx="3071834" cy="584775"/>
          </a:xfrm>
          <a:prstGeom prst="rect">
            <a:avLst/>
          </a:prstGeom>
          <a:noFill/>
          <a:ln w="9525">
            <a:noFill/>
            <a:miter lim="800000"/>
            <a:headEnd/>
            <a:tailEnd/>
          </a:ln>
        </p:spPr>
        <p:txBody>
          <a:bodyPr wrap="square">
            <a:spAutoFit/>
          </a:bodyPr>
          <a:lstStyle/>
          <a:p>
            <a:r>
              <a:rPr lang="zh-CN" altLang="en-US" sz="3200" dirty="0" smtClean="0">
                <a:solidFill>
                  <a:schemeClr val="bg1"/>
                </a:solidFill>
                <a:latin typeface="微软雅黑" pitchFamily="34" charset="-122"/>
                <a:ea typeface="微软雅黑" pitchFamily="34" charset="-122"/>
              </a:rPr>
              <a:t>实验内容说明</a:t>
            </a:r>
            <a:endParaRPr lang="zh-CN" altLang="en-US" sz="3200" dirty="0">
              <a:solidFill>
                <a:schemeClr val="bg1"/>
              </a:solidFill>
              <a:latin typeface="微软雅黑" pitchFamily="34" charset="-122"/>
              <a:ea typeface="微软雅黑" pitchFamily="34" charset="-122"/>
            </a:endParaRPr>
          </a:p>
        </p:txBody>
      </p:sp>
      <p:graphicFrame>
        <p:nvGraphicFramePr>
          <p:cNvPr id="12" name="表格 11"/>
          <p:cNvGraphicFramePr>
            <a:graphicFrameLocks noGrp="1"/>
          </p:cNvGraphicFramePr>
          <p:nvPr/>
        </p:nvGraphicFramePr>
        <p:xfrm>
          <a:off x="714348" y="1071546"/>
          <a:ext cx="8001055" cy="4942656"/>
        </p:xfrm>
        <a:graphic>
          <a:graphicData uri="http://schemas.openxmlformats.org/drawingml/2006/table">
            <a:tbl>
              <a:tblPr/>
              <a:tblGrid>
                <a:gridCol w="1125427"/>
                <a:gridCol w="1156234"/>
                <a:gridCol w="1670016"/>
                <a:gridCol w="3796712"/>
                <a:gridCol w="252666"/>
              </a:tblGrid>
              <a:tr h="163338">
                <a:tc>
                  <a:txBody>
                    <a:bodyPr/>
                    <a:lstStyle/>
                    <a:p>
                      <a:pPr algn="ctr">
                        <a:spcAft>
                          <a:spcPts val="0"/>
                        </a:spcAft>
                      </a:pPr>
                      <a:r>
                        <a:rPr lang="zh-CN" sz="2000" kern="100" dirty="0">
                          <a:latin typeface="Calibri"/>
                          <a:ea typeface="宋体"/>
                          <a:cs typeface="Times New Roman"/>
                        </a:rPr>
                        <a:t>时间</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宋体"/>
                          <a:cs typeface="Times New Roman"/>
                        </a:rPr>
                        <a:t>指导教师</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宋体"/>
                          <a:cs typeface="Times New Roman"/>
                        </a:rPr>
                        <a:t>指导教师</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zh-CN" sz="2000" kern="100">
                          <a:latin typeface="Calibri"/>
                          <a:ea typeface="宋体"/>
                          <a:cs typeface="Times New Roman"/>
                        </a:rPr>
                        <a:t>开放实验内容</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373344">
                <a:tc>
                  <a:txBody>
                    <a:bodyPr/>
                    <a:lstStyle/>
                    <a:p>
                      <a:pPr algn="ctr">
                        <a:spcAft>
                          <a:spcPts val="0"/>
                        </a:spcAft>
                      </a:pPr>
                      <a:r>
                        <a:rPr lang="zh-CN" sz="2000" kern="100">
                          <a:latin typeface="Calibri"/>
                          <a:ea typeface="宋体"/>
                          <a:cs typeface="Times New Roman"/>
                        </a:rPr>
                        <a:t>第</a:t>
                      </a:r>
                      <a:r>
                        <a:rPr lang="en-US" sz="2000" kern="100">
                          <a:latin typeface="Calibri"/>
                          <a:ea typeface="宋体"/>
                          <a:cs typeface="Times New Roman"/>
                        </a:rPr>
                        <a:t>5</a:t>
                      </a:r>
                      <a:r>
                        <a:rPr lang="zh-CN" sz="2000" kern="100">
                          <a:latin typeface="Calibri"/>
                          <a:ea typeface="宋体"/>
                          <a:cs typeface="Times New Roman"/>
                        </a:rPr>
                        <a:t>周</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a:latin typeface="Calibri"/>
                          <a:ea typeface="宋体"/>
                          <a:cs typeface="Times New Roman"/>
                        </a:rPr>
                        <a:t>董梁</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宋体"/>
                          <a:cs typeface="Times New Roman"/>
                        </a:rPr>
                        <a:t>宁晓菊</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zh-CN" sz="2000" kern="100">
                          <a:solidFill>
                            <a:srgbClr val="FF0000"/>
                          </a:solidFill>
                          <a:latin typeface="Calibri"/>
                          <a:ea typeface="宋体"/>
                          <a:cs typeface="Times New Roman"/>
                        </a:rPr>
                        <a:t>运算器（</a:t>
                      </a:r>
                      <a:r>
                        <a:rPr lang="en-US" sz="2000" kern="100">
                          <a:solidFill>
                            <a:srgbClr val="FF0000"/>
                          </a:solidFill>
                          <a:latin typeface="Calibri"/>
                          <a:ea typeface="宋体"/>
                          <a:cs typeface="Times New Roman"/>
                        </a:rPr>
                        <a:t>74181ALU</a:t>
                      </a:r>
                      <a:r>
                        <a:rPr lang="zh-CN" sz="2000" kern="100">
                          <a:solidFill>
                            <a:srgbClr val="FF0000"/>
                          </a:solidFill>
                          <a:latin typeface="Calibri"/>
                          <a:ea typeface="宋体"/>
                          <a:cs typeface="Times New Roman"/>
                        </a:rPr>
                        <a:t>、</a:t>
                      </a:r>
                      <a:r>
                        <a:rPr lang="en-US" sz="2000" kern="100">
                          <a:solidFill>
                            <a:srgbClr val="FF0000"/>
                          </a:solidFill>
                          <a:latin typeface="Calibri"/>
                          <a:ea typeface="宋体"/>
                          <a:cs typeface="Times New Roman"/>
                        </a:rPr>
                        <a:t>4X4</a:t>
                      </a:r>
                      <a:r>
                        <a:rPr lang="zh-CN" sz="2000" kern="100">
                          <a:solidFill>
                            <a:srgbClr val="FF0000"/>
                          </a:solidFill>
                          <a:latin typeface="Calibri"/>
                          <a:ea typeface="宋体"/>
                          <a:cs typeface="Times New Roman"/>
                        </a:rPr>
                        <a:t>不带符号阵列乘法器）</a:t>
                      </a:r>
                      <a:r>
                        <a:rPr lang="en-US" sz="2000" kern="100">
                          <a:solidFill>
                            <a:srgbClr val="FF0000"/>
                          </a:solidFill>
                          <a:latin typeface="Calibri"/>
                          <a:ea typeface="宋体"/>
                          <a:cs typeface="Times New Roman"/>
                        </a:rPr>
                        <a:t>Test</a:t>
                      </a:r>
                      <a:endParaRPr lang="zh-CN" sz="2000" kern="100">
                        <a:latin typeface="Calibri"/>
                        <a:ea typeface="宋体"/>
                        <a:cs typeface="Times New Roman"/>
                      </a:endParaRP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altLang="en-US" sz="2000"/>
                    </a:p>
                  </a:txBody>
                  <a:tcPr marL="81688" marR="81688" marT="40844" marB="40844"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r>
              <a:tr h="373344">
                <a:tc>
                  <a:txBody>
                    <a:bodyPr/>
                    <a:lstStyle/>
                    <a:p>
                      <a:pPr algn="ctr">
                        <a:spcAft>
                          <a:spcPts val="0"/>
                        </a:spcAft>
                      </a:pPr>
                      <a:r>
                        <a:rPr lang="zh-CN" sz="2000" kern="100">
                          <a:latin typeface="Calibri"/>
                          <a:ea typeface="宋体"/>
                          <a:cs typeface="Times New Roman"/>
                        </a:rPr>
                        <a:t>第</a:t>
                      </a:r>
                      <a:r>
                        <a:rPr lang="en-US" sz="2000" kern="100">
                          <a:latin typeface="Calibri"/>
                          <a:ea typeface="宋体"/>
                          <a:cs typeface="Times New Roman"/>
                        </a:rPr>
                        <a:t>6</a:t>
                      </a:r>
                      <a:r>
                        <a:rPr lang="zh-CN" sz="2000" kern="100">
                          <a:latin typeface="Calibri"/>
                          <a:ea typeface="宋体"/>
                          <a:cs typeface="Times New Roman"/>
                        </a:rPr>
                        <a:t>周</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宋体"/>
                          <a:cs typeface="Times New Roman"/>
                        </a:rPr>
                        <a:t>范琳</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宋体"/>
                          <a:cs typeface="Times New Roman"/>
                        </a:rPr>
                        <a:t>杨锐</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a:endParaRPr lang="zh-CN" altLang="en-US" sz="2000"/>
                    </a:p>
                  </a:txBody>
                  <a:tcPr marL="81688" marR="81688" marT="40844" marB="40844" anchor="ctr">
                    <a:lnL w="12700" cap="flat" cmpd="sng" algn="ctr">
                      <a:solidFill>
                        <a:srgbClr val="000000"/>
                      </a:solidFill>
                      <a:prstDash val="solid"/>
                      <a:round/>
                      <a:headEnd type="none" w="med" len="med"/>
                      <a:tailEnd type="none" w="med" len="med"/>
                    </a:lnL>
                  </a:tcPr>
                </a:tc>
              </a:tr>
              <a:tr h="373344">
                <a:tc>
                  <a:txBody>
                    <a:bodyPr/>
                    <a:lstStyle/>
                    <a:p>
                      <a:pPr algn="ctr">
                        <a:spcAft>
                          <a:spcPts val="0"/>
                        </a:spcAft>
                      </a:pPr>
                      <a:r>
                        <a:rPr lang="zh-CN" sz="2000" kern="100">
                          <a:latin typeface="Calibri"/>
                          <a:ea typeface="宋体"/>
                          <a:cs typeface="Times New Roman"/>
                        </a:rPr>
                        <a:t>第</a:t>
                      </a:r>
                      <a:r>
                        <a:rPr lang="en-US" sz="2000" kern="100">
                          <a:latin typeface="Calibri"/>
                          <a:ea typeface="宋体"/>
                          <a:cs typeface="Times New Roman"/>
                        </a:rPr>
                        <a:t>7</a:t>
                      </a:r>
                      <a:r>
                        <a:rPr lang="zh-CN" sz="2000" kern="100">
                          <a:latin typeface="Calibri"/>
                          <a:ea typeface="宋体"/>
                          <a:cs typeface="Times New Roman"/>
                        </a:rPr>
                        <a:t>周</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宋体"/>
                          <a:cs typeface="Times New Roman"/>
                        </a:rPr>
                        <a:t>赵全良</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宋体"/>
                          <a:cs typeface="Times New Roman"/>
                        </a:rPr>
                        <a:t>邢高峰</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a:endParaRPr lang="zh-CN" altLang="en-US" sz="2000"/>
                    </a:p>
                  </a:txBody>
                  <a:tcPr marL="81688" marR="81688" marT="40844" marB="40844" anchor="ctr">
                    <a:lnL w="12700" cap="flat" cmpd="sng" algn="ctr">
                      <a:solidFill>
                        <a:srgbClr val="000000"/>
                      </a:solidFill>
                      <a:prstDash val="solid"/>
                      <a:round/>
                      <a:headEnd type="none" w="med" len="med"/>
                      <a:tailEnd type="none" w="med" len="med"/>
                    </a:lnL>
                  </a:tcPr>
                </a:tc>
              </a:tr>
              <a:tr h="373344">
                <a:tc>
                  <a:txBody>
                    <a:bodyPr/>
                    <a:lstStyle/>
                    <a:p>
                      <a:pPr algn="ctr">
                        <a:spcAft>
                          <a:spcPts val="0"/>
                        </a:spcAft>
                      </a:pPr>
                      <a:r>
                        <a:rPr lang="zh-CN" sz="2000" kern="100">
                          <a:latin typeface="Calibri"/>
                          <a:ea typeface="宋体"/>
                          <a:cs typeface="Times New Roman"/>
                        </a:rPr>
                        <a:t>第</a:t>
                      </a:r>
                      <a:r>
                        <a:rPr lang="en-US" sz="2000" kern="100">
                          <a:latin typeface="Calibri"/>
                          <a:ea typeface="宋体"/>
                          <a:cs typeface="Times New Roman"/>
                        </a:rPr>
                        <a:t>8</a:t>
                      </a:r>
                      <a:r>
                        <a:rPr lang="zh-CN" sz="2000" kern="100">
                          <a:latin typeface="Calibri"/>
                          <a:ea typeface="宋体"/>
                          <a:cs typeface="Times New Roman"/>
                        </a:rPr>
                        <a:t>周</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宋体"/>
                          <a:cs typeface="Times New Roman"/>
                        </a:rPr>
                        <a:t>董梁</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宋体"/>
                          <a:cs typeface="Times New Roman"/>
                        </a:rPr>
                        <a:t>宁晓菊</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dirty="0" smtClean="0">
                          <a:latin typeface="Calibri"/>
                          <a:ea typeface="宋体"/>
                          <a:cs typeface="Times New Roman"/>
                        </a:rPr>
                        <a:t>存储器</a:t>
                      </a:r>
                      <a:r>
                        <a:rPr lang="en-US" altLang="zh-CN" sz="2000" kern="100" baseline="0" dirty="0" smtClean="0">
                          <a:latin typeface="Calibri"/>
                          <a:ea typeface="宋体"/>
                          <a:cs typeface="Times New Roman"/>
                        </a:rPr>
                        <a:t>  </a:t>
                      </a:r>
                      <a:r>
                        <a:rPr lang="en-US" sz="2000" kern="100" dirty="0" smtClean="0">
                          <a:latin typeface="Calibri"/>
                          <a:ea typeface="宋体"/>
                          <a:cs typeface="Times New Roman"/>
                        </a:rPr>
                        <a:t>Simulate</a:t>
                      </a:r>
                      <a:endParaRPr lang="zh-CN" sz="2000" kern="100" dirty="0">
                        <a:latin typeface="Calibri"/>
                        <a:ea typeface="宋体"/>
                        <a:cs typeface="Times New Roman"/>
                      </a:endParaRP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altLang="en-US" sz="2000"/>
                    </a:p>
                  </a:txBody>
                  <a:tcPr marL="81688" marR="81688" marT="40844" marB="40844" anchor="ctr">
                    <a:lnL w="12700" cap="flat" cmpd="sng" algn="ctr">
                      <a:solidFill>
                        <a:srgbClr val="000000"/>
                      </a:solidFill>
                      <a:prstDash val="solid"/>
                      <a:round/>
                      <a:headEnd type="none" w="med" len="med"/>
                      <a:tailEnd type="none" w="med" len="med"/>
                    </a:lnL>
                  </a:tcPr>
                </a:tc>
              </a:tr>
              <a:tr h="373344">
                <a:tc>
                  <a:txBody>
                    <a:bodyPr/>
                    <a:lstStyle/>
                    <a:p>
                      <a:pPr algn="ctr">
                        <a:spcAft>
                          <a:spcPts val="0"/>
                        </a:spcAft>
                      </a:pPr>
                      <a:r>
                        <a:rPr lang="zh-CN" sz="2000" kern="100">
                          <a:latin typeface="Calibri"/>
                          <a:ea typeface="宋体"/>
                          <a:cs typeface="Times New Roman"/>
                        </a:rPr>
                        <a:t>第</a:t>
                      </a:r>
                      <a:r>
                        <a:rPr lang="en-US" sz="2000" kern="100">
                          <a:latin typeface="Calibri"/>
                          <a:ea typeface="宋体"/>
                          <a:cs typeface="Times New Roman"/>
                        </a:rPr>
                        <a:t>9</a:t>
                      </a:r>
                      <a:r>
                        <a:rPr lang="zh-CN" sz="2000" kern="100">
                          <a:latin typeface="Calibri"/>
                          <a:ea typeface="宋体"/>
                          <a:cs typeface="Times New Roman"/>
                        </a:rPr>
                        <a:t>周</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宋体"/>
                          <a:cs typeface="Times New Roman"/>
                        </a:rPr>
                        <a:t>范琳</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宋体"/>
                          <a:cs typeface="Times New Roman"/>
                        </a:rPr>
                        <a:t>杨锐</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2000" kern="100" dirty="0">
                          <a:solidFill>
                            <a:srgbClr val="FF0000"/>
                          </a:solidFill>
                          <a:latin typeface="Calibri"/>
                          <a:ea typeface="宋体"/>
                          <a:cs typeface="Times New Roman"/>
                        </a:rPr>
                        <a:t>模型机指令系统分析与设计</a:t>
                      </a:r>
                      <a:endParaRPr lang="zh-CN" sz="2000" kern="100" dirty="0">
                        <a:latin typeface="Calibri"/>
                        <a:ea typeface="宋体"/>
                        <a:cs typeface="Times New Roman"/>
                      </a:endParaRP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altLang="en-US" sz="2000" dirty="0"/>
                    </a:p>
                  </a:txBody>
                  <a:tcPr marL="81688" marR="81688" marT="40844" marB="40844" anchor="ctr">
                    <a:lnL w="12700" cap="flat" cmpd="sng" algn="ctr">
                      <a:solidFill>
                        <a:srgbClr val="000000"/>
                      </a:solidFill>
                      <a:prstDash val="solid"/>
                      <a:round/>
                      <a:headEnd type="none" w="med" len="med"/>
                      <a:tailEnd type="none" w="med" len="med"/>
                    </a:lnL>
                  </a:tcPr>
                </a:tc>
              </a:tr>
              <a:tr h="373344">
                <a:tc>
                  <a:txBody>
                    <a:bodyPr/>
                    <a:lstStyle/>
                    <a:p>
                      <a:pPr algn="ctr">
                        <a:spcAft>
                          <a:spcPts val="0"/>
                        </a:spcAft>
                      </a:pPr>
                      <a:r>
                        <a:rPr lang="zh-CN" sz="2000" kern="100">
                          <a:latin typeface="Calibri"/>
                          <a:ea typeface="宋体"/>
                          <a:cs typeface="Times New Roman"/>
                        </a:rPr>
                        <a:t>第</a:t>
                      </a:r>
                      <a:r>
                        <a:rPr lang="en-US" sz="2000" kern="100">
                          <a:latin typeface="Calibri"/>
                          <a:ea typeface="宋体"/>
                          <a:cs typeface="Times New Roman"/>
                        </a:rPr>
                        <a:t>10</a:t>
                      </a:r>
                      <a:r>
                        <a:rPr lang="zh-CN" sz="2000" kern="100">
                          <a:latin typeface="Calibri"/>
                          <a:ea typeface="宋体"/>
                          <a:cs typeface="Times New Roman"/>
                        </a:rPr>
                        <a:t>周</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宋体"/>
                          <a:cs typeface="Times New Roman"/>
                        </a:rPr>
                        <a:t>赵全良</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宋体"/>
                          <a:cs typeface="Times New Roman"/>
                        </a:rPr>
                        <a:t>邢高峰</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a:endParaRPr lang="zh-CN" altLang="en-US" sz="2000"/>
                    </a:p>
                  </a:txBody>
                  <a:tcPr marL="81688" marR="81688" marT="40844" marB="40844" anchor="ctr">
                    <a:lnL w="12700" cap="flat" cmpd="sng" algn="ctr">
                      <a:solidFill>
                        <a:srgbClr val="000000"/>
                      </a:solidFill>
                      <a:prstDash val="solid"/>
                      <a:round/>
                      <a:headEnd type="none" w="med" len="med"/>
                      <a:tailEnd type="none" w="med" len="med"/>
                    </a:lnL>
                  </a:tcPr>
                </a:tc>
              </a:tr>
              <a:tr h="373344">
                <a:tc>
                  <a:txBody>
                    <a:bodyPr/>
                    <a:lstStyle/>
                    <a:p>
                      <a:pPr algn="ctr">
                        <a:spcAft>
                          <a:spcPts val="0"/>
                        </a:spcAft>
                      </a:pPr>
                      <a:r>
                        <a:rPr lang="zh-CN" sz="2000" kern="100">
                          <a:latin typeface="Calibri"/>
                          <a:ea typeface="宋体"/>
                          <a:cs typeface="Times New Roman"/>
                        </a:rPr>
                        <a:t>第</a:t>
                      </a:r>
                      <a:r>
                        <a:rPr lang="en-US" sz="2000" kern="100">
                          <a:latin typeface="Calibri"/>
                          <a:ea typeface="宋体"/>
                          <a:cs typeface="Times New Roman"/>
                        </a:rPr>
                        <a:t>11</a:t>
                      </a:r>
                      <a:r>
                        <a:rPr lang="zh-CN" sz="2000" kern="100">
                          <a:latin typeface="Calibri"/>
                          <a:ea typeface="宋体"/>
                          <a:cs typeface="Times New Roman"/>
                        </a:rPr>
                        <a:t>周</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宋体"/>
                          <a:cs typeface="Times New Roman"/>
                        </a:rPr>
                        <a:t>董梁</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宋体"/>
                          <a:cs typeface="Times New Roman"/>
                        </a:rPr>
                        <a:t>宁晓菊</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zh-CN" sz="2000" kern="100" dirty="0">
                          <a:solidFill>
                            <a:srgbClr val="FF0000"/>
                          </a:solidFill>
                          <a:latin typeface="Calibri"/>
                          <a:ea typeface="宋体"/>
                          <a:cs typeface="Times New Roman"/>
                        </a:rPr>
                        <a:t>微程序控制器</a:t>
                      </a:r>
                      <a:r>
                        <a:rPr lang="en-US" sz="2000" kern="100" dirty="0">
                          <a:solidFill>
                            <a:srgbClr val="FF0000"/>
                          </a:solidFill>
                          <a:latin typeface="Calibri"/>
                          <a:ea typeface="宋体"/>
                          <a:cs typeface="Times New Roman"/>
                        </a:rPr>
                        <a:t>Simulate</a:t>
                      </a:r>
                      <a:endParaRPr lang="zh-CN" sz="2000" kern="100" dirty="0">
                        <a:latin typeface="Calibri"/>
                        <a:ea typeface="宋体"/>
                        <a:cs typeface="Times New Roman"/>
                      </a:endParaRP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altLang="en-US" sz="2000"/>
                    </a:p>
                  </a:txBody>
                  <a:tcPr marL="81688" marR="81688" marT="40844" marB="40844" anchor="ctr">
                    <a:lnL w="12700" cap="flat" cmpd="sng" algn="ctr">
                      <a:solidFill>
                        <a:srgbClr val="000000"/>
                      </a:solidFill>
                      <a:prstDash val="solid"/>
                      <a:round/>
                      <a:headEnd type="none" w="med" len="med"/>
                      <a:tailEnd type="none" w="med" len="med"/>
                    </a:lnL>
                  </a:tcPr>
                </a:tc>
              </a:tr>
              <a:tr h="373344">
                <a:tc>
                  <a:txBody>
                    <a:bodyPr/>
                    <a:lstStyle/>
                    <a:p>
                      <a:pPr algn="ctr">
                        <a:spcAft>
                          <a:spcPts val="0"/>
                        </a:spcAft>
                      </a:pPr>
                      <a:r>
                        <a:rPr lang="zh-CN" sz="2000" kern="100">
                          <a:latin typeface="Calibri"/>
                          <a:ea typeface="宋体"/>
                          <a:cs typeface="Times New Roman"/>
                        </a:rPr>
                        <a:t>第</a:t>
                      </a:r>
                      <a:r>
                        <a:rPr lang="en-US" sz="2000" kern="100">
                          <a:latin typeface="Calibri"/>
                          <a:ea typeface="宋体"/>
                          <a:cs typeface="Times New Roman"/>
                        </a:rPr>
                        <a:t>12</a:t>
                      </a:r>
                      <a:r>
                        <a:rPr lang="zh-CN" sz="2000" kern="100">
                          <a:latin typeface="Calibri"/>
                          <a:ea typeface="宋体"/>
                          <a:cs typeface="Times New Roman"/>
                        </a:rPr>
                        <a:t>周</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宋体"/>
                          <a:cs typeface="Times New Roman"/>
                        </a:rPr>
                        <a:t>范琳</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宋体"/>
                          <a:cs typeface="Times New Roman"/>
                        </a:rPr>
                        <a:t>杨锐</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a:endParaRPr lang="zh-CN" altLang="en-US" sz="2000"/>
                    </a:p>
                  </a:txBody>
                  <a:tcPr marL="81688" marR="81688" marT="40844" marB="40844" anchor="ctr">
                    <a:lnL w="12700" cap="flat" cmpd="sng" algn="ctr">
                      <a:solidFill>
                        <a:srgbClr val="000000"/>
                      </a:solidFill>
                      <a:prstDash val="solid"/>
                      <a:round/>
                      <a:headEnd type="none" w="med" len="med"/>
                      <a:tailEnd type="none" w="med" len="med"/>
                    </a:lnL>
                  </a:tcPr>
                </a:tc>
              </a:tr>
              <a:tr h="373344">
                <a:tc>
                  <a:txBody>
                    <a:bodyPr/>
                    <a:lstStyle/>
                    <a:p>
                      <a:pPr algn="ctr">
                        <a:spcAft>
                          <a:spcPts val="0"/>
                        </a:spcAft>
                      </a:pPr>
                      <a:r>
                        <a:rPr lang="zh-CN" sz="2000" kern="100">
                          <a:latin typeface="Calibri"/>
                          <a:ea typeface="宋体"/>
                          <a:cs typeface="Times New Roman"/>
                        </a:rPr>
                        <a:t>第</a:t>
                      </a:r>
                      <a:r>
                        <a:rPr lang="en-US" sz="2000" kern="100">
                          <a:latin typeface="Calibri"/>
                          <a:ea typeface="宋体"/>
                          <a:cs typeface="Times New Roman"/>
                        </a:rPr>
                        <a:t>13</a:t>
                      </a:r>
                      <a:r>
                        <a:rPr lang="zh-CN" sz="2000" kern="100">
                          <a:latin typeface="Calibri"/>
                          <a:ea typeface="宋体"/>
                          <a:cs typeface="Times New Roman"/>
                        </a:rPr>
                        <a:t>周</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宋体"/>
                          <a:cs typeface="Times New Roman"/>
                        </a:rPr>
                        <a:t>赵全良</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宋体"/>
                          <a:cs typeface="Times New Roman"/>
                        </a:rPr>
                        <a:t>邢高峰</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algn="ctr"/>
                      <a:endParaRPr lang="zh-CN" altLang="en-US" sz="2000"/>
                    </a:p>
                  </a:txBody>
                  <a:tcPr marL="81688" marR="81688" marT="40844" marB="40844" anchor="ctr">
                    <a:lnL w="12700" cap="flat" cmpd="sng" algn="ctr">
                      <a:solidFill>
                        <a:srgbClr val="000000"/>
                      </a:solidFill>
                      <a:prstDash val="solid"/>
                      <a:round/>
                      <a:headEnd type="none" w="med" len="med"/>
                      <a:tailEnd type="none" w="med" len="med"/>
                    </a:lnL>
                  </a:tcPr>
                </a:tc>
              </a:tr>
              <a:tr h="373344">
                <a:tc>
                  <a:txBody>
                    <a:bodyPr/>
                    <a:lstStyle/>
                    <a:p>
                      <a:pPr algn="ctr">
                        <a:spcAft>
                          <a:spcPts val="0"/>
                        </a:spcAft>
                      </a:pPr>
                      <a:r>
                        <a:rPr lang="zh-CN" sz="2000" kern="100">
                          <a:latin typeface="Calibri"/>
                          <a:ea typeface="宋体"/>
                          <a:cs typeface="Times New Roman"/>
                        </a:rPr>
                        <a:t>第</a:t>
                      </a:r>
                      <a:r>
                        <a:rPr lang="en-US" sz="2000" kern="100">
                          <a:latin typeface="Calibri"/>
                          <a:ea typeface="宋体"/>
                          <a:cs typeface="Times New Roman"/>
                        </a:rPr>
                        <a:t>14</a:t>
                      </a:r>
                      <a:r>
                        <a:rPr lang="zh-CN" sz="2000" kern="100">
                          <a:latin typeface="Calibri"/>
                          <a:ea typeface="宋体"/>
                          <a:cs typeface="Times New Roman"/>
                        </a:rPr>
                        <a:t>周</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宋体"/>
                          <a:cs typeface="Times New Roman"/>
                        </a:rPr>
                        <a:t>董梁</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宋体"/>
                          <a:cs typeface="Times New Roman"/>
                        </a:rPr>
                        <a:t>宁晓菊</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宋体"/>
                          <a:cs typeface="Times New Roman"/>
                        </a:rPr>
                        <a:t>总线控制</a:t>
                      </a:r>
                      <a:r>
                        <a:rPr lang="en-US" sz="2000" kern="100">
                          <a:latin typeface="Calibri"/>
                          <a:ea typeface="宋体"/>
                          <a:cs typeface="Times New Roman"/>
                        </a:rPr>
                        <a:t>Simulate</a:t>
                      </a:r>
                      <a:endParaRPr lang="zh-CN" sz="2000" kern="100">
                        <a:latin typeface="Calibri"/>
                        <a:ea typeface="宋体"/>
                        <a:cs typeface="Times New Roman"/>
                      </a:endParaRP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altLang="en-US" sz="2000"/>
                    </a:p>
                  </a:txBody>
                  <a:tcPr marL="81688" marR="81688" marT="40844" marB="40844" anchor="ctr">
                    <a:lnL w="12700" cap="flat" cmpd="sng" algn="ctr">
                      <a:solidFill>
                        <a:srgbClr val="000000"/>
                      </a:solidFill>
                      <a:prstDash val="solid"/>
                      <a:round/>
                      <a:headEnd type="none" w="med" len="med"/>
                      <a:tailEnd type="none" w="med" len="med"/>
                    </a:lnL>
                  </a:tcPr>
                </a:tc>
              </a:tr>
              <a:tr h="373344">
                <a:tc>
                  <a:txBody>
                    <a:bodyPr/>
                    <a:lstStyle/>
                    <a:p>
                      <a:pPr algn="ctr">
                        <a:spcAft>
                          <a:spcPts val="0"/>
                        </a:spcAft>
                      </a:pPr>
                      <a:r>
                        <a:rPr lang="zh-CN" sz="2000" kern="100">
                          <a:latin typeface="Calibri"/>
                          <a:ea typeface="宋体"/>
                          <a:cs typeface="Times New Roman"/>
                        </a:rPr>
                        <a:t>第</a:t>
                      </a:r>
                      <a:r>
                        <a:rPr lang="en-US" sz="2000" kern="100">
                          <a:latin typeface="Calibri"/>
                          <a:ea typeface="宋体"/>
                          <a:cs typeface="Times New Roman"/>
                        </a:rPr>
                        <a:t>15</a:t>
                      </a:r>
                      <a:r>
                        <a:rPr lang="zh-CN" sz="2000" kern="100">
                          <a:latin typeface="Calibri"/>
                          <a:ea typeface="宋体"/>
                          <a:cs typeface="Times New Roman"/>
                        </a:rPr>
                        <a:t>周</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宋体"/>
                          <a:cs typeface="Times New Roman"/>
                        </a:rPr>
                        <a:t>范琳</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宋体"/>
                          <a:cs typeface="Times New Roman"/>
                        </a:rPr>
                        <a:t>杨锐</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latin typeface="Calibri"/>
                          <a:ea typeface="宋体"/>
                          <a:cs typeface="Times New Roman"/>
                        </a:rPr>
                        <a:t>I/O</a:t>
                      </a:r>
                      <a:r>
                        <a:rPr lang="zh-CN" sz="2000" kern="100">
                          <a:latin typeface="Calibri"/>
                          <a:ea typeface="宋体"/>
                          <a:cs typeface="Times New Roman"/>
                        </a:rPr>
                        <a:t>端口</a:t>
                      </a:r>
                      <a:r>
                        <a:rPr lang="en-US" sz="2000" kern="100">
                          <a:latin typeface="Calibri"/>
                          <a:ea typeface="宋体"/>
                          <a:cs typeface="Times New Roman"/>
                        </a:rPr>
                        <a:t>Simulate</a:t>
                      </a:r>
                      <a:endParaRPr lang="zh-CN" sz="2000" kern="100">
                        <a:latin typeface="Calibri"/>
                        <a:ea typeface="宋体"/>
                        <a:cs typeface="Times New Roman"/>
                      </a:endParaRP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altLang="en-US" sz="2000" dirty="0"/>
                    </a:p>
                  </a:txBody>
                  <a:tcPr marL="81688" marR="81688" marT="40844" marB="40844" anchor="ctr">
                    <a:lnL w="12700" cap="flat" cmpd="sng" algn="ctr">
                      <a:solidFill>
                        <a:srgbClr val="000000"/>
                      </a:solidFill>
                      <a:prstDash val="solid"/>
                      <a:round/>
                      <a:headEnd type="none" w="med" len="med"/>
                      <a:tailEnd type="none" w="med" len="med"/>
                    </a:lnL>
                  </a:tcPr>
                </a:tc>
              </a:tr>
              <a:tr h="373344">
                <a:tc>
                  <a:txBody>
                    <a:bodyPr/>
                    <a:lstStyle/>
                    <a:p>
                      <a:pPr algn="ctr">
                        <a:spcAft>
                          <a:spcPts val="0"/>
                        </a:spcAft>
                      </a:pPr>
                      <a:r>
                        <a:rPr lang="zh-CN" sz="2000" kern="100">
                          <a:latin typeface="Calibri"/>
                          <a:ea typeface="宋体"/>
                          <a:cs typeface="Times New Roman"/>
                        </a:rPr>
                        <a:t>第</a:t>
                      </a:r>
                      <a:r>
                        <a:rPr lang="en-US" sz="2000" kern="100">
                          <a:latin typeface="Calibri"/>
                          <a:ea typeface="宋体"/>
                          <a:cs typeface="Times New Roman"/>
                        </a:rPr>
                        <a:t>16</a:t>
                      </a:r>
                      <a:r>
                        <a:rPr lang="zh-CN" sz="2000" kern="100">
                          <a:latin typeface="Calibri"/>
                          <a:ea typeface="宋体"/>
                          <a:cs typeface="Times New Roman"/>
                        </a:rPr>
                        <a:t>周</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宋体"/>
                          <a:cs typeface="Times New Roman"/>
                        </a:rPr>
                        <a:t>赵全良</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宋体"/>
                          <a:cs typeface="Times New Roman"/>
                        </a:rPr>
                        <a:t>邢高峰</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kern="100">
                          <a:latin typeface="Calibri"/>
                          <a:ea typeface="宋体"/>
                          <a:cs typeface="Times New Roman"/>
                        </a:rPr>
                        <a:t>系统集成</a:t>
                      </a:r>
                    </a:p>
                  </a:txBody>
                  <a:tcPr marL="61266" marR="612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zh-CN" altLang="en-US" sz="2000" dirty="0"/>
                    </a:p>
                  </a:txBody>
                  <a:tcPr marL="81688" marR="81688" marT="40844" marB="40844" anchor="ctr">
                    <a:lnL w="12700" cap="flat" cmpd="sng" algn="ctr">
                      <a:solidFill>
                        <a:srgbClr val="000000"/>
                      </a:solidFill>
                      <a:prstDash val="solid"/>
                      <a:round/>
                      <a:headEnd type="none" w="med" len="med"/>
                      <a:tailEnd type="none" w="med" len="med"/>
                    </a:lnL>
                  </a:tcPr>
                </a:tc>
              </a:tr>
            </a:tbl>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13"/>
          <p:cNvSpPr>
            <a:spLocks noChangeArrowheads="1"/>
          </p:cNvSpPr>
          <p:nvPr/>
        </p:nvSpPr>
        <p:spPr bwMode="auto">
          <a:xfrm>
            <a:off x="785786" y="928670"/>
            <a:ext cx="7572428" cy="5286412"/>
          </a:xfrm>
          <a:prstGeom prst="rect">
            <a:avLst/>
          </a:prstGeom>
          <a:solidFill>
            <a:srgbClr val="FFFFFF">
              <a:alpha val="90195"/>
            </a:srgbClr>
          </a:solidFill>
          <a:ln w="25400" algn="ctr">
            <a:solidFill>
              <a:srgbClr val="0070C0"/>
            </a:solidFill>
            <a:miter lim="800000"/>
            <a:headEnd/>
            <a:tailEnd/>
          </a:ln>
        </p:spPr>
        <p:txBody>
          <a:bodyPr/>
          <a:lstStyle/>
          <a:p>
            <a:endParaRPr lang="zh-CN" altLang="en-US"/>
          </a:p>
        </p:txBody>
      </p:sp>
      <p:grpSp>
        <p:nvGrpSpPr>
          <p:cNvPr id="2" name="组合 9"/>
          <p:cNvGrpSpPr/>
          <p:nvPr/>
        </p:nvGrpSpPr>
        <p:grpSpPr bwMode="auto">
          <a:xfrm>
            <a:off x="1071538" y="571480"/>
            <a:ext cx="3507105" cy="727909"/>
            <a:chOff x="1828800" y="1468799"/>
            <a:chExt cx="4267200" cy="885600"/>
          </a:xfrm>
          <a:solidFill>
            <a:schemeClr val="tx2">
              <a:lumMod val="75000"/>
            </a:schemeClr>
          </a:solidFill>
        </p:grpSpPr>
        <p:sp>
          <p:nvSpPr>
            <p:cNvPr id="6" name="圆角矩形 5"/>
            <p:cNvSpPr/>
            <p:nvPr/>
          </p:nvSpPr>
          <p:spPr>
            <a:xfrm>
              <a:off x="1828800" y="1468799"/>
              <a:ext cx="4267200" cy="885600"/>
            </a:xfrm>
            <a:prstGeom prst="roundRect">
              <a:avLst/>
            </a:prstGeom>
            <a:grpFill/>
            <a:ln w="9525">
              <a:solidFill>
                <a:srgbClr val="DDDDDD"/>
              </a:solidFill>
              <a:round/>
              <a:headEnd/>
              <a:tailEnd/>
            </a:ln>
            <a:effectLst>
              <a:outerShdw blurRad="63500" sx="101000" sy="101000" algn="ctr" rotWithShape="0">
                <a:prstClr val="black">
                  <a:alpha val="8000"/>
                </a:prstClr>
              </a:outerShdw>
            </a:effectLst>
          </p:spPr>
        </p:sp>
        <p:sp>
          <p:nvSpPr>
            <p:cNvPr id="7" name="圆角矩形 6"/>
            <p:cNvSpPr/>
            <p:nvPr/>
          </p:nvSpPr>
          <p:spPr>
            <a:xfrm>
              <a:off x="1859755" y="1495425"/>
              <a:ext cx="4210051" cy="840581"/>
            </a:xfrm>
            <a:prstGeom prst="roundRect">
              <a:avLst/>
            </a:prstGeom>
            <a:grpFill/>
            <a:ln w="9525">
              <a:noFill/>
              <a:round/>
              <a:headEnd/>
              <a:tailEnd/>
            </a:ln>
          </p:spPr>
          <p:txBody>
            <a:bodyPr wrap="none" anchor="ctr"/>
            <a:lstStyle/>
            <a:p>
              <a:pPr>
                <a:lnSpc>
                  <a:spcPct val="150000"/>
                </a:lnSpc>
                <a:defRPr/>
              </a:pPr>
              <a:endParaRPr lang="en-US" altLang="zh-CN" sz="1600" kern="0" dirty="0">
                <a:solidFill>
                  <a:srgbClr val="888888"/>
                </a:solidFill>
                <a:latin typeface="微软雅黑" pitchFamily="34" charset="-122"/>
                <a:ea typeface="微软雅黑" pitchFamily="34" charset="-122"/>
              </a:endParaRPr>
            </a:p>
          </p:txBody>
        </p:sp>
      </p:grpSp>
      <p:sp>
        <p:nvSpPr>
          <p:cNvPr id="8" name="矩形 20"/>
          <p:cNvSpPr>
            <a:spLocks noChangeArrowheads="1"/>
          </p:cNvSpPr>
          <p:nvPr/>
        </p:nvSpPr>
        <p:spPr bwMode="auto">
          <a:xfrm>
            <a:off x="1214414" y="642918"/>
            <a:ext cx="1415772" cy="584775"/>
          </a:xfrm>
          <a:prstGeom prst="rect">
            <a:avLst/>
          </a:prstGeom>
          <a:noFill/>
          <a:ln w="9525">
            <a:noFill/>
            <a:miter lim="800000"/>
            <a:headEnd/>
            <a:tailEnd/>
          </a:ln>
        </p:spPr>
        <p:txBody>
          <a:bodyPr wrap="none">
            <a:spAutoFit/>
          </a:bodyPr>
          <a:lstStyle/>
          <a:p>
            <a:r>
              <a:rPr lang="zh-CN" altLang="en-US" sz="3200" dirty="0" smtClean="0">
                <a:solidFill>
                  <a:schemeClr val="bg1"/>
                </a:solidFill>
                <a:latin typeface="微软雅黑" pitchFamily="34" charset="-122"/>
                <a:ea typeface="微软雅黑" pitchFamily="34" charset="-122"/>
              </a:rPr>
              <a:t>注意：</a:t>
            </a:r>
            <a:endParaRPr lang="zh-CN" altLang="en-US" sz="3200" dirty="0">
              <a:solidFill>
                <a:schemeClr val="bg1"/>
              </a:solidFill>
              <a:latin typeface="微软雅黑" pitchFamily="34" charset="-122"/>
              <a:ea typeface="微软雅黑" pitchFamily="34" charset="-122"/>
            </a:endParaRPr>
          </a:p>
        </p:txBody>
      </p:sp>
      <p:sp>
        <p:nvSpPr>
          <p:cNvPr id="9" name="TextBox 8"/>
          <p:cNvSpPr txBox="1"/>
          <p:nvPr/>
        </p:nvSpPr>
        <p:spPr>
          <a:xfrm>
            <a:off x="1142976" y="1714488"/>
            <a:ext cx="6715172" cy="4616648"/>
          </a:xfrm>
          <a:prstGeom prst="rect">
            <a:avLst/>
          </a:prstGeom>
          <a:noFill/>
        </p:spPr>
        <p:txBody>
          <a:bodyPr wrap="square" rtlCol="0">
            <a:spAutoFit/>
          </a:bodyPr>
          <a:lstStyle/>
          <a:p>
            <a:pPr>
              <a:lnSpc>
                <a:spcPct val="150000"/>
              </a:lnSpc>
              <a:buFont typeface="Arial" pitchFamily="34" charset="0"/>
              <a:buChar char="•"/>
            </a:pP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阶段性的设计题目，由班长共享到班级群里。</a:t>
            </a:r>
            <a:endParaRPr lang="en-US" altLang="zh-CN" sz="2800" dirty="0" smtClean="0">
              <a:latin typeface="黑体" pitchFamily="49" charset="-122"/>
              <a:ea typeface="黑体" pitchFamily="49" charset="-122"/>
            </a:endParaRPr>
          </a:p>
          <a:p>
            <a:pPr>
              <a:lnSpc>
                <a:spcPct val="150000"/>
              </a:lnSpc>
              <a:buFont typeface="Arial" pitchFamily="34" charset="0"/>
              <a:buChar char="•"/>
            </a:pP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每次阶段性任务开始时会集中解释设计要求。</a:t>
            </a:r>
            <a:endParaRPr lang="en-US" altLang="zh-CN" sz="2800" dirty="0" smtClean="0">
              <a:latin typeface="黑体" pitchFamily="49" charset="-122"/>
              <a:ea typeface="黑体" pitchFamily="49" charset="-122"/>
            </a:endParaRPr>
          </a:p>
          <a:p>
            <a:pPr>
              <a:lnSpc>
                <a:spcPct val="150000"/>
              </a:lnSpc>
              <a:buFont typeface="Arial" pitchFamily="34" charset="0"/>
              <a:buChar char="•"/>
            </a:pPr>
            <a:r>
              <a:rPr lang="zh-CN" altLang="en-US" sz="2800" dirty="0" smtClean="0">
                <a:latin typeface="黑体" pitchFamily="49" charset="-122"/>
                <a:ea typeface="黑体" pitchFamily="49" charset="-122"/>
              </a:rPr>
              <a:t> 每次阶段性设计结束后以组为单位写出报告进行总结提交给本班指导老师。约定提交时间：该阶段结束周的周末。</a:t>
            </a:r>
            <a:endParaRPr lang="zh-CN" altLang="en-US" sz="2800" dirty="0">
              <a:latin typeface="黑体" pitchFamily="49" charset="-122"/>
              <a:ea typeface="黑体" pitchFamily="49" charset="-122"/>
            </a:endParaRPr>
          </a:p>
        </p:txBody>
      </p:sp>
      <p:sp>
        <p:nvSpPr>
          <p:cNvPr id="10" name="右箭头 9">
            <a:hlinkClick r:id="rId2" action="ppaction://hlinksldjump"/>
          </p:cNvPr>
          <p:cNvSpPr/>
          <p:nvPr/>
        </p:nvSpPr>
        <p:spPr>
          <a:xfrm>
            <a:off x="6715140" y="6215082"/>
            <a:ext cx="1428760" cy="5000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6943</TotalTime>
  <Words>908</Words>
  <Application>Microsoft Office PowerPoint</Application>
  <PresentationFormat>全屏显示(4:3)</PresentationFormat>
  <Paragraphs>151</Paragraphs>
  <Slides>22</Slides>
  <Notes>0</Notes>
  <HiddenSlides>7</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yr</cp:lastModifiedBy>
  <cp:revision>311</cp:revision>
  <dcterms:created xsi:type="dcterms:W3CDTF">2013-10-30T09:04:50Z</dcterms:created>
  <dcterms:modified xsi:type="dcterms:W3CDTF">2017-03-27T07:30:53Z</dcterms:modified>
</cp:coreProperties>
</file>