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2DA97-0BE4-791A-02D3-8911C5465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C8A2AE-B99B-DC47-C24F-2F13EB906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30D0D-37A9-9105-BA20-A155AE50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C3FE-1000-45AB-8931-F8B7D01CD3D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44C76-AD62-2C60-EC14-F6852E8D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AF52A-F765-46CB-8DF0-CDF5B9D4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0E7F-9629-4F70-A405-423AEFB22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25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6DDD3-CC92-27E7-C6FE-1B1B8768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06B09D-10B2-6BE2-F398-2658B7455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87C1D-0379-577E-7BBB-3EA03D94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C3FE-1000-45AB-8931-F8B7D01CD3D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F6F10-75F1-2860-6342-D8143DB4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6CA9F-ABE3-2EF7-00CA-18961A18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0E7F-9629-4F70-A405-423AEFB22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6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C5B4D4-0DB1-0ADD-369C-72D78502B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DC6E3-6E63-8A69-1A9C-014519361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C1A88-ADA9-BEBA-286B-53726305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C3FE-1000-45AB-8931-F8B7D01CD3D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C960E-AD92-BC33-AC49-757831A6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57D87-5491-53DB-942F-1747FD33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0E7F-9629-4F70-A405-423AEFB22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8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CEBA0-25FE-81F9-1949-951A7485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3EE2CD-4313-3F57-CE7B-54C9B3446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6841A-46F0-E2E8-3CFC-E174B5BF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C3FE-1000-45AB-8931-F8B7D01CD3D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10B1F-AA68-2945-C9C7-CAA60E2E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11A3E-D515-8ACF-8213-86C493BC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0E7F-9629-4F70-A405-423AEFB22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46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ACF8B-8E52-69AD-FFB8-FC169790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7EE9AF-A3F6-6D09-E091-48CBF9934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FEB71-1534-1E2F-95AC-6D1A85A9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C3FE-1000-45AB-8931-F8B7D01CD3D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FAB02-93AB-0E25-0225-D3768938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21F86-437B-93E2-D1AF-82944C9F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0E7F-9629-4F70-A405-423AEFB22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6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E3D95-5F23-B1B9-44EA-F4560A9D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371F2-DA2D-840B-06AC-5A5DEC9D9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9BD091-F9F0-6BBB-57C4-D9AA858B5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A4D2AB-ABC5-2DCD-65D5-B6365CA8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C3FE-1000-45AB-8931-F8B7D01CD3D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9EDFE-57D4-477A-B41F-1936C352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AC26EA-4A36-8AB2-D0A9-47CB88A6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0E7F-9629-4F70-A405-423AEFB22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88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5FEBC-A0CF-F363-11EA-5D042C427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DFE050-A9D4-AC4D-C4A9-D97793F6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1E302C-8D78-AD1D-AF32-B085FC481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1D72D3-5EE0-9345-8EA7-C5276F60B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EAC4E9-C404-DE02-9853-D0B0057EA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F78DC2-2248-6EAD-4108-51EAA2B6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C3FE-1000-45AB-8931-F8B7D01CD3D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E67FCC-3274-8ED8-855D-0A29DF13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4345E9-49C6-8EAA-10D4-4426557F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0E7F-9629-4F70-A405-423AEFB22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9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0F0B7-8E9D-14BE-64CD-47EC1A74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CFF429-AB23-5D68-B0B1-078AB3A9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C3FE-1000-45AB-8931-F8B7D01CD3D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B96A88-F158-87DE-E610-FA7E6C50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DEF146-1DBD-CCD5-FCB2-E8438800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0E7F-9629-4F70-A405-423AEFB22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0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9692F3-0FBF-9E74-7E7E-D72E3617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C3FE-1000-45AB-8931-F8B7D01CD3D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A8CFEF-E99F-6A91-EC54-EC70D904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ACE24F-C183-1FE1-2DE1-2A5CA76E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0E7F-9629-4F70-A405-423AEFB22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D87FB-C6DF-9007-F03B-CD5B2C2B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67BCD-729A-472F-A2EF-783F91C4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ADCF58-E8FD-60C5-B1AF-6E84FC624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CBADAC-3625-6AE6-684D-CDD7E7BB9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C3FE-1000-45AB-8931-F8B7D01CD3D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A56564-7D18-B675-0A20-BC435A79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555128-2162-6876-AEFB-D88BEFED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0E7F-9629-4F70-A405-423AEFB22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34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C8EDD-A0F1-E3D5-AC5F-347454D6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95DDDC-19E3-4CF5-6EEB-6B3BB593E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21A2AB-4724-AC9A-8114-014DF9091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8C5DAD-0B76-E95E-6182-9569221B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C3FE-1000-45AB-8931-F8B7D01CD3D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5EAC1E-BAE0-440E-760C-819660F6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CAEDE2-4130-8B0E-5EB1-59DA97EB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0E7F-9629-4F70-A405-423AEFB22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26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6D7244-D3FB-6EF2-B106-8A194053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8ABECC-4948-68FF-2A7A-5151941BB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1C711-F241-BA1F-9380-381963FDF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8C3FE-1000-45AB-8931-F8B7D01CD3D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7BC1D-925E-FD4A-819B-786C0338B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F1F6A-2C12-34EA-D648-BEB08BDEC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E0E7F-9629-4F70-A405-423AEFB22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52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3B640-156C-29C4-90FC-C68BF3464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기초 정수론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A099B2-B3FC-F178-B626-41C123C93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23 </a:t>
            </a:r>
            <a:r>
              <a:rPr lang="ko-KR" altLang="en-US" dirty="0"/>
              <a:t>안해성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6596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1BD64-7E26-6D15-9998-4A054222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거듭 </a:t>
            </a:r>
            <a:r>
              <a:rPr lang="ko-KR" altLang="en-US" dirty="0" err="1"/>
              <a:t>재곱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16A73-93F9-C6C8-2CF2-BD058CD3F6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exponentiation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77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4CC13D-8B8C-C338-4AC0-6C9DB65E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거듭 제곱 일반적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34C34-1D8C-E66E-945A-C3C6356C8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O(n)</a:t>
            </a:r>
            <a:r>
              <a:rPr lang="ko-KR" altLang="en-US" sz="2000" dirty="0"/>
              <a:t>으로 느리다고는 못 하지만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ko-KR" altLang="en-US" sz="2000" dirty="0"/>
              <a:t>수학의 공식에서 자주 쓰이는 제곱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더 빠르게는 구현 할 수 없을까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r>
              <a:rPr lang="ko-KR" altLang="en-US" sz="2000" dirty="0"/>
              <a:t>지수는 음수를 제외한 정수에서만 생각한다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CAA8862C-A08D-64C8-3CF6-101AD08AE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5" b="-1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1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17F21-D94F-B522-7AD5-8CEEE6CB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거듭 제곱 </a:t>
            </a:r>
            <a:r>
              <a:rPr lang="en-US" altLang="ko-KR" dirty="0"/>
              <a:t>O(log 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97498F-9D95-8BC9-4D35-281E44F0DE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ko-KR" altLang="en-US" dirty="0"/>
                              <m:t>  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−1)/2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−1)/2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ko-KR" altLang="en-US" dirty="0"/>
                              <m:t>  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 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dirty="0"/>
                  <a:t> 를 이용하면 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구현은 재귀를 이용한 방법과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그냥 반복문을 이용한 방법이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97498F-9D95-8BC9-4D35-281E44F0D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88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75CB60-0ADB-4461-9603-35F613FBE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1AEE06-C517-4DE0-86B3-01CCCE49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374" y="585216"/>
            <a:ext cx="3993426" cy="33123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거듭 제곱 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1BAA53-0BFD-35F0-8AD3-08A141879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218" y="567289"/>
            <a:ext cx="6069352" cy="555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6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CCC74-0E8A-24FD-3CDA-1440786B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1620. </a:t>
            </a:r>
            <a:r>
              <a:rPr lang="ko-KR" altLang="en-US" dirty="0"/>
              <a:t>곱셈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65D35B-D79B-0584-611C-B9897DB02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 요약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정수 </a:t>
            </a:r>
            <a:r>
              <a:rPr lang="en-US" altLang="ko-KR" dirty="0"/>
              <a:t>a, b, c</a:t>
            </a:r>
            <a:r>
              <a:rPr lang="ko-KR" altLang="en-US" dirty="0"/>
              <a:t>가 주어진다</a:t>
            </a:r>
            <a:r>
              <a:rPr lang="en-US" altLang="ko-KR" dirty="0"/>
              <a:t>. </a:t>
            </a:r>
            <a:r>
              <a:rPr lang="en-US" altLang="ko-KR" dirty="0" err="1"/>
              <a:t>a^b</a:t>
            </a:r>
            <a:r>
              <a:rPr lang="en-US" altLang="ko-KR" dirty="0"/>
              <a:t> mod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 를 구하라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빠르게 생각해 볼만한 풀이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sz="2800" dirty="0" err="1"/>
              <a:t>반복문</a:t>
            </a:r>
            <a:r>
              <a:rPr lang="ko-KR" altLang="en-US" sz="2800" dirty="0"/>
              <a:t> 돌면서 </a:t>
            </a:r>
            <a:r>
              <a:rPr lang="en-US" altLang="ko-KR" sz="2800" dirty="0" err="1"/>
              <a:t>a^b</a:t>
            </a:r>
            <a:r>
              <a:rPr lang="en-US" altLang="ko-KR" sz="2800" dirty="0"/>
              <a:t> </a:t>
            </a:r>
            <a:r>
              <a:rPr lang="ko-KR" altLang="en-US" sz="2800" dirty="0"/>
              <a:t>구하고 </a:t>
            </a:r>
            <a:r>
              <a:rPr lang="en-US" altLang="ko-KR" sz="2800" dirty="0"/>
              <a:t>mod c</a:t>
            </a:r>
            <a:r>
              <a:rPr lang="ko-KR" altLang="en-US" sz="2800" dirty="0"/>
              <a:t>하기</a:t>
            </a:r>
            <a:r>
              <a:rPr lang="en-US" altLang="ko-KR" sz="2800" dirty="0"/>
              <a:t>.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FE7A2-D1CE-81C9-7EB5-7C022EC68A89}"/>
              </a:ext>
            </a:extLst>
          </p:cNvPr>
          <p:cNvSpPr txBox="1"/>
          <p:nvPr/>
        </p:nvSpPr>
        <p:spPr>
          <a:xfrm>
            <a:off x="1052052" y="4886633"/>
            <a:ext cx="85667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하지만 </a:t>
            </a:r>
            <a:r>
              <a:rPr lang="en-US" altLang="ko-KR" sz="2800" dirty="0"/>
              <a:t>b</a:t>
            </a:r>
            <a:r>
              <a:rPr lang="ko-KR" altLang="en-US" sz="2800" dirty="0"/>
              <a:t>는 </a:t>
            </a:r>
            <a:r>
              <a:rPr lang="en-US" altLang="ko-KR" sz="2800" dirty="0"/>
              <a:t>21</a:t>
            </a:r>
            <a:r>
              <a:rPr lang="ko-KR" altLang="en-US" sz="2800" dirty="0"/>
              <a:t>억까지 나오고</a:t>
            </a:r>
            <a:r>
              <a:rPr lang="en-US" altLang="ko-KR" sz="2800" dirty="0"/>
              <a:t>, O(N)</a:t>
            </a:r>
            <a:r>
              <a:rPr lang="ko-KR" altLang="en-US" sz="2800" dirty="0"/>
              <a:t>이기 때문에</a:t>
            </a:r>
            <a:r>
              <a:rPr lang="en-US" altLang="ko-KR" sz="2800" dirty="0"/>
              <a:t> TLE.</a:t>
            </a:r>
          </a:p>
          <a:p>
            <a:r>
              <a:rPr lang="ko-KR" altLang="en-US" sz="2800" dirty="0"/>
              <a:t>또 </a:t>
            </a:r>
            <a:r>
              <a:rPr lang="en-US" altLang="ko-KR" sz="2800" dirty="0" err="1"/>
              <a:t>a^b</a:t>
            </a:r>
            <a:r>
              <a:rPr lang="ko-KR" altLang="en-US" sz="2800" dirty="0"/>
              <a:t>는 </a:t>
            </a:r>
            <a:r>
              <a:rPr lang="en-US" altLang="ko-KR" sz="2800" dirty="0"/>
              <a:t>long </a:t>
            </a:r>
            <a:r>
              <a:rPr lang="en-US" altLang="ko-KR" sz="2800" dirty="0" err="1"/>
              <a:t>long</a:t>
            </a:r>
            <a:r>
              <a:rPr lang="en-US" altLang="ko-KR" sz="2800" dirty="0"/>
              <a:t> </a:t>
            </a:r>
            <a:r>
              <a:rPr lang="ko-KR" altLang="en-US" sz="2800" dirty="0"/>
              <a:t>범위도 넘을 가능성이 다분하다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146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8CF36-5B17-FB3E-5A8B-D9F60CCC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1620 O(log n) </a:t>
            </a:r>
            <a:r>
              <a:rPr lang="ko-KR" altLang="en-US" dirty="0"/>
              <a:t>풀이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A4E131-52B1-965F-8047-AC13B88929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나머지 연산 특징 </a:t>
                </a:r>
                <a:r>
                  <a:rPr lang="en-US" altLang="ko-KR" dirty="0"/>
                  <a:t>+ </a:t>
                </a:r>
                <a:r>
                  <a:rPr lang="ko-KR" altLang="en-US" dirty="0"/>
                  <a:t>거듭 제곱 </a:t>
                </a:r>
                <a:r>
                  <a:rPr lang="en-US" altLang="ko-KR" dirty="0"/>
                  <a:t>O(log n) </a:t>
                </a:r>
                <a:r>
                  <a:rPr lang="ko-KR" altLang="en-US" dirty="0"/>
                  <a:t>을 합쳐서 풀면 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거듭 제곱도 </a:t>
                </a:r>
                <a:r>
                  <a:rPr lang="en-US" altLang="ko-KR" dirty="0"/>
                  <a:t>N! </a:t>
                </a:r>
                <a:r>
                  <a:rPr lang="ko-KR" altLang="en-US" dirty="0"/>
                  <a:t>했을 때와 곱하는 수만 다를 뿐 같은 상황이므로</a:t>
                </a:r>
                <a:r>
                  <a:rPr lang="en-US" altLang="ko-KR" dirty="0"/>
                  <a:t>,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:r>
                  <a:rPr lang="ko-KR" altLang="en-US" dirty="0"/>
                  <a:t>사용하면 된다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A4E131-52B1-965F-8047-AC13B88929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948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C194D-9726-20CD-22D5-D75441EE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en-US" altLang="ko-KR" sz="3200"/>
              <a:t>1620 </a:t>
            </a:r>
            <a:r>
              <a:rPr lang="ko-KR" altLang="en-US" sz="3200"/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A98E35-EBC3-5517-653F-70A8D69C2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1089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A883C-6B2D-3B32-5461-63B996713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2e9 * 2e9 </a:t>
            </a:r>
            <a:r>
              <a:rPr lang="ko-KR" altLang="en-US" sz="2000" dirty="0"/>
              <a:t>정도의 연산이 될 수 있으므로 </a:t>
            </a:r>
            <a:r>
              <a:rPr lang="en-US" altLang="ko-KR" sz="2000" dirty="0"/>
              <a:t>long </a:t>
            </a:r>
            <a:r>
              <a:rPr lang="en-US" altLang="ko-KR" sz="2000" dirty="0" err="1"/>
              <a:t>long</a:t>
            </a:r>
            <a:r>
              <a:rPr lang="ko-KR" altLang="en-US" sz="2000" dirty="0"/>
              <a:t>을 사용하였다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38103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94E7A-1CE8-A51A-C405-1747DCD9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이항 계수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81AFB8-8198-60C9-5A93-0C4EB72DE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binomial coefficient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030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5D9A1-EE39-8B03-B4FA-FCD41DF9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이항 계수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1C43E3-95C5-521D-2213-55FB6F4E1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ko-KR" altLang="en-US" dirty="0"/>
                  <a:t>으로 </a:t>
                </a:r>
                <a:r>
                  <a:rPr lang="en-US" altLang="ko-KR" dirty="0" err="1"/>
                  <a:t>nCr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즉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개에서 </a:t>
                </a:r>
                <a:r>
                  <a:rPr lang="en-US" altLang="ko-KR" dirty="0"/>
                  <a:t>r</a:t>
                </a:r>
                <a:r>
                  <a:rPr lang="ko-KR" altLang="en-US" dirty="0"/>
                  <a:t>개 뽑는 경우의 수를 의미한다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공식</a:t>
                </a:r>
                <a:r>
                  <a:rPr lang="en-US" altLang="ko-KR" dirty="0"/>
                  <a:t>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×…×(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×2×3×…×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:br>
                  <a:rPr lang="en-US" altLang="ko-KR" dirty="0"/>
                </a:br>
                <a:r>
                  <a:rPr lang="ko-KR" altLang="en-US" dirty="0"/>
                  <a:t>즉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로 구해도 된다</a:t>
                </a:r>
                <a:r>
                  <a:rPr lang="en-US" altLang="ko-KR" dirty="0"/>
                  <a:t>. </a:t>
                </a:r>
                <a:br>
                  <a:rPr lang="en-US" altLang="ko-KR" dirty="0"/>
                </a:b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+ </a:t>
                </a:r>
                <a:r>
                  <a:rPr lang="ko-KR" altLang="en-US" dirty="0"/>
                  <a:t>각 나누기의 결과는 정수이다</a:t>
                </a:r>
                <a:r>
                  <a:rPr lang="en-US" altLang="ko-KR" dirty="0"/>
                  <a:t>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1C43E3-95C5-521D-2213-55FB6F4E1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3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BC705-227A-D4BA-AE54-FC91C1B2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11051. </a:t>
            </a:r>
            <a:r>
              <a:rPr lang="ko-KR" altLang="en-US" dirty="0"/>
              <a:t>이항 계수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AE5BB-E1EA-F07D-50ED-AC6B09CB3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 요약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정수 </a:t>
            </a:r>
            <a:r>
              <a:rPr lang="en-US" altLang="ko-KR" dirty="0"/>
              <a:t>n, r</a:t>
            </a:r>
            <a:r>
              <a:rPr lang="ko-KR" altLang="en-US" dirty="0"/>
              <a:t>이 주어진다</a:t>
            </a:r>
            <a:r>
              <a:rPr lang="en-US" altLang="ko-KR" dirty="0"/>
              <a:t>. </a:t>
            </a:r>
            <a:r>
              <a:rPr lang="en-US" altLang="ko-KR" dirty="0" err="1"/>
              <a:t>nCr</a:t>
            </a:r>
            <a:r>
              <a:rPr lang="ko-KR" altLang="en-US" dirty="0"/>
              <a:t> </a:t>
            </a:r>
            <a:r>
              <a:rPr lang="en-US" altLang="ko-KR" dirty="0"/>
              <a:t>mod</a:t>
            </a:r>
            <a:r>
              <a:rPr lang="ko-KR" altLang="en-US" dirty="0"/>
              <a:t> </a:t>
            </a:r>
            <a:r>
              <a:rPr lang="en-US" altLang="ko-KR" dirty="0"/>
              <a:t>10,007</a:t>
            </a:r>
            <a:r>
              <a:rPr lang="ko-KR" altLang="en-US" dirty="0"/>
              <a:t> 구하기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가장 빠르게 생각해 볼만한 풀이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전 문제들 처럼 </a:t>
            </a:r>
            <a:r>
              <a:rPr lang="en-US" altLang="ko-KR" dirty="0" err="1"/>
              <a:t>nCr</a:t>
            </a:r>
            <a:r>
              <a:rPr lang="en-US" altLang="ko-KR" dirty="0"/>
              <a:t> </a:t>
            </a:r>
            <a:r>
              <a:rPr lang="ko-KR" altLang="en-US" dirty="0"/>
              <a:t>공식 </a:t>
            </a:r>
            <a:r>
              <a:rPr lang="en-US" altLang="ko-KR" dirty="0"/>
              <a:t>+ </a:t>
            </a:r>
            <a:r>
              <a:rPr lang="ko-KR" altLang="en-US" dirty="0"/>
              <a:t>나머지 연산 특징</a:t>
            </a:r>
            <a:r>
              <a:rPr lang="en-US" altLang="ko-KR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8686D-90E6-A8A1-D2ED-EDC06C69995B}"/>
              </a:ext>
            </a:extLst>
          </p:cNvPr>
          <p:cNvSpPr txBox="1"/>
          <p:nvPr/>
        </p:nvSpPr>
        <p:spPr>
          <a:xfrm>
            <a:off x="1042219" y="4149213"/>
            <a:ext cx="104759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나머지 연산에는 나누기에 대한 특징은 없음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ko-KR" altLang="en-US" sz="2800" dirty="0"/>
              <a:t>그렇다고 </a:t>
            </a:r>
            <a:r>
              <a:rPr lang="en-US" altLang="ko-KR" sz="2800" dirty="0" err="1"/>
              <a:t>nCr</a:t>
            </a:r>
            <a:r>
              <a:rPr lang="ko-KR" altLang="en-US" sz="2800" dirty="0"/>
              <a:t>먼저 구하기에는 연산 중간에 </a:t>
            </a:r>
            <a:r>
              <a:rPr lang="en-US" altLang="ko-KR" sz="2800" dirty="0"/>
              <a:t>long </a:t>
            </a:r>
            <a:r>
              <a:rPr lang="en-US" altLang="ko-KR" sz="2800" dirty="0" err="1"/>
              <a:t>long</a:t>
            </a:r>
            <a:r>
              <a:rPr lang="en-US" altLang="ko-KR" sz="2800" dirty="0"/>
              <a:t> </a:t>
            </a:r>
            <a:r>
              <a:rPr lang="ko-KR" altLang="en-US" sz="2800" dirty="0"/>
              <a:t>범위 초과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838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9D501-8B8B-754C-E0B1-A7CE058C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E4834D-BE35-7A68-BD29-B6234079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나머지 연산</a:t>
            </a:r>
            <a:endParaRPr lang="en-US" altLang="ko-KR" dirty="0"/>
          </a:p>
          <a:p>
            <a:r>
              <a:rPr lang="ko-KR" altLang="en-US" dirty="0"/>
              <a:t>거듭 </a:t>
            </a:r>
            <a:r>
              <a:rPr lang="ko-KR" altLang="en-US" dirty="0" err="1"/>
              <a:t>재곱</a:t>
            </a:r>
            <a:endParaRPr lang="en-US" altLang="ko-KR" dirty="0"/>
          </a:p>
          <a:p>
            <a:r>
              <a:rPr lang="ko-KR" altLang="en-US" dirty="0"/>
              <a:t>조합</a:t>
            </a:r>
            <a:endParaRPr lang="en-US" altLang="ko-KR" dirty="0"/>
          </a:p>
          <a:p>
            <a:r>
              <a:rPr lang="ko-KR" altLang="en-US" dirty="0"/>
              <a:t>소수 판별</a:t>
            </a:r>
            <a:endParaRPr lang="en-US" altLang="ko-KR" dirty="0"/>
          </a:p>
          <a:p>
            <a:r>
              <a:rPr lang="ko-KR" altLang="en-US" dirty="0"/>
              <a:t>유클리드 </a:t>
            </a:r>
            <a:r>
              <a:rPr lang="ko-KR" altLang="en-US" dirty="0" err="1"/>
              <a:t>호제법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+ </a:t>
            </a:r>
            <a:r>
              <a:rPr lang="ko-KR" altLang="en-US" dirty="0"/>
              <a:t>실수 연산에 도움 되는 함수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390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6D906-E5E3-7142-743C-B1F2292A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이항 계수 다른 공식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87BDBBC-D9F6-CEB9-6C6F-ACCF60D2C3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ko-KR" altLang="en-US" dirty="0"/>
                  <a:t> 을 이용하면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덧셈의 나머지 연산 특징 사용 가능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을 말로 풀어 설명하면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en-US" altLang="ko-KR" dirty="0"/>
                  <a:t>n</a:t>
                </a:r>
                <a:r>
                  <a:rPr lang="ko-KR" altLang="en-US" dirty="0"/>
                  <a:t>개를 선택하는데</a:t>
                </a:r>
                <a:r>
                  <a:rPr lang="en-US" altLang="ko-KR" dirty="0"/>
                  <a:t>, </a:t>
                </a:r>
                <a:br>
                  <a:rPr lang="en-US" altLang="ko-KR" dirty="0"/>
                </a:br>
                <a:r>
                  <a:rPr lang="en-US" altLang="ko-KR" dirty="0"/>
                  <a:t>(n</a:t>
                </a:r>
                <a:r>
                  <a:rPr lang="ko-KR" altLang="en-US" dirty="0"/>
                  <a:t>번째를 선택하지 않고 </a:t>
                </a:r>
                <a:r>
                  <a:rPr lang="en-US" altLang="ko-KR" dirty="0"/>
                  <a:t>r</a:t>
                </a:r>
                <a:r>
                  <a:rPr lang="ko-KR" altLang="en-US" dirty="0"/>
                  <a:t>개 고르는 경우</a:t>
                </a:r>
                <a:r>
                  <a:rPr lang="en-US" altLang="ko-KR" dirty="0"/>
                  <a:t>) +</a:t>
                </a:r>
                <a:br>
                  <a:rPr lang="en-US" altLang="ko-KR" dirty="0"/>
                </a:br>
                <a:r>
                  <a:rPr lang="en-US" altLang="ko-KR" dirty="0"/>
                  <a:t>(n</a:t>
                </a:r>
                <a:r>
                  <a:rPr lang="ko-KR" altLang="en-US" dirty="0"/>
                  <a:t>번째를 선택하고 </a:t>
                </a:r>
                <a:r>
                  <a:rPr lang="en-US" altLang="ko-KR" dirty="0"/>
                  <a:t>r-1</a:t>
                </a:r>
                <a:r>
                  <a:rPr lang="ko-KR" altLang="en-US" dirty="0"/>
                  <a:t>개를 고르는 경우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87BDBBC-D9F6-CEB9-6C6F-ACCF60D2C3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41" r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268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7236D-A8A7-3780-C513-C069EBA3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en-US" altLang="ko-KR" sz="3200"/>
              <a:t>11051 </a:t>
            </a:r>
            <a:r>
              <a:rPr lang="ko-KR" altLang="en-US" sz="3200"/>
              <a:t>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46EDBE4-3FD0-6A8F-21A9-9B5B2B1392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53400" y="2543364"/>
                <a:ext cx="3434180" cy="3599019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/>
                  <a:t>dp[n][k]</a:t>
                </a:r>
                <a:r>
                  <a:rPr lang="ko-KR" altLang="en-US" sz="2000" dirty="0"/>
                  <a:t>에는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10,007</m:t>
                    </m:r>
                  </m:oMath>
                </a14:m>
                <a:r>
                  <a:rPr lang="ko-KR" altLang="en-US" sz="2000" dirty="0"/>
                  <a:t> 값이 들어 있음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46EDBE4-3FD0-6A8F-21A9-9B5B2B1392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53400" y="2543364"/>
                <a:ext cx="3434180" cy="3599019"/>
              </a:xfrm>
              <a:blipFill>
                <a:blip r:embed="rId2"/>
                <a:stretch>
                  <a:fillRect l="-1599" t="-1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4B350386-2E55-7862-4C51-9115B3616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953"/>
          <a:stretch/>
        </p:blipFill>
        <p:spPr>
          <a:xfrm>
            <a:off x="0" y="-1"/>
            <a:ext cx="764949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66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5B83C-6C8F-0897-D2B2-21741E83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판별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7169AE-3DD9-1AFB-7FEB-A393F4640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prime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876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8D96A-D014-B354-5428-AFAF1433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899DF-67A6-8326-31B4-63F50CD6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소수는 자기자신과 </a:t>
            </a:r>
            <a:r>
              <a:rPr lang="en-US" altLang="ko-KR" dirty="0"/>
              <a:t>1</a:t>
            </a:r>
            <a:r>
              <a:rPr lang="ko-KR" altLang="en-US" dirty="0"/>
              <a:t>을 제외한 어떤 수로도</a:t>
            </a:r>
            <a:br>
              <a:rPr lang="en-US" altLang="ko-KR" dirty="0"/>
            </a:br>
            <a:r>
              <a:rPr lang="ko-KR" altLang="en-US" dirty="0"/>
              <a:t>나누어지지 않는 </a:t>
            </a:r>
            <a:r>
              <a:rPr lang="en-US" altLang="ko-KR" dirty="0"/>
              <a:t>2</a:t>
            </a:r>
            <a:r>
              <a:rPr lang="ko-KR" altLang="en-US" dirty="0"/>
              <a:t>이상의 자연수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소수를 판별하는 방법</a:t>
            </a:r>
            <a:r>
              <a:rPr lang="en-US" altLang="ko-KR" dirty="0"/>
              <a:t> :</a:t>
            </a:r>
            <a:br>
              <a:rPr lang="en-US" altLang="ko-KR" dirty="0"/>
            </a:br>
            <a:r>
              <a:rPr lang="ko-KR" altLang="en-US" dirty="0"/>
              <a:t>자연수 </a:t>
            </a:r>
            <a:r>
              <a:rPr lang="en-US" altLang="ko-KR" dirty="0"/>
              <a:t>n</a:t>
            </a:r>
            <a:r>
              <a:rPr lang="ko-KR" altLang="en-US" dirty="0"/>
              <a:t>이 있을 때</a:t>
            </a:r>
            <a:r>
              <a:rPr lang="en-US" altLang="ko-KR" dirty="0"/>
              <a:t>, [2, n-1]</a:t>
            </a:r>
            <a:r>
              <a:rPr lang="ko-KR" altLang="en-US" dirty="0"/>
              <a:t>까지 수들로 나누어 떨어지는</a:t>
            </a:r>
            <a:br>
              <a:rPr lang="en-US" altLang="ko-KR" dirty="0"/>
            </a:br>
            <a:r>
              <a:rPr lang="ko-KR" altLang="en-US" dirty="0"/>
              <a:t>수가 있는지 확인하면 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있으면 소수</a:t>
            </a:r>
            <a:r>
              <a:rPr lang="en-US" altLang="ko-KR" dirty="0"/>
              <a:t>X, </a:t>
            </a:r>
            <a:r>
              <a:rPr lang="ko-KR" altLang="en-US" dirty="0"/>
              <a:t>없으면 소수</a:t>
            </a:r>
          </a:p>
        </p:txBody>
      </p:sp>
    </p:spTree>
    <p:extLst>
      <p:ext uri="{BB962C8B-B14F-4D97-AF65-F5344CB8AC3E}">
        <p14:creationId xmlns:p14="http://schemas.microsoft.com/office/powerpoint/2010/main" val="1973987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47E27-EEB6-7EAC-ED89-0CE3B98E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O(n)</a:t>
            </a:r>
            <a:r>
              <a:rPr lang="ko-KR" altLang="en-US" dirty="0"/>
              <a:t>보다 빠르게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FCA92-C668-DD70-A487-80EF44612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소수인지 확인할 때</a:t>
            </a:r>
            <a:r>
              <a:rPr lang="en-US" altLang="ko-KR" dirty="0"/>
              <a:t>, [2, n-1]</a:t>
            </a:r>
            <a:r>
              <a:rPr lang="ko-KR" altLang="en-US" dirty="0"/>
              <a:t>까지 전부 돌아야 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E31B7E-B956-C151-B235-655F67203B28}"/>
                  </a:ext>
                </a:extLst>
              </p:cNvPr>
              <p:cNvSpPr txBox="1"/>
              <p:nvPr/>
            </p:nvSpPr>
            <p:spPr>
              <a:xfrm>
                <a:off x="838200" y="2625213"/>
                <a:ext cx="9300879" cy="2269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800" dirty="0"/>
                  <a:t>소수인지 확인할 때는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2800" i="1" smtClean="0"/>
                        </m:ctrlPr>
                      </m:radPr>
                      <m:deg/>
                      <m:e>
                        <m:r>
                          <a:rPr lang="en-US" altLang="ko-KR" sz="2800" b="0" i="1" smtClean="0"/>
                          <m:t>𝑛</m:t>
                        </m:r>
                      </m:e>
                    </m:rad>
                    <m:r>
                      <a:rPr lang="ko-KR" altLang="en-US" sz="2800" i="1"/>
                      <m:t>이</m:t>
                    </m:r>
                  </m:oMath>
                </a14:m>
                <a:r>
                  <a:rPr lang="ko-KR" altLang="en-US" sz="2800" dirty="0"/>
                  <a:t>하 까지만 확인해도 괜찮다</a:t>
                </a:r>
                <a:r>
                  <a:rPr lang="en-US" altLang="ko-KR" sz="2800" dirty="0"/>
                  <a:t>.</a:t>
                </a:r>
                <a:br>
                  <a:rPr lang="en-US" altLang="ko-KR" sz="2800" dirty="0"/>
                </a:br>
                <a:r>
                  <a:rPr lang="ko-KR" altLang="en-US" sz="2800" dirty="0"/>
                  <a:t>즉 </a:t>
                </a:r>
                <a:r>
                  <a:rPr lang="en-US" altLang="ko-KR" sz="2800" dirty="0"/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2800" dirty="0"/>
                  <a:t>)</a:t>
                </a:r>
                <a:r>
                  <a:rPr lang="ko-KR" altLang="en-US" sz="2800" dirty="0"/>
                  <a:t>에 판별 가능</a:t>
                </a:r>
                <a:r>
                  <a:rPr lang="en-US" altLang="ko-KR" sz="28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800" dirty="0"/>
                  <a:t>만약 </a:t>
                </a:r>
                <a:r>
                  <a:rPr lang="en-US" altLang="ko-KR" sz="2800" dirty="0"/>
                  <a:t>n=</a:t>
                </a:r>
                <a:r>
                  <a:rPr lang="en-US" altLang="ko-KR" sz="2800" dirty="0" err="1"/>
                  <a:t>pq</a:t>
                </a:r>
                <a:r>
                  <a:rPr lang="ko-KR" altLang="en-US" sz="2800" dirty="0"/>
                  <a:t>에서 </a:t>
                </a:r>
                <a:r>
                  <a:rPr lang="en-US" altLang="ko-KR" sz="2800" dirty="0"/>
                  <a:t>p</a:t>
                </a:r>
                <a:r>
                  <a:rPr lang="ko-KR" altLang="en-US" sz="2800" dirty="0"/>
                  <a:t>가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ko-KR" altLang="en-US" sz="2800" dirty="0"/>
                  <a:t> 이상의 수라면</a:t>
                </a:r>
                <a:r>
                  <a:rPr lang="en-US" altLang="ko-KR" sz="2800" dirty="0"/>
                  <a:t>,</a:t>
                </a:r>
                <a:br>
                  <a:rPr lang="en-US" altLang="ko-KR" sz="2800" dirty="0"/>
                </a:br>
                <a:r>
                  <a:rPr lang="en-US" altLang="ko-KR" sz="2800" dirty="0"/>
                  <a:t>“</a:t>
                </a:r>
                <a:r>
                  <a:rPr lang="ko-KR" altLang="en-US" sz="2800" dirty="0"/>
                  <a:t>무조건</a:t>
                </a:r>
                <a:r>
                  <a:rPr lang="en-US" altLang="ko-KR" sz="2800" dirty="0"/>
                  <a:t>”</a:t>
                </a:r>
                <a:r>
                  <a:rPr lang="ko-KR" altLang="en-US" sz="2800" dirty="0"/>
                  <a:t> </a:t>
                </a:r>
                <a:r>
                  <a:rPr lang="en-US" altLang="ko-KR" sz="2800" dirty="0"/>
                  <a:t>q</a:t>
                </a:r>
                <a:r>
                  <a:rPr lang="ko-KR" altLang="en-US" sz="2800" dirty="0"/>
                  <a:t>는</a:t>
                </a:r>
                <a14:m>
                  <m:oMath xmlns:m="http://schemas.openxmlformats.org/officeDocument/2006/math"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ko-KR" alt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ko-KR" altLang="en-US" sz="2800" dirty="0"/>
                  <a:t> 이하의 수이다</a:t>
                </a:r>
                <a:r>
                  <a:rPr lang="en-US" altLang="ko-KR" sz="2800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E31B7E-B956-C151-B235-655F67203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25213"/>
                <a:ext cx="9300879" cy="2269276"/>
              </a:xfrm>
              <a:prstGeom prst="rect">
                <a:avLst/>
              </a:prstGeom>
              <a:blipFill>
                <a:blip r:embed="rId2"/>
                <a:stretch>
                  <a:fillRect l="-1180" t="-2688" r="-328" b="-67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065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C16DD36-C413-2DCD-113A-2F042CB0FDC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153400" y="1128094"/>
                <a:ext cx="3434180" cy="1415270"/>
              </a:xfrm>
            </p:spPr>
            <p:txBody>
              <a:bodyPr anchor="t">
                <a:normAutofit/>
              </a:bodyPr>
              <a:lstStyle/>
              <a:p>
                <a:r>
                  <a:rPr lang="en-US" altLang="ko-KR" sz="3200" dirty="0"/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32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3200" dirty="0"/>
                  <a:t>) </a:t>
                </a:r>
                <a:r>
                  <a:rPr lang="ko-KR" altLang="en-US" sz="3200" dirty="0"/>
                  <a:t>소수 판별 코드</a:t>
                </a:r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C16DD36-C413-2DCD-113A-2F042CB0FD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53400" y="1128094"/>
                <a:ext cx="3434180" cy="1415270"/>
              </a:xfrm>
              <a:blipFill>
                <a:blip r:embed="rId2"/>
                <a:stretch>
                  <a:fillRect l="-4618" t="-90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6FEAFD14-8332-1911-24FB-086B7D85A8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851" b="-1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EE27C93-02E6-7087-AFE2-386EB3F70C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53400" y="2543364"/>
                <a:ext cx="3434180" cy="35990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sz="2000" dirty="0"/>
                  <a:t>sqrt()</a:t>
                </a:r>
                <a:r>
                  <a:rPr lang="ko-KR" altLang="en-US" sz="2000" dirty="0"/>
                  <a:t>함수는 </a:t>
                </a:r>
                <a:r>
                  <a:rPr lang="ko-KR" altLang="en-US" sz="2000" dirty="0" err="1"/>
                  <a:t>느리니깐</a:t>
                </a:r>
                <a:r>
                  <a:rPr lang="ko-KR" altLang="en-US" sz="2000" dirty="0"/>
                  <a:t> </a:t>
                </a:r>
                <a:br>
                  <a:rPr lang="en-US" altLang="ko-KR" sz="2000" dirty="0"/>
                </a:br>
                <a:r>
                  <a:rPr lang="en-US" altLang="ko-KR" sz="2000" dirty="0" err="1"/>
                  <a:t>i</a:t>
                </a:r>
                <a:r>
                  <a:rPr lang="en-US" altLang="ko-KR" sz="2000" dirty="0"/>
                  <a:t>*</a:t>
                </a:r>
                <a:r>
                  <a:rPr lang="en-US" altLang="ko-KR" sz="2000" dirty="0" err="1"/>
                  <a:t>i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&lt;=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num</a:t>
                </a:r>
                <a:r>
                  <a:rPr lang="ko-KR" altLang="en-US" sz="2000" dirty="0"/>
                  <a:t>으로 쓰는 게 좋다</a:t>
                </a:r>
                <a:r>
                  <a:rPr lang="en-US" altLang="ko-KR" sz="2000" dirty="0"/>
                  <a:t>.</a:t>
                </a:r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소수면 </a:t>
                </a:r>
                <a:r>
                  <a:rPr lang="en-US" altLang="ko-KR" sz="2000" dirty="0"/>
                  <a:t>true, </a:t>
                </a:r>
                <a:r>
                  <a:rPr lang="ko-KR" altLang="en-US" sz="2000" dirty="0"/>
                  <a:t>아니면 </a:t>
                </a:r>
                <a:r>
                  <a:rPr lang="en-US" altLang="ko-KR" sz="2000" dirty="0"/>
                  <a:t>false</a:t>
                </a:r>
                <a:r>
                  <a:rPr lang="ko-KR" altLang="en-US" sz="2000" dirty="0"/>
                  <a:t>를 반환한다</a:t>
                </a:r>
                <a:r>
                  <a:rPr lang="en-US" altLang="ko-KR" sz="2000" dirty="0"/>
                  <a:t>.</a:t>
                </a:r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짝수</a:t>
                </a:r>
                <a:r>
                  <a:rPr lang="en-US" altLang="ko-KR" sz="2000" dirty="0"/>
                  <a:t>, 3</a:t>
                </a:r>
                <a:r>
                  <a:rPr lang="ko-KR" altLang="en-US" sz="2000" dirty="0"/>
                  <a:t>의 배수 제외하면 소수는 </a:t>
                </a:r>
                <a:r>
                  <a:rPr lang="en-US" altLang="ko-KR" sz="2000" dirty="0"/>
                  <a:t>6k+1, 6k-1</a:t>
                </a:r>
                <a:r>
                  <a:rPr lang="ko-KR" altLang="en-US" sz="2000" dirty="0"/>
                  <a:t>꼴인 것을 이용하면 </a:t>
                </a:r>
                <a:r>
                  <a:rPr lang="en-US" altLang="ko-KR" sz="2000" dirty="0"/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2000" dirty="0"/>
                  <a:t>/3) </a:t>
                </a:r>
                <a:r>
                  <a:rPr lang="ko-KR" altLang="en-US" sz="2000" dirty="0"/>
                  <a:t>까지 줄일 수 있다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EE27C93-02E6-7087-AFE2-386EB3F70C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53400" y="2543364"/>
                <a:ext cx="3434180" cy="3599019"/>
              </a:xfrm>
              <a:blipFill>
                <a:blip r:embed="rId4"/>
                <a:stretch>
                  <a:fillRect l="-1599" t="-2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12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F5E4F-9C2F-2AC3-8042-05D6E484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7043BA4-1946-3607-3940-B16613B386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자연수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이하의 소수를 전부 찾는 방법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n</a:t>
                </a:r>
                <a:r>
                  <a:rPr lang="ko-KR" altLang="en-US" dirty="0"/>
                  <a:t>이하의 소수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가 있을 때</a:t>
                </a:r>
                <a:r>
                  <a:rPr lang="en-US" altLang="ko-KR" dirty="0"/>
                  <a:t>, p</a:t>
                </a:r>
                <a:r>
                  <a:rPr lang="ko-KR" altLang="en-US" dirty="0"/>
                  <a:t>의 배수 중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이하의 수를 전부 제거해가는 방식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시간 복잡도는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O(n log log n) </a:t>
                </a:r>
                <a:r>
                  <a:rPr lang="ko-KR" altLang="en-US" dirty="0"/>
                  <a:t>이고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ko-KR" altLang="en-US" dirty="0"/>
                  <a:t>대충 </a:t>
                </a:r>
                <a:r>
                  <a:rPr lang="en-US" altLang="ko-KR" dirty="0"/>
                  <a:t>O(n)</a:t>
                </a:r>
                <a:r>
                  <a:rPr lang="ko-KR" altLang="en-US" dirty="0"/>
                  <a:t>에 가깝다고 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7043BA4-1946-3607-3940-B16613B386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6CF6357-A1FF-D6B2-C84E-E0CBC536C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118" y="4302840"/>
            <a:ext cx="4903522" cy="219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1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6D3D9-1C7C-0FD7-F33B-5A99F688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ko-KR" altLang="en-US" sz="3200"/>
              <a:t>에라토스테네스의 체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D2B559-9439-A5F6-610A-9C23AE159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877" b="-1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612D0-3577-754A-A625-43AB65870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정수 최대 </a:t>
            </a:r>
            <a:r>
              <a:rPr lang="en-US" altLang="ko-KR" sz="2000" dirty="0"/>
              <a:t>1,000,000</a:t>
            </a:r>
            <a:r>
              <a:rPr lang="ko-KR" altLang="en-US" sz="2000" dirty="0"/>
              <a:t>까지의 소수를 구하는 코드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소수는 </a:t>
            </a:r>
            <a:r>
              <a:rPr lang="en-US" altLang="ko-KR" sz="2000" dirty="0"/>
              <a:t>primes </a:t>
            </a:r>
            <a:r>
              <a:rPr lang="ko-KR" altLang="en-US" sz="2000" dirty="0"/>
              <a:t>벡터에 저장된다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8406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C502B-6DA0-0F09-CA98-E9D5B8D6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소인수분해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8517D-3808-0F13-6C61-051F69E2D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자연수 </a:t>
            </a:r>
            <a:r>
              <a:rPr lang="en-US" altLang="ko-KR" dirty="0"/>
              <a:t>n</a:t>
            </a:r>
            <a:r>
              <a:rPr lang="ko-KR" altLang="en-US" dirty="0"/>
              <a:t>을 소수들의 곱으로 표현한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자연수 </a:t>
            </a:r>
            <a:r>
              <a:rPr lang="en-US" altLang="ko-KR" dirty="0"/>
              <a:t>n</a:t>
            </a:r>
            <a:r>
              <a:rPr lang="ko-KR" altLang="en-US" dirty="0"/>
              <a:t>의 소인수분해는 유일하다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 </a:t>
            </a:r>
            <a:r>
              <a:rPr lang="ko-KR" altLang="en-US" dirty="0"/>
              <a:t>소인수분해 방법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[2, n]</a:t>
            </a:r>
            <a:r>
              <a:rPr lang="ko-KR" altLang="en-US" dirty="0"/>
              <a:t>의 수들을 차례대로 하나씩 보며</a:t>
            </a:r>
            <a:r>
              <a:rPr lang="en-US" altLang="ko-KR" dirty="0"/>
              <a:t>, </a:t>
            </a:r>
            <a:r>
              <a:rPr lang="ko-KR" altLang="en-US" dirty="0"/>
              <a:t>나눠지지 않을 때까지 </a:t>
            </a:r>
            <a:r>
              <a:rPr lang="en-US" altLang="ko-KR" dirty="0"/>
              <a:t>n</a:t>
            </a:r>
            <a:r>
              <a:rPr lang="ko-KR" altLang="en-US" dirty="0"/>
              <a:t>을 나누기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e.g.) 84 -&gt; 42 -&gt; 21 -&gt; 7 -&gt; 1</a:t>
            </a:r>
          </a:p>
          <a:p>
            <a:endParaRPr lang="en-US" altLang="ko-KR" dirty="0"/>
          </a:p>
          <a:p>
            <a:r>
              <a:rPr lang="ko-KR" altLang="en-US" dirty="0"/>
              <a:t>시간 복잡도 </a:t>
            </a:r>
            <a:r>
              <a:rPr lang="en-US" altLang="ko-KR" dirty="0"/>
              <a:t>O(n + log 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627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962448B0-3917-EE28-4D79-D3A475DD92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으로 만들기</a:t>
                </a:r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962448B0-3917-EE28-4D79-D3A475DD9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754280-53F3-8B77-814D-8F49DCEB7C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소수 판별 때와 마찬가지로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ko-KR" altLang="en-US" dirty="0"/>
                  <a:t>까지만 살펴보면 된다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까지 전부 보며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을 나누었지만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 아니라면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은 소인수가 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ko-KR" altLang="en-US" sz="2800" dirty="0"/>
                  <a:t> 초과의 </a:t>
                </a:r>
                <a:r>
                  <a:rPr lang="ko-KR" altLang="en-US" dirty="0"/>
                  <a:t>소인수</a:t>
                </a:r>
                <a:r>
                  <a:rPr lang="ko-KR" altLang="en-US" sz="2800" dirty="0"/>
                  <a:t>는 단 </a:t>
                </a:r>
                <a:r>
                  <a:rPr lang="en-US" altLang="ko-KR" sz="2800" dirty="0"/>
                  <a:t>1</a:t>
                </a:r>
                <a:r>
                  <a:rPr lang="ko-KR" altLang="en-US" sz="2800" dirty="0"/>
                  <a:t>개 밖에 존재 할 수 없기 때문이다</a:t>
                </a:r>
                <a:r>
                  <a:rPr lang="en-US" altLang="ko-KR" sz="2800" dirty="0"/>
                  <a:t>.</a:t>
                </a:r>
                <a:br>
                  <a:rPr lang="en-US" altLang="ko-KR" sz="2800" dirty="0"/>
                </a:br>
                <a:r>
                  <a:rPr lang="en-US" altLang="ko-KR" sz="2800" dirty="0"/>
                  <a:t>a, b &gt;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2800" dirty="0"/>
                  <a:t>; ab &gt; n;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754280-53F3-8B77-814D-8F49DCEB7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54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0CCF1-C817-1B7C-A4D4-62B472D7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나머지 연산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E1C2D-0903-B8A4-0B5C-2404A2207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modulo arithmetic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397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D561D-DBD0-14B6-6896-0AB07E39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ko-KR" altLang="en-US" sz="3200"/>
              <a:t>소인수분해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2F3118-E21B-77C2-42DE-D0B7FEDC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816" b="-3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0E427A-84C7-C23C-6E1B-290124603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441408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A3783-A4DE-4168-11CD-0D2AFEEF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유클리드 </a:t>
            </a:r>
            <a:r>
              <a:rPr lang="ko-KR" altLang="en-US" dirty="0" err="1"/>
              <a:t>호제법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0D387E-D345-6710-B750-FA25D0D6B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Euclidean </a:t>
            </a:r>
            <a:r>
              <a:rPr lang="en-US" altLang="ko-KR" b="0" i="0" dirty="0">
                <a:solidFill>
                  <a:schemeClr val="bg1">
                    <a:lumMod val="65000"/>
                  </a:schemeClr>
                </a:solidFill>
                <a:effectLst/>
              </a:rPr>
              <a:t>algorithm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029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AA386-6F15-1559-68A6-E273E1CD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공약수</a:t>
            </a:r>
            <a:r>
              <a:rPr lang="en-US" altLang="ko-KR" dirty="0"/>
              <a:t>, </a:t>
            </a:r>
            <a:r>
              <a:rPr lang="ko-KR" altLang="en-US" dirty="0"/>
              <a:t>최소 공배수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24C3C-8019-0DE2-0760-4EEB0908E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= b = 0 </a:t>
            </a:r>
            <a:r>
              <a:rPr lang="ko-KR" altLang="en-US" dirty="0"/>
              <a:t>이 아닌 정수 </a:t>
            </a:r>
            <a:r>
              <a:rPr lang="en-US" altLang="ko-KR" dirty="0"/>
              <a:t>a, b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g|a</a:t>
            </a:r>
            <a:r>
              <a:rPr lang="en-US" altLang="ko-KR" dirty="0"/>
              <a:t>, </a:t>
            </a:r>
            <a:r>
              <a:rPr lang="en-US" altLang="ko-KR" dirty="0" err="1"/>
              <a:t>g|b</a:t>
            </a:r>
            <a:r>
              <a:rPr lang="ko-KR" altLang="en-US" dirty="0"/>
              <a:t>를 만족하는 가장 큰 </a:t>
            </a:r>
            <a:r>
              <a:rPr lang="en-US" altLang="ko-KR" dirty="0"/>
              <a:t>g : </a:t>
            </a:r>
            <a:r>
              <a:rPr lang="ko-KR" altLang="en-US" dirty="0"/>
              <a:t>최대 공약수</a:t>
            </a:r>
            <a:endParaRPr lang="en-US" altLang="ko-KR" dirty="0"/>
          </a:p>
          <a:p>
            <a:r>
              <a:rPr lang="en-US" altLang="ko-KR" dirty="0" err="1"/>
              <a:t>a|L</a:t>
            </a:r>
            <a:r>
              <a:rPr lang="en-US" altLang="ko-KR" dirty="0"/>
              <a:t>, </a:t>
            </a:r>
            <a:r>
              <a:rPr lang="en-US" altLang="ko-KR" dirty="0" err="1"/>
              <a:t>b|L</a:t>
            </a:r>
            <a:r>
              <a:rPr lang="ko-KR" altLang="en-US" dirty="0"/>
              <a:t>를 만족하는 가장 작은 </a:t>
            </a:r>
            <a:r>
              <a:rPr lang="en-US" altLang="ko-KR" dirty="0"/>
              <a:t>L : </a:t>
            </a:r>
            <a:r>
              <a:rPr lang="ko-KR" altLang="en-US" dirty="0"/>
              <a:t>최소 공배수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최소 공배수와</a:t>
            </a:r>
            <a:r>
              <a:rPr lang="en-US" altLang="ko-KR" dirty="0"/>
              <a:t>, </a:t>
            </a:r>
            <a:r>
              <a:rPr lang="ko-KR" altLang="en-US" dirty="0"/>
              <a:t>최대 공약수 관계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L = a*b/g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즉 최대 공약수만 알면 최소 공배수도 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380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644C6-9E72-1CAC-4E59-FF32BD6B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공약수</a:t>
            </a:r>
            <a:r>
              <a:rPr lang="en-US" altLang="ko-KR" dirty="0"/>
              <a:t>(GCD)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523B53-8B55-3978-939F-967B8AB467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두 정수 </a:t>
                </a:r>
                <a:r>
                  <a:rPr lang="en-US" altLang="ko-KR" dirty="0"/>
                  <a:t>a, b</a:t>
                </a:r>
                <a:r>
                  <a:rPr lang="ko-KR" altLang="en-US" dirty="0"/>
                  <a:t>의 최대 공약수를 </a:t>
                </a:r>
                <a:r>
                  <a:rPr lang="en-US" altLang="ko-KR" dirty="0"/>
                  <a:t>GCD(a, b)</a:t>
                </a:r>
                <a:r>
                  <a:rPr lang="ko-KR" altLang="en-US" dirty="0"/>
                  <a:t>라고 하자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GCD(a, b)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𝐺𝐶𝐷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≥1)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𝐺𝐶𝐷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0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=0)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모든 수는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을 나눌 수 있다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시간 복잡도는 </a:t>
                </a:r>
                <a:r>
                  <a:rPr lang="en-US" altLang="ko-KR" dirty="0"/>
                  <a:t>O(log ab)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523B53-8B55-3978-939F-967B8AB46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209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32B98-DFBC-35D1-1E38-17D08F3A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en-US" altLang="ko-KR" sz="3200"/>
              <a:t>GCD </a:t>
            </a:r>
            <a:r>
              <a:rPr lang="ko-KR" altLang="en-US" sz="3200"/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8D01E6-F367-972D-A2F0-DD69659AA2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" r="1" b="7495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947AD-833F-7A56-6705-C0DD1E95B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989487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02F19-A305-CF14-6C2B-543EE132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732F4-3036-0C09-DD82-79F141039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1978.</a:t>
            </a:r>
            <a:r>
              <a:rPr lang="ko-KR" altLang="en-US" dirty="0" err="1"/>
              <a:t>소수찾기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소수판별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5347.LCM (</a:t>
            </a:r>
            <a:r>
              <a:rPr lang="en-US" altLang="ko-KR" dirty="0" err="1"/>
              <a:t>gcd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16563.</a:t>
            </a:r>
            <a:r>
              <a:rPr lang="ko-KR" altLang="en-US" dirty="0"/>
              <a:t>어려운 소인수분해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에라토스테네스</a:t>
            </a:r>
            <a:r>
              <a:rPr lang="ko-KR" altLang="en-US" dirty="0"/>
              <a:t> 체</a:t>
            </a:r>
            <a:r>
              <a:rPr lang="en-US" altLang="ko-KR" dirty="0"/>
              <a:t>+ </a:t>
            </a:r>
            <a:r>
              <a:rPr lang="ko-KR" altLang="en-US" dirty="0"/>
              <a:t>소인수분해 응용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773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E890C-6DCB-024A-9F95-AC836CF8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나머지란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0CE64A-4B8C-8DC7-F4E8-9B853A1F17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0" dirty="0"/>
                  <a:t>나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눗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리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</a:rPr>
                  <a:t>: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설명 </a:t>
                </a:r>
                <a:r>
                  <a:rPr lang="en-US" altLang="ko-KR" dirty="0"/>
                  <a:t>: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q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로 나눈 몫 </a:t>
                </a:r>
                <a:r>
                  <a:rPr lang="en-US" altLang="ko-KR" dirty="0"/>
                  <a:t>q = a / b;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r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로 나눈 나머지 </a:t>
                </a:r>
                <a:r>
                  <a:rPr lang="en-US" altLang="ko-KR" dirty="0"/>
                  <a:t>r = a % b;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0CE64A-4B8C-8DC7-F4E8-9B853A1F1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94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39221-062E-F3C6-DD0E-7B265CA0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56B5D1-CCC5-5530-D195-6BAC34362E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535" y="1835457"/>
                <a:ext cx="10515600" cy="4351338"/>
              </a:xfrm>
            </p:spPr>
            <p:txBody>
              <a:bodyPr/>
              <a:lstStyle/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정</m:t>
                    </m:r>
                  </m:oMath>
                </a14:m>
                <a:r>
                  <a:rPr lang="ko-KR" altLang="en-US" dirty="0"/>
                  <a:t>수 </a:t>
                </a:r>
                <a:r>
                  <a:rPr lang="en-US" altLang="ko-KR" dirty="0"/>
                  <a:t>a, b, n</a:t>
                </a:r>
                <a:r>
                  <a:rPr lang="ko-KR" altLang="en-US" dirty="0"/>
                  <a:t>이 있을 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이면</a:t>
                </a:r>
                <a:r>
                  <a:rPr lang="en-US" altLang="ko-KR" dirty="0"/>
                  <a:t>, </a:t>
                </a:r>
                <a:br>
                  <a:rPr lang="en-US" altLang="ko-KR" dirty="0"/>
                </a:br>
                <a:r>
                  <a:rPr lang="en-US" altLang="ko-KR" dirty="0"/>
                  <a:t>a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mod n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“</a:t>
                </a:r>
                <a:r>
                  <a:rPr lang="ko-KR" altLang="en-US" dirty="0"/>
                  <a:t>합동</a:t>
                </a:r>
                <a:r>
                  <a:rPr lang="en-US" altLang="ko-KR" dirty="0"/>
                  <a:t>”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즉 </a:t>
                </a:r>
                <a:r>
                  <a:rPr lang="en-US" altLang="ko-KR" dirty="0"/>
                  <a:t>a, b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으로 나눈 나머지가 같다는 뜻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e.g.)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5|(12 −7)</m:t>
                    </m:r>
                  </m:oMath>
                </a14:m>
                <a:r>
                  <a:rPr lang="en-US" altLang="ko-KR" dirty="0"/>
                  <a:t>, 5 / 5 = 1;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12 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≡7 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5)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56B5D1-CCC5-5530-D195-6BAC34362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535" y="1835457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39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C4C0A-EFA4-8C17-6E87-C3C8C061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나머지 연산 특징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B054AF-506A-2C7D-72CA-016AA8983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 </a:t>
                </a:r>
                <a:r>
                  <a:rPr lang="ko-KR" altLang="en-US" dirty="0"/>
                  <a:t>정수 </a:t>
                </a:r>
                <a:r>
                  <a:rPr lang="en-US" altLang="ko-KR" dirty="0"/>
                  <a:t>a, b, c </a:t>
                </a:r>
                <a:r>
                  <a:rPr lang="ko-KR" altLang="en-US" dirty="0"/>
                  <a:t>이 있을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다음 식은 성립한다</a:t>
                </a:r>
                <a:r>
                  <a:rPr lang="en-US" altLang="ko-KR" dirty="0"/>
                  <a:t>. </a:t>
                </a: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나눗셈을 성립하지 않음</a:t>
                </a:r>
                <a:r>
                  <a:rPr lang="en-US" altLang="ko-KR" dirty="0"/>
                  <a:t>.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B054AF-506A-2C7D-72CA-016AA8983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 b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4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DEE98-5C6F-64EC-1F8F-E0186BDA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17466.</a:t>
            </a:r>
            <a:r>
              <a:rPr lang="en-US" altLang="ko-KR" b="0" i="0" dirty="0">
                <a:effectLst/>
              </a:rPr>
              <a:t> N! mod P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5ADB0-0CF7-3889-8D40-6474BB7F1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 설명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N</a:t>
            </a:r>
            <a:r>
              <a:rPr lang="ko-KR" altLang="en-US" dirty="0"/>
              <a:t>과 소수 </a:t>
            </a:r>
            <a:r>
              <a:rPr lang="en-US" altLang="ko-KR" dirty="0"/>
              <a:t>P</a:t>
            </a:r>
            <a:r>
              <a:rPr lang="ko-KR" altLang="en-US" dirty="0"/>
              <a:t>가 주어지는데</a:t>
            </a:r>
            <a:r>
              <a:rPr lang="en-US" altLang="ko-KR" dirty="0"/>
              <a:t>, N! mod P </a:t>
            </a:r>
            <a:r>
              <a:rPr lang="ko-KR" altLang="en-US" dirty="0"/>
              <a:t>구하는 문제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빠르게 생각해 볼만한 풀이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반복문을 돌리며 </a:t>
            </a:r>
            <a:r>
              <a:rPr lang="en-US" altLang="ko-KR" dirty="0"/>
              <a:t>N!</a:t>
            </a:r>
            <a:r>
              <a:rPr lang="ko-KR" altLang="en-US" dirty="0"/>
              <a:t>을 구하고 그 값에 </a:t>
            </a:r>
            <a:r>
              <a:rPr lang="en-US" altLang="ko-KR" dirty="0"/>
              <a:t>mod P</a:t>
            </a:r>
            <a:r>
              <a:rPr lang="ko-KR" altLang="en-US" dirty="0"/>
              <a:t>를 하고 출력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8D39FD-C5E5-ACA1-BDAF-652B41079CF9}"/>
              </a:ext>
            </a:extLst>
          </p:cNvPr>
          <p:cNvSpPr txBox="1"/>
          <p:nvPr/>
        </p:nvSpPr>
        <p:spPr>
          <a:xfrm>
            <a:off x="1064341" y="4581831"/>
            <a:ext cx="7853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하지만 </a:t>
            </a:r>
            <a:r>
              <a:rPr lang="en-US" altLang="ko-KR" sz="2800" dirty="0"/>
              <a:t>N</a:t>
            </a:r>
            <a:r>
              <a:rPr lang="ko-KR" altLang="en-US" sz="2800" dirty="0"/>
              <a:t>은 </a:t>
            </a:r>
            <a:r>
              <a:rPr lang="en-US" altLang="ko-KR" sz="2800" dirty="0"/>
              <a:t>1</a:t>
            </a:r>
            <a:r>
              <a:rPr lang="ko-KR" altLang="en-US" sz="2800" dirty="0"/>
              <a:t>억까지 들어오고 </a:t>
            </a:r>
            <a:r>
              <a:rPr lang="en-US" altLang="ko-KR" sz="2800" dirty="0"/>
              <a:t>30!</a:t>
            </a:r>
            <a:r>
              <a:rPr lang="ko-KR" altLang="en-US" sz="2800" dirty="0"/>
              <a:t>만 하더라도 </a:t>
            </a:r>
            <a:r>
              <a:rPr lang="en-US" altLang="ko-KR" sz="2800" dirty="0"/>
              <a:t>long </a:t>
            </a:r>
            <a:r>
              <a:rPr lang="en-US" altLang="ko-KR" sz="2800" dirty="0" err="1"/>
              <a:t>long</a:t>
            </a:r>
            <a:r>
              <a:rPr lang="ko-KR" altLang="en-US" sz="2800" dirty="0"/>
              <a:t>을 넘는다</a:t>
            </a:r>
            <a:r>
              <a:rPr lang="en-US" altLang="ko-KR" sz="28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06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57AE4-273B-A8CE-D773-3047F0B8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17466 </a:t>
            </a:r>
            <a:r>
              <a:rPr lang="ko-KR" altLang="en-US"/>
              <a:t>모듈러를 사용한 풀이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0E31BC-5619-0BCD-8A2B-6706AC56A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나머지 연산의 특징 중</a:t>
                </a:r>
                <a:r>
                  <a:rPr lang="en-US" altLang="ko-KR" dirty="0"/>
                  <a:t>,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:r>
                  <a:rPr lang="ko-KR" altLang="en-US" dirty="0"/>
                  <a:t>을 이용 하면 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!=1×2×…×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따라서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!=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×2 %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×3 %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 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%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0E31BC-5619-0BCD-8A2B-6706AC56A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62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19C2C-6580-E3D5-C6BD-DBC3503B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en-US" altLang="ko-KR" sz="3200" dirty="0"/>
              <a:t>17466 </a:t>
            </a:r>
            <a:r>
              <a:rPr lang="ko-KR" altLang="en-US" sz="3200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D6BC47F-3F94-1461-E57B-8057A61BA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85" b="-2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33" name="Straight Connector 11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419932-360F-570D-1A7D-6617BAB5A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r>
              <a:rPr lang="en-US" sz="2000" dirty="0"/>
              <a:t>1e8 * 1e8</a:t>
            </a:r>
            <a:r>
              <a:rPr lang="ko-KR" altLang="en-US" sz="2000" dirty="0"/>
              <a:t>하는 경우가 생기는데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오버플로우</a:t>
            </a:r>
            <a:r>
              <a:rPr lang="ko-KR" altLang="en-US" sz="2000" dirty="0"/>
              <a:t> 방지하기 위해 </a:t>
            </a:r>
            <a:r>
              <a:rPr lang="en-US" altLang="ko-KR" sz="2000" dirty="0"/>
              <a:t>long </a:t>
            </a:r>
            <a:r>
              <a:rPr lang="en-US" altLang="ko-KR" sz="2000" dirty="0" err="1"/>
              <a:t>long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r>
              <a:rPr lang="en-US" altLang="ko-K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04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1198</Words>
  <Application>Microsoft Office PowerPoint</Application>
  <PresentationFormat>와이드스크린</PresentationFormat>
  <Paragraphs>144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Apple SD Gothic Neo</vt:lpstr>
      <vt:lpstr>맑은 고딕</vt:lpstr>
      <vt:lpstr>Arial</vt:lpstr>
      <vt:lpstr>Cambria Math</vt:lpstr>
      <vt:lpstr>Office 테마</vt:lpstr>
      <vt:lpstr>3. 기초 정수론</vt:lpstr>
      <vt:lpstr>목차</vt:lpstr>
      <vt:lpstr>나머지 연산</vt:lpstr>
      <vt:lpstr>나머지란?</vt:lpstr>
      <vt:lpstr>합동</vt:lpstr>
      <vt:lpstr>나머지 연산 특징</vt:lpstr>
      <vt:lpstr>17466. N! mod P (1)</vt:lpstr>
      <vt:lpstr>17466 모듈러를 사용한 풀이</vt:lpstr>
      <vt:lpstr>17466 코드</vt:lpstr>
      <vt:lpstr>거듭 재곱</vt:lpstr>
      <vt:lpstr>거듭 제곱 일반적 구현</vt:lpstr>
      <vt:lpstr>거듭 제곱 O(log N)</vt:lpstr>
      <vt:lpstr>거듭 제곱 코드</vt:lpstr>
      <vt:lpstr>1620. 곱셈</vt:lpstr>
      <vt:lpstr>1620 O(log n) 풀이</vt:lpstr>
      <vt:lpstr>1620 코드</vt:lpstr>
      <vt:lpstr>이항 계수</vt:lpstr>
      <vt:lpstr>이항 계수</vt:lpstr>
      <vt:lpstr>11051. 이항 계수2</vt:lpstr>
      <vt:lpstr>이항 계수 다른 공식</vt:lpstr>
      <vt:lpstr>11051 코드</vt:lpstr>
      <vt:lpstr>소수 판별</vt:lpstr>
      <vt:lpstr>소수</vt:lpstr>
      <vt:lpstr>O(n)보다 빠르게</vt:lpstr>
      <vt:lpstr>O(√n) 소수 판별 코드</vt:lpstr>
      <vt:lpstr>에라토스테네스의 체</vt:lpstr>
      <vt:lpstr>에라토스테네스의 체 코드</vt:lpstr>
      <vt:lpstr>소인수분해</vt:lpstr>
      <vt:lpstr>O(√n+log⁡n)으로 만들기</vt:lpstr>
      <vt:lpstr>소인수분해 코드</vt:lpstr>
      <vt:lpstr>유클리드 호제법</vt:lpstr>
      <vt:lpstr>최대 공약수, 최소 공배수</vt:lpstr>
      <vt:lpstr>최대 공약수(GCD)</vt:lpstr>
      <vt:lpstr>GCD 코드</vt:lpstr>
      <vt:lpstr>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기초 정수론</dc:title>
  <dc:creator>안해성</dc:creator>
  <cp:lastModifiedBy>안해성</cp:lastModifiedBy>
  <cp:revision>17</cp:revision>
  <dcterms:created xsi:type="dcterms:W3CDTF">2023-07-11T20:25:41Z</dcterms:created>
  <dcterms:modified xsi:type="dcterms:W3CDTF">2023-07-12T05:03:49Z</dcterms:modified>
</cp:coreProperties>
</file>