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3325" autoAdjust="0"/>
  </p:normalViewPr>
  <p:slideViewPr>
    <p:cSldViewPr snapToGrid="0">
      <p:cViewPr varScale="1">
        <p:scale>
          <a:sx n="77" d="100"/>
          <a:sy n="77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7-08T05:47:00.5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27203 16388 117 0,'55'7'104'0,"0"-3"-32"16,0 1-25-16,-1-1-15 15,2-1-9-15,-6 0-11 16,-2-1-12-16,-6-1-15 15,-5 0-18-15,-4-1-22 0,-6 0-20 16,-4 0-13 0,-2 0-5-16</inkml:trace>
  <inkml:trace contextRef="#ctx0" brushRef="#br0" timeOffset="5933.98">23999 18489 1 0,'0'1'34'0,"0"3"-17"0,0-3-12 16,0 0-11-16,0 1-13 15,0-1-11-15</inkml:trace>
  <inkml:trace contextRef="#ctx0" brushRef="#br0" timeOffset="6332.02">23983 18454 48 0,'2'10'86'0,"-2"3"-9"0,0-1-11 0,-2 1-12 16,0-1-14-16,2 0-16 16,-1 1-10-16,-1-2-6 0,2 0-4 15,-4-2-4-15,2 0-3 0,-1-2-3 16,2 1-3-16,-3-4-4 0,3 2-1 16,-2-4-2-16,-1 3 1 0,3-4 4 15,-1-1 1-15,0-1 1 0,2-4-7 16,0 3-12-16,0-4-19 0,0 2-22 15,0-3-19-15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7-08T05:53:23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19788 9342 63 0,'4'13'66'0,"-1"0"-21"15,2 0-14-15,-1-1-8 16,3-5 0-16,-1-2 2 15,7-4 4-15,-2-1 3 16,4-3 3-16,6-1 1 16,6 1-2-16,11-2-5 0,8 2-5 15,15 0-5-15,14 1 0 16,23 4-1-16,30 1-2 16,38 5-1-16,47 3-1 15,45 8-4-15,43 8-7 16,27 2-5-16,12 1-2 15,-9-5 3-15,-18-6 3 16,-24-1 4-16,-23-1 2 0,-26-2 1 16,-25 1-1-16,-24 2-4 15,-26 2-7-15,-21-2-5 16,-24 0-6-16,-22-5-8 16,-22-1-14-16,-21-7-40 15,-21 1-50-15,-16-5-21 16,-15 1-3-16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6:28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5 464,'-18'7'804,"-6"-2"48,4-1-332,4-4-328,-2 0-244,3-2-336,2-3-236,-5-2-72,2 0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15FF-3D91-CD5A-B3D6-3C56592B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2A62A-BBFE-2922-F622-49C7A3E7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3AA94-9378-13AA-09AA-95051773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E4EC1-3943-D789-9A4A-7C515D10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2E2CE-578C-9E2C-649B-36946A3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9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F3FB-47B1-A245-E2BA-EBA3F5C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0CBAF-A67B-AD34-0A03-EB0977A2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A105F-0E0D-B3A9-8EDB-26DC1950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F9DAA-EED2-A7F0-BE3E-048BE655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D3E5B-90CF-9E0A-A1C8-588E185D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A6D45-B26F-8291-66EF-DB6357B4D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3FC97-FEA6-EC3D-C6BF-B839BC63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8F6F0-4761-1AA7-FBB5-5C12CFB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5A75-B5D3-C1ED-2109-D7C6D3A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C9EA2-D604-A626-FE59-A8575D11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39C3-FCAE-009C-B873-DBD38D74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BB7D9-B963-D8DF-AB50-1A3F0FC7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6164E-288B-2C93-FC8F-B13DF6F6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E2CDF-4BFB-6353-BD04-860058DB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DBB5D-4DA9-234C-F0F1-BB89315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0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A774-B566-21FC-05F5-67879077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7C94C-E95C-802A-0A30-849901F6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4A61-5339-CA23-E6E8-D21A7509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5714-AF56-8D36-AB33-246C7B28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BCC55-ECC2-5F6B-E470-FA43431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D9D4-A6B8-EEF1-F366-38BDADB1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64A74-42EE-55A7-2594-15C099F0C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EF1EF-6CB4-C2A8-BAEC-40BF5AF6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0EAE3-DA14-9B67-B750-03ED0E5B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5AC8D-C332-C1FD-E2E1-060F6CC1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52744-D8CC-C6C9-3C76-D91A05A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8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237E-DA5C-3C43-8185-398760F5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3650-153E-622F-CFD3-7744FF66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D6567-A172-EB31-BEF9-059F0C28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C032A-676E-768C-FDE8-65FDB5655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996AE-DB04-47CA-5BB5-D9AE03CC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1C0B29-8A10-1A8E-76AD-A729E0B7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546AB5-2B49-54B8-71BB-CB7EE2E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0D57B-C5DF-A9F2-B050-808A7DA8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72FF0-7ABB-80CC-6396-1AE7F1ED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D3069-E558-2BEF-7700-CCC5770C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2717F0-D36B-4C9B-249D-35759A1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549C0-FDCF-0D7D-1D71-895F1670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14FB51-6A35-F6F3-DFA0-28FF4E30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50875-0813-F1D1-5A08-9378B0E5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9C763-F522-137B-330D-290E8AD5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5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1B82-50EE-6312-BAD2-D80F9DB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7239F-4A54-0CE0-E2B8-8BFD53DA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2DE11-75B0-5266-9DA7-5F408431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E4EB4-75D7-879C-F2E7-21199C11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34A06-0EE1-4559-BA64-77912B3F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F9E47-A2D4-EB5B-40FC-4B24A6B3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211C-7209-BA07-F212-4DB2BC5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242E05-B6B5-2BBB-3C1D-743F5D30F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02FCF-96FF-CA79-D5D6-E76E300F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92417-8609-451A-D901-EBFA51E6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DEC9F-1D56-AD23-F5F7-E9C6C03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7922F-463B-1A59-AB82-6410E1BF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8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05FA6-9F4C-102D-2A54-CCD5CDB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FF45B-AC1C-DFD6-AA0C-C2AEE5E0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2D073-8D46-1D33-289D-3F8FAA74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558B-2C35-4F2A-B663-7CBD2EA98C7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BEEDD-4F9E-BFC5-F9E5-C9A216D85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4B452-DEF2-D0E1-B63E-5298CCE03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5350-9C19-4DCB-A997-1DFCBB46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8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018" TargetMode="External"/><Relationship Id="rId2" Type="http://schemas.openxmlformats.org/officeDocument/2006/relationships/hyperlink" Target="https://www.acmicpc.net/problem/327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0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FF65-EC0C-71FD-6B9C-B59372565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2.</a:t>
            </a:r>
            <a:r>
              <a:rPr lang="ko-KR" altLang="en-US" sz="5400" dirty="0"/>
              <a:t>이진탐색</a:t>
            </a:r>
            <a:r>
              <a:rPr lang="en-US" altLang="ko-KR" sz="5400" dirty="0"/>
              <a:t>, </a:t>
            </a:r>
            <a:r>
              <a:rPr lang="ko-KR" altLang="en-US" sz="5400" dirty="0"/>
              <a:t>투 포인터 </a:t>
            </a:r>
            <a:r>
              <a:rPr lang="ko-KR" altLang="en-US" sz="5400" dirty="0" err="1"/>
              <a:t>누적합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D12FA-4C05-CC7C-4679-DE605DFE6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 </a:t>
            </a:r>
            <a:r>
              <a:rPr lang="ko-KR" altLang="en-US" dirty="0"/>
              <a:t>안해성</a:t>
            </a:r>
          </a:p>
        </p:txBody>
      </p:sp>
    </p:spTree>
    <p:extLst>
      <p:ext uri="{BB962C8B-B14F-4D97-AF65-F5344CB8AC3E}">
        <p14:creationId xmlns:p14="http://schemas.microsoft.com/office/powerpoint/2010/main" val="45908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8B2C-287D-0A5D-F5F9-F7C7A017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9E9A8-216F-1598-56BF-737F4D38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&lt;algorithm&gt;</a:t>
            </a:r>
            <a:r>
              <a:rPr lang="ko-KR" altLang="en-US" dirty="0"/>
              <a:t>에 있는 이진탐색 알고리즘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ko-KR" altLang="en-US" dirty="0"/>
              <a:t>배열의 첫번째 요소 포인터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배열의 마지막 다음 요소 포인터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찾는 값</a:t>
            </a:r>
            <a:br>
              <a:rPr lang="en-US" altLang="ko-KR" dirty="0"/>
            </a:b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값의 포인터를 반환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있으면 찾는 값의 포인터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없으면 찾는 값보다 큰 값 중에 최소값의 포인터 반환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66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A953F-7E13-CBAC-2CDE-8886CCC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/>
              <a:t>std::lower_bound()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6FFE6-9506-5FA7-389C-7D5F256E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결과가 배열의 마지막 다음 요소의 포인터 일 수 있는 점 주의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DE0126F-0E53-D0C6-1881-E46E8C19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53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8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D4F0-9479-72A4-8738-14240382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10815.</a:t>
            </a:r>
            <a:r>
              <a:rPr lang="ko-KR" altLang="en-US" dirty="0"/>
              <a:t>숫자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BF48-8090-DEC2-9585-3AD0F69C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요약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수열이 주어지고 정수 </a:t>
            </a:r>
            <a:r>
              <a:rPr lang="en-US" altLang="ko-KR" dirty="0"/>
              <a:t>m</a:t>
            </a:r>
            <a:r>
              <a:rPr lang="ko-KR" altLang="en-US" dirty="0"/>
              <a:t>개가 주어지는데</a:t>
            </a:r>
            <a:r>
              <a:rPr lang="en-US" altLang="ko-KR" dirty="0"/>
              <a:t>, </a:t>
            </a:r>
            <a:r>
              <a:rPr lang="ko-KR" altLang="en-US" dirty="0"/>
              <a:t>그 정수가 수열에 존재하는지 판단하는 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풀이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O(n) </a:t>
            </a:r>
            <a:r>
              <a:rPr lang="ko-KR" altLang="en-US" dirty="0"/>
              <a:t>방식으로 숫자 존재 판단하면</a:t>
            </a:r>
            <a:r>
              <a:rPr lang="en-US" altLang="ko-KR" dirty="0"/>
              <a:t>, 500,000 X 500,000 &gt; 1e9</a:t>
            </a:r>
            <a:r>
              <a:rPr lang="ko-KR" altLang="en-US" dirty="0"/>
              <a:t> 이기 때문에 </a:t>
            </a:r>
            <a:r>
              <a:rPr lang="en-US" altLang="ko-KR" dirty="0"/>
              <a:t>TLE.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따라서 이진 탐색을 사용한다면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45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EB981-D4F1-A0BD-B26B-5BD49F1E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10815 </a:t>
            </a:r>
            <a:r>
              <a:rPr lang="ko-KR" altLang="en-US" dirty="0"/>
              <a:t>이진탐색 사용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57B68-3042-2321-7CF8-15BF4653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이진 탐색은 정렬된 수열에서만 사용가능</a:t>
            </a:r>
            <a:r>
              <a:rPr lang="en-US" altLang="ko-KR" dirty="0"/>
              <a:t>, </a:t>
            </a:r>
            <a:r>
              <a:rPr lang="ko-KR" altLang="en-US" dirty="0"/>
              <a:t>하지만 주어진 수열은 정렬되어 있지 않다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std::sort</a:t>
            </a:r>
            <a:r>
              <a:rPr lang="ko-KR" altLang="en-US" dirty="0"/>
              <a:t>로 정렬 후</a:t>
            </a:r>
            <a:r>
              <a:rPr lang="en-US" altLang="ko-KR" dirty="0"/>
              <a:t>, </a:t>
            </a:r>
            <a:r>
              <a:rPr lang="ko-KR" altLang="en-US" dirty="0"/>
              <a:t>각 정수를 이진 탐색으로 검색하면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 복잡도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std::sort() -&gt; O(n log n)</a:t>
            </a:r>
            <a:br>
              <a:rPr lang="en-US" altLang="ko-KR" dirty="0"/>
            </a:br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O(log n)</a:t>
            </a:r>
            <a:br>
              <a:rPr lang="en-US" altLang="ko-KR" dirty="0"/>
            </a:br>
            <a:r>
              <a:rPr lang="ko-KR" altLang="en-US" dirty="0"/>
              <a:t>따라서  </a:t>
            </a:r>
            <a:r>
              <a:rPr lang="en-US" altLang="ko-KR" dirty="0"/>
              <a:t>O(n long n) + m*O(log n), </a:t>
            </a:r>
            <a:br>
              <a:rPr lang="en-US" altLang="ko-KR" dirty="0"/>
            </a:br>
            <a:r>
              <a:rPr lang="ko-KR" altLang="en-US" dirty="0"/>
              <a:t>대충 </a:t>
            </a:r>
            <a:r>
              <a:rPr lang="en-US" altLang="ko-KR" dirty="0"/>
              <a:t>m</a:t>
            </a:r>
            <a:r>
              <a:rPr lang="ko-KR" altLang="en-US" dirty="0"/>
              <a:t>이 더 크다고 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O(m log n)</a:t>
            </a:r>
          </a:p>
        </p:txBody>
      </p:sp>
    </p:spTree>
    <p:extLst>
      <p:ext uri="{BB962C8B-B14F-4D97-AF65-F5344CB8AC3E}">
        <p14:creationId xmlns:p14="http://schemas.microsoft.com/office/powerpoint/2010/main" val="105367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6015AD-024A-7A91-21EA-FEC5B20F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88147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200" dirty="0"/>
              <a:t>10815 </a:t>
            </a:r>
            <a:r>
              <a:rPr lang="ko-KR" altLang="en-US" sz="5200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8F44765-639B-0AD2-F339-F4750CBEE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974" b="-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47DF18D-8F4E-CB53-9D6D-2ACBB5BB2EA1}"/>
                  </a:ext>
                </a:extLst>
              </p14:cNvPr>
              <p14:cNvContentPartPr/>
              <p14:nvPr/>
            </p14:nvContentPartPr>
            <p14:xfrm>
              <a:off x="8622360" y="5899680"/>
              <a:ext cx="1371240" cy="801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47DF18D-8F4E-CB53-9D6D-2ACBB5BB2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3000" y="5890320"/>
                <a:ext cx="1389960" cy="8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81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17170-A35F-9397-9643-752B5C4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9906"/>
            <a:ext cx="10515600" cy="2852737"/>
          </a:xfrm>
        </p:spPr>
        <p:txBody>
          <a:bodyPr/>
          <a:lstStyle/>
          <a:p>
            <a:r>
              <a:rPr lang="en-US" altLang="ko-KR" dirty="0"/>
              <a:t>2-2.</a:t>
            </a:r>
            <a:r>
              <a:rPr lang="ko-KR" altLang="en-US" dirty="0"/>
              <a:t>매개 변수 탐색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534B3-0F06-D631-A410-52C0F5C7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79631"/>
            <a:ext cx="10515600" cy="1500187"/>
          </a:xfrm>
        </p:spPr>
        <p:txBody>
          <a:bodyPr/>
          <a:lstStyle/>
          <a:p>
            <a:r>
              <a:rPr lang="en-US" altLang="ko-KR" dirty="0"/>
              <a:t>Parametric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61FE-CCBA-04CC-E5AB-89FB0B6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9FFCE-BD93-6573-E690-FFEF352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/>
          <a:lstStyle/>
          <a:p>
            <a:r>
              <a:rPr lang="ko-KR" altLang="en-US" dirty="0"/>
              <a:t>이진 탐색 활용한 알고리즘</a:t>
            </a:r>
            <a:r>
              <a:rPr lang="en-US" altLang="ko-KR" dirty="0"/>
              <a:t>. </a:t>
            </a:r>
            <a:r>
              <a:rPr lang="ko-KR" altLang="en-US" dirty="0"/>
              <a:t>이진 탐색이랑 똑같음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배열에서 탐색을 진행하는 것이 아닌</a:t>
            </a:r>
            <a:r>
              <a:rPr lang="en-US" altLang="ko-KR" dirty="0"/>
              <a:t>, </a:t>
            </a:r>
            <a:r>
              <a:rPr lang="ko-KR" altLang="en-US" dirty="0"/>
              <a:t>어떤 구간에서 이진탐색을 진행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문제에서 구간이 </a:t>
            </a:r>
            <a:r>
              <a:rPr lang="en-US" altLang="ko-KR" b="1" dirty="0"/>
              <a:t>[</a:t>
            </a:r>
            <a:r>
              <a:rPr lang="en-US" altLang="ko-KR" b="1" dirty="0" err="1"/>
              <a:t>minLimit</a:t>
            </a:r>
            <a:r>
              <a:rPr lang="en-US" altLang="ko-KR" b="1" dirty="0"/>
              <a:t>, </a:t>
            </a:r>
            <a:r>
              <a:rPr lang="en-US" altLang="ko-KR" b="1" dirty="0" err="1"/>
              <a:t>maxLimit</a:t>
            </a:r>
            <a:r>
              <a:rPr lang="en-US" altLang="ko-KR" b="1" dirty="0"/>
              <a:t>]</a:t>
            </a:r>
            <a:r>
              <a:rPr lang="ko-KR" altLang="en-US" dirty="0"/>
              <a:t>이고</a:t>
            </a:r>
            <a:br>
              <a:rPr lang="en-US" altLang="ko-KR" dirty="0"/>
            </a:br>
            <a:r>
              <a:rPr lang="ko-KR" altLang="en-US" dirty="0"/>
              <a:t>어떤 값 </a:t>
            </a:r>
            <a:r>
              <a:rPr lang="en-US" altLang="ko-KR" b="1" dirty="0"/>
              <a:t>x</a:t>
            </a:r>
            <a:r>
              <a:rPr lang="ko-KR" altLang="en-US" dirty="0"/>
              <a:t>가 참이라고 가정했을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[</a:t>
            </a:r>
            <a:r>
              <a:rPr lang="en-US" altLang="ko-KR" b="1" dirty="0" err="1"/>
              <a:t>minLimit</a:t>
            </a:r>
            <a:r>
              <a:rPr lang="en-US" altLang="ko-KR" b="1" dirty="0"/>
              <a:t>, x]</a:t>
            </a:r>
            <a:r>
              <a:rPr lang="ko-KR" altLang="en-US" dirty="0"/>
              <a:t>에서 전부 참이고</a:t>
            </a:r>
            <a:r>
              <a:rPr lang="en-US" altLang="ko-KR" dirty="0"/>
              <a:t>, </a:t>
            </a:r>
            <a:r>
              <a:rPr lang="en-US" altLang="ko-KR" b="1" dirty="0"/>
              <a:t>(x, </a:t>
            </a:r>
            <a:r>
              <a:rPr lang="en-US" altLang="ko-KR" b="1" dirty="0" err="1"/>
              <a:t>maxLimit</a:t>
            </a:r>
            <a:r>
              <a:rPr lang="en-US" altLang="ko-KR" b="1" dirty="0"/>
              <a:t>]</a:t>
            </a:r>
            <a:r>
              <a:rPr lang="ko-KR" altLang="en-US" dirty="0"/>
              <a:t>에서 거짓인 </a:t>
            </a:r>
            <a:br>
              <a:rPr lang="en-US" altLang="ko-KR" dirty="0"/>
            </a:br>
            <a:r>
              <a:rPr lang="ko-KR" altLang="en-US" dirty="0"/>
              <a:t>문제에서 쓸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79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CD5333-443C-47B9-632A-2B806EF1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ko-KR" altLang="en-US" sz="3400"/>
              <a:t>매개변수 탐색 의사코드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CC02E-8A95-5124-5F17-B888F663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800"/>
              <a:t>어떤 구간에서 조건을 만족하는 최대값 찾기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valid(int</a:t>
            </a:r>
            <a:r>
              <a:rPr lang="ko-KR" altLang="en-US" sz="1800"/>
              <a:t> </a:t>
            </a:r>
            <a:r>
              <a:rPr lang="en-US" altLang="ko-KR" sz="1800"/>
              <a:t>x) :</a:t>
            </a:r>
            <a:br>
              <a:rPr lang="en-US" altLang="ko-KR" sz="1800"/>
            </a:br>
            <a:r>
              <a:rPr lang="en-US" altLang="ko-KR" sz="1800"/>
              <a:t>x</a:t>
            </a:r>
            <a:r>
              <a:rPr lang="ko-KR" altLang="en-US" sz="1800"/>
              <a:t>가 참이면 </a:t>
            </a:r>
            <a:r>
              <a:rPr lang="en-US" altLang="ko-KR" sz="1800"/>
              <a:t>return true, </a:t>
            </a:r>
            <a:r>
              <a:rPr lang="ko-KR" altLang="en-US" sz="1800"/>
              <a:t>아니면 </a:t>
            </a:r>
            <a:r>
              <a:rPr lang="en-US" altLang="ko-KR" sz="1800"/>
              <a:t>return false.</a:t>
            </a: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8D32965-3DEB-59C7-F9AF-01BBCBA5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47194"/>
            <a:ext cx="6440424" cy="5508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2F5389-B5F2-9D3C-FF08-6410214F0C18}"/>
              </a:ext>
            </a:extLst>
          </p:cNvPr>
          <p:cNvSpPr/>
          <p:nvPr/>
        </p:nvSpPr>
        <p:spPr>
          <a:xfrm>
            <a:off x="206477" y="344129"/>
            <a:ext cx="2074607" cy="668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0AFA1-4267-A585-B5AB-FFBF286F1C30}"/>
              </a:ext>
            </a:extLst>
          </p:cNvPr>
          <p:cNvSpPr/>
          <p:nvPr/>
        </p:nvSpPr>
        <p:spPr>
          <a:xfrm>
            <a:off x="314632" y="2079262"/>
            <a:ext cx="4705424" cy="380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2B6155D-262A-0526-FF21-6DB79A2DB41C}"/>
                  </a:ext>
                </a:extLst>
              </p14:cNvPr>
              <p14:cNvContentPartPr/>
              <p14:nvPr/>
            </p14:nvContentPartPr>
            <p14:xfrm>
              <a:off x="7123680" y="3363120"/>
              <a:ext cx="1701720" cy="141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2B6155D-262A-0526-FF21-6DB79A2DB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320" y="3353760"/>
                <a:ext cx="172044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90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9A78-0E26-84CE-A036-AB58E627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1654.</a:t>
            </a:r>
            <a:r>
              <a:rPr lang="ko-KR" altLang="en-US" dirty="0" err="1"/>
              <a:t>랜선</a:t>
            </a:r>
            <a:r>
              <a:rPr lang="ko-KR" altLang="en-US" dirty="0"/>
              <a:t> 자르기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3F49-E66F-E61D-C26D-CC1FC559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요약</a:t>
            </a:r>
            <a:br>
              <a:rPr lang="en-US" altLang="ko-KR" dirty="0"/>
            </a:br>
            <a:r>
              <a:rPr lang="ko-KR" altLang="en-US" dirty="0"/>
              <a:t>길이가 다양한 </a:t>
            </a:r>
            <a:r>
              <a:rPr lang="ko-KR" altLang="en-US" dirty="0" err="1"/>
              <a:t>랜선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개가 있음</a:t>
            </a:r>
            <a:r>
              <a:rPr lang="en-US" altLang="ko-KR" dirty="0"/>
              <a:t>. </a:t>
            </a:r>
            <a:r>
              <a:rPr lang="ko-KR" altLang="en-US" dirty="0" err="1"/>
              <a:t>랜선들을</a:t>
            </a:r>
            <a:r>
              <a:rPr lang="ko-KR" altLang="en-US" dirty="0"/>
              <a:t> 잘라서 어떤 길이 </a:t>
            </a:r>
            <a:r>
              <a:rPr lang="en-US" altLang="ko-KR" dirty="0"/>
              <a:t>a</a:t>
            </a:r>
            <a:r>
              <a:rPr lang="ko-KR" altLang="en-US" dirty="0"/>
              <a:t> 의 </a:t>
            </a:r>
            <a:r>
              <a:rPr lang="ko-KR" altLang="en-US" dirty="0" err="1"/>
              <a:t>랜선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 이상을 만들어야 하는 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풀이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 err="1"/>
              <a:t>랜선</a:t>
            </a:r>
            <a:r>
              <a:rPr lang="ko-KR" altLang="en-US" dirty="0"/>
              <a:t> 길이를 </a:t>
            </a:r>
            <a:r>
              <a:rPr lang="en-US" altLang="ko-KR" dirty="0"/>
              <a:t>1</a:t>
            </a:r>
            <a:r>
              <a:rPr lang="ko-KR" altLang="en-US" dirty="0"/>
              <a:t>로 만들 때</a:t>
            </a:r>
            <a:r>
              <a:rPr lang="en-US" altLang="ko-KR" dirty="0"/>
              <a:t>, 2</a:t>
            </a:r>
            <a:r>
              <a:rPr lang="ko-KR" altLang="en-US" dirty="0"/>
              <a:t>로 만들 때</a:t>
            </a:r>
            <a:r>
              <a:rPr lang="en-US" altLang="ko-KR" dirty="0"/>
              <a:t>… </a:t>
            </a:r>
            <a:r>
              <a:rPr lang="ko-KR" altLang="en-US" dirty="0"/>
              <a:t>이런 방식으로 탐색하면 </a:t>
            </a:r>
            <a:r>
              <a:rPr lang="en-US" altLang="ko-KR" dirty="0"/>
              <a:t>2^32 – 1</a:t>
            </a:r>
            <a:r>
              <a:rPr lang="ko-KR" altLang="en-US" dirty="0"/>
              <a:t>까지 탐색해야 하므로 </a:t>
            </a:r>
            <a:r>
              <a:rPr lang="en-US" altLang="ko-KR" dirty="0"/>
              <a:t>TLE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매개변수 탐색이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50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6575A-10AA-3684-2F52-C6EFB43E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1654 </a:t>
            </a:r>
            <a:r>
              <a:rPr lang="ko-KR" altLang="en-US" dirty="0"/>
              <a:t>매개변수 탐색 확인하기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C2ED8D-6632-368D-3BDA-EB7D23FEB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모든 </a:t>
                </a:r>
                <a:r>
                  <a:rPr lang="ko-KR" altLang="en-US" dirty="0" err="1"/>
                  <a:t>랜선을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길이씩</a:t>
                </a:r>
                <a:r>
                  <a:rPr lang="ko-KR" altLang="en-US" dirty="0"/>
                  <a:t> 자른다고 가정하자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그러면 각 </a:t>
                </a:r>
                <a:r>
                  <a:rPr lang="ko-KR" altLang="en-US" dirty="0" err="1"/>
                  <a:t>랜선의</a:t>
                </a:r>
                <a:r>
                  <a:rPr lang="ko-KR" altLang="en-US" dirty="0"/>
                  <a:t> 길이를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고 할 때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 err="1"/>
                  <a:t>랜선의</a:t>
                </a:r>
                <a:r>
                  <a:rPr lang="ko-KR" altLang="en-US" dirty="0"/>
                  <a:t> 개수 </a:t>
                </a:r>
                <a:r>
                  <a:rPr lang="en-US" altLang="ko-KR" dirty="0"/>
                  <a:t>res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res</a:t>
                </a:r>
                <a:r>
                  <a:rPr lang="ko-KR" altLang="en-US" dirty="0"/>
                  <a:t>의 관계는 반비례라는 것을 알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따라서 어떤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res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이상이라면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minLimit</a:t>
                </a:r>
                <a:r>
                  <a:rPr lang="en-US" altLang="ko-KR" dirty="0"/>
                  <a:t>, x]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res</a:t>
                </a:r>
                <a:r>
                  <a:rPr lang="ko-KR" altLang="en-US" dirty="0"/>
                  <a:t>는 전부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이상이다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시간 복잡도</a:t>
                </a:r>
                <a:br>
                  <a:rPr lang="en-US" altLang="ko-KR" dirty="0"/>
                </a:br>
                <a:r>
                  <a:rPr lang="en-US" altLang="ko-KR" dirty="0"/>
                  <a:t>O(log (2^31 -1) * k)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C2ED8D-6632-368D-3BDA-EB7D23FEB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6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93F5-D884-D115-55AC-C3099A20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F134-9B50-198F-4E16-EF48E258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br>
              <a:rPr lang="en-US" altLang="ko-KR" dirty="0"/>
            </a:br>
            <a:r>
              <a:rPr lang="ko-KR" altLang="en-US" dirty="0"/>
              <a:t>좌표 압축</a:t>
            </a:r>
            <a:endParaRPr lang="en-US" altLang="ko-KR" dirty="0"/>
          </a:p>
          <a:p>
            <a:r>
              <a:rPr lang="ko-KR" altLang="en-US" dirty="0"/>
              <a:t>매개변수 탐색</a:t>
            </a:r>
            <a:endParaRPr lang="en-US" altLang="ko-KR" dirty="0"/>
          </a:p>
          <a:p>
            <a:r>
              <a:rPr lang="ko-KR" altLang="en-US" dirty="0" err="1"/>
              <a:t>투포인터</a:t>
            </a:r>
            <a:br>
              <a:rPr lang="en-US" altLang="ko-KR" dirty="0"/>
            </a:br>
            <a:r>
              <a:rPr lang="ko-KR" altLang="en-US" dirty="0"/>
              <a:t>슬라이딩 윈도우</a:t>
            </a:r>
            <a:endParaRPr lang="en-US" altLang="ko-KR" dirty="0"/>
          </a:p>
          <a:p>
            <a:r>
              <a:rPr lang="ko-KR" altLang="en-US" dirty="0" err="1"/>
              <a:t>누적합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1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29E8A2-157C-4049-BCB2-7EF4A2F6F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3605D4-D5B3-541F-7C9D-3978A8B3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130404"/>
            <a:ext cx="6804610" cy="1658679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1654 </a:t>
            </a:r>
            <a:r>
              <a:rPr lang="ko-KR" altLang="en-US" sz="4000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79FBA2-DD90-EEDB-1175-BF3AD98D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9"/>
          <a:stretch/>
        </p:blipFill>
        <p:spPr>
          <a:xfrm>
            <a:off x="7007522" y="1813807"/>
            <a:ext cx="5045130" cy="5019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4AE8D5-35F0-12DC-1730-9F70BA1DB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" r="1" b="10004"/>
          <a:stretch/>
        </p:blipFill>
        <p:spPr>
          <a:xfrm>
            <a:off x="2163097" y="1789083"/>
            <a:ext cx="4708127" cy="30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8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02EE-F64A-15A1-29B5-ACBBFC51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좌표 압축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B00D-9BD6-3253-50BC-CA2C0765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 압축이란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임의의 정수의 수열이 주어졌을 때</a:t>
            </a:r>
            <a:r>
              <a:rPr lang="en-US" altLang="ko-KR" dirty="0"/>
              <a:t>, </a:t>
            </a:r>
            <a:r>
              <a:rPr lang="ko-KR" altLang="en-US" dirty="0"/>
              <a:t>각 수를 크기 순서에 맞게</a:t>
            </a:r>
            <a:r>
              <a:rPr lang="en-US" altLang="ko-KR" dirty="0"/>
              <a:t> 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번호를 매겨주는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E.g.)</a:t>
            </a:r>
            <a:br>
              <a:rPr lang="en-US" altLang="ko-KR" dirty="0"/>
            </a:br>
            <a:r>
              <a:rPr lang="en-US" altLang="ko-KR" dirty="0"/>
              <a:t>23 7983 -238 3049 13 43 -&gt;</a:t>
            </a:r>
            <a:br>
              <a:rPr lang="en-US" altLang="ko-KR" dirty="0"/>
            </a:br>
            <a:r>
              <a:rPr lang="en-US" altLang="ko-KR" dirty="0"/>
              <a:t> 2      5     0      4   1  3</a:t>
            </a:r>
          </a:p>
          <a:p>
            <a:endParaRPr lang="en-US" altLang="ko-KR" dirty="0"/>
          </a:p>
          <a:p>
            <a:r>
              <a:rPr lang="ko-KR" altLang="en-US" dirty="0"/>
              <a:t>유용하지만 이진 탐색과 정렬로 쉽게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86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C70B-1CFF-32A8-4433-9F91F227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좌표 압축 코드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CB0D961-7C3E-6EEB-E43E-56919C12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782"/>
            <a:ext cx="9289027" cy="4859451"/>
          </a:xfrm>
        </p:spPr>
      </p:pic>
    </p:spTree>
    <p:extLst>
      <p:ext uri="{BB962C8B-B14F-4D97-AF65-F5344CB8AC3E}">
        <p14:creationId xmlns:p14="http://schemas.microsoft.com/office/powerpoint/2010/main" val="193265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2513C-4352-7023-899A-888B74E0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투 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3C9A1-032A-402F-AD12-4357DC11D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pointer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DEBD6C8-72DC-5C02-AE7D-9054AA0B0B7B}"/>
                  </a:ext>
                </a:extLst>
              </p14:cNvPr>
              <p14:cNvContentPartPr/>
              <p14:nvPr/>
            </p14:nvContentPartPr>
            <p14:xfrm>
              <a:off x="-703425" y="2484341"/>
              <a:ext cx="56880" cy="79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DEBD6C8-72DC-5C02-AE7D-9054AA0B0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12425" y="2475341"/>
                <a:ext cx="7452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30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943C7-007A-FFD5-2D6F-3C696F4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</a:t>
            </a:r>
            <a:r>
              <a:rPr lang="en-US" altLang="ko-KR" dirty="0"/>
              <a:t>x</a:t>
            </a:r>
            <a:r>
              <a:rPr lang="ko-KR" altLang="en-US" dirty="0"/>
              <a:t>가 되게 하는 두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8FFEB-17D3-552A-F19A-FC1A995C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수열 </a:t>
            </a:r>
            <a:r>
              <a:rPr lang="en-US" altLang="ko-KR" dirty="0"/>
              <a:t>A</a:t>
            </a:r>
            <a:r>
              <a:rPr lang="ko-KR" altLang="en-US" dirty="0"/>
              <a:t>와 정수 </a:t>
            </a:r>
            <a:r>
              <a:rPr lang="en-US" altLang="ko-KR" dirty="0"/>
              <a:t>x</a:t>
            </a:r>
            <a:r>
              <a:rPr lang="ko-KR" altLang="en-US" dirty="0"/>
              <a:t>가 주어진다</a:t>
            </a:r>
            <a:r>
              <a:rPr lang="en-US" altLang="ko-KR" dirty="0"/>
              <a:t>. </a:t>
            </a:r>
            <a:r>
              <a:rPr lang="ko-KR" altLang="en-US" dirty="0"/>
              <a:t>수열 </a:t>
            </a:r>
            <a:r>
              <a:rPr lang="en-US" altLang="ko-KR" dirty="0"/>
              <a:t>A</a:t>
            </a:r>
            <a:r>
              <a:rPr lang="ko-KR" altLang="en-US" dirty="0"/>
              <a:t>에서 합이 </a:t>
            </a:r>
            <a:r>
              <a:rPr lang="en-US" altLang="ko-KR" dirty="0"/>
              <a:t>x</a:t>
            </a:r>
            <a:r>
              <a:rPr lang="ko-KR" altLang="en-US" dirty="0"/>
              <a:t>가 되도록 하는 요소 </a:t>
            </a:r>
            <a:r>
              <a:rPr lang="en-US" altLang="ko-KR" dirty="0"/>
              <a:t>2</a:t>
            </a:r>
            <a:r>
              <a:rPr lang="ko-KR" altLang="en-US" dirty="0"/>
              <a:t>개를 찾는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x</a:t>
            </a:r>
            <a:r>
              <a:rPr lang="ko-KR" altLang="en-US" dirty="0"/>
              <a:t>가 주어지고 다음줄에 </a:t>
            </a:r>
            <a:r>
              <a:rPr lang="en-US" altLang="ko-KR" dirty="0"/>
              <a:t>A</a:t>
            </a:r>
            <a:r>
              <a:rPr lang="ko-KR" altLang="en-US" dirty="0"/>
              <a:t>의 요소 </a:t>
            </a:r>
            <a:r>
              <a:rPr lang="en-US" altLang="ko-KR" dirty="0"/>
              <a:t>N</a:t>
            </a:r>
            <a:r>
              <a:rPr lang="ko-KR" altLang="en-US" dirty="0"/>
              <a:t>개가 주어진다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합이 </a:t>
            </a:r>
            <a:r>
              <a:rPr lang="en-US" altLang="ko-KR" dirty="0"/>
              <a:t>x</a:t>
            </a:r>
            <a:r>
              <a:rPr lang="ko-KR" altLang="en-US" dirty="0"/>
              <a:t>가 되는 </a:t>
            </a:r>
            <a:r>
              <a:rPr lang="en-US" altLang="ko-KR" dirty="0"/>
              <a:t>A</a:t>
            </a:r>
            <a:r>
              <a:rPr lang="ko-KR" altLang="en-US" dirty="0"/>
              <a:t>의 요소 </a:t>
            </a:r>
            <a:r>
              <a:rPr lang="en-US" altLang="ko-KR" dirty="0"/>
              <a:t>2</a:t>
            </a:r>
            <a:r>
              <a:rPr lang="ko-KR" altLang="en-US" dirty="0"/>
              <a:t>개를 출력하라</a:t>
            </a:r>
            <a:r>
              <a:rPr lang="en-US" altLang="ko-KR" dirty="0"/>
              <a:t>. </a:t>
            </a:r>
            <a:r>
              <a:rPr lang="ko-KR" altLang="en-US" dirty="0"/>
              <a:t>그러한 요소가 없으면 </a:t>
            </a:r>
            <a:r>
              <a:rPr lang="en-US" altLang="ko-KR" dirty="0"/>
              <a:t>NONE</a:t>
            </a:r>
            <a:r>
              <a:rPr lang="ko-KR" altLang="en-US" dirty="0"/>
              <a:t>을 출력하라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100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D1162B-8E77-1F32-FDBA-0A8BDE27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O(n^2) </a:t>
            </a:r>
            <a:r>
              <a:rPr lang="ko-KR" altLang="en-US" sz="4000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A95AC-7CEF-1CAE-86BC-01D8391C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9" y="2982260"/>
            <a:ext cx="4114692" cy="3149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</a:t>
            </a:r>
            <a:r>
              <a:rPr lang="ko-KR" altLang="en-US" sz="2000" dirty="0"/>
              <a:t>문 </a:t>
            </a:r>
            <a:r>
              <a:rPr lang="en-US" altLang="ko-KR" sz="2000" dirty="0"/>
              <a:t>2</a:t>
            </a:r>
            <a:r>
              <a:rPr lang="ko-KR" altLang="en-US" sz="2000" dirty="0"/>
              <a:t>개 써서 모든 경우의 수를 확인하면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20</a:t>
            </a:r>
            <a:r>
              <a:rPr lang="ko-KR" altLang="en-US" sz="2000" dirty="0"/>
              <a:t>줄의 </a:t>
            </a:r>
            <a:r>
              <a:rPr lang="en-US" altLang="ko-KR" sz="2000" dirty="0"/>
              <a:t>for</a:t>
            </a:r>
            <a:r>
              <a:rPr lang="ko-KR" altLang="en-US" sz="2000" dirty="0"/>
              <a:t>문 </a:t>
            </a:r>
            <a:r>
              <a:rPr lang="en-US" altLang="ko-KR" sz="2000" dirty="0"/>
              <a:t>-&gt; O((n-1)*(n-2)/2)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O(n^2)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훨씬 빠르게 할 수는 없을까</a:t>
            </a:r>
            <a:r>
              <a:rPr lang="en-US" altLang="ko-KR" sz="2000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197F16-6AE4-36C6-BDA5-3B6F215F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68" y="951354"/>
            <a:ext cx="6133020" cy="5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8322-B52B-E1E3-8528-2C7A8F47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 log n) </a:t>
            </a:r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E8E94-4A64-5582-3E6B-D98B3FFC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먼저</a:t>
            </a:r>
            <a:r>
              <a:rPr lang="en-US" altLang="ko-KR" dirty="0"/>
              <a:t>, </a:t>
            </a:r>
            <a:r>
              <a:rPr lang="ko-KR" altLang="en-US" dirty="0"/>
              <a:t>수열 </a:t>
            </a:r>
            <a:r>
              <a:rPr lang="en-US" altLang="ko-KR" dirty="0"/>
              <a:t>A</a:t>
            </a:r>
            <a:r>
              <a:rPr lang="ko-KR" altLang="en-US" dirty="0"/>
              <a:t>를 정렬한다</a:t>
            </a:r>
            <a:r>
              <a:rPr lang="en-US" altLang="ko-KR" dirty="0"/>
              <a:t>. </a:t>
            </a:r>
            <a:r>
              <a:rPr lang="ko-KR" altLang="en-US" dirty="0"/>
              <a:t>그리고 정렬된 수열의 맨 처음</a:t>
            </a:r>
            <a:r>
              <a:rPr lang="en-US" altLang="ko-KR" dirty="0"/>
              <a:t>, </a:t>
            </a:r>
            <a:r>
              <a:rPr lang="ko-KR" altLang="en-US" dirty="0"/>
              <a:t>맨 마지막을 가리키는 포인터를 </a:t>
            </a:r>
            <a:r>
              <a:rPr lang="en-US" altLang="ko-KR" dirty="0"/>
              <a:t>2</a:t>
            </a:r>
            <a:r>
              <a:rPr lang="ko-KR" altLang="en-US" dirty="0"/>
              <a:t>개 만든다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왼쪽 포인터는 한 라운드가 지날 때마다 오른쪽으로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오른쪽 포인터는 두 포인터가 가리키는 요소의 합이 </a:t>
            </a:r>
            <a:r>
              <a:rPr lang="en-US" altLang="ko-KR" dirty="0"/>
              <a:t>x</a:t>
            </a:r>
            <a:r>
              <a:rPr lang="ko-KR" altLang="en-US" dirty="0"/>
              <a:t>보다 작아질 때까지 왼쪽으로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증명은 직관적으로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10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8C755-B9A3-E879-B17C-40E9E184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 log n) </a:t>
            </a:r>
            <a:r>
              <a:rPr lang="ko-KR" altLang="en-US" dirty="0"/>
              <a:t>풀이 시뮬레이션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B93949-C549-5C95-3534-20317DCF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79461"/>
              </p:ext>
            </p:extLst>
          </p:nvPr>
        </p:nvGraphicFramePr>
        <p:xfrm>
          <a:off x="1284747" y="1771716"/>
          <a:ext cx="9717552" cy="50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94">
                  <a:extLst>
                    <a:ext uri="{9D8B030D-6E8A-4147-A177-3AD203B41FA5}">
                      <a16:colId xmlns:a16="http://schemas.microsoft.com/office/drawing/2014/main" val="362544026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339514579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47027799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2378300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16392087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65998128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940097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68855100"/>
                    </a:ext>
                  </a:extLst>
                </a:gridCol>
              </a:tblGrid>
              <a:tr h="509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567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1CE560-E62E-65B9-3CEF-4E0AB67EF869}"/>
              </a:ext>
            </a:extLst>
          </p:cNvPr>
          <p:cNvSpPr txBox="1"/>
          <p:nvPr/>
        </p:nvSpPr>
        <p:spPr>
          <a:xfrm>
            <a:off x="201161" y="1841733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Round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B0E87-232B-B009-2ABB-DCA7DC966020}"/>
              </a:ext>
            </a:extLst>
          </p:cNvPr>
          <p:cNvSpPr txBox="1"/>
          <p:nvPr/>
        </p:nvSpPr>
        <p:spPr>
          <a:xfrm>
            <a:off x="201161" y="3409883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Round 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F7C61-EEC6-C8C1-F7E8-C3F8562E0243}"/>
              </a:ext>
            </a:extLst>
          </p:cNvPr>
          <p:cNvSpPr txBox="1"/>
          <p:nvPr/>
        </p:nvSpPr>
        <p:spPr>
          <a:xfrm>
            <a:off x="201161" y="5215607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Round 3</a:t>
            </a:r>
            <a:endParaRPr lang="ko-KR" altLang="en-US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1379F1D0-3CE2-05F3-E714-82E40E95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13077"/>
              </p:ext>
            </p:extLst>
          </p:nvPr>
        </p:nvGraphicFramePr>
        <p:xfrm>
          <a:off x="1284747" y="3409883"/>
          <a:ext cx="9717552" cy="50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94">
                  <a:extLst>
                    <a:ext uri="{9D8B030D-6E8A-4147-A177-3AD203B41FA5}">
                      <a16:colId xmlns:a16="http://schemas.microsoft.com/office/drawing/2014/main" val="362544026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339514579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47027799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2378300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16392087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65998128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940097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68855100"/>
                    </a:ext>
                  </a:extLst>
                </a:gridCol>
              </a:tblGrid>
              <a:tr h="509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56764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08C1AA49-5FD5-AD20-748E-3D46913B7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97322"/>
              </p:ext>
            </p:extLst>
          </p:nvPr>
        </p:nvGraphicFramePr>
        <p:xfrm>
          <a:off x="1284747" y="5145589"/>
          <a:ext cx="9717552" cy="50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94">
                  <a:extLst>
                    <a:ext uri="{9D8B030D-6E8A-4147-A177-3AD203B41FA5}">
                      <a16:colId xmlns:a16="http://schemas.microsoft.com/office/drawing/2014/main" val="362544026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339514579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47027799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2378300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1163920871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65998128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694009707"/>
                    </a:ext>
                  </a:extLst>
                </a:gridCol>
                <a:gridCol w="1214694">
                  <a:extLst>
                    <a:ext uri="{9D8B030D-6E8A-4147-A177-3AD203B41FA5}">
                      <a16:colId xmlns:a16="http://schemas.microsoft.com/office/drawing/2014/main" val="268855100"/>
                    </a:ext>
                  </a:extLst>
                </a:gridCol>
              </a:tblGrid>
              <a:tr h="509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56764"/>
                  </a:ext>
                </a:extLst>
              </a:tr>
            </a:tbl>
          </a:graphicData>
        </a:graphic>
      </p:graphicFrame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A42A43E8-4535-955C-B20A-4EBF65A3CABD}"/>
              </a:ext>
            </a:extLst>
          </p:cNvPr>
          <p:cNvSpPr/>
          <p:nvPr/>
        </p:nvSpPr>
        <p:spPr>
          <a:xfrm>
            <a:off x="1661652" y="2281083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E2774E4A-0F23-9E1A-D021-DDA87B8ED7D3}"/>
              </a:ext>
            </a:extLst>
          </p:cNvPr>
          <p:cNvSpPr/>
          <p:nvPr/>
        </p:nvSpPr>
        <p:spPr>
          <a:xfrm>
            <a:off x="10137058" y="2281083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3BF80AFB-DE5A-6586-8EA2-04D7DB187229}"/>
              </a:ext>
            </a:extLst>
          </p:cNvPr>
          <p:cNvSpPr/>
          <p:nvPr/>
        </p:nvSpPr>
        <p:spPr>
          <a:xfrm>
            <a:off x="1661652" y="4029316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E73A33A2-D1B9-350C-01CD-B9CC1C5D6D61}"/>
              </a:ext>
            </a:extLst>
          </p:cNvPr>
          <p:cNvSpPr/>
          <p:nvPr/>
        </p:nvSpPr>
        <p:spPr>
          <a:xfrm>
            <a:off x="10137058" y="3953350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5E4D8321-0FCF-7193-B3D0-028532B3A282}"/>
              </a:ext>
            </a:extLst>
          </p:cNvPr>
          <p:cNvSpPr/>
          <p:nvPr/>
        </p:nvSpPr>
        <p:spPr>
          <a:xfrm>
            <a:off x="2852339" y="5771991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E8322D0A-21C9-C9C0-0BC0-742AF0EDF2AC}"/>
              </a:ext>
            </a:extLst>
          </p:cNvPr>
          <p:cNvSpPr/>
          <p:nvPr/>
        </p:nvSpPr>
        <p:spPr>
          <a:xfrm>
            <a:off x="6601379" y="5771991"/>
            <a:ext cx="393290" cy="61943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9519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08542 0.00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0.00069 L -0.19193 0.0020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93 0.00208 L -0.29675 0.003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0495 -0.0009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BF412A-A894-704B-5E39-B74F516C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O(n log n) </a:t>
            </a:r>
            <a:r>
              <a:rPr lang="ko-KR" altLang="en-US" sz="4000"/>
              <a:t>풀이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8DC70-325A-C4BB-FAC8-02BC99BF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시간 복잡도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std::sort -&gt; O(n log n)</a:t>
            </a:r>
            <a:br>
              <a:rPr lang="en-US" altLang="ko-KR" sz="2000" dirty="0"/>
            </a:br>
            <a:r>
              <a:rPr lang="ko-KR" altLang="en-US" sz="2000" dirty="0"/>
              <a:t>포인터 움직이기 </a:t>
            </a:r>
            <a:r>
              <a:rPr lang="en-US" altLang="ko-KR" sz="2000" dirty="0"/>
              <a:t>-&gt; O(n)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O(n) + O(n log n) -&gt;</a:t>
            </a:r>
            <a:br>
              <a:rPr lang="en-US" altLang="ko-KR" sz="2000" dirty="0"/>
            </a:br>
            <a:r>
              <a:rPr lang="en-US" altLang="ko-KR" sz="2000" dirty="0"/>
              <a:t>O(n log n)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다른 방식으로도 </a:t>
            </a:r>
            <a:r>
              <a:rPr lang="en-US" altLang="ko-KR" sz="2000" dirty="0"/>
              <a:t>O(n log n) </a:t>
            </a:r>
            <a:r>
              <a:rPr lang="ko-KR" altLang="en-US" sz="2000" dirty="0"/>
              <a:t>가능할까</a:t>
            </a:r>
            <a:r>
              <a:rPr lang="en-US" altLang="ko-KR" sz="20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EB5C8-26A6-7069-B1EA-7A7E6EF1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28" y="1280160"/>
            <a:ext cx="478214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E793-BED5-AA30-A429-E8243F6A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8D4E9-EE41-910D-8F3C-FF59E8BC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1"/>
          </a:xfrm>
        </p:spPr>
        <p:txBody>
          <a:bodyPr/>
          <a:lstStyle/>
          <a:p>
            <a:r>
              <a:rPr lang="ko-KR" altLang="en-US" dirty="0"/>
              <a:t>방금 문제와 같이 포인터 </a:t>
            </a:r>
            <a:r>
              <a:rPr lang="en-US" altLang="ko-KR" dirty="0"/>
              <a:t>2</a:t>
            </a:r>
            <a:r>
              <a:rPr lang="ko-KR" altLang="en-US" dirty="0"/>
              <a:t>개를 적절히 움직여서 문제를 푸는 기법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하나로 정해진 알고리즘이 아니라</a:t>
            </a:r>
            <a:r>
              <a:rPr lang="en-US" altLang="ko-KR" dirty="0"/>
              <a:t>, </a:t>
            </a:r>
            <a:r>
              <a:rPr lang="ko-KR" altLang="en-US" dirty="0"/>
              <a:t>여러가지로 사용할 수 있는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3273.</a:t>
            </a:r>
            <a:r>
              <a:rPr lang="ko-KR" altLang="en-US" dirty="0">
                <a:hlinkClick r:id="rId2"/>
              </a:rPr>
              <a:t>두 수의 합 </a:t>
            </a:r>
            <a:r>
              <a:rPr lang="en-US" altLang="ko-KR" dirty="0"/>
              <a:t>: </a:t>
            </a:r>
            <a:r>
              <a:rPr lang="ko-KR" altLang="en-US" dirty="0"/>
              <a:t>방금 푼 문제 업그레이드 버전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2018.</a:t>
            </a:r>
            <a:r>
              <a:rPr lang="ko-KR" altLang="en-US" dirty="0">
                <a:hlinkClick r:id="rId3"/>
              </a:rPr>
              <a:t>수들의 합 </a:t>
            </a:r>
            <a:r>
              <a:rPr lang="en-US" altLang="ko-KR" dirty="0">
                <a:hlinkClick r:id="rId3"/>
              </a:rPr>
              <a:t>5 </a:t>
            </a:r>
            <a:r>
              <a:rPr lang="en-US" altLang="ko-KR" dirty="0"/>
              <a:t>: </a:t>
            </a:r>
            <a:r>
              <a:rPr lang="ko-KR" altLang="en-US" dirty="0"/>
              <a:t>포인터를 다른 형식으로 처리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10025.</a:t>
            </a:r>
            <a:r>
              <a:rPr lang="ko-KR" altLang="en-US" dirty="0">
                <a:hlinkClick r:id="rId4"/>
              </a:rPr>
              <a:t>게으른 백곰 </a:t>
            </a:r>
            <a:r>
              <a:rPr lang="en-US" altLang="ko-KR" dirty="0"/>
              <a:t>: </a:t>
            </a:r>
            <a:r>
              <a:rPr lang="ko-KR" altLang="en-US" dirty="0"/>
              <a:t>슬라이딩 윈도우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03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0EEE-6A29-CF01-089A-994E02C4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이진 탐색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EB0BA-5321-8A3E-0303-23BB8271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0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1B9D5-A7CF-2C56-011D-34DA77B3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</a:t>
            </a:r>
            <a:r>
              <a:rPr lang="ko-KR" altLang="en-US" dirty="0"/>
              <a:t>누적 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A4A91-6D3D-7A06-498C-118E8BA7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Prefix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39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D7EE-C29B-2CAE-49B9-37D9FCF8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합을 여러 개 구하는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11C47-32DE-7848-6995-9B0BA34E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수열 </a:t>
            </a:r>
            <a:r>
              <a:rPr lang="en-US" altLang="ko-KR" dirty="0"/>
              <a:t>A</a:t>
            </a:r>
            <a:r>
              <a:rPr lang="ko-KR" altLang="en-US" dirty="0"/>
              <a:t>이 주어지고 </a:t>
            </a:r>
            <a:r>
              <a:rPr lang="en-US" altLang="ko-KR" dirty="0"/>
              <a:t>t</a:t>
            </a:r>
            <a:r>
              <a:rPr lang="ko-KR" altLang="en-US" dirty="0"/>
              <a:t>개의 쿼리가 들어온다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쿼리의 종류는 하나로 정수 </a:t>
            </a:r>
            <a:r>
              <a:rPr lang="en-US" altLang="ko-KR" dirty="0"/>
              <a:t>a, b (a&lt;=b)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수열 </a:t>
            </a:r>
            <a:r>
              <a:rPr lang="en-US" altLang="ko-KR" dirty="0"/>
              <a:t>A[a]~A[b]</a:t>
            </a:r>
            <a:r>
              <a:rPr lang="ko-KR" altLang="en-US" dirty="0"/>
              <a:t>까지의 합을 구하는 쿼리다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N</a:t>
            </a:r>
            <a:r>
              <a:rPr lang="ko-KR" altLang="en-US" dirty="0"/>
              <a:t>과 다음 줄에 수열 </a:t>
            </a:r>
            <a:r>
              <a:rPr lang="en-US" altLang="ko-KR" dirty="0"/>
              <a:t>A</a:t>
            </a:r>
            <a:r>
              <a:rPr lang="ko-KR" altLang="en-US" dirty="0"/>
              <a:t>의 요소 </a:t>
            </a:r>
            <a:r>
              <a:rPr lang="en-US" altLang="ko-KR" dirty="0"/>
              <a:t>N</a:t>
            </a:r>
            <a:r>
              <a:rPr lang="ko-KR" altLang="en-US" dirty="0"/>
              <a:t>개가 주어진다</a:t>
            </a:r>
            <a:r>
              <a:rPr lang="en-US" altLang="ko-KR" dirty="0"/>
              <a:t>. </a:t>
            </a:r>
            <a:r>
              <a:rPr lang="ko-KR" altLang="en-US" dirty="0"/>
              <a:t>그 다음 줄에 </a:t>
            </a:r>
            <a:r>
              <a:rPr lang="en-US" altLang="ko-KR" dirty="0"/>
              <a:t>t</a:t>
            </a:r>
            <a:r>
              <a:rPr lang="ko-KR" altLang="en-US" dirty="0"/>
              <a:t>가 주어지고 다음 </a:t>
            </a:r>
            <a:r>
              <a:rPr lang="en-US" altLang="ko-KR" dirty="0"/>
              <a:t>t</a:t>
            </a:r>
            <a:r>
              <a:rPr lang="ko-KR" altLang="en-US" dirty="0"/>
              <a:t>개의 줄에는 쿼리 </a:t>
            </a:r>
            <a:r>
              <a:rPr lang="en-US" altLang="ko-KR" dirty="0"/>
              <a:t>a, b</a:t>
            </a:r>
            <a:r>
              <a:rPr lang="ko-KR" altLang="en-US" dirty="0"/>
              <a:t>가 주어진다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각 쿼리의 답을 출력하라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79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227721-AAE4-B10F-111A-31E964D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O(Nt)</a:t>
            </a:r>
            <a:r>
              <a:rPr lang="ko-KR" altLang="en-US" sz="4000"/>
              <a:t>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A2D5F-938C-2D2D-F57D-A551318C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쿼리 하나하나</a:t>
            </a:r>
            <a:r>
              <a:rPr lang="en-US" altLang="ko-KR" sz="2000" dirty="0"/>
              <a:t> </a:t>
            </a:r>
            <a:r>
              <a:rPr lang="ko-KR" altLang="en-US" sz="2000" dirty="0"/>
              <a:t>직접 반복문을 돌리면서 구하는 방법이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시간 복잡도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t</a:t>
            </a:r>
            <a:r>
              <a:rPr lang="ko-KR" altLang="en-US" sz="2000" dirty="0"/>
              <a:t>개의 쿼리마다 최악의 경우인 </a:t>
            </a:r>
            <a:r>
              <a:rPr lang="en-US" altLang="ko-KR" sz="2000" dirty="0"/>
              <a:t>[0, n-1] </a:t>
            </a:r>
            <a:r>
              <a:rPr lang="ko-KR" altLang="en-US" sz="2000" dirty="0"/>
              <a:t>쿼리가 주어진다면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O(f(t))</a:t>
            </a:r>
            <a:r>
              <a:rPr lang="ko-KR" altLang="en-US" sz="2000" dirty="0"/>
              <a:t>는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Nt</a:t>
            </a:r>
            <a:r>
              <a:rPr lang="en-US" altLang="ko-KR" sz="2000" dirty="0"/>
              <a:t>)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26A4B-4335-031E-136C-5B46C16E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00" y="1280160"/>
            <a:ext cx="571120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D198D-06EF-77B2-ACEE-0A7B92D2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구간의 합을 구하면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B634-E0EC-FA87-0C24-0535B646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문제의 </a:t>
            </a:r>
            <a:r>
              <a:rPr lang="en-US" altLang="ko-KR" dirty="0"/>
              <a:t>t</a:t>
            </a:r>
            <a:r>
              <a:rPr lang="ko-KR" altLang="en-US" dirty="0"/>
              <a:t>가 아무리 커진다고 하더라도</a:t>
            </a:r>
            <a:r>
              <a:rPr lang="en-US" altLang="ko-KR" dirty="0"/>
              <a:t>, </a:t>
            </a:r>
            <a:r>
              <a:rPr lang="ko-KR" altLang="en-US" dirty="0"/>
              <a:t>구간 합을 </a:t>
            </a:r>
            <a:r>
              <a:rPr lang="en-US" altLang="ko-KR" dirty="0"/>
              <a:t>O(1)</a:t>
            </a:r>
            <a:r>
              <a:rPr lang="ko-KR" altLang="en-US" dirty="0"/>
              <a:t>만에 해결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모든 경우의 구간 합을 구하면 매우 큰 시간과</a:t>
            </a:r>
            <a:r>
              <a:rPr lang="en-US" altLang="ko-KR" dirty="0"/>
              <a:t>, </a:t>
            </a:r>
            <a:r>
              <a:rPr lang="ko-KR" altLang="en-US" dirty="0"/>
              <a:t>메모리가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그렇다면 어떻게 모든 구간의 합을 구할 수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270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760D5-A382-6E09-8117-109CD0D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DF0EF5-4F87-2280-611E-C1195313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길이가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어떤 배열 </a:t>
                </a:r>
                <a:r>
                  <a:rPr lang="en-US" altLang="ko-KR" dirty="0" err="1"/>
                  <a:t>arr</a:t>
                </a:r>
                <a:r>
                  <a:rPr lang="ko-KR" altLang="en-US" dirty="0"/>
                  <a:t>이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그 배열의 원소는 </a:t>
                </a:r>
                <a:r>
                  <a:rPr lang="en-US" altLang="ko-KR" dirty="0" err="1"/>
                  <a:t>arr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 특징이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이런 경우에 </a:t>
                </a:r>
                <a:r>
                  <a:rPr lang="en-US" altLang="ko-KR" dirty="0"/>
                  <a:t>0, b</a:t>
                </a:r>
                <a:r>
                  <a:rPr lang="ko-KR" altLang="en-US" dirty="0"/>
                  <a:t>인 쿼리는 쉽게 처리 할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a, b</a:t>
                </a:r>
                <a:r>
                  <a:rPr lang="ko-KR" altLang="en-US" dirty="0"/>
                  <a:t>인 쿼리는 어떻게 처리 할 수 있을까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DF0EF5-4F87-2280-611E-C1195313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2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71142C-9690-DC3C-E86B-3D9E064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O(N)+O(t) </a:t>
            </a:r>
            <a:r>
              <a:rPr lang="ko-KR" altLang="en-US" sz="400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A73B-118D-56F4-F2F7-8FA8E181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가장 먼저 입력된 배열의 누적합을 구하고</a:t>
            </a:r>
            <a:r>
              <a:rPr lang="en-US" altLang="ko-KR" sz="2000" dirty="0"/>
              <a:t> </a:t>
            </a:r>
            <a:r>
              <a:rPr lang="ko-KR" altLang="en-US" sz="2000" dirty="0"/>
              <a:t>쿼리를 누적 합을 이용해 </a:t>
            </a:r>
            <a:r>
              <a:rPr lang="en-US" altLang="ko-KR" sz="2000" dirty="0"/>
              <a:t>O(1)</a:t>
            </a:r>
            <a:r>
              <a:rPr lang="ko-KR" altLang="en-US" sz="2000" dirty="0"/>
              <a:t>만에 해결한다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시간 복잡도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ko-KR" altLang="en-US" sz="2000" dirty="0" err="1"/>
              <a:t>전처리</a:t>
            </a:r>
            <a:r>
              <a:rPr lang="ko-KR" altLang="en-US" sz="2000" dirty="0"/>
              <a:t> 시간 </a:t>
            </a:r>
            <a:r>
              <a:rPr lang="en-US" altLang="ko-KR" sz="2000" dirty="0"/>
              <a:t>-&gt; O(n)</a:t>
            </a:r>
            <a:br>
              <a:rPr lang="en-US" altLang="ko-KR" sz="2000" dirty="0"/>
            </a:br>
            <a:r>
              <a:rPr lang="ko-KR" altLang="en-US" sz="2000" dirty="0"/>
              <a:t>쿼리 처리 시긴 </a:t>
            </a:r>
            <a:r>
              <a:rPr lang="en-US" altLang="ko-KR" sz="2000" dirty="0"/>
              <a:t>-&gt; t*O(1)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O(N) + O(t)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50222-BA64-1DF8-5834-E7BC1AF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565026"/>
            <a:ext cx="5365375" cy="35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3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9E0B-D8F8-DD01-4656-A2C858E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ED5B9-AE5D-E472-BA80-FB2C1765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쉬움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2470(</a:t>
            </a:r>
            <a:r>
              <a:rPr lang="ko-KR" altLang="en-US" dirty="0" err="1"/>
              <a:t>투포인터</a:t>
            </a:r>
            <a:r>
              <a:rPr lang="en-US" altLang="ko-KR" dirty="0"/>
              <a:t>, </a:t>
            </a:r>
            <a:r>
              <a:rPr lang="ko-KR" altLang="en-US" dirty="0"/>
              <a:t>이진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27931(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 err="1"/>
              <a:t>투포인터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11660(2</a:t>
            </a:r>
            <a:r>
              <a:rPr lang="ko-KR" altLang="en-US" dirty="0"/>
              <a:t>차원 </a:t>
            </a:r>
            <a:r>
              <a:rPr lang="ko-KR" altLang="en-US" dirty="0" err="1"/>
              <a:t>누적합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10025.</a:t>
            </a:r>
            <a:r>
              <a:rPr lang="ko-KR" altLang="en-US" dirty="0">
                <a:hlinkClick r:id="rId2"/>
              </a:rPr>
              <a:t>게으른 백곰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어려움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27942(2</a:t>
            </a:r>
            <a:r>
              <a:rPr lang="ko-KR" altLang="en-US" dirty="0"/>
              <a:t>차원 </a:t>
            </a:r>
            <a:r>
              <a:rPr lang="ko-KR" altLang="en-US" dirty="0" err="1"/>
              <a:t>누적합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56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811-7686-6FF4-F1C3-3535548D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수열에서 숫자를 찾는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B4E4F-2A2C-13DE-49F1-D3C015ED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길이가 </a:t>
            </a:r>
            <a:r>
              <a:rPr lang="en-US" altLang="ko-KR" b="1" dirty="0"/>
              <a:t>N</a:t>
            </a:r>
            <a:r>
              <a:rPr lang="ko-KR" altLang="en-US" dirty="0"/>
              <a:t>인 오름차순 정렬된 수열 </a:t>
            </a:r>
            <a:r>
              <a:rPr lang="en-US" altLang="ko-KR" b="1" dirty="0"/>
              <a:t>A</a:t>
            </a:r>
            <a:r>
              <a:rPr lang="ko-KR" altLang="en-US" dirty="0"/>
              <a:t>와 정수 </a:t>
            </a:r>
            <a:r>
              <a:rPr lang="en-US" altLang="ko-KR" b="1" dirty="0"/>
              <a:t>x</a:t>
            </a:r>
            <a:r>
              <a:rPr lang="ko-KR" altLang="en-US" dirty="0"/>
              <a:t>가 주어진다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A</a:t>
            </a:r>
            <a:r>
              <a:rPr lang="en-US" altLang="ko-KR" dirty="0"/>
              <a:t> </a:t>
            </a:r>
            <a:r>
              <a:rPr lang="ko-KR" altLang="en-US" dirty="0"/>
              <a:t>수열안에 </a:t>
            </a:r>
            <a:r>
              <a:rPr lang="en-US" altLang="ko-KR" b="1" dirty="0"/>
              <a:t>x</a:t>
            </a:r>
            <a:r>
              <a:rPr lang="ko-KR" altLang="en-US" dirty="0"/>
              <a:t>가 있는지 판단하는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b="1" dirty="0"/>
              <a:t>N </a:t>
            </a:r>
            <a:r>
              <a:rPr lang="ko-KR" altLang="en-US" dirty="0"/>
              <a:t>이 주어지고 다음 줄에 정수 </a:t>
            </a:r>
            <a:r>
              <a:rPr lang="en-US" altLang="ko-KR" b="1" dirty="0"/>
              <a:t>N </a:t>
            </a:r>
            <a:r>
              <a:rPr lang="ko-KR" altLang="en-US" dirty="0"/>
              <a:t>개가 주어진다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그리고 마지막 줄에 </a:t>
            </a:r>
            <a:r>
              <a:rPr lang="en-US" altLang="ko-KR" b="1" dirty="0"/>
              <a:t>x</a:t>
            </a:r>
            <a:r>
              <a:rPr lang="ko-KR" altLang="en-US" dirty="0"/>
              <a:t>가 주어진다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b="1" dirty="0"/>
              <a:t>x</a:t>
            </a:r>
            <a:r>
              <a:rPr lang="ko-KR" altLang="en-US" dirty="0"/>
              <a:t>가 있으면 </a:t>
            </a:r>
            <a:r>
              <a:rPr lang="en-US" altLang="ko-KR" dirty="0"/>
              <a:t>YES, </a:t>
            </a:r>
            <a:r>
              <a:rPr lang="en-US" altLang="ko-KR" b="1" dirty="0"/>
              <a:t>x</a:t>
            </a:r>
            <a:r>
              <a:rPr lang="ko-KR" altLang="en-US" dirty="0"/>
              <a:t>가 없으면 </a:t>
            </a:r>
            <a:r>
              <a:rPr lang="en-US" altLang="ko-KR" dirty="0"/>
              <a:t>NO</a:t>
            </a:r>
            <a:r>
              <a:rPr lang="ko-KR" altLang="en-US" dirty="0"/>
              <a:t>를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1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AAC8-BD2F-E4AF-57DF-D738A20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/>
              <a:t>O(1)</a:t>
            </a:r>
            <a:r>
              <a:rPr lang="ko-KR" altLang="en-US" sz="4000"/>
              <a:t>에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EED8F-2EA4-5F41-4160-F6E3CBA2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만약 입력 받는 정수의 범위가 적당히 작다고 가정한다면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10</a:t>
            </a:r>
            <a:r>
              <a:rPr lang="ko-KR" altLang="en-US" sz="2000" dirty="0"/>
              <a:t>이 입력으로 들어오면 배열의 </a:t>
            </a:r>
            <a:r>
              <a:rPr lang="en-US" altLang="ko-KR" sz="2000" dirty="0"/>
              <a:t>10</a:t>
            </a:r>
            <a:r>
              <a:rPr lang="ko-KR" altLang="en-US" sz="2000" dirty="0"/>
              <a:t>번째 인덱스에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넣어주는 방법으로 해결 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시간 복잡도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check[x] -&gt; O(1)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O(1)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AA595-5804-6F4F-FB8F-C817D51F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58" b="4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DC664-9E2B-20E2-453E-8CDE341D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O(n)</a:t>
            </a:r>
            <a:r>
              <a:rPr lang="ko-KR" altLang="en-US" sz="4000" dirty="0"/>
              <a:t>에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702C-4DBA-CF9D-0224-9105060D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입력 받은 값들을 배열에 전부 넣고</a:t>
            </a:r>
            <a:r>
              <a:rPr lang="en-US" altLang="ko-KR" sz="2000" dirty="0"/>
              <a:t>, </a:t>
            </a:r>
            <a:r>
              <a:rPr lang="ko-KR" altLang="en-US" sz="2000" dirty="0"/>
              <a:t>배열의 요소를 전부 순회하여 </a:t>
            </a:r>
            <a:r>
              <a:rPr lang="en-US" altLang="ko-KR" sz="2000" dirty="0"/>
              <a:t>x </a:t>
            </a:r>
            <a:r>
              <a:rPr lang="ko-KR" altLang="en-US" sz="2000" dirty="0"/>
              <a:t>찾기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시간 복잡도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20</a:t>
            </a:r>
            <a:r>
              <a:rPr lang="ko-KR" altLang="en-US" sz="2000" dirty="0"/>
              <a:t>번째 줄의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en-US" altLang="ko-KR" sz="2000" dirty="0"/>
              <a:t>-&gt; O(n)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O(n)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44A50-7E9A-25AF-A313-0B470750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775090"/>
            <a:ext cx="5365375" cy="51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4DB0-EEF3-F45E-2C32-1F622D4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O(log n)</a:t>
            </a:r>
            <a:r>
              <a:rPr lang="ko-KR" altLang="en-US" dirty="0"/>
              <a:t>에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95123-7B95-E27B-E1DA-25E547A8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  <a:r>
              <a:rPr lang="ko-KR" altLang="en-US" dirty="0"/>
              <a:t>알고리즘처럼 숫자를 제한하지 않으면서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O(n) </a:t>
            </a:r>
            <a:r>
              <a:rPr lang="ko-KR" altLang="en-US" dirty="0"/>
              <a:t>보다 빠르게 구현 할 수 없을까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3200" b="1" dirty="0"/>
              <a:t>“</a:t>
            </a:r>
            <a:r>
              <a:rPr lang="ko-KR" altLang="en-US" sz="3200" b="1" dirty="0"/>
              <a:t>이진 탐색</a:t>
            </a:r>
            <a:r>
              <a:rPr lang="en-US" altLang="ko-KR" sz="3200" b="1" dirty="0"/>
              <a:t>”</a:t>
            </a:r>
            <a:r>
              <a:rPr lang="ko-KR" altLang="en-US" dirty="0"/>
              <a:t>을 사용하면 가능하다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18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06DD4-1AA6-179D-2A2A-1C202185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D90E8-177C-B1FF-80DB-CE5C1184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정렬된</a:t>
            </a:r>
            <a:r>
              <a:rPr lang="en-US" altLang="ko-KR" b="1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값들에서</a:t>
            </a:r>
            <a:r>
              <a:rPr lang="ko-KR" altLang="en-US" dirty="0"/>
              <a:t> </a:t>
            </a:r>
            <a:r>
              <a:rPr lang="en-US" altLang="ko-KR" dirty="0"/>
              <a:t>O(log n)</a:t>
            </a:r>
            <a:r>
              <a:rPr lang="ko-KR" altLang="en-US" dirty="0"/>
              <a:t>만에 원하는 값을 찾아내는 알고리즘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입력이 들어온다고 해도 </a:t>
            </a:r>
            <a:r>
              <a:rPr lang="en-US" altLang="ko-KR" dirty="0"/>
              <a:t>30</a:t>
            </a:r>
            <a:r>
              <a:rPr lang="ko-KR" altLang="en-US" dirty="0"/>
              <a:t>번의 연산에 값을 찾을 수 있을 정도로 빠름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시뮬레이션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다음 배열에서 </a:t>
            </a:r>
            <a:r>
              <a:rPr lang="en-US" altLang="ko-KR" dirty="0"/>
              <a:t>6</a:t>
            </a:r>
            <a:r>
              <a:rPr lang="ko-KR" altLang="en-US" dirty="0"/>
              <a:t>을 찾는 경우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9ABE8BA-7163-AF38-981E-0DF654FFB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4947"/>
              </p:ext>
            </p:extLst>
          </p:nvPr>
        </p:nvGraphicFramePr>
        <p:xfrm>
          <a:off x="1052052" y="5299586"/>
          <a:ext cx="10589340" cy="74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34">
                  <a:extLst>
                    <a:ext uri="{9D8B030D-6E8A-4147-A177-3AD203B41FA5}">
                      <a16:colId xmlns:a16="http://schemas.microsoft.com/office/drawing/2014/main" val="2879941156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3817773551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3721338700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1650480285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845962621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4111269322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2749628600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3572724203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1930241009"/>
                    </a:ext>
                  </a:extLst>
                </a:gridCol>
                <a:gridCol w="1058934">
                  <a:extLst>
                    <a:ext uri="{9D8B030D-6E8A-4147-A177-3AD203B41FA5}">
                      <a16:colId xmlns:a16="http://schemas.microsoft.com/office/drawing/2014/main" val="1948376629"/>
                    </a:ext>
                  </a:extLst>
                </a:gridCol>
              </a:tblGrid>
              <a:tr h="74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32179"/>
                  </a:ext>
                </a:extLst>
              </a:tr>
            </a:tbl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E5D8F79F-12BF-061A-395D-D4EF5D9516D8}"/>
              </a:ext>
            </a:extLst>
          </p:cNvPr>
          <p:cNvSpPr/>
          <p:nvPr/>
        </p:nvSpPr>
        <p:spPr>
          <a:xfrm>
            <a:off x="6346722" y="5213157"/>
            <a:ext cx="5402826" cy="855406"/>
          </a:xfrm>
          <a:prstGeom prst="fram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537FD04-87FC-CBDE-D150-F2CA89340D75}"/>
              </a:ext>
            </a:extLst>
          </p:cNvPr>
          <p:cNvSpPr/>
          <p:nvPr/>
        </p:nvSpPr>
        <p:spPr>
          <a:xfrm>
            <a:off x="5353664" y="5245508"/>
            <a:ext cx="993058" cy="855406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E281C43-F723-3E79-9B86-E63742DB2C7C}"/>
              </a:ext>
            </a:extLst>
          </p:cNvPr>
          <p:cNvSpPr/>
          <p:nvPr/>
        </p:nvSpPr>
        <p:spPr>
          <a:xfrm>
            <a:off x="8475406" y="5230759"/>
            <a:ext cx="993058" cy="855406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2621A0B-0FB4-543F-20CA-C536E82082FD}"/>
              </a:ext>
            </a:extLst>
          </p:cNvPr>
          <p:cNvSpPr/>
          <p:nvPr/>
        </p:nvSpPr>
        <p:spPr>
          <a:xfrm>
            <a:off x="6499122" y="5232028"/>
            <a:ext cx="1976284" cy="855406"/>
          </a:xfrm>
          <a:prstGeom prst="fram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4BB5900-3702-7969-28C5-4F64E974A303}"/>
              </a:ext>
            </a:extLst>
          </p:cNvPr>
          <p:cNvSpPr/>
          <p:nvPr/>
        </p:nvSpPr>
        <p:spPr>
          <a:xfrm>
            <a:off x="6489290" y="5245508"/>
            <a:ext cx="993058" cy="855406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40D937-6D6F-C5B8-EAAC-2B722373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이진 탐색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ABCA07-1D97-CEE0-81D6-91AE7AD8E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중앙 값을 기준으로</a:t>
                </a:r>
                <a:r>
                  <a:rPr lang="en-US" altLang="ko-KR" sz="2000" dirty="0"/>
                  <a:t>,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찾는 값이 더 크면 왼쪽부터 중앙까지 배열 버리기</a:t>
                </a:r>
                <a:r>
                  <a:rPr lang="en-US" altLang="ko-KR" sz="2000" dirty="0"/>
                  <a:t>,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찾는 값이 더 작으면 중앙부터 오른쪽까지 배열 버리기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시간 복잡도</a:t>
                </a:r>
                <a:r>
                  <a:rPr lang="en-US" altLang="ko-KR" sz="2000" dirty="0"/>
                  <a:t>:</a:t>
                </a:r>
                <a:br>
                  <a:rPr lang="en-US" altLang="ko-KR" sz="2000" dirty="0"/>
                </a:br>
                <a:r>
                  <a:rPr lang="en-US" altLang="ko-KR" sz="2000" dirty="0" err="1"/>
                  <a:t>binary_search</a:t>
                </a:r>
                <a:r>
                  <a:rPr lang="en-US" altLang="ko-KR" sz="2000" dirty="0"/>
                  <a:t>() -&gt;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O(log N)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ABCA07-1D97-CEE0-81D6-91AE7AD8E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  <a:blipFill>
                <a:blip r:embed="rId2"/>
                <a:stretch>
                  <a:fillRect l="-1322" t="-1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5820DE1-6B0F-066C-DE4F-EF1BB5B6E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3" r="-2" b="2937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1508</Words>
  <Application>Microsoft Office PowerPoint</Application>
  <PresentationFormat>와이드스크린</PresentationFormat>
  <Paragraphs>177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Cambria Math</vt:lpstr>
      <vt:lpstr>Office 테마</vt:lpstr>
      <vt:lpstr>2.이진탐색, 투 포인터 누적합</vt:lpstr>
      <vt:lpstr>배울 내용</vt:lpstr>
      <vt:lpstr>2-1. 이진 탐색</vt:lpstr>
      <vt:lpstr>수열에서 숫자를 찾는 알고리즘</vt:lpstr>
      <vt:lpstr>O(1)에 해결하기</vt:lpstr>
      <vt:lpstr>O(n)에 해결하기</vt:lpstr>
      <vt:lpstr>O(log n)에 해결하기</vt:lpstr>
      <vt:lpstr>이진 탐색</vt:lpstr>
      <vt:lpstr>이진 탐색</vt:lpstr>
      <vt:lpstr>std::lower_bound();</vt:lpstr>
      <vt:lpstr>std::lower_bound()</vt:lpstr>
      <vt:lpstr>10815.숫자 카드</vt:lpstr>
      <vt:lpstr>10815 이진탐색 사용 풀이</vt:lpstr>
      <vt:lpstr>10815 코드</vt:lpstr>
      <vt:lpstr>2-2.매개 변수 탐색</vt:lpstr>
      <vt:lpstr>매개 변수 탐색</vt:lpstr>
      <vt:lpstr>매개변수 탐색 의사코드</vt:lpstr>
      <vt:lpstr>1654.랜선 자르기</vt:lpstr>
      <vt:lpstr>1654 매개변수 탐색 확인하기</vt:lpstr>
      <vt:lpstr>1654 코드</vt:lpstr>
      <vt:lpstr>+ 좌표 압축</vt:lpstr>
      <vt:lpstr>좌표 압축 코드</vt:lpstr>
      <vt:lpstr>2-3. 투 포인터</vt:lpstr>
      <vt:lpstr>합이 x가 되게 하는 두 요소</vt:lpstr>
      <vt:lpstr>O(n^2) 풀이</vt:lpstr>
      <vt:lpstr>O(n log n) 풀이</vt:lpstr>
      <vt:lpstr>O(n log n) 풀이 시뮬레이션</vt:lpstr>
      <vt:lpstr>O(n log n) 풀이 코드</vt:lpstr>
      <vt:lpstr>투 포인터</vt:lpstr>
      <vt:lpstr>2-4.누적 합</vt:lpstr>
      <vt:lpstr>구간 합을 여러 개 구하는 문제</vt:lpstr>
      <vt:lpstr>O(Nt) 풀이</vt:lpstr>
      <vt:lpstr>미리 구간의 합을 구하면 어떨까?</vt:lpstr>
      <vt:lpstr>누적 합</vt:lpstr>
      <vt:lpstr>O(N)+O(t) 풀이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2.이진탐색, 투 포인터 누적합</dc:title>
  <dc:creator>안해성</dc:creator>
  <cp:lastModifiedBy>안해성</cp:lastModifiedBy>
  <cp:revision>20</cp:revision>
  <dcterms:created xsi:type="dcterms:W3CDTF">2023-07-07T08:25:27Z</dcterms:created>
  <dcterms:modified xsi:type="dcterms:W3CDTF">2023-07-08T06:50:15Z</dcterms:modified>
</cp:coreProperties>
</file>