
<file path=[Content_Types].xml><?xml version="1.0" encoding="utf-8"?>
<Types xmlns="http://schemas.openxmlformats.org/package/2006/content-types">
  <Default Extension="fntdata" ContentType="application/x-fontdata"/>
  <Default Extension="gif" ContentType="image/gif"/>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Roboto"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2"/>
    <p:restoredTop sz="87118"/>
  </p:normalViewPr>
  <p:slideViewPr>
    <p:cSldViewPr snapToGrid="0">
      <p:cViewPr varScale="1">
        <p:scale>
          <a:sx n="137" d="100"/>
          <a:sy n="137" d="100"/>
        </p:scale>
        <p:origin x="1008" y="192"/>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7aa4fa8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7aa4fa8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2A3990"/>
                </a:solidFill>
              </a:rPr>
              <a:t>The Goal: use a GAN to create new music using multiple instruments training it on different genres.</a:t>
            </a:r>
            <a:endParaRPr dirty="0">
              <a:solidFill>
                <a:srgbClr val="2A3990"/>
              </a:solidFill>
            </a:endParaRPr>
          </a:p>
          <a:p>
            <a:pPr marL="0" lvl="0" indent="0" algn="l" rtl="0">
              <a:spcBef>
                <a:spcPts val="0"/>
              </a:spcBef>
              <a:spcAft>
                <a:spcPts val="0"/>
              </a:spcAft>
              <a:buClr>
                <a:schemeClr val="dk1"/>
              </a:buClr>
              <a:buSzPts val="1100"/>
              <a:buFont typeface="Arial"/>
              <a:buNone/>
            </a:pPr>
            <a:r>
              <a:rPr lang="en" dirty="0">
                <a:solidFill>
                  <a:srgbClr val="2A3990"/>
                </a:solidFill>
              </a:rPr>
              <a:t>We want music that has a pattern to it, and has some harmony</a:t>
            </a:r>
            <a:endParaRPr dirty="0">
              <a:solidFill>
                <a:srgbClr val="2A3990"/>
              </a:solidFill>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7aa4fa85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7aa4fa8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We’ve collected a MIDI dataset broken down by genres such as jazz, rock, </a:t>
            </a:r>
            <a:r>
              <a:rPr lang="en" dirty="0" err="1">
                <a:solidFill>
                  <a:schemeClr val="dk1"/>
                </a:solidFill>
              </a:rPr>
              <a:t>etc</a:t>
            </a:r>
            <a:r>
              <a:rPr lang="en" dirty="0">
                <a:solidFill>
                  <a:schemeClr val="dk1"/>
                </a:solidFill>
              </a:rPr>
              <a:t> and added a couple extras such as Nintendo and Zelda MIDI music files from the games.</a:t>
            </a: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In our approach, we encode the MIDI files by breaking them down per instruments and notes. MIDIs contain the instruments and their </a:t>
            </a:r>
            <a:r>
              <a:rPr lang="en" dirty="0" err="1">
                <a:solidFill>
                  <a:schemeClr val="dk1"/>
                </a:solidFill>
              </a:rPr>
              <a:t>notes.We</a:t>
            </a:r>
            <a:r>
              <a:rPr lang="en" dirty="0">
                <a:solidFill>
                  <a:schemeClr val="dk1"/>
                </a:solidFill>
              </a:rPr>
              <a:t> extract these using the music21 library by separating the instruments and converting the notes to </a:t>
            </a:r>
            <a:r>
              <a:rPr lang="en" dirty="0" err="1">
                <a:solidFill>
                  <a:schemeClr val="dk1"/>
                </a:solidFill>
              </a:rPr>
              <a:t>ints</a:t>
            </a:r>
            <a:r>
              <a:rPr lang="en" dirty="0">
                <a:solidFill>
                  <a:schemeClr val="dk1"/>
                </a:solidFill>
              </a:rPr>
              <a:t> so we can train them. We then create deep-learning models per instrument, train them on their respective notes and have it predict new ones. The end goal was to have the model learn various patterns and given a genre/melody, to create a new one using the notes and chords it learned to recognized.</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7aa4fa8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7aa4fa8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Wavenet was developped by DeepMind from Google. It models waveforms which can be use to generate speech and audio in general. Wavenet uses convolution layers to model audio patterns and can be used for both speech and music</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7aa4fa85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7aa4fa8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7aa4fa85b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7aa4fa85b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the beginning of model </a:t>
            </a:r>
            <a:r>
              <a:rPr lang="en" dirty="0" err="1"/>
              <a:t>creation,all</a:t>
            </a:r>
            <a:r>
              <a:rPr lang="en" dirty="0"/>
              <a:t> notes were the same, and model </a:t>
            </a:r>
            <a:r>
              <a:rPr lang="en" dirty="0" err="1"/>
              <a:t>wasnt</a:t>
            </a:r>
            <a:r>
              <a:rPr lang="en" dirty="0"/>
              <a:t> making informed predictions.</a:t>
            </a:r>
            <a:endParaRPr dirty="0"/>
          </a:p>
          <a:p>
            <a:pPr marL="0" lvl="0" indent="0" algn="l" rtl="0">
              <a:spcBef>
                <a:spcPts val="0"/>
              </a:spcBef>
              <a:spcAft>
                <a:spcPts val="0"/>
              </a:spcAft>
              <a:buNone/>
            </a:pPr>
            <a:r>
              <a:rPr lang="en" dirty="0"/>
              <a:t>After tweaking some hyperparameters, model can now produce combinations of chords and notes similar to actual music.</a:t>
            </a:r>
            <a:endParaRPr dirty="0"/>
          </a:p>
          <a:p>
            <a:pPr marL="0" lvl="0" indent="0" algn="l" rtl="0">
              <a:spcBef>
                <a:spcPts val="0"/>
              </a:spcBef>
              <a:spcAft>
                <a:spcPts val="0"/>
              </a:spcAft>
              <a:buNone/>
            </a:pPr>
            <a:r>
              <a:rPr lang="en" dirty="0"/>
              <a:t>Music is still a bit ‘off’ sounding and dives into repetition after about 10 secs</a:t>
            </a:r>
            <a:endParaRPr dirty="0"/>
          </a:p>
          <a:p>
            <a:pPr marL="0" lvl="0" indent="0" algn="l" rtl="0">
              <a:spcBef>
                <a:spcPts val="0"/>
              </a:spcBef>
              <a:spcAft>
                <a:spcPts val="0"/>
              </a:spcAft>
              <a:buNone/>
            </a:pPr>
            <a:r>
              <a:rPr lang="en" dirty="0"/>
              <a:t>Best training data is many, similar songs to get consistent style and less off key sounds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microsoft.com/office/2007/relationships/media" Target="../media/media1.mp3"/><Relationship Id="rId7" Type="http://schemas.openxmlformats.org/officeDocument/2006/relationships/notesSlide" Target="../notesSlides/notesSlide5.xml"/><Relationship Id="rId2" Type="http://schemas.openxmlformats.org/officeDocument/2006/relationships/audio" Target="NULL" TargetMode="External"/><Relationship Id="rId1" Type="http://schemas.openxmlformats.org/officeDocument/2006/relationships/tags" Target="../tags/tag1.xml"/><Relationship Id="rId6" Type="http://schemas.openxmlformats.org/officeDocument/2006/relationships/slideLayout" Target="../slideLayouts/slideLayout3.xml"/><Relationship Id="rId5" Type="http://schemas.microsoft.com/office/2007/relationships/media" Target="../media/media3.mp3"/><Relationship Id="rId4" Type="http://schemas.microsoft.com/office/2007/relationships/media" Target="../media/media2.mp3"/><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Music Generation with </a:t>
            </a:r>
            <a:r>
              <a:rPr lang="en" dirty="0" err="1"/>
              <a:t>WaveNet</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Natalia Whiteley and Michael Naccache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goal of this project was to create music using </a:t>
            </a:r>
            <a:r>
              <a:rPr lang="en-US" dirty="0"/>
              <a:t>Generative Adversarial Networks </a:t>
            </a:r>
            <a:endParaRPr dirty="0"/>
          </a:p>
          <a:p>
            <a:pPr marL="457200" lvl="0" indent="-342900" algn="l" rtl="0">
              <a:spcBef>
                <a:spcPts val="0"/>
              </a:spcBef>
              <a:spcAft>
                <a:spcPts val="0"/>
              </a:spcAft>
              <a:buSzPts val="1800"/>
              <a:buChar char="●"/>
            </a:pPr>
            <a:r>
              <a:rPr lang="en-US" dirty="0"/>
              <a:t>We want to make new music from existing music of a particular genre</a:t>
            </a:r>
            <a:endParaRPr dirty="0"/>
          </a:p>
          <a:p>
            <a:pPr marL="45720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data set consists of midi files separated by genre</a:t>
            </a:r>
            <a:endParaRPr dirty="0"/>
          </a:p>
          <a:p>
            <a:pPr marL="457200" lvl="0" indent="-342900" algn="l" rtl="0">
              <a:spcBef>
                <a:spcPts val="0"/>
              </a:spcBef>
              <a:spcAft>
                <a:spcPts val="0"/>
              </a:spcAft>
              <a:buSzPts val="1800"/>
              <a:buChar char="●"/>
            </a:pPr>
            <a:r>
              <a:rPr lang="en" dirty="0"/>
              <a:t>The training data is a list of notes separated by instrument of all the songs in a single genre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we achieved our goal</a:t>
            </a:r>
            <a:endParaRPr dirty="0"/>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WaveNet is a deep learning algorithm that uses convolution layers to model audio patterns</a:t>
            </a:r>
            <a:endParaRPr/>
          </a:p>
          <a:p>
            <a:pPr marL="457200" lvl="0" indent="-342900" algn="l" rtl="0">
              <a:spcBef>
                <a:spcPts val="0"/>
              </a:spcBef>
              <a:spcAft>
                <a:spcPts val="0"/>
              </a:spcAft>
              <a:buSzPts val="1800"/>
              <a:buChar char="●"/>
            </a:pPr>
            <a:r>
              <a:rPr lang="en"/>
              <a:t>We used a simplified version of WaveNet for our model</a:t>
            </a:r>
            <a:endParaRPr/>
          </a:p>
        </p:txBody>
      </p:sp>
      <p:pic>
        <p:nvPicPr>
          <p:cNvPr id="105" name="Google Shape;105;p16"/>
          <p:cNvPicPr preferRelativeResize="0"/>
          <p:nvPr/>
        </p:nvPicPr>
        <p:blipFill>
          <a:blip r:embed="rId3">
            <a:alphaModFix/>
          </a:blip>
          <a:stretch>
            <a:fillRect/>
          </a:stretch>
        </p:blipFill>
        <p:spPr>
          <a:xfrm>
            <a:off x="535635" y="2696548"/>
            <a:ext cx="4176324" cy="18723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r>
              <a:rPr lang="en-US" dirty="0"/>
              <a:t>First try…		… to second…		… to end result</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13" name="Google Shape;113;p17"/>
          <p:cNvPicPr preferRelativeResize="0"/>
          <p:nvPr/>
        </p:nvPicPr>
        <p:blipFill>
          <a:blip r:embed="rId8">
            <a:alphaModFix/>
          </a:blip>
          <a:stretch>
            <a:fillRect/>
          </a:stretch>
        </p:blipFill>
        <p:spPr>
          <a:xfrm>
            <a:off x="311700" y="3449050"/>
            <a:ext cx="1375625" cy="1375625"/>
          </a:xfrm>
          <a:prstGeom prst="rect">
            <a:avLst/>
          </a:prstGeom>
          <a:noFill/>
          <a:ln>
            <a:noFill/>
          </a:ln>
        </p:spPr>
      </p:pic>
      <p:pic>
        <p:nvPicPr>
          <p:cNvPr id="8" name="best.mp3" descr="best.mp3">
            <a:hlinkClick r:id="" action="ppaction://media"/>
            <a:extLst>
              <a:ext uri="{FF2B5EF4-FFF2-40B4-BE49-F238E27FC236}">
                <a16:creationId xmlns:a16="http://schemas.microsoft.com/office/drawing/2014/main" id="{F3BB8D1E-56EC-B74E-AE47-0E85545BCE50}"/>
              </a:ext>
            </a:extLst>
          </p:cNvPr>
          <p:cNvPicPr>
            <a:picLocks noChangeAspect="1"/>
          </p:cNvPicPr>
          <p:nvPr>
            <a:audioFile r:link="rId2"/>
            <p:extLst>
              <p:ext uri="{DAA4B4D4-6D71-4841-9C94-3DE7FCFB9230}">
                <p14:media xmlns:p14="http://schemas.microsoft.com/office/powerpoint/2010/main" r:embed="rId3">
                  <p14:trim end="3894.5513"/>
                  <p14:fade in="264.6643" out="484.3456"/>
                </p14:media>
              </p:ext>
            </p:extLst>
          </p:nvPr>
        </p:nvPicPr>
        <p:blipFill>
          <a:blip r:embed="rId9"/>
          <a:stretch>
            <a:fillRect/>
          </a:stretch>
        </p:blipFill>
        <p:spPr>
          <a:xfrm>
            <a:off x="3419593" y="1749119"/>
            <a:ext cx="1301549" cy="1301549"/>
          </a:xfrm>
          <a:prstGeom prst="rect">
            <a:avLst/>
          </a:prstGeom>
          <a:solidFill>
            <a:schemeClr val="bg2">
              <a:lumMod val="40000"/>
              <a:lumOff val="60000"/>
            </a:schemeClr>
          </a:solidFill>
        </p:spPr>
      </p:pic>
      <p:pic>
        <p:nvPicPr>
          <p:cNvPr id="10" name="very-zelda.mp3" descr="very-zelda.mp3">
            <a:hlinkClick r:id="" action="ppaction://media"/>
            <a:extLst>
              <a:ext uri="{FF2B5EF4-FFF2-40B4-BE49-F238E27FC236}">
                <a16:creationId xmlns:a16="http://schemas.microsoft.com/office/drawing/2014/main" id="{C6EB1E44-95E2-034C-8C4A-91495EAF76F8}"/>
              </a:ext>
            </a:extLst>
          </p:cNvPr>
          <p:cNvPicPr>
            <a:picLocks noChangeAspect="1"/>
          </p:cNvPicPr>
          <p:nvPr>
            <a:audioFile r:link="rId2"/>
            <p:extLst>
              <p:ext uri="{DAA4B4D4-6D71-4841-9C94-3DE7FCFB9230}">
                <p14:media xmlns:p14="http://schemas.microsoft.com/office/powerpoint/2010/main" r:embed="rId4">
                  <p14:trim end="1997.2297"/>
                  <p14:fade in="306.8988" out="340.7091"/>
                </p14:media>
              </p:ext>
            </p:extLst>
          </p:nvPr>
        </p:nvPicPr>
        <p:blipFill>
          <a:blip r:embed="rId9"/>
          <a:stretch>
            <a:fillRect/>
          </a:stretch>
        </p:blipFill>
        <p:spPr>
          <a:xfrm>
            <a:off x="6418805" y="1749119"/>
            <a:ext cx="1301549" cy="1301549"/>
          </a:xfrm>
          <a:prstGeom prst="rect">
            <a:avLst/>
          </a:prstGeom>
          <a:solidFill>
            <a:schemeClr val="bg2">
              <a:lumMod val="40000"/>
              <a:lumOff val="60000"/>
            </a:schemeClr>
          </a:solidFill>
        </p:spPr>
      </p:pic>
      <p:pic>
        <p:nvPicPr>
          <p:cNvPr id="12" name="bad.mp3" descr="bad.mp3">
            <a:hlinkClick r:id="" action="ppaction://media"/>
            <a:extLst>
              <a:ext uri="{FF2B5EF4-FFF2-40B4-BE49-F238E27FC236}">
                <a16:creationId xmlns:a16="http://schemas.microsoft.com/office/drawing/2014/main" id="{90CA2B9A-E1E7-B24D-83FC-967408CA74C5}"/>
              </a:ext>
            </a:extLst>
          </p:cNvPr>
          <p:cNvPicPr>
            <a:picLocks noChangeAspect="1"/>
          </p:cNvPicPr>
          <p:nvPr>
            <a:audioFile r:link="rId2"/>
            <p:extLst>
              <p:ext uri="{DAA4B4D4-6D71-4841-9C94-3DE7FCFB9230}">
                <p14:media xmlns:p14="http://schemas.microsoft.com/office/powerpoint/2010/main" r:embed="rId5">
                  <p14:trim end="4955.2211"/>
                  <p14:fade in="386.9507" out="304.325"/>
                </p14:media>
              </p:ext>
            </p:extLst>
          </p:nvPr>
        </p:nvPicPr>
        <p:blipFill>
          <a:blip r:embed="rId9"/>
          <a:stretch>
            <a:fillRect/>
          </a:stretch>
        </p:blipFill>
        <p:spPr>
          <a:xfrm>
            <a:off x="609984" y="1749119"/>
            <a:ext cx="1301549" cy="1301549"/>
          </a:xfrm>
          <a:prstGeom prst="rect">
            <a:avLst/>
          </a:prstGeom>
          <a:solidFill>
            <a:schemeClr val="bg2">
              <a:lumMod val="40000"/>
              <a:lumOff val="60000"/>
            </a:schemeClr>
          </a:solidFill>
        </p:spPr>
      </p:pic>
    </p:spTree>
    <p:custDataLst>
      <p:tags r:id="rId1"/>
    </p:custData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572" fill="hold"/>
                                        <p:tgtEl>
                                          <p:spTgt spid="12"/>
                                        </p:tgtEl>
                                      </p:cBhvr>
                                    </p:cmd>
                                  </p:childTnLst>
                                </p:cTn>
                              </p:par>
                            </p:childTnLst>
                          </p:cTn>
                        </p:par>
                      </p:childTnLst>
                    </p:cTn>
                  </p:par>
                </p:childTnLst>
              </p:cTn>
              <p:nextCondLst>
                <p:cond evt="onClick" delay="0">
                  <p:tgtEl>
                    <p:spTgt spid="12"/>
                  </p:tgtEl>
                </p:cond>
              </p:nextCondLst>
            </p:seq>
            <p:audio>
              <p:cMediaNode vol="80000">
                <p:cTn id="7" fill="remove" display="0">
                  <p:stCondLst>
                    <p:cond delay="indefinite"/>
                  </p:stCondLst>
                  <p:endCondLst>
                    <p:cond evt="onStopAudio" delay="0">
                      <p:tgtEl>
                        <p:sldTgt/>
                      </p:tgtEl>
                    </p:cond>
                  </p:endCondLst>
                </p:cTn>
                <p:tgtEl>
                  <p:spTgt spid="12"/>
                </p:tgtEl>
              </p:cMediaNode>
            </p:audi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6632" fill="hold"/>
                                        <p:tgtEl>
                                          <p:spTgt spid="8"/>
                                        </p:tgtEl>
                                      </p:cBhvr>
                                    </p:cmd>
                                  </p:childTnLst>
                                </p:cTn>
                              </p:par>
                            </p:childTnLst>
                          </p:cTn>
                        </p:par>
                      </p:childTnLst>
                    </p:cTn>
                  </p:par>
                </p:childTnLst>
              </p:cTn>
              <p:nextCondLst>
                <p:cond evt="onClick" delay="0">
                  <p:tgtEl>
                    <p:spTgt spid="8"/>
                  </p:tgtEl>
                </p:cond>
              </p:nextCondLst>
            </p:seq>
            <p:audio>
              <p:cMediaNode vol="27273">
                <p:cTn id="13" fill="hold" display="0">
                  <p:stCondLst>
                    <p:cond delay="indefinite"/>
                  </p:stCondLst>
                  <p:endCondLst>
                    <p:cond evt="onStopAudio" delay="0">
                      <p:tgtEl>
                        <p:sldTgt/>
                      </p:tgtEl>
                    </p:cond>
                  </p:endCondLst>
                </p:cTn>
                <p:tgtEl>
                  <p:spTgt spid="8"/>
                </p:tgtEl>
              </p:cMediaNode>
            </p:audi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8399" fill="hold"/>
                                        <p:tgtEl>
                                          <p:spTgt spid="10"/>
                                        </p:tgtEl>
                                      </p:cBhvr>
                                    </p:cmd>
                                  </p:childTnLst>
                                </p:cTn>
                              </p:par>
                            </p:childTnLst>
                          </p:cTn>
                        </p:par>
                      </p:childTnLst>
                    </p:cTn>
                  </p:par>
                </p:childTnLst>
              </p:cTn>
              <p:nextCondLst>
                <p:cond evt="onClick" delay="0">
                  <p:tgtEl>
                    <p:spTgt spid="10"/>
                  </p:tgtEl>
                </p:cond>
              </p:nextCondLst>
            </p:seq>
            <p:audio>
              <p:cMediaNode vol="21212">
                <p:cTn id="19" fill="hold" display="0">
                  <p:stCondLst>
                    <p:cond delay="indefinite"/>
                  </p:stCondLst>
                  <p:endCondLst>
                    <p:cond evt="onStopAudio" delay="0">
                      <p:tgtEl>
                        <p:sldTgt/>
                      </p:tgtEl>
                    </p:cond>
                  </p:endCondLst>
                </p:cTn>
                <p:tgtEl>
                  <p:spTgt spid="1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Cont.</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Model can produce music with some patterns that isn’t just a note repeated</a:t>
            </a:r>
            <a:endParaRPr dirty="0"/>
          </a:p>
          <a:p>
            <a:pPr marL="457200" lvl="0" indent="-342900" algn="l" rtl="0">
              <a:spcBef>
                <a:spcPts val="0"/>
              </a:spcBef>
              <a:spcAft>
                <a:spcPts val="0"/>
              </a:spcAft>
              <a:buSzPts val="1800"/>
              <a:buChar char="●"/>
            </a:pPr>
            <a:r>
              <a:rPr lang="en" dirty="0"/>
              <a:t>Music is a bit off-key, and easily falls into repetition with longer songs</a:t>
            </a:r>
            <a:endParaRPr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26.2|1.3"/>
</p:tagLst>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423</Words>
  <Application>Microsoft Macintosh PowerPoint</Application>
  <PresentationFormat>On-screen Show (16:9)</PresentationFormat>
  <Paragraphs>25</Paragraphs>
  <Slides>6</Slides>
  <Notes>6</Notes>
  <HiddenSlides>0</HiddenSlides>
  <MMClips>3</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Roboto</vt:lpstr>
      <vt:lpstr>Geometric</vt:lpstr>
      <vt:lpstr>Music Generation with WaveNet</vt:lpstr>
      <vt:lpstr>Goal</vt:lpstr>
      <vt:lpstr>Data</vt:lpstr>
      <vt:lpstr>How we achieved our goal</vt:lpstr>
      <vt:lpstr>Results</vt:lpstr>
      <vt:lpstr>Results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Generation with Wavenet</dc:title>
  <cp:lastModifiedBy>N W</cp:lastModifiedBy>
  <cp:revision>12</cp:revision>
  <dcterms:modified xsi:type="dcterms:W3CDTF">2020-12-07T03:28:47Z</dcterms:modified>
</cp:coreProperties>
</file>