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>
        <p:scale>
          <a:sx n="94" d="100"/>
          <a:sy n="94" d="100"/>
        </p:scale>
        <p:origin x="112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afoucoux/Documents/Cours/ma2/aidmulticrit/projetaidmulticrit/Cafe&#76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Température</a:t>
            </a:r>
          </a:p>
        </c:rich>
      </c:tx>
      <c:layout>
        <c:manualLayout>
          <c:xMode val="edge"/>
          <c:yMode val="edge"/>
          <c:x val="0.3311388888888888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Additive!$H$26:$H$30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66-BC4A-B7AE-5F23F6E8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745599"/>
        <c:axId val="176349311"/>
      </c:lineChart>
      <c:catAx>
        <c:axId val="32874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349311"/>
        <c:crosses val="autoZero"/>
        <c:auto val="1"/>
        <c:lblAlgn val="ctr"/>
        <c:lblOffset val="100"/>
        <c:noMultiLvlLbl val="0"/>
      </c:catAx>
      <c:valAx>
        <c:axId val="17634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745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Mousse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Additive!$I$26:$I$30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2D-394D-8AEC-ED6EE510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63407"/>
        <c:axId val="1988228016"/>
      </c:lineChart>
      <c:catAx>
        <c:axId val="290763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8228016"/>
        <c:crosses val="autoZero"/>
        <c:auto val="1"/>
        <c:lblAlgn val="ctr"/>
        <c:lblOffset val="100"/>
        <c:noMultiLvlLbl val="0"/>
      </c:catAx>
      <c:valAx>
        <c:axId val="19882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76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Additive!$J$26:$J$30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60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E-6046-8797-C1607CB81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552656"/>
        <c:axId val="305939871"/>
      </c:lineChart>
      <c:catAx>
        <c:axId val="869552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5939871"/>
        <c:crosses val="autoZero"/>
        <c:auto val="1"/>
        <c:lblAlgn val="ctr"/>
        <c:lblOffset val="100"/>
        <c:noMultiLvlLbl val="0"/>
      </c:catAx>
      <c:valAx>
        <c:axId val="30593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Capacité</a:t>
            </a:r>
          </a:p>
        </c:rich>
      </c:tx>
      <c:layout>
        <c:manualLayout>
          <c:xMode val="edge"/>
          <c:yMode val="edge"/>
          <c:x val="0.3533611111111111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Additive!$K$26:$K$35</c:f>
              <c:numCache>
                <c:formatCode>General</c:formatCode>
                <c:ptCount val="10"/>
                <c:pt idx="0">
                  <c:v>0</c:v>
                </c:pt>
                <c:pt idx="1">
                  <c:v>11.111111111111111</c:v>
                </c:pt>
                <c:pt idx="2">
                  <c:v>22.222222222222221</c:v>
                </c:pt>
                <c:pt idx="3">
                  <c:v>33.333333333333336</c:v>
                </c:pt>
                <c:pt idx="4">
                  <c:v>44.444444444444443</c:v>
                </c:pt>
                <c:pt idx="5">
                  <c:v>55.555555555555557</c:v>
                </c:pt>
                <c:pt idx="6">
                  <c:v>66.666666666666671</c:v>
                </c:pt>
                <c:pt idx="7">
                  <c:v>77.777777777777771</c:v>
                </c:pt>
                <c:pt idx="8">
                  <c:v>88.888888888888886</c:v>
                </c:pt>
                <c:pt idx="9">
                  <c:v>100</c:v>
                </c:pt>
              </c:numCache>
            </c:numRef>
          </c:cat>
          <c:val>
            <c:numRef>
              <c:f>Additive!$F$26:$F$35</c:f>
              <c:numCache>
                <c:formatCode>General</c:formatCode>
                <c:ptCount val="10"/>
                <c:pt idx="0">
                  <c:v>1.5</c:v>
                </c:pt>
                <c:pt idx="1">
                  <c:v>1.6</c:v>
                </c:pt>
                <c:pt idx="2">
                  <c:v>1.65</c:v>
                </c:pt>
                <c:pt idx="3">
                  <c:v>1.7</c:v>
                </c:pt>
                <c:pt idx="4">
                  <c:v>1.8</c:v>
                </c:pt>
                <c:pt idx="5">
                  <c:v>1.9</c:v>
                </c:pt>
                <c:pt idx="6">
                  <c:v>2</c:v>
                </c:pt>
                <c:pt idx="7">
                  <c:v>2.1</c:v>
                </c:pt>
                <c:pt idx="8">
                  <c:v>2.2999999999999998</c:v>
                </c:pt>
                <c:pt idx="9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5747-BBA8-24D66B1EB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011871"/>
        <c:axId val="361013583"/>
      </c:lineChart>
      <c:catAx>
        <c:axId val="36101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3583"/>
        <c:crosses val="autoZero"/>
        <c:auto val="1"/>
        <c:lblAlgn val="ctr"/>
        <c:lblOffset val="100"/>
        <c:noMultiLvlLbl val="0"/>
      </c:catAx>
      <c:valAx>
        <c:axId val="3610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C422-813A-3F44-A691-71093E05FC1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9648-FB13-0940-8D97-D15CB3232B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C0A33-0FC3-20EC-1B41-91C430D6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69E36F-7EC1-FD95-DBBF-69B28BEA4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4DD68-FC93-96E0-BAD7-D76D87B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E48-9D38-1148-A1F8-55E02F3D00C7}" type="datetime1">
              <a:rPr lang="fr-BE" smtClean="0"/>
              <a:t>22/04/24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23435-FBAC-7529-DD9B-D6A835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F7B3F-35FF-BA40-B7BA-7A28187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BFC12-7937-469C-E8AC-81DFC32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BBEE12-CF7B-CB16-23EA-0AC22763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CFCF2-BE56-3AEF-1D2C-C4092380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8BE3-807B-494A-83BF-064F57A06B19}" type="datetime1">
              <a:rPr lang="fr-BE" smtClean="0"/>
              <a:t>22/04/24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E1BA2-6B03-74A3-8D88-D8D0CF7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4DD9C-EEA7-DCCF-DDCE-0E6094A9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35E57-ECA2-2F91-A4F3-7C3824B2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0481E-51FD-7731-AE7D-B7503912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FCF6F-A7FD-F95E-3474-20EEBCED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22D-897D-A84C-B71E-A281EDE7B18C}" type="datetime1">
              <a:rPr lang="fr-BE" smtClean="0"/>
              <a:t>22/04/24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CA64-4DB6-46D5-87B2-FFD03AD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BFBDF-217E-6B1C-891B-D3CFFF3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E929A-7FD8-90F8-B367-02B16C2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ECC6F-F9E0-C80F-E0D7-C544B109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4F1BE-54F4-BC50-EE6A-C1EE98D8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93AE-82E3-B442-B9B4-D033DF2D67F4}" type="datetime1">
              <a:rPr lang="fr-BE" smtClean="0"/>
              <a:t>22/04/24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8D553-DC06-A80D-D61B-81CBE3FD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6E2C7-D300-2145-57A5-A6DCA13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960" y="6564574"/>
            <a:ext cx="2651760" cy="36485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371550D-1B32-D34C-BB5F-C03A5FDCCC2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0A5C5-912A-50A1-1481-DCAF088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DD8AF-0857-5240-C5E5-22C5D418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04705-CCBB-2662-8A04-3465FC1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C6D9-23DA-0144-8467-864E61C10C17}" type="datetime1">
              <a:rPr lang="fr-BE" smtClean="0"/>
              <a:t>22/04/24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026DC-3780-1F53-2060-6E818665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6CBF0-7D73-CA72-C8A7-641C456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4F1F2-CA2D-115F-4EE1-8BE18B4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47155-B2C2-74FA-867D-C209925C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8081B-4AC8-F243-6CE2-DFED56AF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8389F-3166-973F-B64F-478B3F0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3F2-5CC3-B340-92AE-1C736A6B052F}" type="datetime1">
              <a:rPr lang="fr-BE" smtClean="0"/>
              <a:t>22/04/24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A03758-0D07-02CC-61DB-4E7A485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FDCD6-1C4B-7548-81A2-D1144D6B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64F0-7B3D-C3E0-5D5A-9785543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BE554-BEC6-4A96-6E64-01A66564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7A831-3274-B376-B1C0-3B18018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BBD1E-AFEA-AAC9-4186-C6DCC2D1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BC77C-9E3B-2D34-7231-823185470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B8D4A7-FBED-A1EB-6F4E-16EA7A7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335-0283-734A-855C-D1FCA9AB3534}" type="datetime1">
              <a:rPr lang="fr-BE" smtClean="0"/>
              <a:t>22/04/24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ECCC6A-B37D-7466-8A55-43C3F43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1B9B52-A1EE-471C-5F7A-0661286D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B959-2566-A81C-B80C-973BB16C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7D0EB0-49CA-84B9-BA17-2F42DCF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83F2-F6A4-7247-8FBE-15BD9660A086}" type="datetime1">
              <a:rPr lang="fr-BE" smtClean="0"/>
              <a:t>22/04/24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86B3B-E5F6-C531-9B84-160AB3E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76E20-4845-212A-D333-2994BA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239EA-C6D5-4BC7-59E9-E46E28E7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C7E5-5B97-1C45-8A8E-933A5D2153AE}" type="datetime1">
              <a:rPr lang="fr-BE" smtClean="0"/>
              <a:t>22/04/24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4CB78-F6A6-C6ED-A9F8-E151A2E9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02DCBB-F1DB-6341-9BFF-B38BD811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EC039-0E66-4E22-05D9-CA6D25C2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8D48-5151-7502-92F6-74B1362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DCE-2619-937A-8936-CB4B77DB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DBB1B-7930-5C44-C896-86B6B8D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83E0-DCF3-2B45-8DD2-0000B254B966}" type="datetime1">
              <a:rPr lang="fr-BE" smtClean="0"/>
              <a:t>22/04/24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69877-6B62-222D-55A3-8CE858D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5DE6DE-B2A9-589A-F859-D54CCEF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71FE3-9BBB-5D6F-8C9D-FA0475F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BB9B4E-62AD-2F0A-FE05-8A0CBFF2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5EF40-2E0E-4C6A-E626-F4E9EEF0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2E15C-4B84-B7CC-17B6-B22700E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A0A-61D5-6A4A-AF3E-C2959132DE99}" type="datetime1">
              <a:rPr lang="fr-BE" smtClean="0"/>
              <a:t>22/04/24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B569B-797C-BCF7-B700-F9CCDCBB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A4D38-0FC1-F573-7E25-5F92F8C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59038-B6B3-DAAB-410A-6455F0FB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AAC03-1039-9CEB-7507-4561898B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6FDE5-0F39-97AB-7D25-46109536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37565-1C6C-EC4F-8FEA-CA0EFBC7BBB4}" type="datetime1">
              <a:rPr lang="fr-BE" smtClean="0"/>
              <a:t>22/04/24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ADD9-EB35-265D-818B-1A12F1C2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A347C-AF10-3DDD-AD46-01CFCB50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49D6F0-4DEE-EE98-5ED7-6B364AD6CF0A}"/>
              </a:ext>
            </a:extLst>
          </p:cNvPr>
          <p:cNvSpPr txBox="1"/>
          <p:nvPr/>
        </p:nvSpPr>
        <p:spPr>
          <a:xfrm>
            <a:off x="0" y="48120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Aide Multicrit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è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re à la D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é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cision </a:t>
            </a:r>
            <a:endParaRPr lang="fr-BE" sz="4000" dirty="0">
              <a:effectLst/>
              <a:highlight>
                <a:srgbClr val="FFFFFF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FADB0-3413-35BE-FD65-8673003D657D}"/>
              </a:ext>
            </a:extLst>
          </p:cNvPr>
          <p:cNvSpPr txBox="1"/>
          <p:nvPr/>
        </p:nvSpPr>
        <p:spPr>
          <a:xfrm>
            <a:off x="0" y="1135658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Noa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Foucoux</a:t>
            </a:r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 et Ingrid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Fondja</a:t>
            </a:r>
            <a:endParaRPr lang="fr-BE" sz="2400" dirty="0">
              <a:effectLst/>
              <a:highlight>
                <a:srgbClr val="FFFFFF"/>
              </a:highlight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C507B-747F-FEE9-EEC9-8956A853096A}"/>
              </a:ext>
            </a:extLst>
          </p:cNvPr>
          <p:cNvSpPr txBox="1"/>
          <p:nvPr/>
        </p:nvSpPr>
        <p:spPr>
          <a:xfrm>
            <a:off x="0" y="295449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800" u="sng" dirty="0">
                <a:effectLst/>
                <a:highlight>
                  <a:srgbClr val="FFFFFF"/>
                </a:highlight>
                <a:latin typeface="CMSS10"/>
              </a:rPr>
              <a:t>2023-2024</a:t>
            </a:r>
            <a:endParaRPr lang="fr-BE" u="sng" dirty="0">
              <a:effectLst/>
              <a:highlight>
                <a:srgbClr val="FFFFFF"/>
              </a:highligh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735C94-F925-4890-51DE-E47661B2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84" y="3565377"/>
            <a:ext cx="3759200" cy="838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886F81-1609-DB4E-1A94-925AA285DDD9}"/>
              </a:ext>
            </a:extLst>
          </p:cNvPr>
          <p:cNvSpPr txBox="1"/>
          <p:nvPr/>
        </p:nvSpPr>
        <p:spPr>
          <a:xfrm>
            <a:off x="0" y="4702564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>
                <a:solidFill>
                  <a:srgbClr val="00AACC"/>
                </a:solidFill>
                <a:effectLst/>
                <a:highlight>
                  <a:srgbClr val="FFFFFF"/>
                </a:highlight>
                <a:latin typeface="CMSS12"/>
              </a:rPr>
              <a:t>Mini-Projet :</a:t>
            </a:r>
          </a:p>
          <a:p>
            <a:pPr algn="ctr"/>
            <a:r>
              <a:rPr lang="fr-BE" sz="3200" b="1" dirty="0">
                <a:effectLst/>
                <a:highlight>
                  <a:srgbClr val="FFFFFF"/>
                </a:highlight>
              </a:rPr>
              <a:t>Les cafetières avec broyeur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1</a:t>
            </a:fld>
            <a:endParaRPr lang="en-US"/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C8E4D49-4D9E-CAED-AB5C-E18EE847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5" y="761465"/>
            <a:ext cx="10063418" cy="5255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01534-FC90-ADFE-595C-B976A44FAA56}"/>
              </a:ext>
            </a:extLst>
          </p:cNvPr>
          <p:cNvSpPr/>
          <p:nvPr/>
        </p:nvSpPr>
        <p:spPr>
          <a:xfrm>
            <a:off x="4794191" y="2409911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1C7B1-8587-5AE8-0CA0-E9E90126AB20}"/>
              </a:ext>
            </a:extLst>
          </p:cNvPr>
          <p:cNvSpPr/>
          <p:nvPr/>
        </p:nvSpPr>
        <p:spPr>
          <a:xfrm>
            <a:off x="5202965" y="2408487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2F3CC-7899-0FDF-774F-FB4CE11B83EC}"/>
              </a:ext>
            </a:extLst>
          </p:cNvPr>
          <p:cNvSpPr/>
          <p:nvPr/>
        </p:nvSpPr>
        <p:spPr>
          <a:xfrm>
            <a:off x="6912124" y="2401368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7B388-D6B1-0368-B736-4275113C73DF}"/>
              </a:ext>
            </a:extLst>
          </p:cNvPr>
          <p:cNvSpPr/>
          <p:nvPr/>
        </p:nvSpPr>
        <p:spPr>
          <a:xfrm>
            <a:off x="8614161" y="2401367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419857-01ED-C079-B1E1-2A5A228A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51147"/>
              </p:ext>
            </p:extLst>
          </p:nvPr>
        </p:nvGraphicFramePr>
        <p:xfrm>
          <a:off x="479803" y="472318"/>
          <a:ext cx="10984317" cy="5749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887">
                  <a:extLst>
                    <a:ext uri="{9D8B030D-6E8A-4147-A177-3AD203B41FA5}">
                      <a16:colId xmlns:a16="http://schemas.microsoft.com/office/drawing/2014/main" val="2653297172"/>
                    </a:ext>
                  </a:extLst>
                </a:gridCol>
                <a:gridCol w="1355935">
                  <a:extLst>
                    <a:ext uri="{9D8B030D-6E8A-4147-A177-3AD203B41FA5}">
                      <a16:colId xmlns:a16="http://schemas.microsoft.com/office/drawing/2014/main" val="763389620"/>
                    </a:ext>
                  </a:extLst>
                </a:gridCol>
                <a:gridCol w="1355935">
                  <a:extLst>
                    <a:ext uri="{9D8B030D-6E8A-4147-A177-3AD203B41FA5}">
                      <a16:colId xmlns:a16="http://schemas.microsoft.com/office/drawing/2014/main" val="1841368737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3304532841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1663652351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3285003218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814402078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1344315741"/>
                    </a:ext>
                  </a:extLst>
                </a:gridCol>
                <a:gridCol w="1082260">
                  <a:extLst>
                    <a:ext uri="{9D8B030D-6E8A-4147-A177-3AD203B41FA5}">
                      <a16:colId xmlns:a16="http://schemas.microsoft.com/office/drawing/2014/main" val="1206075777"/>
                    </a:ext>
                  </a:extLst>
                </a:gridCol>
              </a:tblGrid>
              <a:tr h="19533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la capacité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745939398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052740199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754367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803851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822739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552401140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60017806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276785201"/>
                  </a:ext>
                </a:extLst>
              </a:tr>
              <a:tr h="19533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température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360674272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86707645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976481254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19798274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94548363"/>
                  </a:ext>
                </a:extLst>
              </a:tr>
              <a:tr h="21496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Mousse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45055529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29329263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347845715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76967270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453561453"/>
                  </a:ext>
                </a:extLst>
              </a:tr>
              <a:tr h="195336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Bruit et Vibration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57130685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09543468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09956637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958500605"/>
                  </a:ext>
                </a:extLst>
              </a:tr>
              <a:tr h="195336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6087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6EAF43C-48E3-5F16-3960-25E7C08BD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971460"/>
              </p:ext>
            </p:extLst>
          </p:nvPr>
        </p:nvGraphicFramePr>
        <p:xfrm>
          <a:off x="422493" y="361514"/>
          <a:ext cx="4540413" cy="272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E90F21F2-DFC4-C5F3-0956-6532524D3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373635"/>
              </p:ext>
            </p:extLst>
          </p:nvPr>
        </p:nvGraphicFramePr>
        <p:xfrm>
          <a:off x="5773003" y="315876"/>
          <a:ext cx="5402511" cy="2836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A01326A-B41C-A75D-27CA-39B56282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889358"/>
              </p:ext>
            </p:extLst>
          </p:nvPr>
        </p:nvGraphicFramePr>
        <p:xfrm>
          <a:off x="462225" y="3422555"/>
          <a:ext cx="4584231" cy="2939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F61C6EC-FB2B-DB59-DB98-8E12A4C67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882402"/>
              </p:ext>
            </p:extLst>
          </p:nvPr>
        </p:nvGraphicFramePr>
        <p:xfrm>
          <a:off x="5656698" y="3152633"/>
          <a:ext cx="5507171" cy="337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592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7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215</Words>
  <Application>Microsoft Macintosh PowerPoint</Application>
  <PresentationFormat>Grand écran</PresentationFormat>
  <Paragraphs>188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Apple Color Emoji</vt:lpstr>
      <vt:lpstr>Aptos</vt:lpstr>
      <vt:lpstr>Aptos Display</vt:lpstr>
      <vt:lpstr>Arial</vt:lpstr>
      <vt:lpstr>CMSS10</vt:lpstr>
      <vt:lpstr>CMSS12</vt:lpstr>
      <vt:lpstr>Damascus 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Beaumariage Anaïs</dc:creator>
  <cp:lastModifiedBy>Beaumariage Anaïs</cp:lastModifiedBy>
  <cp:revision>3</cp:revision>
  <dcterms:created xsi:type="dcterms:W3CDTF">2024-04-22T07:47:25Z</dcterms:created>
  <dcterms:modified xsi:type="dcterms:W3CDTF">2024-04-22T08:13:42Z</dcterms:modified>
</cp:coreProperties>
</file>