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19"/>
    <p:restoredTop sz="94694"/>
  </p:normalViewPr>
  <p:slideViewPr>
    <p:cSldViewPr snapToGrid="0">
      <p:cViewPr varScale="1">
        <p:scale>
          <a:sx n="33" d="100"/>
          <a:sy n="33" d="100"/>
        </p:scale>
        <p:origin x="208" y="2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Température</a:t>
            </a:r>
          </a:p>
        </c:rich>
      </c:tx>
      <c:layout>
        <c:manualLayout>
          <c:xMode val="edge"/>
          <c:yMode val="edge"/>
          <c:x val="0.3311388888888888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Additive!$H$26:$H$30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66-BC4A-B7AE-5F23F6E80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745599"/>
        <c:axId val="176349311"/>
      </c:lineChart>
      <c:catAx>
        <c:axId val="32874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349311"/>
        <c:crosses val="autoZero"/>
        <c:auto val="1"/>
        <c:lblAlgn val="ctr"/>
        <c:lblOffset val="100"/>
        <c:noMultiLvlLbl val="0"/>
      </c:catAx>
      <c:valAx>
        <c:axId val="17634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87455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Mousse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Additive!$I$26:$I$30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2D-394D-8AEC-ED6EE5105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63407"/>
        <c:axId val="1988228016"/>
      </c:lineChart>
      <c:catAx>
        <c:axId val="2907634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8228016"/>
        <c:crosses val="autoZero"/>
        <c:auto val="1"/>
        <c:lblAlgn val="ctr"/>
        <c:lblOffset val="100"/>
        <c:noMultiLvlLbl val="0"/>
      </c:catAx>
      <c:valAx>
        <c:axId val="19882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76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Bruit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Additive!$J$26:$J$30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40</c:v>
                </c:pt>
                <c:pt idx="3">
                  <c:v>60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E-6046-8797-C1607CB81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9552656"/>
        <c:axId val="305939871"/>
      </c:lineChart>
      <c:catAx>
        <c:axId val="869552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5939871"/>
        <c:crosses val="autoZero"/>
        <c:auto val="1"/>
        <c:lblAlgn val="ctr"/>
        <c:lblOffset val="100"/>
        <c:noMultiLvlLbl val="0"/>
      </c:catAx>
      <c:valAx>
        <c:axId val="30593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95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Capacité</a:t>
            </a:r>
          </a:p>
        </c:rich>
      </c:tx>
      <c:layout>
        <c:manualLayout>
          <c:xMode val="edge"/>
          <c:yMode val="edge"/>
          <c:x val="0.3533611111111111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Additive!$K$26:$K$35</c:f>
              <c:numCache>
                <c:formatCode>General</c:formatCode>
                <c:ptCount val="10"/>
                <c:pt idx="0">
                  <c:v>0</c:v>
                </c:pt>
                <c:pt idx="1">
                  <c:v>11.111111111111111</c:v>
                </c:pt>
                <c:pt idx="2">
                  <c:v>22.222222222222221</c:v>
                </c:pt>
                <c:pt idx="3">
                  <c:v>33.333333333333336</c:v>
                </c:pt>
                <c:pt idx="4">
                  <c:v>44.444444444444443</c:v>
                </c:pt>
                <c:pt idx="5">
                  <c:v>55.555555555555557</c:v>
                </c:pt>
                <c:pt idx="6">
                  <c:v>66.666666666666671</c:v>
                </c:pt>
                <c:pt idx="7">
                  <c:v>77.777777777777771</c:v>
                </c:pt>
                <c:pt idx="8">
                  <c:v>88.888888888888886</c:v>
                </c:pt>
                <c:pt idx="9">
                  <c:v>100</c:v>
                </c:pt>
              </c:numCache>
            </c:numRef>
          </c:cat>
          <c:val>
            <c:numRef>
              <c:f>Additive!$F$26:$F$35</c:f>
              <c:numCache>
                <c:formatCode>General</c:formatCode>
                <c:ptCount val="10"/>
                <c:pt idx="0">
                  <c:v>1.5</c:v>
                </c:pt>
                <c:pt idx="1">
                  <c:v>1.6</c:v>
                </c:pt>
                <c:pt idx="2">
                  <c:v>1.65</c:v>
                </c:pt>
                <c:pt idx="3">
                  <c:v>1.7</c:v>
                </c:pt>
                <c:pt idx="4">
                  <c:v>1.8</c:v>
                </c:pt>
                <c:pt idx="5">
                  <c:v>1.9</c:v>
                </c:pt>
                <c:pt idx="6">
                  <c:v>2</c:v>
                </c:pt>
                <c:pt idx="7">
                  <c:v>2.1</c:v>
                </c:pt>
                <c:pt idx="8">
                  <c:v>2.2999999999999998</c:v>
                </c:pt>
                <c:pt idx="9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5747-BBA8-24D66B1EB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011871"/>
        <c:axId val="361013583"/>
      </c:lineChart>
      <c:catAx>
        <c:axId val="36101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3583"/>
        <c:crosses val="autoZero"/>
        <c:auto val="1"/>
        <c:lblAlgn val="ctr"/>
        <c:lblOffset val="100"/>
        <c:noMultiLvlLbl val="0"/>
      </c:catAx>
      <c:valAx>
        <c:axId val="36101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C422-813A-3F44-A691-71093E05FC1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9648-FB13-0940-8D97-D15CB3232B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9648-FB13-0940-8D97-D15CB3232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C0A33-0FC3-20EC-1B41-91C430D6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69E36F-7EC1-FD95-DBBF-69B28BEA4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4DD68-FC93-96E0-BAD7-D76D87B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E48-9D38-1148-A1F8-55E02F3D00C7}" type="datetime1">
              <a:rPr lang="fr-BE" smtClean="0"/>
              <a:t>13/05/24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623435-FBAC-7529-DD9B-D6A8356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F7B3F-35FF-BA40-B7BA-7A28187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BFC12-7937-469C-E8AC-81DFC32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BBEE12-CF7B-CB16-23EA-0AC22763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CFCF2-BE56-3AEF-1D2C-C4092380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8BE3-807B-494A-83BF-064F57A06B19}" type="datetime1">
              <a:rPr lang="fr-BE" smtClean="0"/>
              <a:t>13/05/24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E1BA2-6B03-74A3-8D88-D8D0CF71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4DD9C-EEA7-DCCF-DDCE-0E6094A9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35E57-ECA2-2F91-A4F3-7C3824B2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0481E-51FD-7731-AE7D-B7503912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FCF6F-A7FD-F95E-3474-20EEBCED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22D-897D-A84C-B71E-A281EDE7B18C}" type="datetime1">
              <a:rPr lang="fr-BE" smtClean="0"/>
              <a:t>13/05/24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7CA64-4DB6-46D5-87B2-FFD03AD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BFBDF-217E-6B1C-891B-D3CFFF3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E929A-7FD8-90F8-B367-02B16C2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ECC6F-F9E0-C80F-E0D7-C544B109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4F1BE-54F4-BC50-EE6A-C1EE98D8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93AE-82E3-B442-B9B4-D033DF2D67F4}" type="datetime1">
              <a:rPr lang="fr-BE" smtClean="0"/>
              <a:t>13/05/24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8D553-DC06-A80D-D61B-81CBE3FD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6E2C7-D300-2145-57A5-A6DCA13B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960" y="6564574"/>
            <a:ext cx="2651760" cy="36485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371550D-1B32-D34C-BB5F-C03A5FDCCC2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1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0A5C5-912A-50A1-1481-DCAF088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DD8AF-0857-5240-C5E5-22C5D418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04705-CCBB-2662-8A04-3465FC16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C6D9-23DA-0144-8467-864E61C10C17}" type="datetime1">
              <a:rPr lang="fr-BE" smtClean="0"/>
              <a:t>13/05/24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026DC-3780-1F53-2060-6E818665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6CBF0-7D73-CA72-C8A7-641C456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4F1F2-CA2D-115F-4EE1-8BE18B4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47155-B2C2-74FA-867D-C209925C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8081B-4AC8-F243-6CE2-DFED56AF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8389F-3166-973F-B64F-478B3F0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3F2-5CC3-B340-92AE-1C736A6B052F}" type="datetime1">
              <a:rPr lang="fr-BE" smtClean="0"/>
              <a:t>13/05/24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A03758-0D07-02CC-61DB-4E7A485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DFDCD6-1C4B-7548-81A2-D1144D6B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64F0-7B3D-C3E0-5D5A-9785543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2BE554-BEC6-4A96-6E64-01A66564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7A831-3274-B376-B1C0-3B180183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3BBD1E-AFEA-AAC9-4186-C6DCC2D1A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BC77C-9E3B-2D34-7231-823185470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B8D4A7-FBED-A1EB-6F4E-16EA7A7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335-0283-734A-855C-D1FCA9AB3534}" type="datetime1">
              <a:rPr lang="fr-BE" smtClean="0"/>
              <a:t>13/05/24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ECCC6A-B37D-7466-8A55-43C3F43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1B9B52-A1EE-471C-5F7A-0661286D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B959-2566-A81C-B80C-973BB16C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7D0EB0-49CA-84B9-BA17-2F42DCF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83F2-F6A4-7247-8FBE-15BD9660A086}" type="datetime1">
              <a:rPr lang="fr-BE" smtClean="0"/>
              <a:t>13/05/24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F86B3B-E5F6-C531-9B84-160AB3E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A76E20-4845-212A-D333-2994BA9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2239EA-C6D5-4BC7-59E9-E46E28E7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C7E5-5B97-1C45-8A8E-933A5D2153AE}" type="datetime1">
              <a:rPr lang="fr-BE" smtClean="0"/>
              <a:t>13/05/24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B4CB78-F6A6-C6ED-A9F8-E151A2E9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02DCBB-F1DB-6341-9BFF-B38BD811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EC039-0E66-4E22-05D9-CA6D25C2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A8D48-5151-7502-92F6-74B1362B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933DCE-2619-937A-8936-CB4B77DB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7DBB1B-7930-5C44-C896-86B6B8D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83E0-DCF3-2B45-8DD2-0000B254B966}" type="datetime1">
              <a:rPr lang="fr-BE" smtClean="0"/>
              <a:t>13/05/24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69877-6B62-222D-55A3-8CE858DD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5DE6DE-B2A9-589A-F859-D54CCEF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71FE3-9BBB-5D6F-8C9D-FA0475F9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BB9B4E-62AD-2F0A-FE05-8A0CBFF2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15EF40-2E0E-4C6A-E626-F4E9EEF0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A2E15C-4B84-B7CC-17B6-B22700E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A0A-61D5-6A4A-AF3E-C2959132DE99}" type="datetime1">
              <a:rPr lang="fr-BE" smtClean="0"/>
              <a:t>13/05/24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B569B-797C-BCF7-B700-F9CCDCBB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A4D38-0FC1-F573-7E25-5F92F8C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59038-B6B3-DAAB-410A-6455F0FB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AAC03-1039-9CEB-7507-4561898B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6FDE5-0F39-97AB-7D25-46109536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37565-1C6C-EC4F-8FEA-CA0EFBC7BBB4}" type="datetime1">
              <a:rPr lang="fr-BE" smtClean="0"/>
              <a:t>13/05/24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AADD9-EB35-265D-818B-1A12F1C2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A347C-AF10-3DDD-AD46-01CFCB508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449D6F0-4DEE-EE98-5ED7-6B364AD6CF0A}"/>
              </a:ext>
            </a:extLst>
          </p:cNvPr>
          <p:cNvSpPr txBox="1"/>
          <p:nvPr/>
        </p:nvSpPr>
        <p:spPr>
          <a:xfrm>
            <a:off x="0" y="48120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Aide Multicrit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è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re à la D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é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cision </a:t>
            </a:r>
            <a:endParaRPr lang="fr-BE" sz="4000" dirty="0">
              <a:effectLst/>
              <a:highlight>
                <a:srgbClr val="FFFFFF"/>
              </a:highligh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2FADB0-3413-35BE-FD65-8673003D657D}"/>
              </a:ext>
            </a:extLst>
          </p:cNvPr>
          <p:cNvSpPr txBox="1"/>
          <p:nvPr/>
        </p:nvSpPr>
        <p:spPr>
          <a:xfrm>
            <a:off x="0" y="1704889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Noa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Foucoux</a:t>
            </a:r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 et Ingrid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Fondja</a:t>
            </a:r>
            <a:endParaRPr lang="fr-BE" sz="2400" dirty="0">
              <a:effectLst/>
              <a:highlight>
                <a:srgbClr val="FFFFFF"/>
              </a:highlight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5C507B-747F-FEE9-EEC9-8956A853096A}"/>
              </a:ext>
            </a:extLst>
          </p:cNvPr>
          <p:cNvSpPr txBox="1"/>
          <p:nvPr/>
        </p:nvSpPr>
        <p:spPr>
          <a:xfrm>
            <a:off x="0" y="281520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1800" u="sng" dirty="0">
                <a:effectLst/>
                <a:highlight>
                  <a:srgbClr val="FFFFFF"/>
                </a:highlight>
                <a:latin typeface="CMSS10"/>
              </a:rPr>
              <a:t>2023-2024</a:t>
            </a:r>
            <a:endParaRPr lang="fr-BE" u="sng" dirty="0">
              <a:effectLst/>
              <a:highlight>
                <a:srgbClr val="FFFFFF"/>
              </a:highligh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735C94-F925-4890-51DE-E47661B2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84" y="3565377"/>
            <a:ext cx="3759200" cy="838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886F81-1609-DB4E-1A94-925AA285DDD9}"/>
              </a:ext>
            </a:extLst>
          </p:cNvPr>
          <p:cNvSpPr txBox="1"/>
          <p:nvPr/>
        </p:nvSpPr>
        <p:spPr>
          <a:xfrm>
            <a:off x="0" y="4702564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dirty="0">
                <a:solidFill>
                  <a:srgbClr val="00AACC"/>
                </a:solidFill>
                <a:effectLst/>
                <a:highlight>
                  <a:srgbClr val="FFFFFF"/>
                </a:highlight>
                <a:latin typeface="CMSS12"/>
              </a:rPr>
              <a:t>Mini-Projet :</a:t>
            </a:r>
          </a:p>
          <a:p>
            <a:pPr algn="ctr"/>
            <a:r>
              <a:rPr lang="fr-BE" sz="3200" b="1" dirty="0">
                <a:effectLst/>
                <a:highlight>
                  <a:srgbClr val="FFFFFF"/>
                </a:highlight>
              </a:rPr>
              <a:t>Les cafetières avec broyeur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88140DA-D142-BBE5-E39A-152C0E60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63495"/>
              </p:ext>
            </p:extLst>
          </p:nvPr>
        </p:nvGraphicFramePr>
        <p:xfrm>
          <a:off x="863251" y="798491"/>
          <a:ext cx="10021866" cy="564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843">
                  <a:extLst>
                    <a:ext uri="{9D8B030D-6E8A-4147-A177-3AD203B41FA5}">
                      <a16:colId xmlns:a16="http://schemas.microsoft.com/office/drawing/2014/main" val="107807471"/>
                    </a:ext>
                  </a:extLst>
                </a:gridCol>
                <a:gridCol w="2079843">
                  <a:extLst>
                    <a:ext uri="{9D8B030D-6E8A-4147-A177-3AD203B41FA5}">
                      <a16:colId xmlns:a16="http://schemas.microsoft.com/office/drawing/2014/main" val="24877364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1297604186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51014266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896147236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>
                          <a:effectLst/>
                          <a:latin typeface="+mn-lt"/>
                        </a:rPr>
                        <a:t>Utilité additive </a:t>
                      </a:r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 err="1">
                          <a:effectLst/>
                          <a:latin typeface="+mn-lt"/>
                        </a:rPr>
                        <a:t>Surclassement</a:t>
                      </a:r>
                      <a:endParaRPr lang="fr-BE" sz="2000" b="1" u="none" strike="noStrike" dirty="0"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055696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"/>
                        </a:rPr>
                        <a:t>Rang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906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BEKO CEG3190B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247805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MELITTA LATTICIA OT F300-100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47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KRUPS EVIDENCE ECO BLACK EA897B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084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PHILIPS EP3246/70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69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EVO ECAM290.21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9878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SAECO XELSIS DELUXE SM8785/00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9024531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START ECAM220.31.SB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7123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ECAMI3.123.B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4726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QILIVE Q.5404 (600094159)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19293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A71DD9-E9D2-3130-1D5A-1E2C54DF1817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2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1</a:t>
            </a:fld>
            <a:endParaRPr lang="en-US"/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C8E4D49-4D9E-CAED-AB5C-E18EE847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2" y="227636"/>
            <a:ext cx="10063418" cy="5255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301534-FC90-ADFE-595C-B976A44FAA56}"/>
              </a:ext>
            </a:extLst>
          </p:cNvPr>
          <p:cNvSpPr/>
          <p:nvPr/>
        </p:nvSpPr>
        <p:spPr>
          <a:xfrm>
            <a:off x="4787069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1C7B1-8587-5AE8-0CA0-E9E90126AB20}"/>
              </a:ext>
            </a:extLst>
          </p:cNvPr>
          <p:cNvSpPr/>
          <p:nvPr/>
        </p:nvSpPr>
        <p:spPr>
          <a:xfrm>
            <a:off x="5197267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2F3CC-7899-0FDF-774F-FB4CE11B83EC}"/>
              </a:ext>
            </a:extLst>
          </p:cNvPr>
          <p:cNvSpPr/>
          <p:nvPr/>
        </p:nvSpPr>
        <p:spPr>
          <a:xfrm>
            <a:off x="6915187" y="1884012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17B388-D6B1-0368-B736-4275113C73DF}"/>
              </a:ext>
            </a:extLst>
          </p:cNvPr>
          <p:cNvSpPr/>
          <p:nvPr/>
        </p:nvSpPr>
        <p:spPr>
          <a:xfrm>
            <a:off x="8644914" y="1871900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315AB-8A13-7E68-CD9C-F107B28B7897}"/>
              </a:ext>
            </a:extLst>
          </p:cNvPr>
          <p:cNvSpPr/>
          <p:nvPr/>
        </p:nvSpPr>
        <p:spPr>
          <a:xfrm>
            <a:off x="8203963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30609E-0DA7-ACD9-9417-CB35B760A937}"/>
              </a:ext>
            </a:extLst>
          </p:cNvPr>
          <p:cNvSpPr txBox="1"/>
          <p:nvPr/>
        </p:nvSpPr>
        <p:spPr>
          <a:xfrm>
            <a:off x="334508" y="6060770"/>
            <a:ext cx="842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 = 1	= 3	 = 4 	=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80BAA-DE05-7356-309E-AB43640B7EBA}"/>
              </a:ext>
            </a:extLst>
          </p:cNvPr>
          <p:cNvSpPr/>
          <p:nvPr/>
        </p:nvSpPr>
        <p:spPr>
          <a:xfrm>
            <a:off x="1211615" y="6173190"/>
            <a:ext cx="93733" cy="95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8A3139EC-2BD6-CDA3-6EAF-422831226A5A}"/>
              </a:ext>
            </a:extLst>
          </p:cNvPr>
          <p:cNvSpPr/>
          <p:nvPr/>
        </p:nvSpPr>
        <p:spPr>
          <a:xfrm>
            <a:off x="2088722" y="6173192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Étoile : 5 branches 16">
            <a:extLst>
              <a:ext uri="{FF2B5EF4-FFF2-40B4-BE49-F238E27FC236}">
                <a16:creationId xmlns:a16="http://schemas.microsoft.com/office/drawing/2014/main" id="{B3AE08E9-3F1D-91C4-806E-356801E19E9B}"/>
              </a:ext>
            </a:extLst>
          </p:cNvPr>
          <p:cNvSpPr/>
          <p:nvPr/>
        </p:nvSpPr>
        <p:spPr>
          <a:xfrm>
            <a:off x="3059562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392FDE33-9986-03D7-F2FE-9AF75DF593BE}"/>
              </a:ext>
            </a:extLst>
          </p:cNvPr>
          <p:cNvSpPr/>
          <p:nvPr/>
        </p:nvSpPr>
        <p:spPr>
          <a:xfrm>
            <a:off x="3936669" y="6173915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41C8F284-393B-6341-8B38-F103792E8B55}"/>
              </a:ext>
            </a:extLst>
          </p:cNvPr>
          <p:cNvSpPr/>
          <p:nvPr/>
        </p:nvSpPr>
        <p:spPr>
          <a:xfrm>
            <a:off x="2906970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D9E62941-5354-9BA8-CB5D-FBCC83772B56}"/>
              </a:ext>
            </a:extLst>
          </p:cNvPr>
          <p:cNvSpPr/>
          <p:nvPr/>
        </p:nvSpPr>
        <p:spPr>
          <a:xfrm>
            <a:off x="3814304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4CE0A6EA-5993-1102-5EDD-C568B46D8EEF}"/>
              </a:ext>
            </a:extLst>
          </p:cNvPr>
          <p:cNvSpPr/>
          <p:nvPr/>
        </p:nvSpPr>
        <p:spPr>
          <a:xfrm>
            <a:off x="3685498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106756-CFE2-E330-2234-B132198D5335}"/>
              </a:ext>
            </a:extLst>
          </p:cNvPr>
          <p:cNvSpPr/>
          <p:nvPr/>
        </p:nvSpPr>
        <p:spPr>
          <a:xfrm>
            <a:off x="1059023" y="6173190"/>
            <a:ext cx="93733" cy="95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0D6134-2DBF-040C-A198-ACFF0E96F65B}"/>
              </a:ext>
            </a:extLst>
          </p:cNvPr>
          <p:cNvSpPr txBox="1"/>
          <p:nvPr/>
        </p:nvSpPr>
        <p:spPr>
          <a:xfrm>
            <a:off x="5077718" y="5647239"/>
            <a:ext cx="222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Bright" panose="02040602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31530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2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7DDEB8-4BA0-FAE5-578D-8091358D3552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Dominance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1D38FC7-109E-8F2E-B81B-8D3ACCB1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50459"/>
              </p:ext>
            </p:extLst>
          </p:nvPr>
        </p:nvGraphicFramePr>
        <p:xfrm>
          <a:off x="310896" y="765667"/>
          <a:ext cx="11298744" cy="5426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4757">
                  <a:extLst>
                    <a:ext uri="{9D8B030D-6E8A-4147-A177-3AD203B41FA5}">
                      <a16:colId xmlns:a16="http://schemas.microsoft.com/office/drawing/2014/main" val="3974868600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2318229997"/>
                    </a:ext>
                  </a:extLst>
                </a:gridCol>
                <a:gridCol w="811454">
                  <a:extLst>
                    <a:ext uri="{9D8B030D-6E8A-4147-A177-3AD203B41FA5}">
                      <a16:colId xmlns:a16="http://schemas.microsoft.com/office/drawing/2014/main" val="4264433497"/>
                    </a:ext>
                  </a:extLst>
                </a:gridCol>
                <a:gridCol w="859899">
                  <a:extLst>
                    <a:ext uri="{9D8B030D-6E8A-4147-A177-3AD203B41FA5}">
                      <a16:colId xmlns:a16="http://schemas.microsoft.com/office/drawing/2014/main" val="3073352192"/>
                    </a:ext>
                  </a:extLst>
                </a:gridCol>
                <a:gridCol w="823566">
                  <a:extLst>
                    <a:ext uri="{9D8B030D-6E8A-4147-A177-3AD203B41FA5}">
                      <a16:colId xmlns:a16="http://schemas.microsoft.com/office/drawing/2014/main" val="2832415336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3981427219"/>
                    </a:ext>
                  </a:extLst>
                </a:gridCol>
                <a:gridCol w="1005235">
                  <a:extLst>
                    <a:ext uri="{9D8B030D-6E8A-4147-A177-3AD203B41FA5}">
                      <a16:colId xmlns:a16="http://schemas.microsoft.com/office/drawing/2014/main" val="1458410018"/>
                    </a:ext>
                  </a:extLst>
                </a:gridCol>
                <a:gridCol w="1049777">
                  <a:extLst>
                    <a:ext uri="{9D8B030D-6E8A-4147-A177-3AD203B41FA5}">
                      <a16:colId xmlns:a16="http://schemas.microsoft.com/office/drawing/2014/main" val="3989746092"/>
                    </a:ext>
                  </a:extLst>
                </a:gridCol>
                <a:gridCol w="861848">
                  <a:extLst>
                    <a:ext uri="{9D8B030D-6E8A-4147-A177-3AD203B41FA5}">
                      <a16:colId xmlns:a16="http://schemas.microsoft.com/office/drawing/2014/main" val="2357646832"/>
                    </a:ext>
                  </a:extLst>
                </a:gridCol>
                <a:gridCol w="1020298">
                  <a:extLst>
                    <a:ext uri="{9D8B030D-6E8A-4147-A177-3AD203B41FA5}">
                      <a16:colId xmlns:a16="http://schemas.microsoft.com/office/drawing/2014/main" val="1527988512"/>
                    </a:ext>
                  </a:extLst>
                </a:gridCol>
              </a:tblGrid>
              <a:tr h="1377765">
                <a:tc>
                  <a:txBody>
                    <a:bodyPr/>
                    <a:lstStyle/>
                    <a:p>
                      <a:pPr algn="ct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BEKO CEG3190B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MELITTA LATTICIA OT F300-100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KRUPS EVIDENCE ECO BLACK EA897B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PHILIPS EP3246/70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EVO ECAM290.21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SAECO XELSIS DELUXE SM8785/00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START ECAM220.31.SB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ECAMI3.123.B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QILIVE Q.5404 (600094159)</a:t>
                      </a:r>
                    </a:p>
                  </a:txBody>
                  <a:tcPr marL="0" marR="0" marT="0" marB="0" vert="vert270" anchor="b"/>
                </a:tc>
                <a:extLst>
                  <a:ext uri="{0D108BD9-81ED-4DB2-BD59-A6C34878D82A}">
                    <a16:rowId xmlns:a16="http://schemas.microsoft.com/office/drawing/2014/main" val="2037345954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BEKO CEG3190B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7048634"/>
                  </a:ext>
                </a:extLst>
              </a:tr>
              <a:tr h="420533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MELITTA LATTICIA OT F300-100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5363860"/>
                  </a:ext>
                </a:extLst>
              </a:tr>
              <a:tr h="414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KRUPS EVIDENCE ECO BLACK EA897B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9502760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PHILIPS EP3246/70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6110093"/>
                  </a:ext>
                </a:extLst>
              </a:tr>
              <a:tr h="589936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EVO ECAM290.21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323816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SAECO XELSIS DELUXE SM8785/00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0273229"/>
                  </a:ext>
                </a:extLst>
              </a:tr>
              <a:tr h="582837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START ECAM220.31.SB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2285388"/>
                  </a:ext>
                </a:extLst>
              </a:tr>
              <a:tr h="546789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ECAMI3.123.B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2248131"/>
                  </a:ext>
                </a:extLst>
              </a:tr>
              <a:tr h="402624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QILIVE Q.5404 (600094159)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91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419857-01ED-C079-B1E1-2A5A228A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63568"/>
              </p:ext>
            </p:extLst>
          </p:nvPr>
        </p:nvGraphicFramePr>
        <p:xfrm>
          <a:off x="479803" y="727865"/>
          <a:ext cx="11361675" cy="5756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999">
                  <a:extLst>
                    <a:ext uri="{9D8B030D-6E8A-4147-A177-3AD203B41FA5}">
                      <a16:colId xmlns:a16="http://schemas.microsoft.com/office/drawing/2014/main" val="2653297172"/>
                    </a:ext>
                  </a:extLst>
                </a:gridCol>
                <a:gridCol w="1402518">
                  <a:extLst>
                    <a:ext uri="{9D8B030D-6E8A-4147-A177-3AD203B41FA5}">
                      <a16:colId xmlns:a16="http://schemas.microsoft.com/office/drawing/2014/main" val="763389620"/>
                    </a:ext>
                  </a:extLst>
                </a:gridCol>
                <a:gridCol w="1402518">
                  <a:extLst>
                    <a:ext uri="{9D8B030D-6E8A-4147-A177-3AD203B41FA5}">
                      <a16:colId xmlns:a16="http://schemas.microsoft.com/office/drawing/2014/main" val="1841368737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330453284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66365235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3285003218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814402078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34431574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206075777"/>
                    </a:ext>
                  </a:extLst>
                </a:gridCol>
              </a:tblGrid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la capacité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745939398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052740199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1,65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754367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803851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1,8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822739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552401140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60017806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276785201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température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360674272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86707645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976481254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19798274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1500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94548363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Mousse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45055529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2932926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34784571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76967270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453561453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Bruit et Vibration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5713068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09543468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09956637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95850060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6087744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07DDEB8-4BA0-FAE5-578D-8091358D3552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228008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96EAF43C-48E3-5F16-3960-25E7C08BD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155230"/>
              </p:ext>
            </p:extLst>
          </p:nvPr>
        </p:nvGraphicFramePr>
        <p:xfrm>
          <a:off x="710602" y="62455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E90F21F2-DFC4-C5F3-0956-6532524D3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606125"/>
              </p:ext>
            </p:extLst>
          </p:nvPr>
        </p:nvGraphicFramePr>
        <p:xfrm>
          <a:off x="6186361" y="61649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A01326A-B41C-A75D-27CA-39B56282E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86874"/>
              </p:ext>
            </p:extLst>
          </p:nvPr>
        </p:nvGraphicFramePr>
        <p:xfrm>
          <a:off x="712756" y="3597920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4F61C6EC-FB2B-DB59-DB98-8E12A4C67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630965"/>
              </p:ext>
            </p:extLst>
          </p:nvPr>
        </p:nvGraphicFramePr>
        <p:xfrm>
          <a:off x="6207842" y="360356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5F58BA6-F923-2633-81FB-996EF161EB78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15592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2E52514-D77E-0EAF-5341-384D4FBE5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09537"/>
              </p:ext>
            </p:extLst>
          </p:nvPr>
        </p:nvGraphicFramePr>
        <p:xfrm>
          <a:off x="430061" y="1123127"/>
          <a:ext cx="11353800" cy="469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759">
                  <a:extLst>
                    <a:ext uri="{9D8B030D-6E8A-4147-A177-3AD203B41FA5}">
                      <a16:colId xmlns:a16="http://schemas.microsoft.com/office/drawing/2014/main" val="1500178812"/>
                    </a:ext>
                  </a:extLst>
                </a:gridCol>
                <a:gridCol w="1177446">
                  <a:extLst>
                    <a:ext uri="{9D8B030D-6E8A-4147-A177-3AD203B41FA5}">
                      <a16:colId xmlns:a16="http://schemas.microsoft.com/office/drawing/2014/main" val="2126111692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2522458671"/>
                    </a:ext>
                  </a:extLst>
                </a:gridCol>
                <a:gridCol w="1476328">
                  <a:extLst>
                    <a:ext uri="{9D8B030D-6E8A-4147-A177-3AD203B41FA5}">
                      <a16:colId xmlns:a16="http://schemas.microsoft.com/office/drawing/2014/main" val="1701199882"/>
                    </a:ext>
                  </a:extLst>
                </a:gridCol>
                <a:gridCol w="1467288">
                  <a:extLst>
                    <a:ext uri="{9D8B030D-6E8A-4147-A177-3AD203B41FA5}">
                      <a16:colId xmlns:a16="http://schemas.microsoft.com/office/drawing/2014/main" val="2293308806"/>
                    </a:ext>
                  </a:extLst>
                </a:gridCol>
                <a:gridCol w="1224839">
                  <a:extLst>
                    <a:ext uri="{9D8B030D-6E8A-4147-A177-3AD203B41FA5}">
                      <a16:colId xmlns:a16="http://schemas.microsoft.com/office/drawing/2014/main" val="1491089006"/>
                    </a:ext>
                  </a:extLst>
                </a:gridCol>
                <a:gridCol w="1316128">
                  <a:extLst>
                    <a:ext uri="{9D8B030D-6E8A-4147-A177-3AD203B41FA5}">
                      <a16:colId xmlns:a16="http://schemas.microsoft.com/office/drawing/2014/main" val="1953106127"/>
                    </a:ext>
                  </a:extLst>
                </a:gridCol>
                <a:gridCol w="775299">
                  <a:extLst>
                    <a:ext uri="{9D8B030D-6E8A-4147-A177-3AD203B41FA5}">
                      <a16:colId xmlns:a16="http://schemas.microsoft.com/office/drawing/2014/main" val="33191268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Température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Mousse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Bruit et vibration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Capacité eau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Utilité Additive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299018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-2,84217E-14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80,9431655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01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-2,84217E-14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72,3751274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58,2068985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135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88,88888889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63,0194833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38612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54,5172033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9013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95,412844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59,9410716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74418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33,33333333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41,7168742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7892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92,8644241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59,0615254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9263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82,6707441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67,8994977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365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97,961264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36,8412587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10192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031DDEC-C5F7-137F-94B1-004F1529EAD3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Utilité additive</a:t>
            </a:r>
          </a:p>
        </p:txBody>
      </p:sp>
    </p:spTree>
    <p:extLst>
      <p:ext uri="{BB962C8B-B14F-4D97-AF65-F5344CB8AC3E}">
        <p14:creationId xmlns:p14="http://schemas.microsoft.com/office/powerpoint/2010/main" val="197087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A23BE7-95DD-7AC8-6DFD-B6B89017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38202"/>
              </p:ext>
            </p:extLst>
          </p:nvPr>
        </p:nvGraphicFramePr>
        <p:xfrm>
          <a:off x="1833787" y="1105059"/>
          <a:ext cx="845820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0958845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05687624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2591319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94752620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41764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7718899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seuil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9952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90839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19CCFAF-8DE0-9067-6F34-E592A16A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70195"/>
              </p:ext>
            </p:extLst>
          </p:nvPr>
        </p:nvGraphicFramePr>
        <p:xfrm>
          <a:off x="651354" y="2025535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AC8BE6-A254-64D2-8B9E-BDCB22C8D6AA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Concordan</a:t>
            </a:r>
            <a:r>
              <a:rPr lang="fr-BE" sz="3200" b="1" dirty="0"/>
              <a:t>ce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0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103632E-B680-0D2A-FB2D-DC6611625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07880"/>
              </p:ext>
            </p:extLst>
          </p:nvPr>
        </p:nvGraphicFramePr>
        <p:xfrm>
          <a:off x="1741117" y="1026525"/>
          <a:ext cx="809181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35">
                  <a:extLst>
                    <a:ext uri="{9D8B030D-6E8A-4147-A177-3AD203B41FA5}">
                      <a16:colId xmlns:a16="http://schemas.microsoft.com/office/drawing/2014/main" val="221790550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575232493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962462075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63014662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383168938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219188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Nb min de veto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8513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0,5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88232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572EB69-8FB3-2730-1D05-F0E8465B2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7043"/>
              </p:ext>
            </p:extLst>
          </p:nvPr>
        </p:nvGraphicFramePr>
        <p:xfrm>
          <a:off x="413360" y="1987957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9989C05D-00DA-C4CD-FC4E-07DC71520454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Discordance</a:t>
            </a:r>
          </a:p>
        </p:txBody>
      </p:sp>
    </p:spTree>
    <p:extLst>
      <p:ext uri="{BB962C8B-B14F-4D97-AF65-F5344CB8AC3E}">
        <p14:creationId xmlns:p14="http://schemas.microsoft.com/office/powerpoint/2010/main" val="29497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941C574-B4B7-9420-A1FB-E872E0142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58736"/>
              </p:ext>
            </p:extLst>
          </p:nvPr>
        </p:nvGraphicFramePr>
        <p:xfrm>
          <a:off x="141960" y="1164922"/>
          <a:ext cx="11949832" cy="5339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6975">
                  <a:extLst>
                    <a:ext uri="{9D8B030D-6E8A-4147-A177-3AD203B41FA5}">
                      <a16:colId xmlns:a16="http://schemas.microsoft.com/office/drawing/2014/main" val="3960207402"/>
                    </a:ext>
                  </a:extLst>
                </a:gridCol>
                <a:gridCol w="501041">
                  <a:extLst>
                    <a:ext uri="{9D8B030D-6E8A-4147-A177-3AD203B41FA5}">
                      <a16:colId xmlns:a16="http://schemas.microsoft.com/office/drawing/2014/main" val="1038497226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3350998100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064378491"/>
                    </a:ext>
                  </a:extLst>
                </a:gridCol>
                <a:gridCol w="475989">
                  <a:extLst>
                    <a:ext uri="{9D8B030D-6E8A-4147-A177-3AD203B41FA5}">
                      <a16:colId xmlns:a16="http://schemas.microsoft.com/office/drawing/2014/main" val="725538994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624560573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3339916855"/>
                    </a:ext>
                  </a:extLst>
                </a:gridCol>
                <a:gridCol w="1302707">
                  <a:extLst>
                    <a:ext uri="{9D8B030D-6E8A-4147-A177-3AD203B41FA5}">
                      <a16:colId xmlns:a16="http://schemas.microsoft.com/office/drawing/2014/main" val="3996672759"/>
                    </a:ext>
                  </a:extLst>
                </a:gridCol>
                <a:gridCol w="789140">
                  <a:extLst>
                    <a:ext uri="{9D8B030D-6E8A-4147-A177-3AD203B41FA5}">
                      <a16:colId xmlns:a16="http://schemas.microsoft.com/office/drawing/2014/main" val="3976840568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319304310"/>
                    </a:ext>
                  </a:extLst>
                </a:gridCol>
                <a:gridCol w="100208">
                  <a:extLst>
                    <a:ext uri="{9D8B030D-6E8A-4147-A177-3AD203B41FA5}">
                      <a16:colId xmlns:a16="http://schemas.microsoft.com/office/drawing/2014/main" val="290732639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1142083248"/>
                    </a:ext>
                  </a:extLst>
                </a:gridCol>
                <a:gridCol w="338203">
                  <a:extLst>
                    <a:ext uri="{9D8B030D-6E8A-4147-A177-3AD203B41FA5}">
                      <a16:colId xmlns:a16="http://schemas.microsoft.com/office/drawing/2014/main" val="2998905381"/>
                    </a:ext>
                  </a:extLst>
                </a:gridCol>
                <a:gridCol w="313151">
                  <a:extLst>
                    <a:ext uri="{9D8B030D-6E8A-4147-A177-3AD203B41FA5}">
                      <a16:colId xmlns:a16="http://schemas.microsoft.com/office/drawing/2014/main" val="3837224024"/>
                    </a:ext>
                  </a:extLst>
                </a:gridCol>
                <a:gridCol w="338205">
                  <a:extLst>
                    <a:ext uri="{9D8B030D-6E8A-4147-A177-3AD203B41FA5}">
                      <a16:colId xmlns:a16="http://schemas.microsoft.com/office/drawing/2014/main" val="1245978630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OutFlow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NetFlow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extLst>
                  <a:ext uri="{0D108BD9-81ED-4DB2-BD59-A6C34878D82A}">
                    <a16:rowId xmlns:a16="http://schemas.microsoft.com/office/drawing/2014/main" val="9271044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773001284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5574991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363683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4765801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8908353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868885448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947355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616905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969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7078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InFlow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354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5632335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8F8273F-DB8F-43B6-686D-0DF66D6CAA2F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 err="1">
                <a:effectLst/>
              </a:rPr>
              <a:t>Surclassement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998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1194</Words>
  <Application>Microsoft Macintosh PowerPoint</Application>
  <PresentationFormat>Grand écran</PresentationFormat>
  <Paragraphs>825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Apple Color Emoji</vt:lpstr>
      <vt:lpstr>Aptos</vt:lpstr>
      <vt:lpstr>Aptos </vt:lpstr>
      <vt:lpstr>Aptos Display</vt:lpstr>
      <vt:lpstr>Aptos Narrow</vt:lpstr>
      <vt:lpstr>Arial</vt:lpstr>
      <vt:lpstr>CMSS10</vt:lpstr>
      <vt:lpstr>CMSS12</vt:lpstr>
      <vt:lpstr>Damascus Regular</vt:lpstr>
      <vt:lpstr>Lucida Bright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Beaumariage Anaïs</dc:creator>
  <cp:lastModifiedBy>noa foucoux</cp:lastModifiedBy>
  <cp:revision>9</cp:revision>
  <dcterms:created xsi:type="dcterms:W3CDTF">2024-04-22T07:47:25Z</dcterms:created>
  <dcterms:modified xsi:type="dcterms:W3CDTF">2024-05-13T09:30:41Z</dcterms:modified>
</cp:coreProperties>
</file>