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ส่วนเริ่มต้น" id="{75114F96-AA17-4E47-915C-F6361B74BF4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9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20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8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4155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20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คอลัมน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29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อลัมน์รูปภาพ 3 รู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2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51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9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41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2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8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1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7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8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27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70E670F8-FC9A-4C83-9E56-77BDD6345D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09" b="8621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4239E59-11EA-4EED-80D1-CD8DE4442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1854" y="2836318"/>
            <a:ext cx="2737171" cy="1185353"/>
          </a:xfrm>
          <a:gradFill flip="none" rotWithShape="1">
            <a:gsLst>
              <a:gs pos="36754">
                <a:schemeClr val="bg2"/>
              </a:gs>
              <a:gs pos="0">
                <a:schemeClr val="bg2"/>
              </a:gs>
              <a:gs pos="23000">
                <a:schemeClr val="bg2"/>
              </a:gs>
              <a:gs pos="69000">
                <a:schemeClr val="bg2"/>
              </a:gs>
              <a:gs pos="97000">
                <a:schemeClr val="bg2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sz="2600" dirty="0"/>
              <a:t>Module DATETIME</a:t>
            </a:r>
            <a:endParaRPr lang="th-TH" sz="2600" dirty="0"/>
          </a:p>
        </p:txBody>
      </p:sp>
    </p:spTree>
    <p:extLst>
      <p:ext uri="{BB962C8B-B14F-4D97-AF65-F5344CB8AC3E}">
        <p14:creationId xmlns:p14="http://schemas.microsoft.com/office/powerpoint/2010/main" val="62135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3A13A598-B93E-45F9-81C8-CFAF043E7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18" y="2723276"/>
            <a:ext cx="9772261" cy="1278018"/>
          </a:xfrm>
          <a:prstGeom prst="rect">
            <a:avLst/>
          </a:prstGeom>
        </p:spPr>
      </p:pic>
      <p:sp>
        <p:nvSpPr>
          <p:cNvPr id="11" name="ชื่อเรื่อง 1">
            <a:extLst>
              <a:ext uri="{FF2B5EF4-FFF2-40B4-BE49-F238E27FC236}">
                <a16:creationId xmlns:a16="http://schemas.microsoft.com/office/drawing/2014/main" id="{69BB4A88-12F4-4A33-9D63-5FF4F4A80A9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MODULE DATETIME</a:t>
            </a:r>
          </a:p>
        </p:txBody>
      </p:sp>
      <p:sp>
        <p:nvSpPr>
          <p:cNvPr id="13" name="ตัวแทนเนื้อหา 12">
            <a:extLst>
              <a:ext uri="{FF2B5EF4-FFF2-40B4-BE49-F238E27FC236}">
                <a16:creationId xmlns:a16="http://schemas.microsoft.com/office/drawing/2014/main" id="{15EBDCF2-77C5-43E2-89C5-5285355D0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724" y="1690688"/>
            <a:ext cx="10301687" cy="4541436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datetime </a:t>
            </a:r>
            <a:r>
              <a:rPr kumimoji="0" lang="th-TH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rPr>
              <a:t>เป็นโมดูลในภาษา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</a:t>
            </a:r>
            <a:r>
              <a:rPr kumimoji="0" lang="th-TH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rPr>
              <a:t>ที่มีหน้าที่สำหรับใช้แสดงผลเกี่ยวกับ วันและเวลา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h-TH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rPr>
              <a:t>โดยการใช้งานเราจะต้อง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 datetime </a:t>
            </a:r>
            <a:r>
              <a:rPr kumimoji="0" lang="th-TH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rPr>
              <a:t>เข้ามาก่อน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th-TH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th-TH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th-TH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h-TH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rPr>
              <a:t>โดยลักษณะการใช้งานของ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datetime </a:t>
            </a:r>
            <a:r>
              <a:rPr kumimoji="0" lang="th-TH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rPr>
              <a:t>นั้นมีอยู่หลากหลายลักษณะแต่ใน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Suzy </a:t>
            </a:r>
            <a:r>
              <a:rPr kumimoji="0" lang="th-TH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rPr>
              <a:t>เราใช้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datetime </a:t>
            </a:r>
            <a:r>
              <a:rPr kumimoji="0" lang="th-TH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rPr>
              <a:t>เพื่อบอกวันที่ หรือ เวลา ในขณะที่ถาม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th-TH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rPr>
              <a:t>ดังนี้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now = 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datetime.now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 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text = 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now.strftime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“%H:%M:%S”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40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EB9B90CA-B7AE-4B52-82D7-2E69DF425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501" y="613963"/>
            <a:ext cx="5949962" cy="1543265"/>
          </a:xfrm>
          <a:prstGeom prst="rect">
            <a:avLst/>
          </a:prstGeom>
        </p:spPr>
      </p:pic>
      <p:sp>
        <p:nvSpPr>
          <p:cNvPr id="8" name="ชื่อเรื่องรอง 24">
            <a:extLst>
              <a:ext uri="{FF2B5EF4-FFF2-40B4-BE49-F238E27FC236}">
                <a16:creationId xmlns:a16="http://schemas.microsoft.com/office/drawing/2014/main" id="{029A0650-E014-44DE-ABD0-C70B03BF8D83}"/>
              </a:ext>
            </a:extLst>
          </p:cNvPr>
          <p:cNvSpPr txBox="1">
            <a:spLocks/>
          </p:cNvSpPr>
          <p:nvPr/>
        </p:nvSpPr>
        <p:spPr>
          <a:xfrm>
            <a:off x="1421363" y="2872611"/>
            <a:ext cx="9144000" cy="34535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th-TH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rPr>
              <a:t>ใช้บอกเวลา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th-TH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rPr>
              <a:t>-ในบรรทัดที่ 1 จะเป็นการเช็ค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Keyword</a:t>
            </a:r>
            <a:r>
              <a:rPr kumimoji="0" lang="th-TH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rPr>
              <a:t> หรือ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input </a:t>
            </a:r>
            <a:r>
              <a:rPr kumimoji="0" lang="th-TH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rPr>
              <a:t>ถ้าเป็นคำว่ากี่โมงแล้ว หรือ กี่โมง ก็ทำกรณีนี้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th-TH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th-TH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rPr>
              <a:t>ในบรรทัดที่ 2 เป็นการดึงค่าเวลา และวันที่ ในขณะนั้นมาเก็บไว้ที่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now </a:t>
            </a:r>
            <a:r>
              <a:rPr kumimoji="0" lang="th-TH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rPr>
              <a:t>ก่อนแล้วแล้วจึงค่อยทำต่อไป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th-TH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th-TH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rPr>
              <a:t>ในบรรทัดที่ 3 เป็นการดึงค่าเวลา จาก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now</a:t>
            </a:r>
            <a:r>
              <a:rPr kumimoji="0" lang="th-TH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rPr>
              <a:t> โดยใช้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now.strftime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</a:t>
            </a:r>
            <a:r>
              <a:rPr kumimoji="0" lang="th-TH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rPr>
              <a:t>โดยในวงเล็บเป็นการกำหนดค่า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</a:t>
            </a:r>
            <a:r>
              <a:rPr kumimoji="0" lang="th-TH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rPr>
              <a:t>โดยเป็น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</a:t>
            </a:r>
            <a:r>
              <a:rPr kumimoji="0" lang="th-TH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rPr>
              <a:t>เฉพาะใน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datetime </a:t>
            </a:r>
            <a:r>
              <a:rPr kumimoji="0" lang="th-TH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rPr>
              <a:t>ซึ่งในรูปจะมี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th-TH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rPr>
              <a:t>เป็นการดึงค่าชั่วโมง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%M</a:t>
            </a:r>
            <a:r>
              <a:rPr kumimoji="0" lang="th-TH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rPr>
              <a:t> ดึงค่านาที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th-TH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rPr>
              <a:t>ดึงค่าวินาที แล้วบันทึกลงใน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 </a:t>
            </a:r>
            <a:r>
              <a:rPr kumimoji="0" lang="th-TH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rPr>
              <a:t>แล้วค่อยนำไปแสดงผล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th-TH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F3CC6BFB-EFEC-4457-B921-626ADE5EF661}"/>
              </a:ext>
            </a:extLst>
          </p:cNvPr>
          <p:cNvSpPr/>
          <p:nvPr/>
        </p:nvSpPr>
        <p:spPr>
          <a:xfrm>
            <a:off x="4851710" y="2157228"/>
            <a:ext cx="172954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914400"/>
            <a:r>
              <a:rPr lang="th-TH" sz="32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</a:rPr>
              <a:t>ส่วนที่1</a:t>
            </a:r>
          </a:p>
        </p:txBody>
      </p:sp>
    </p:spTree>
    <p:extLst>
      <p:ext uri="{BB962C8B-B14F-4D97-AF65-F5344CB8AC3E}">
        <p14:creationId xmlns:p14="http://schemas.microsoft.com/office/powerpoint/2010/main" val="166594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AD19D196-8833-46D0-80DD-EB16B9D0E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524" y="154808"/>
            <a:ext cx="5007430" cy="2517372"/>
          </a:xfrm>
          <a:prstGeom prst="rect">
            <a:avLst/>
          </a:prstGeom>
        </p:spPr>
      </p:pic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0ED5345-A914-41B7-9100-11B793B91EB7}"/>
              </a:ext>
            </a:extLst>
          </p:cNvPr>
          <p:cNvSpPr txBox="1"/>
          <p:nvPr/>
        </p:nvSpPr>
        <p:spPr>
          <a:xfrm>
            <a:off x="5113954" y="2844225"/>
            <a:ext cx="1476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/>
            <a:r>
              <a:rPr lang="th-TH" sz="32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</a:rPr>
              <a:t>ส่วนที่2</a:t>
            </a: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42E5A3F3-C38C-4AD3-8878-A6A9AA3F04F0}"/>
              </a:ext>
            </a:extLst>
          </p:cNvPr>
          <p:cNvSpPr txBox="1"/>
          <p:nvPr/>
        </p:nvSpPr>
        <p:spPr>
          <a:xfrm>
            <a:off x="1048211" y="2855985"/>
            <a:ext cx="10801906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th-TH" sz="2800" b="1" dirty="0">
                <a:latin typeface="Calibri" panose="020F0502020204030204"/>
              </a:rPr>
              <a:t>ใช้บอกวันที่</a:t>
            </a:r>
          </a:p>
          <a:p>
            <a:pPr defTabSz="914400"/>
            <a:r>
              <a:rPr lang="th-TH" sz="2400" dirty="0">
                <a:solidFill>
                  <a:schemeClr val="bg1"/>
                </a:solidFill>
                <a:latin typeface="Calibri" panose="020F0502020204030204"/>
              </a:rPr>
              <a:t>-ในบรรทัดที่ 1จะเหมือนส่วนแรกแต่ </a:t>
            </a:r>
            <a:r>
              <a:rPr lang="en-US" sz="2400" dirty="0">
                <a:solidFill>
                  <a:schemeClr val="bg1"/>
                </a:solidFill>
                <a:latin typeface="Calibri" panose="020F0502020204030204"/>
              </a:rPr>
              <a:t>Keyword </a:t>
            </a:r>
            <a:r>
              <a:rPr lang="th-TH" sz="2400" dirty="0">
                <a:solidFill>
                  <a:schemeClr val="bg1"/>
                </a:solidFill>
                <a:latin typeface="Calibri" panose="020F0502020204030204"/>
              </a:rPr>
              <a:t>จะเปลี่ยนเป็น วันนี้วันที่ กับ วันนี้วันที่เท่าไหร</a:t>
            </a:r>
          </a:p>
          <a:p>
            <a:pPr defTabSz="914400"/>
            <a:endParaRPr lang="th-TH" sz="2400" dirty="0">
              <a:solidFill>
                <a:schemeClr val="bg1"/>
              </a:solidFill>
              <a:latin typeface="Calibri" panose="020F0502020204030204"/>
            </a:endParaRPr>
          </a:p>
          <a:p>
            <a:pPr defTabSz="914400"/>
            <a:r>
              <a:rPr lang="en-US" sz="2400" dirty="0">
                <a:solidFill>
                  <a:schemeClr val="bg1"/>
                </a:solidFill>
                <a:latin typeface="Calibri" panose="020F0502020204030204"/>
              </a:rPr>
              <a:t>-</a:t>
            </a:r>
            <a:r>
              <a:rPr lang="th-TH" sz="2400" dirty="0">
                <a:solidFill>
                  <a:schemeClr val="bg1"/>
                </a:solidFill>
                <a:latin typeface="Calibri" panose="020F0502020204030204"/>
              </a:rPr>
              <a:t>ในบรรทัดที่ 3 เราจะเห็น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alibri" panose="020F0502020204030204"/>
              </a:rPr>
              <a:t>%B</a:t>
            </a:r>
            <a:r>
              <a:rPr lang="en-US" sz="2400" dirty="0">
                <a:solidFill>
                  <a:schemeClr val="bg1"/>
                </a:solidFill>
                <a:latin typeface="Calibri" panose="020F0502020204030204"/>
              </a:rPr>
              <a:t> </a:t>
            </a:r>
            <a:r>
              <a:rPr lang="th-TH" sz="2400" dirty="0">
                <a:solidFill>
                  <a:schemeClr val="bg1"/>
                </a:solidFill>
                <a:latin typeface="Calibri" panose="020F0502020204030204"/>
              </a:rPr>
              <a:t>ใช้เพื่อจะดึงค่าเดือนในภาษาอังกฤษมาแสดง แล้วจะต่อเนื่องถึงบรรทัดที่ 4 เราต้องการเดือนในภาษาไทย ดังนั้นเราจึงสร้าง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/>
              </a:rPr>
              <a:t>dict</a:t>
            </a:r>
            <a:r>
              <a:rPr lang="th-TH" sz="2400" dirty="0">
                <a:solidFill>
                  <a:schemeClr val="bg1"/>
                </a:solidFill>
                <a:latin typeface="Calibri" panose="020F0502020204030204"/>
              </a:rPr>
              <a:t> ขึ้นมาเพื่อเก็บค่าเดือนในภาษาอังกฤษและภาษาไทย</a:t>
            </a:r>
          </a:p>
          <a:p>
            <a:pPr defTabSz="914400"/>
            <a:endParaRPr lang="th-TH" sz="2400" dirty="0">
              <a:solidFill>
                <a:schemeClr val="bg1"/>
              </a:solidFill>
              <a:latin typeface="Calibri" panose="020F0502020204030204"/>
            </a:endParaRPr>
          </a:p>
          <a:p>
            <a:pPr defTabSz="914400"/>
            <a:r>
              <a:rPr lang="en-US" sz="2400" dirty="0">
                <a:solidFill>
                  <a:schemeClr val="bg1"/>
                </a:solidFill>
                <a:latin typeface="Calibri" panose="020F0502020204030204"/>
              </a:rPr>
              <a:t>-</a:t>
            </a:r>
            <a:r>
              <a:rPr lang="th-TH" sz="2400" dirty="0">
                <a:solidFill>
                  <a:schemeClr val="bg1"/>
                </a:solidFill>
                <a:latin typeface="Calibri" panose="020F0502020204030204"/>
              </a:rPr>
              <a:t>ในบรรทัดที่ 5 เราทำการ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/>
              </a:rPr>
              <a:t>dict_month.get</a:t>
            </a:r>
            <a:r>
              <a:rPr lang="en-US" sz="2400" dirty="0">
                <a:solidFill>
                  <a:schemeClr val="bg1"/>
                </a:solidFill>
                <a:latin typeface="Calibri" panose="020F0502020204030204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/>
              </a:rPr>
              <a:t>check_month</a:t>
            </a:r>
            <a:r>
              <a:rPr lang="en-US" sz="2400" dirty="0">
                <a:solidFill>
                  <a:schemeClr val="bg1"/>
                </a:solidFill>
                <a:latin typeface="Calibri" panose="020F0502020204030204"/>
              </a:rPr>
              <a:t>) </a:t>
            </a:r>
            <a:r>
              <a:rPr lang="th-TH" sz="2400" dirty="0">
                <a:solidFill>
                  <a:schemeClr val="bg1"/>
                </a:solidFill>
                <a:latin typeface="Calibri" panose="020F0502020204030204"/>
              </a:rPr>
              <a:t>เพื่อดึงค่าเดือนภาษาไทยออกมา บันทึกลงใน </a:t>
            </a:r>
            <a:r>
              <a:rPr lang="en-US" sz="2400" dirty="0">
                <a:solidFill>
                  <a:schemeClr val="bg1"/>
                </a:solidFill>
                <a:latin typeface="Calibri" panose="020F0502020204030204"/>
              </a:rPr>
              <a:t>month</a:t>
            </a:r>
          </a:p>
          <a:p>
            <a:pPr defTabSz="914400"/>
            <a:endParaRPr lang="th-TH" sz="2400" dirty="0">
              <a:solidFill>
                <a:schemeClr val="bg1"/>
              </a:solidFill>
              <a:latin typeface="Calibri" panose="020F0502020204030204"/>
            </a:endParaRPr>
          </a:p>
          <a:p>
            <a:pPr defTabSz="914400"/>
            <a:r>
              <a:rPr lang="en-US" sz="2400" dirty="0">
                <a:solidFill>
                  <a:schemeClr val="bg1"/>
                </a:solidFill>
                <a:latin typeface="Calibri" panose="020F0502020204030204"/>
              </a:rPr>
              <a:t>-</a:t>
            </a:r>
            <a:r>
              <a:rPr lang="th-TH" sz="2400" dirty="0">
                <a:solidFill>
                  <a:schemeClr val="bg1"/>
                </a:solidFill>
                <a:latin typeface="Calibri" panose="020F0502020204030204"/>
              </a:rPr>
              <a:t> ในบรรทัดที่ 6 เป็นการดึงค่าวัน จาก</a:t>
            </a:r>
            <a:r>
              <a:rPr lang="en-US" sz="2400" dirty="0">
                <a:solidFill>
                  <a:schemeClr val="bg1"/>
                </a:solidFill>
                <a:latin typeface="Calibri" panose="020F0502020204030204"/>
              </a:rPr>
              <a:t> now</a:t>
            </a:r>
            <a:r>
              <a:rPr lang="th-TH" sz="2400" dirty="0">
                <a:solidFill>
                  <a:schemeClr val="bg1"/>
                </a:solidFill>
                <a:latin typeface="Calibri" panose="020F0502020204030204"/>
              </a:rPr>
              <a:t> โดยใช้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/>
              </a:rPr>
              <a:t>now.strftime</a:t>
            </a:r>
            <a:r>
              <a:rPr lang="en-US" sz="2400" dirty="0">
                <a:solidFill>
                  <a:schemeClr val="bg1"/>
                </a:solidFill>
                <a:latin typeface="Calibri" panose="020F0502020204030204"/>
              </a:rPr>
              <a:t>() </a:t>
            </a:r>
            <a:r>
              <a:rPr lang="th-TH" sz="2400" dirty="0">
                <a:solidFill>
                  <a:schemeClr val="bg1"/>
                </a:solidFill>
                <a:latin typeface="Calibri" panose="020F0502020204030204"/>
              </a:rPr>
              <a:t>โดยใช้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alibri" panose="020F0502020204030204"/>
              </a:rPr>
              <a:t>%d</a:t>
            </a:r>
            <a:r>
              <a:rPr lang="en-US" sz="2400" dirty="0">
                <a:solidFill>
                  <a:schemeClr val="bg1"/>
                </a:solidFill>
                <a:latin typeface="Calibri" panose="020F0502020204030204"/>
              </a:rPr>
              <a:t> </a:t>
            </a:r>
            <a:r>
              <a:rPr lang="th-TH" sz="2400" dirty="0">
                <a:solidFill>
                  <a:schemeClr val="bg1"/>
                </a:solidFill>
                <a:latin typeface="Calibri" panose="020F0502020204030204"/>
              </a:rPr>
              <a:t>ดึง่คาวันทีวันนี้ออกมา แล้วนำมารวมกับ</a:t>
            </a:r>
            <a:r>
              <a:rPr lang="en-US" sz="2400" dirty="0">
                <a:solidFill>
                  <a:schemeClr val="bg1"/>
                </a:solidFill>
                <a:latin typeface="Calibri" panose="020F0502020204030204"/>
              </a:rPr>
              <a:t> month </a:t>
            </a:r>
            <a:r>
              <a:rPr lang="th-TH" sz="2400" dirty="0">
                <a:solidFill>
                  <a:schemeClr val="bg1"/>
                </a:solidFill>
                <a:latin typeface="Calibri" panose="020F0502020204030204"/>
              </a:rPr>
              <a:t>และรวมกับปีโดยใช้</a:t>
            </a:r>
            <a:r>
              <a:rPr lang="en-US" sz="2400" dirty="0">
                <a:solidFill>
                  <a:schemeClr val="bg1"/>
                </a:solidFill>
                <a:latin typeface="Calibri" panose="020F0502020204030204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/>
              </a:rPr>
              <a:t>now.strftime</a:t>
            </a:r>
            <a:r>
              <a:rPr lang="en-US" sz="2400" dirty="0">
                <a:solidFill>
                  <a:schemeClr val="bg1"/>
                </a:solidFill>
                <a:latin typeface="Calibri" panose="020F0502020204030204"/>
              </a:rPr>
              <a:t>() </a:t>
            </a:r>
            <a:r>
              <a:rPr lang="th-TH" sz="2400" dirty="0">
                <a:solidFill>
                  <a:schemeClr val="bg1"/>
                </a:solidFill>
                <a:latin typeface="Calibri" panose="020F0502020204030204"/>
              </a:rPr>
              <a:t>อีกครั้ง แต่</a:t>
            </a:r>
            <a:r>
              <a:rPr lang="en-US" sz="2400" dirty="0">
                <a:solidFill>
                  <a:schemeClr val="bg1"/>
                </a:solidFill>
                <a:latin typeface="Calibri" panose="020F0502020204030204"/>
              </a:rPr>
              <a:t>parameter </a:t>
            </a:r>
            <a:r>
              <a:rPr lang="th-TH" sz="2400" dirty="0">
                <a:solidFill>
                  <a:schemeClr val="bg1"/>
                </a:solidFill>
                <a:latin typeface="Calibri" panose="020F0502020204030204"/>
              </a:rPr>
              <a:t>คราวนี้เป็น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alibri" panose="020F0502020204030204"/>
              </a:rPr>
              <a:t>%Y</a:t>
            </a:r>
            <a:r>
              <a:rPr lang="en-US" sz="2400" dirty="0">
                <a:solidFill>
                  <a:schemeClr val="bg1"/>
                </a:solidFill>
                <a:latin typeface="Calibri" panose="020F0502020204030204"/>
              </a:rPr>
              <a:t> </a:t>
            </a:r>
            <a:r>
              <a:rPr lang="th-TH" sz="2400" dirty="0">
                <a:solidFill>
                  <a:schemeClr val="bg1"/>
                </a:solidFill>
                <a:latin typeface="Calibri" panose="020F0502020204030204"/>
              </a:rPr>
              <a:t>ใช้ดึงค่าปีออกมา</a:t>
            </a:r>
            <a:endParaRPr lang="en-US" sz="2400" dirty="0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85045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ชื่อเรื่อง 5">
            <a:extLst>
              <a:ext uri="{FF2B5EF4-FFF2-40B4-BE49-F238E27FC236}">
                <a16:creationId xmlns:a16="http://schemas.microsoft.com/office/drawing/2014/main" id="{ABA15B7E-4294-4B9B-BB45-6E3D43C3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MODULE GTTS</a:t>
            </a:r>
            <a:endParaRPr lang="en-US" dirty="0"/>
          </a:p>
        </p:txBody>
      </p:sp>
      <p:sp>
        <p:nvSpPr>
          <p:cNvPr id="7" name="ตัวแทนเนื้อหา 6">
            <a:extLst>
              <a:ext uri="{FF2B5EF4-FFF2-40B4-BE49-F238E27FC236}">
                <a16:creationId xmlns:a16="http://schemas.microsoft.com/office/drawing/2014/main" id="{AFFD486A-F35E-4591-8F8A-183973465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Module 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gTTS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th-TH" dirty="0">
                <a:solidFill>
                  <a:schemeClr val="bg1"/>
                </a:solidFill>
                <a:latin typeface="Calibri Light" panose="020F0302020204030204" pitchFamily="34" charset="0"/>
              </a:rPr>
              <a:t>หรืออีกชื่อหนึ่งคือ 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Google text to Speech </a:t>
            </a:r>
            <a:r>
              <a:rPr lang="th-TH" dirty="0">
                <a:solidFill>
                  <a:schemeClr val="bg1"/>
                </a:solidFill>
                <a:latin typeface="Calibri Light" panose="020F0302020204030204" pitchFamily="34" charset="0"/>
              </a:rPr>
              <a:t>เป็นโมดูลที่ทำหน้าที่แปลงข้อความที่รับ เข้ามาเป็นไฟล์เสียงแบบ 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mp3 </a:t>
            </a:r>
            <a:r>
              <a:rPr lang="th-TH" dirty="0">
                <a:solidFill>
                  <a:schemeClr val="bg1"/>
                </a:solidFill>
                <a:latin typeface="Calibri Light" panose="020F0302020204030204" pitchFamily="34" charset="0"/>
              </a:rPr>
              <a:t>ที่ไม่จำกัดความยาว และสามารถรองรับภาษาไทยได้ โดยเวลาที่เรียกใช้งานจำเป็นต้องมีอินเทอร์เน็ต</a:t>
            </a:r>
          </a:p>
          <a:p>
            <a:r>
              <a:rPr lang="th-TH" dirty="0">
                <a:solidFill>
                  <a:schemeClr val="bg1"/>
                </a:solidFill>
                <a:latin typeface="Calibri Light" panose="020F0302020204030204" pitchFamily="34" charset="0"/>
              </a:rPr>
              <a:t>ก่อนเริ่มใช้งานต้อง 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pip install 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gTTS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th-TH" dirty="0">
                <a:solidFill>
                  <a:schemeClr val="bg1"/>
                </a:solidFill>
                <a:latin typeface="Calibri Light" panose="020F0302020204030204" pitchFamily="34" charset="0"/>
              </a:rPr>
              <a:t>ก่อน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th-TH" dirty="0">
                <a:solidFill>
                  <a:schemeClr val="bg1"/>
                </a:solidFill>
                <a:latin typeface="Calibri Light" panose="020F0302020204030204" pitchFamily="34" charset="0"/>
              </a:rPr>
              <a:t>จากนั้นค่อย 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from 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gtts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import 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gTTS</a:t>
            </a:r>
            <a:endParaRPr lang="th-TH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r>
              <a:rPr lang="th-TH" dirty="0">
                <a:solidFill>
                  <a:schemeClr val="bg1"/>
                </a:solidFill>
                <a:latin typeface="Calibri Light" panose="020F0302020204030204" pitchFamily="34" charset="0"/>
              </a:rPr>
              <a:t>โดยตัวอย่างการใช้งานดังด้านล่าง</a:t>
            </a:r>
          </a:p>
          <a:p>
            <a:pPr marL="457200" lvl="1" indent="0">
              <a:buNone/>
            </a:pPr>
            <a:r>
              <a:rPr lang="th-TH" sz="2400" b="0" dirty="0">
                <a:solidFill>
                  <a:schemeClr val="bg1"/>
                </a:solidFill>
                <a:effectLst/>
                <a:latin typeface="Calibri Light" panose="020F0302020204030204" pitchFamily="34" charset="0"/>
              </a:rPr>
              <a:t>	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tts</a:t>
            </a:r>
            <a:r>
              <a:rPr lang="en-US" sz="2400" b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= 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gTTS</a:t>
            </a:r>
            <a:r>
              <a:rPr lang="en-US" sz="2400" b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US" sz="2400" b="0" dirty="0">
                <a:solidFill>
                  <a:schemeClr val="accent2">
                    <a:lumMod val="7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text, lang="</a:t>
            </a:r>
            <a:r>
              <a:rPr lang="en-US" sz="2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US" sz="2400" b="0" dirty="0">
                <a:solidFill>
                  <a:schemeClr val="accent2">
                    <a:lumMod val="7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  <a:r>
              <a:rPr lang="en-US" sz="2400" b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th-TH" b="0" dirty="0">
                <a:solidFill>
                  <a:schemeClr val="bg1"/>
                </a:solidFill>
                <a:effectLst/>
                <a:latin typeface="Calibri Light" panose="020F0302020204030204" pitchFamily="34" charset="0"/>
              </a:rPr>
              <a:t>	</a:t>
            </a:r>
            <a:r>
              <a:rPr lang="en-US" b="0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tts.save</a:t>
            </a:r>
            <a:r>
              <a:rPr lang="en-US" b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"./answer.mp3"</a:t>
            </a:r>
            <a:r>
              <a:rPr lang="en-US" b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endParaRPr lang="th-TH" dirty="0">
              <a:solidFill>
                <a:srgbClr val="002060"/>
              </a:solidFill>
            </a:endParaRPr>
          </a:p>
          <a:p>
            <a:pPr lvl="1"/>
            <a:endParaRPr lang="th-TH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รูปภาพ 11">
            <a:extLst>
              <a:ext uri="{FF2B5EF4-FFF2-40B4-BE49-F238E27FC236}">
                <a16:creationId xmlns:a16="http://schemas.microsoft.com/office/drawing/2014/main" id="{763FF7EE-BA06-4773-9AB1-9A7F4020E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591" y="5098062"/>
            <a:ext cx="4154750" cy="693139"/>
          </a:xfrm>
          <a:prstGeom prst="rect">
            <a:avLst/>
          </a:prstGeom>
        </p:spPr>
      </p:pic>
      <p:pic>
        <p:nvPicPr>
          <p:cNvPr id="14" name="รูปภาพ 13">
            <a:extLst>
              <a:ext uri="{FF2B5EF4-FFF2-40B4-BE49-F238E27FC236}">
                <a16:creationId xmlns:a16="http://schemas.microsoft.com/office/drawing/2014/main" id="{5DDA3B6F-3DE9-499B-B8E7-3DBA17AAF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590" y="4164493"/>
            <a:ext cx="4154751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1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>
            <a:extLst>
              <a:ext uri="{FF2B5EF4-FFF2-40B4-BE49-F238E27FC236}">
                <a16:creationId xmlns:a16="http://schemas.microsoft.com/office/drawing/2014/main" id="{AE1C321B-8E57-46B7-AF04-C4CB3D45F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MODULE SPEECH RECOGNITION</a:t>
            </a:r>
          </a:p>
        </p:txBody>
      </p:sp>
      <p:sp>
        <p:nvSpPr>
          <p:cNvPr id="5" name="ตัวแทนเนื้อหา 4">
            <a:extLst>
              <a:ext uri="{FF2B5EF4-FFF2-40B4-BE49-F238E27FC236}">
                <a16:creationId xmlns:a16="http://schemas.microsoft.com/office/drawing/2014/main" id="{5E1B6C50-A0A3-43FE-B200-8380CFD52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Module Speech recognition </a:t>
            </a:r>
            <a:r>
              <a:rPr lang="th-TH" dirty="0">
                <a:solidFill>
                  <a:schemeClr val="bg1"/>
                </a:solidFill>
                <a:latin typeface="Calibri Light" panose="020F0302020204030204" pitchFamily="34" charset="0"/>
              </a:rPr>
              <a:t>เป็น 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Module</a:t>
            </a:r>
            <a:r>
              <a:rPr lang="th-TH" dirty="0">
                <a:solidFill>
                  <a:schemeClr val="bg1"/>
                </a:solidFill>
                <a:latin typeface="Calibri Light" panose="020F0302020204030204" pitchFamily="34" charset="0"/>
              </a:rPr>
              <a:t> ที่ใช้สำหรับแปลง 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input </a:t>
            </a:r>
            <a:r>
              <a:rPr lang="th-TH" dirty="0">
                <a:solidFill>
                  <a:schemeClr val="bg1"/>
                </a:solidFill>
                <a:latin typeface="Calibri Light" panose="020F0302020204030204" pitchFamily="34" charset="0"/>
              </a:rPr>
              <a:t>ที่เป็นเสียงพูดให้กลายเป็นเป็นข้อความ หรือคำสั่งคอมพิวเตอร์ โดยใน 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Python3 </a:t>
            </a:r>
            <a:r>
              <a:rPr lang="th-TH" dirty="0">
                <a:solidFill>
                  <a:schemeClr val="bg1"/>
                </a:solidFill>
                <a:latin typeface="Calibri Light" panose="020F0302020204030204" pitchFamily="34" charset="0"/>
              </a:rPr>
              <a:t>นั้นสามารถฟังและแปลงเป็นข้อความภาษาไทยได้แล้ว</a:t>
            </a:r>
          </a:p>
          <a:p>
            <a:r>
              <a:rPr lang="th-TH" dirty="0">
                <a:solidFill>
                  <a:schemeClr val="bg1"/>
                </a:solidFill>
                <a:latin typeface="Calibri Light" panose="020F0302020204030204" pitchFamily="34" charset="0"/>
              </a:rPr>
              <a:t>ก่อนเริ่มใช้งานต้อง 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pip install 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SpeechReconition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th-TH" dirty="0">
                <a:solidFill>
                  <a:schemeClr val="bg1"/>
                </a:solidFill>
                <a:latin typeface="Calibri Light" panose="020F0302020204030204" pitchFamily="34" charset="0"/>
              </a:rPr>
              <a:t>จากนั้นค่อย 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import 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SpeechRecognition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as 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th-TH" dirty="0">
                <a:solidFill>
                  <a:schemeClr val="bg1"/>
                </a:solidFill>
              </a:rPr>
              <a:t>โดยตัวอย่างดังรูป</a:t>
            </a:r>
          </a:p>
        </p:txBody>
      </p:sp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1FCB711F-000E-4F5C-B7BB-C07E8AC45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46" y="4128117"/>
            <a:ext cx="4225771" cy="254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2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3">
            <a:extLst>
              <a:ext uri="{FF2B5EF4-FFF2-40B4-BE49-F238E27FC236}">
                <a16:creationId xmlns:a16="http://schemas.microsoft.com/office/drawing/2014/main" id="{72307C67-8D44-4667-A449-9BBB96471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MODULE</a:t>
            </a:r>
            <a:r>
              <a:rPr lang="th-TH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PLaysound</a:t>
            </a: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ตัวแทนเนื้อหา 4">
            <a:extLst>
              <a:ext uri="{FF2B5EF4-FFF2-40B4-BE49-F238E27FC236}">
                <a16:creationId xmlns:a16="http://schemas.microsoft.com/office/drawing/2014/main" id="{90FC6BB7-B01B-4B13-BA19-F896A33C8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Module 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playsound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th-TH" dirty="0">
                <a:solidFill>
                  <a:schemeClr val="bg1"/>
                </a:solidFill>
                <a:latin typeface="Calibri Light" panose="020F0302020204030204" pitchFamily="34" charset="0"/>
              </a:rPr>
              <a:t>เป็น 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Module</a:t>
            </a:r>
            <a:r>
              <a:rPr lang="th-TH" dirty="0">
                <a:solidFill>
                  <a:schemeClr val="bg1"/>
                </a:solidFill>
                <a:latin typeface="Calibri Light" panose="020F0302020204030204" pitchFamily="34" charset="0"/>
              </a:rPr>
              <a:t> ที่ใช้สำหรับเปิดหรือเล่นไฟล์เสียง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</a:rPr>
              <a:t> </a:t>
            </a:r>
            <a:r>
              <a:rPr lang="th-TH" dirty="0">
                <a:solidFill>
                  <a:schemeClr val="bg1"/>
                </a:solidFill>
                <a:latin typeface="Calibri Light" panose="020F0302020204030204" pitchFamily="34" charset="0"/>
              </a:rPr>
              <a:t>สำหรับภาษา 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</a:rPr>
              <a:t>python</a:t>
            </a:r>
            <a:endParaRPr lang="th-TH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r>
              <a:rPr lang="th-TH" dirty="0">
                <a:solidFill>
                  <a:schemeClr val="bg1"/>
                </a:solidFill>
                <a:latin typeface="Calibri Light" panose="020F0302020204030204" pitchFamily="34" charset="0"/>
              </a:rPr>
              <a:t>ก่อนเริ่มใช้งานต้อง 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pip install 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playsound</a:t>
            </a:r>
            <a:r>
              <a:rPr lang="th-TH" dirty="0">
                <a:solidFill>
                  <a:schemeClr val="bg1"/>
                </a:solidFill>
                <a:latin typeface="Calibri Light" panose="020F0302020204030204" pitchFamily="34" charset="0"/>
              </a:rPr>
              <a:t>จากนั้นค่อย 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</a:rPr>
              <a:t>from 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</a:rPr>
              <a:t>playsound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</a:rPr>
              <a:t> import 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</a:rPr>
              <a:t>playsound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r>
              <a:rPr lang="th-TH" dirty="0">
                <a:solidFill>
                  <a:schemeClr val="bg1"/>
                </a:solidFill>
              </a:rPr>
              <a:t>โดยตัวอย่างการใช้งานดังนี้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playsound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"./answer.mp3“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th-TH" dirty="0">
              <a:solidFill>
                <a:schemeClr val="bg1"/>
              </a:solidFill>
            </a:endParaRPr>
          </a:p>
        </p:txBody>
      </p:sp>
      <p:pic>
        <p:nvPicPr>
          <p:cNvPr id="12" name="รูปภาพ 11">
            <a:extLst>
              <a:ext uri="{FF2B5EF4-FFF2-40B4-BE49-F238E27FC236}">
                <a16:creationId xmlns:a16="http://schemas.microsoft.com/office/drawing/2014/main" id="{12E65ACD-404A-4418-B693-AB139FCA5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137" y="4670169"/>
            <a:ext cx="5315692" cy="104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02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3">
            <a:extLst>
              <a:ext uri="{FF2B5EF4-FFF2-40B4-BE49-F238E27FC236}">
                <a16:creationId xmlns:a16="http://schemas.microsoft.com/office/drawing/2014/main" id="{D8117452-14FC-4125-ACE9-314C27C50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MODULE</a:t>
            </a:r>
            <a:r>
              <a:rPr lang="th-TH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random</a:t>
            </a:r>
          </a:p>
        </p:txBody>
      </p:sp>
      <p:sp>
        <p:nvSpPr>
          <p:cNvPr id="6" name="ตัวแทนเนื้อหา 4">
            <a:extLst>
              <a:ext uri="{FF2B5EF4-FFF2-40B4-BE49-F238E27FC236}">
                <a16:creationId xmlns:a16="http://schemas.microsoft.com/office/drawing/2014/main" id="{1F9EEF5B-7799-422A-9788-F2C1EA50B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Module random </a:t>
            </a:r>
            <a:r>
              <a:rPr lang="th-TH" dirty="0">
                <a:solidFill>
                  <a:schemeClr val="bg1"/>
                </a:solidFill>
                <a:latin typeface="Calibri Light" panose="020F0302020204030204" pitchFamily="34" charset="0"/>
              </a:rPr>
              <a:t>เป็น 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Module</a:t>
            </a:r>
            <a:r>
              <a:rPr lang="th-TH" dirty="0">
                <a:solidFill>
                  <a:schemeClr val="bg1"/>
                </a:solidFill>
                <a:latin typeface="Calibri Light" panose="020F0302020204030204" pitchFamily="34" charset="0"/>
              </a:rPr>
              <a:t> สุ่มค่า</a:t>
            </a:r>
            <a:r>
              <a:rPr lang="th-TH" dirty="0" err="1">
                <a:solidFill>
                  <a:schemeClr val="bg1"/>
                </a:solidFill>
                <a:latin typeface="Calibri Light" panose="020F0302020204030204" pitchFamily="34" charset="0"/>
              </a:rPr>
              <a:t>ต่างๆ</a:t>
            </a:r>
            <a:r>
              <a:rPr lang="th-TH" dirty="0">
                <a:solidFill>
                  <a:schemeClr val="bg1"/>
                </a:solidFill>
                <a:latin typeface="Calibri Light" panose="020F0302020204030204" pitchFamily="34" charset="0"/>
              </a:rPr>
              <a:t> สำหรับภาษา 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</a:rPr>
              <a:t>python</a:t>
            </a:r>
            <a:endParaRPr lang="th-TH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r>
              <a:rPr lang="th-TH" dirty="0">
                <a:solidFill>
                  <a:schemeClr val="bg1"/>
                </a:solidFill>
                <a:latin typeface="Calibri Light" panose="020F0302020204030204" pitchFamily="34" charset="0"/>
              </a:rPr>
              <a:t>ก่อนเริ่มใช้งานต้อง 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</a:rPr>
              <a:t>import random </a:t>
            </a:r>
            <a:r>
              <a:rPr lang="th-TH" dirty="0">
                <a:solidFill>
                  <a:schemeClr val="bg1"/>
                </a:solidFill>
                <a:latin typeface="Calibri Light" panose="020F0302020204030204" pitchFamily="34" charset="0"/>
              </a:rPr>
              <a:t>ก่อน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r>
              <a:rPr lang="th-TH" dirty="0">
                <a:solidFill>
                  <a:schemeClr val="bg1"/>
                </a:solidFill>
              </a:rPr>
              <a:t>โดยตัวอย่างการใช้งานดังนี้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mess_list_1 = ['</a:t>
            </a:r>
            <a:r>
              <a:rPr lang="th-T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ขอโทษค่ะ ฉันไม่เข้าใจในสิ่งที่คุณพูด', 'ฉันไม่สามารถเข้าใจสิ่งที่คุณพูดได้	ค่ะ', 'ไม่เข้าใจค่ะ']</a:t>
            </a:r>
          </a:p>
          <a:p>
            <a:pPr marL="0" indent="0">
              <a:buNone/>
            </a:pPr>
            <a:r>
              <a:rPr lang="th-TH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	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random.choice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(mess_list_1)</a:t>
            </a:r>
          </a:p>
          <a:p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260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วงจร">
  <a:themeElements>
    <a:clrScheme name="วงจร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วงจร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วงจร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TM04033919[[fn=วงจร]]</Template>
  <TotalTime>333</TotalTime>
  <Words>635</Words>
  <Application>Microsoft Office PowerPoint</Application>
  <PresentationFormat>แบบจอกว้าง</PresentationFormat>
  <Paragraphs>49</Paragraphs>
  <Slides>8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Tw Cen MT</vt:lpstr>
      <vt:lpstr>วงจร</vt:lpstr>
      <vt:lpstr>Module DATETIME</vt:lpstr>
      <vt:lpstr>งานนำเสนอ PowerPoint</vt:lpstr>
      <vt:lpstr>งานนำเสนอ PowerPoint</vt:lpstr>
      <vt:lpstr>งานนำเสนอ PowerPoint</vt:lpstr>
      <vt:lpstr>MODULE GTTS</vt:lpstr>
      <vt:lpstr>MODULE SPEECH RECOGNITION</vt:lpstr>
      <vt:lpstr>MODULE PLaysound</vt:lpstr>
      <vt:lpstr>MODULE random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webbrowser</dc:title>
  <dc:creator>Visal Suwanarat</dc:creator>
  <cp:lastModifiedBy>ยศนันท์ กลัดแขก</cp:lastModifiedBy>
  <cp:revision>17</cp:revision>
  <dcterms:created xsi:type="dcterms:W3CDTF">2020-12-14T03:06:29Z</dcterms:created>
  <dcterms:modified xsi:type="dcterms:W3CDTF">2020-12-14T10:25:42Z</dcterms:modified>
</cp:coreProperties>
</file>