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Sarabun"/>
      <p:regular r:id="rId17"/>
      <p:bold r:id="rId18"/>
      <p:italic r:id="rId19"/>
      <p:boldItalic r:id="rId20"/>
    </p:embeddedFont>
    <p:embeddedFont>
      <p:font typeface="Raleway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  <p:embeddedFont>
      <p:font typeface="Sarabun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69DD2A-0DEB-4056-94B6-C4613975CACF}">
  <a:tblStyle styleId="{3A69DD2A-0DEB-4056-94B6-C4613975CA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rabun-boldItalic.fntdata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arabun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arabunLight-italic.fntdata"/><Relationship Id="rId30" Type="http://schemas.openxmlformats.org/officeDocument/2006/relationships/font" Target="fonts/Sarabun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arabun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arabun-regular.fntdata"/><Relationship Id="rId16" Type="http://schemas.openxmlformats.org/officeDocument/2006/relationships/slide" Target="slides/slide10.xml"/><Relationship Id="rId19" Type="http://schemas.openxmlformats.org/officeDocument/2006/relationships/font" Target="fonts/Sarabun-italic.fntdata"/><Relationship Id="rId18" Type="http://schemas.openxmlformats.org/officeDocument/2006/relationships/font" Target="fonts/Sarabu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b4911a318_0_1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b4911a318_0_1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ea6b5dc0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ea6b5dc0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b4911a318_0_1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b4911a318_0_1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ea6b5dc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ea6b5dc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ea6b5dc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ea6b5dc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ea6b5dc0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ea6b5dc0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ea6b5dc0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ea6b5dc0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794ab6f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794ab6f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ea6b5dc0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ea6b5dc0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794ab6fe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794ab6fe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 amt="85000"/>
          </a:blip>
          <a:srcRect b="12338" l="4075" r="7514" t="13822"/>
          <a:stretch/>
        </p:blipFill>
        <p:spPr>
          <a:xfrm>
            <a:off x="5601250" y="-2575950"/>
            <a:ext cx="5096875" cy="47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986500" y="1303125"/>
            <a:ext cx="7451400" cy="3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317059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buNone/>
              <a:defRPr>
                <a:solidFill>
                  <a:schemeClr val="dk1"/>
                </a:solidFill>
              </a:defRPr>
            </a:lvl1pPr>
            <a:lvl2pPr lvl="1" rtl="0" algn="ctr">
              <a:buNone/>
              <a:defRPr>
                <a:solidFill>
                  <a:schemeClr val="dk1"/>
                </a:solidFill>
              </a:defRPr>
            </a:lvl2pPr>
            <a:lvl3pPr lvl="2" rtl="0" algn="ctr">
              <a:buNone/>
              <a:defRPr>
                <a:solidFill>
                  <a:schemeClr val="dk1"/>
                </a:solidFill>
              </a:defRPr>
            </a:lvl3pPr>
            <a:lvl4pPr lvl="3" rtl="0" algn="ctr">
              <a:buNone/>
              <a:defRPr>
                <a:solidFill>
                  <a:schemeClr val="dk1"/>
                </a:solidFill>
              </a:defRPr>
            </a:lvl4pPr>
            <a:lvl5pPr lvl="4" rtl="0" algn="ctr">
              <a:buNone/>
              <a:defRPr>
                <a:solidFill>
                  <a:schemeClr val="dk1"/>
                </a:solidFill>
              </a:defRPr>
            </a:lvl5pPr>
            <a:lvl6pPr lvl="5" rtl="0" algn="ctr">
              <a:buNone/>
              <a:defRPr>
                <a:solidFill>
                  <a:schemeClr val="dk1"/>
                </a:solidFill>
              </a:defRPr>
            </a:lvl6pPr>
            <a:lvl7pPr lvl="6" rtl="0" algn="ctr">
              <a:buNone/>
              <a:defRPr>
                <a:solidFill>
                  <a:schemeClr val="dk1"/>
                </a:solidFill>
              </a:defRPr>
            </a:lvl7pPr>
            <a:lvl8pPr lvl="7" rtl="0" algn="ctr">
              <a:buNone/>
              <a:defRPr>
                <a:solidFill>
                  <a:schemeClr val="dk1"/>
                </a:solidFill>
              </a:defRPr>
            </a:lvl8pPr>
            <a:lvl9pPr lvl="8" rtl="0" algn="ct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986500" y="553650"/>
            <a:ext cx="74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3"/>
          <p:cNvSpPr/>
          <p:nvPr/>
        </p:nvSpPr>
        <p:spPr>
          <a:xfrm>
            <a:off x="7950575" y="4747850"/>
            <a:ext cx="1219200" cy="42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3"/>
          <p:cNvCxnSpPr/>
          <p:nvPr/>
        </p:nvCxnSpPr>
        <p:spPr>
          <a:xfrm>
            <a:off x="1075300" y="4747850"/>
            <a:ext cx="687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 rot="10800000">
            <a:off x="703375" y="-218400"/>
            <a:ext cx="0" cy="558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2">
            <a:alphaModFix amt="85000"/>
          </a:blip>
          <a:srcRect b="12338" l="4075" r="7514" t="13822"/>
          <a:stretch/>
        </p:blipFill>
        <p:spPr>
          <a:xfrm>
            <a:off x="-1321076" y="4044098"/>
            <a:ext cx="3102850" cy="2915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-27650" y="4735600"/>
            <a:ext cx="924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4"/>
          <p:cNvCxnSpPr/>
          <p:nvPr/>
        </p:nvCxnSpPr>
        <p:spPr>
          <a:xfrm flipH="1">
            <a:off x="317825" y="-5925"/>
            <a:ext cx="19800" cy="51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" name="Google Shape;22;p4"/>
          <p:cNvGrpSpPr/>
          <p:nvPr/>
        </p:nvGrpSpPr>
        <p:grpSpPr>
          <a:xfrm>
            <a:off x="8307173" y="4898766"/>
            <a:ext cx="485650" cy="73875"/>
            <a:chOff x="8317048" y="4557853"/>
            <a:chExt cx="485650" cy="73875"/>
          </a:xfrm>
        </p:grpSpPr>
        <p:sp>
          <p:nvSpPr>
            <p:cNvPr id="23" name="Google Shape;23;p4"/>
            <p:cNvSpPr/>
            <p:nvPr/>
          </p:nvSpPr>
          <p:spPr>
            <a:xfrm flipH="1">
              <a:off x="8728823" y="4557853"/>
              <a:ext cx="73875" cy="73875"/>
            </a:xfrm>
            <a:custGeom>
              <a:rect b="b" l="l" r="r" t="t"/>
              <a:pathLst>
                <a:path extrusionOk="0" h="2955" w="2955">
                  <a:moveTo>
                    <a:pt x="1482" y="1"/>
                  </a:moveTo>
                  <a:cubicBezTo>
                    <a:pt x="663" y="1"/>
                    <a:pt x="0" y="664"/>
                    <a:pt x="0" y="1482"/>
                  </a:cubicBezTo>
                  <a:cubicBezTo>
                    <a:pt x="0" y="2292"/>
                    <a:pt x="663" y="2954"/>
                    <a:pt x="1482" y="2954"/>
                  </a:cubicBezTo>
                  <a:cubicBezTo>
                    <a:pt x="2291" y="2954"/>
                    <a:pt x="2954" y="2292"/>
                    <a:pt x="2954" y="1482"/>
                  </a:cubicBezTo>
                  <a:cubicBezTo>
                    <a:pt x="2954" y="664"/>
                    <a:pt x="2291" y="1"/>
                    <a:pt x="1482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flipH="1">
              <a:off x="8591565" y="4557853"/>
              <a:ext cx="73625" cy="73875"/>
            </a:xfrm>
            <a:custGeom>
              <a:rect b="b" l="l" r="r" t="t"/>
              <a:pathLst>
                <a:path extrusionOk="0" h="2955" w="2945">
                  <a:moveTo>
                    <a:pt x="1472" y="1"/>
                  </a:moveTo>
                  <a:cubicBezTo>
                    <a:pt x="654" y="1"/>
                    <a:pt x="0" y="664"/>
                    <a:pt x="0" y="1482"/>
                  </a:cubicBezTo>
                  <a:cubicBezTo>
                    <a:pt x="0" y="2292"/>
                    <a:pt x="654" y="2954"/>
                    <a:pt x="1472" y="2954"/>
                  </a:cubicBezTo>
                  <a:cubicBezTo>
                    <a:pt x="2291" y="2954"/>
                    <a:pt x="2944" y="2292"/>
                    <a:pt x="2944" y="1482"/>
                  </a:cubicBezTo>
                  <a:cubicBezTo>
                    <a:pt x="2944" y="664"/>
                    <a:pt x="2291" y="1"/>
                    <a:pt x="1472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 flipH="1">
              <a:off x="8454307" y="4557853"/>
              <a:ext cx="73625" cy="73875"/>
            </a:xfrm>
            <a:custGeom>
              <a:rect b="b" l="l" r="r" t="t"/>
              <a:pathLst>
                <a:path extrusionOk="0" h="2955" w="2945">
                  <a:moveTo>
                    <a:pt x="1473" y="1"/>
                  </a:moveTo>
                  <a:cubicBezTo>
                    <a:pt x="654" y="1"/>
                    <a:pt x="1" y="664"/>
                    <a:pt x="1" y="1482"/>
                  </a:cubicBezTo>
                  <a:cubicBezTo>
                    <a:pt x="1" y="2292"/>
                    <a:pt x="654" y="2954"/>
                    <a:pt x="1473" y="2954"/>
                  </a:cubicBezTo>
                  <a:cubicBezTo>
                    <a:pt x="2292" y="2954"/>
                    <a:pt x="2945" y="2292"/>
                    <a:pt x="2945" y="1482"/>
                  </a:cubicBezTo>
                  <a:cubicBezTo>
                    <a:pt x="2945" y="664"/>
                    <a:pt x="2292" y="1"/>
                    <a:pt x="1473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flipH="1">
              <a:off x="8317048" y="4557853"/>
              <a:ext cx="73625" cy="73875"/>
            </a:xfrm>
            <a:custGeom>
              <a:rect b="b" l="l" r="r" t="t"/>
              <a:pathLst>
                <a:path extrusionOk="0" h="2955" w="2945">
                  <a:moveTo>
                    <a:pt x="1473" y="1"/>
                  </a:moveTo>
                  <a:cubicBezTo>
                    <a:pt x="654" y="1"/>
                    <a:pt x="1" y="664"/>
                    <a:pt x="1" y="1482"/>
                  </a:cubicBezTo>
                  <a:cubicBezTo>
                    <a:pt x="1" y="2292"/>
                    <a:pt x="654" y="2954"/>
                    <a:pt x="1473" y="2954"/>
                  </a:cubicBezTo>
                  <a:cubicBezTo>
                    <a:pt x="2292" y="2954"/>
                    <a:pt x="2945" y="2292"/>
                    <a:pt x="2945" y="1482"/>
                  </a:cubicBezTo>
                  <a:cubicBezTo>
                    <a:pt x="2945" y="664"/>
                    <a:pt x="2292" y="1"/>
                    <a:pt x="1473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4"/>
          <p:cNvSpPr/>
          <p:nvPr/>
        </p:nvSpPr>
        <p:spPr>
          <a:xfrm>
            <a:off x="7751775" y="0"/>
            <a:ext cx="2637000" cy="2637000"/>
          </a:xfrm>
          <a:prstGeom prst="ellipse">
            <a:avLst/>
          </a:prstGeom>
          <a:solidFill>
            <a:srgbClr val="3257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7100250" y="-1393575"/>
            <a:ext cx="2637000" cy="2637000"/>
          </a:xfrm>
          <a:prstGeom prst="ellipse">
            <a:avLst/>
          </a:prstGeom>
          <a:solidFill>
            <a:srgbClr val="D871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4"/>
          <p:cNvCxnSpPr/>
          <p:nvPr/>
        </p:nvCxnSpPr>
        <p:spPr>
          <a:xfrm>
            <a:off x="-27650" y="4735600"/>
            <a:ext cx="924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 flipH="1">
            <a:off x="317825" y="-5925"/>
            <a:ext cx="19800" cy="51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 txBox="1"/>
          <p:nvPr/>
        </p:nvSpPr>
        <p:spPr>
          <a:xfrm>
            <a:off x="576000" y="4712350"/>
            <a:ext cx="56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bun"/>
                <a:ea typeface="Sarabun"/>
                <a:cs typeface="Sarabun"/>
                <a:sym typeface="Sarabun"/>
              </a:rPr>
              <a:t>Labpro</a:t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21425" y="2422775"/>
            <a:ext cx="6759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SOP Praktikum</a:t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76004" y="4083128"/>
            <a:ext cx="50658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arabun Light"/>
                <a:ea typeface="Sarabun Light"/>
                <a:cs typeface="Sarabun Light"/>
                <a:sym typeface="Sarabun Light"/>
              </a:rPr>
              <a:t>Praktikum </a:t>
            </a:r>
            <a:r>
              <a:rPr lang="en" sz="1800">
                <a:latin typeface="Sarabun Light"/>
                <a:ea typeface="Sarabun Light"/>
                <a:cs typeface="Sarabun Light"/>
                <a:sym typeface="Sarabun Light"/>
              </a:rPr>
              <a:t>Algoritma dan Struktur Data</a:t>
            </a:r>
            <a:endParaRPr sz="1800">
              <a:solidFill>
                <a:srgbClr val="000000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arabun Light"/>
                <a:ea typeface="Sarabun Light"/>
                <a:cs typeface="Sarabun Light"/>
                <a:sym typeface="Sarabun Light"/>
              </a:rPr>
              <a:t>Asisten </a:t>
            </a:r>
            <a:r>
              <a:rPr lang="en" sz="1800">
                <a:solidFill>
                  <a:srgbClr val="000000"/>
                </a:solidFill>
                <a:latin typeface="Sarabun Light"/>
                <a:ea typeface="Sarabun Light"/>
                <a:cs typeface="Sarabun Light"/>
                <a:sym typeface="Sarabun Light"/>
              </a:rPr>
              <a:t>IF2210 202</a:t>
            </a:r>
            <a:r>
              <a:rPr lang="en" sz="1800">
                <a:latin typeface="Sarabun Light"/>
                <a:ea typeface="Sarabun Light"/>
                <a:cs typeface="Sarabun Light"/>
                <a:sym typeface="Sarabun Light"/>
              </a:rPr>
              <a:t>3</a:t>
            </a:r>
            <a:r>
              <a:rPr lang="en" sz="1800">
                <a:solidFill>
                  <a:srgbClr val="000000"/>
                </a:solidFill>
                <a:latin typeface="Sarabun Light"/>
                <a:ea typeface="Sarabun Light"/>
                <a:cs typeface="Sarabun Light"/>
                <a:sym typeface="Sarabun Light"/>
              </a:rPr>
              <a:t>/202</a:t>
            </a:r>
            <a:r>
              <a:rPr lang="en" sz="1800">
                <a:latin typeface="Sarabun Light"/>
                <a:ea typeface="Sarabun Light"/>
                <a:cs typeface="Sarabun Light"/>
                <a:sym typeface="Sarabun Light"/>
              </a:rPr>
              <a:t>4</a:t>
            </a:r>
            <a:endParaRPr sz="1800">
              <a:solidFill>
                <a:srgbClr val="000000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621425" y="3861300"/>
            <a:ext cx="80952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" name="Google Shape;78;p14"/>
          <p:cNvGrpSpPr/>
          <p:nvPr/>
        </p:nvGrpSpPr>
        <p:grpSpPr>
          <a:xfrm>
            <a:off x="8307173" y="4898766"/>
            <a:ext cx="485650" cy="73875"/>
            <a:chOff x="8317048" y="4557853"/>
            <a:chExt cx="485650" cy="73875"/>
          </a:xfrm>
        </p:grpSpPr>
        <p:sp>
          <p:nvSpPr>
            <p:cNvPr id="79" name="Google Shape;79;p14"/>
            <p:cNvSpPr/>
            <p:nvPr/>
          </p:nvSpPr>
          <p:spPr>
            <a:xfrm flipH="1">
              <a:off x="8728823" y="4557853"/>
              <a:ext cx="73875" cy="73875"/>
            </a:xfrm>
            <a:custGeom>
              <a:rect b="b" l="l" r="r" t="t"/>
              <a:pathLst>
                <a:path extrusionOk="0" h="2955" w="2955">
                  <a:moveTo>
                    <a:pt x="1482" y="1"/>
                  </a:moveTo>
                  <a:cubicBezTo>
                    <a:pt x="663" y="1"/>
                    <a:pt x="0" y="664"/>
                    <a:pt x="0" y="1482"/>
                  </a:cubicBezTo>
                  <a:cubicBezTo>
                    <a:pt x="0" y="2292"/>
                    <a:pt x="663" y="2954"/>
                    <a:pt x="1482" y="2954"/>
                  </a:cubicBezTo>
                  <a:cubicBezTo>
                    <a:pt x="2291" y="2954"/>
                    <a:pt x="2954" y="2292"/>
                    <a:pt x="2954" y="1482"/>
                  </a:cubicBezTo>
                  <a:cubicBezTo>
                    <a:pt x="2954" y="664"/>
                    <a:pt x="2291" y="1"/>
                    <a:pt x="1482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 flipH="1">
              <a:off x="8591565" y="4557853"/>
              <a:ext cx="73625" cy="73875"/>
            </a:xfrm>
            <a:custGeom>
              <a:rect b="b" l="l" r="r" t="t"/>
              <a:pathLst>
                <a:path extrusionOk="0" h="2955" w="2945">
                  <a:moveTo>
                    <a:pt x="1472" y="1"/>
                  </a:moveTo>
                  <a:cubicBezTo>
                    <a:pt x="654" y="1"/>
                    <a:pt x="0" y="664"/>
                    <a:pt x="0" y="1482"/>
                  </a:cubicBezTo>
                  <a:cubicBezTo>
                    <a:pt x="0" y="2292"/>
                    <a:pt x="654" y="2954"/>
                    <a:pt x="1472" y="2954"/>
                  </a:cubicBezTo>
                  <a:cubicBezTo>
                    <a:pt x="2291" y="2954"/>
                    <a:pt x="2944" y="2292"/>
                    <a:pt x="2944" y="1482"/>
                  </a:cubicBezTo>
                  <a:cubicBezTo>
                    <a:pt x="2944" y="664"/>
                    <a:pt x="2291" y="1"/>
                    <a:pt x="1472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 flipH="1">
              <a:off x="8454307" y="4557853"/>
              <a:ext cx="73625" cy="73875"/>
            </a:xfrm>
            <a:custGeom>
              <a:rect b="b" l="l" r="r" t="t"/>
              <a:pathLst>
                <a:path extrusionOk="0" h="2955" w="2945">
                  <a:moveTo>
                    <a:pt x="1473" y="1"/>
                  </a:moveTo>
                  <a:cubicBezTo>
                    <a:pt x="654" y="1"/>
                    <a:pt x="1" y="664"/>
                    <a:pt x="1" y="1482"/>
                  </a:cubicBezTo>
                  <a:cubicBezTo>
                    <a:pt x="1" y="2292"/>
                    <a:pt x="654" y="2954"/>
                    <a:pt x="1473" y="2954"/>
                  </a:cubicBezTo>
                  <a:cubicBezTo>
                    <a:pt x="2292" y="2954"/>
                    <a:pt x="2945" y="2292"/>
                    <a:pt x="2945" y="1482"/>
                  </a:cubicBezTo>
                  <a:cubicBezTo>
                    <a:pt x="2945" y="664"/>
                    <a:pt x="2292" y="1"/>
                    <a:pt x="1473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 flipH="1">
              <a:off x="8317048" y="4557853"/>
              <a:ext cx="73625" cy="73875"/>
            </a:xfrm>
            <a:custGeom>
              <a:rect b="b" l="l" r="r" t="t"/>
              <a:pathLst>
                <a:path extrusionOk="0" h="2955" w="2945">
                  <a:moveTo>
                    <a:pt x="1473" y="1"/>
                  </a:moveTo>
                  <a:cubicBezTo>
                    <a:pt x="654" y="1"/>
                    <a:pt x="1" y="664"/>
                    <a:pt x="1" y="1482"/>
                  </a:cubicBezTo>
                  <a:cubicBezTo>
                    <a:pt x="1" y="2292"/>
                    <a:pt x="654" y="2954"/>
                    <a:pt x="1473" y="2954"/>
                  </a:cubicBezTo>
                  <a:cubicBezTo>
                    <a:pt x="2292" y="2954"/>
                    <a:pt x="2945" y="2292"/>
                    <a:pt x="2945" y="1482"/>
                  </a:cubicBezTo>
                  <a:cubicBezTo>
                    <a:pt x="2945" y="664"/>
                    <a:pt x="2292" y="1"/>
                    <a:pt x="1473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4"/>
          <p:cNvSpPr/>
          <p:nvPr/>
        </p:nvSpPr>
        <p:spPr>
          <a:xfrm>
            <a:off x="5599600" y="-933900"/>
            <a:ext cx="2637000" cy="2637000"/>
          </a:xfrm>
          <a:prstGeom prst="ellipse">
            <a:avLst/>
          </a:prstGeom>
          <a:solidFill>
            <a:srgbClr val="3257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7410575" y="-485325"/>
            <a:ext cx="2637000" cy="2637000"/>
          </a:xfrm>
          <a:prstGeom prst="ellipse">
            <a:avLst/>
          </a:prstGeom>
          <a:solidFill>
            <a:srgbClr val="D871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23"/>
          <p:cNvCxnSpPr/>
          <p:nvPr/>
        </p:nvCxnSpPr>
        <p:spPr>
          <a:xfrm>
            <a:off x="-27650" y="4735600"/>
            <a:ext cx="924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3"/>
          <p:cNvCxnSpPr/>
          <p:nvPr/>
        </p:nvCxnSpPr>
        <p:spPr>
          <a:xfrm flipH="1">
            <a:off x="317825" y="-5925"/>
            <a:ext cx="19800" cy="51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3"/>
          <p:cNvSpPr txBox="1"/>
          <p:nvPr/>
        </p:nvSpPr>
        <p:spPr>
          <a:xfrm>
            <a:off x="576000" y="4712350"/>
            <a:ext cx="56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bun"/>
                <a:ea typeface="Sarabun"/>
                <a:cs typeface="Sarabun"/>
                <a:sym typeface="Sarabun"/>
              </a:rPr>
              <a:t>Labpro</a:t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621425" y="2422775"/>
            <a:ext cx="675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Terima Kasih</a:t>
            </a:r>
            <a:endParaRPr b="1" sz="4800"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576004" y="4083128"/>
            <a:ext cx="50658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arabun Light"/>
                <a:ea typeface="Sarabun Light"/>
                <a:cs typeface="Sarabun Light"/>
                <a:sym typeface="Sarabun Light"/>
              </a:rPr>
              <a:t>Praktikum </a:t>
            </a:r>
            <a:r>
              <a:rPr lang="en" sz="1800">
                <a:latin typeface="Sarabun Light"/>
                <a:ea typeface="Sarabun Light"/>
                <a:cs typeface="Sarabun Light"/>
                <a:sym typeface="Sarabun Light"/>
              </a:rPr>
              <a:t>Algoritma dan Struktur Data</a:t>
            </a:r>
            <a:endParaRPr sz="1800">
              <a:solidFill>
                <a:srgbClr val="000000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Sarabun Light"/>
                <a:ea typeface="Sarabun Light"/>
                <a:cs typeface="Sarabun Light"/>
                <a:sym typeface="Sarabun Light"/>
              </a:rPr>
              <a:t>Asisten IF2210 202</a:t>
            </a:r>
            <a:r>
              <a:rPr lang="en" sz="1800">
                <a:latin typeface="Sarabun Light"/>
                <a:ea typeface="Sarabun Light"/>
                <a:cs typeface="Sarabun Light"/>
                <a:sym typeface="Sarabun Light"/>
              </a:rPr>
              <a:t>3</a:t>
            </a:r>
            <a:r>
              <a:rPr lang="en" sz="1800">
                <a:solidFill>
                  <a:srgbClr val="000000"/>
                </a:solidFill>
                <a:latin typeface="Sarabun Light"/>
                <a:ea typeface="Sarabun Light"/>
                <a:cs typeface="Sarabun Light"/>
                <a:sym typeface="Sarabun Light"/>
              </a:rPr>
              <a:t>/202</a:t>
            </a:r>
            <a:r>
              <a:rPr lang="en" sz="1800">
                <a:latin typeface="Sarabun Light"/>
                <a:ea typeface="Sarabun Light"/>
                <a:cs typeface="Sarabun Light"/>
                <a:sym typeface="Sarabun Light"/>
              </a:rPr>
              <a:t>4</a:t>
            </a:r>
            <a:endParaRPr sz="1800">
              <a:solidFill>
                <a:srgbClr val="000000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cxnSp>
        <p:nvCxnSpPr>
          <p:cNvPr id="144" name="Google Shape;144;p23"/>
          <p:cNvCxnSpPr/>
          <p:nvPr/>
        </p:nvCxnSpPr>
        <p:spPr>
          <a:xfrm>
            <a:off x="621425" y="3861300"/>
            <a:ext cx="80952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5" name="Google Shape;145;p23"/>
          <p:cNvGrpSpPr/>
          <p:nvPr/>
        </p:nvGrpSpPr>
        <p:grpSpPr>
          <a:xfrm>
            <a:off x="8307173" y="4898766"/>
            <a:ext cx="485650" cy="73875"/>
            <a:chOff x="8317048" y="4557853"/>
            <a:chExt cx="485650" cy="73875"/>
          </a:xfrm>
        </p:grpSpPr>
        <p:sp>
          <p:nvSpPr>
            <p:cNvPr id="146" name="Google Shape;146;p23"/>
            <p:cNvSpPr/>
            <p:nvPr/>
          </p:nvSpPr>
          <p:spPr>
            <a:xfrm flipH="1">
              <a:off x="8728823" y="4557853"/>
              <a:ext cx="73875" cy="73875"/>
            </a:xfrm>
            <a:custGeom>
              <a:rect b="b" l="l" r="r" t="t"/>
              <a:pathLst>
                <a:path extrusionOk="0" h="2955" w="2955">
                  <a:moveTo>
                    <a:pt x="1482" y="1"/>
                  </a:moveTo>
                  <a:cubicBezTo>
                    <a:pt x="663" y="1"/>
                    <a:pt x="0" y="664"/>
                    <a:pt x="0" y="1482"/>
                  </a:cubicBezTo>
                  <a:cubicBezTo>
                    <a:pt x="0" y="2292"/>
                    <a:pt x="663" y="2954"/>
                    <a:pt x="1482" y="2954"/>
                  </a:cubicBezTo>
                  <a:cubicBezTo>
                    <a:pt x="2291" y="2954"/>
                    <a:pt x="2954" y="2292"/>
                    <a:pt x="2954" y="1482"/>
                  </a:cubicBezTo>
                  <a:cubicBezTo>
                    <a:pt x="2954" y="664"/>
                    <a:pt x="2291" y="1"/>
                    <a:pt x="1482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 flipH="1">
              <a:off x="8591565" y="4557853"/>
              <a:ext cx="73625" cy="73875"/>
            </a:xfrm>
            <a:custGeom>
              <a:rect b="b" l="l" r="r" t="t"/>
              <a:pathLst>
                <a:path extrusionOk="0" h="2955" w="2945">
                  <a:moveTo>
                    <a:pt x="1472" y="1"/>
                  </a:moveTo>
                  <a:cubicBezTo>
                    <a:pt x="654" y="1"/>
                    <a:pt x="0" y="664"/>
                    <a:pt x="0" y="1482"/>
                  </a:cubicBezTo>
                  <a:cubicBezTo>
                    <a:pt x="0" y="2292"/>
                    <a:pt x="654" y="2954"/>
                    <a:pt x="1472" y="2954"/>
                  </a:cubicBezTo>
                  <a:cubicBezTo>
                    <a:pt x="2291" y="2954"/>
                    <a:pt x="2944" y="2292"/>
                    <a:pt x="2944" y="1482"/>
                  </a:cubicBezTo>
                  <a:cubicBezTo>
                    <a:pt x="2944" y="664"/>
                    <a:pt x="2291" y="1"/>
                    <a:pt x="1472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 flipH="1">
              <a:off x="8454307" y="4557853"/>
              <a:ext cx="73625" cy="73875"/>
            </a:xfrm>
            <a:custGeom>
              <a:rect b="b" l="l" r="r" t="t"/>
              <a:pathLst>
                <a:path extrusionOk="0" h="2955" w="2945">
                  <a:moveTo>
                    <a:pt x="1473" y="1"/>
                  </a:moveTo>
                  <a:cubicBezTo>
                    <a:pt x="654" y="1"/>
                    <a:pt x="1" y="664"/>
                    <a:pt x="1" y="1482"/>
                  </a:cubicBezTo>
                  <a:cubicBezTo>
                    <a:pt x="1" y="2292"/>
                    <a:pt x="654" y="2954"/>
                    <a:pt x="1473" y="2954"/>
                  </a:cubicBezTo>
                  <a:cubicBezTo>
                    <a:pt x="2292" y="2954"/>
                    <a:pt x="2945" y="2292"/>
                    <a:pt x="2945" y="1482"/>
                  </a:cubicBezTo>
                  <a:cubicBezTo>
                    <a:pt x="2945" y="664"/>
                    <a:pt x="2292" y="1"/>
                    <a:pt x="1473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 flipH="1">
              <a:off x="8317048" y="4557853"/>
              <a:ext cx="73625" cy="73875"/>
            </a:xfrm>
            <a:custGeom>
              <a:rect b="b" l="l" r="r" t="t"/>
              <a:pathLst>
                <a:path extrusionOk="0" h="2955" w="2945">
                  <a:moveTo>
                    <a:pt x="1473" y="1"/>
                  </a:moveTo>
                  <a:cubicBezTo>
                    <a:pt x="654" y="1"/>
                    <a:pt x="1" y="664"/>
                    <a:pt x="1" y="1482"/>
                  </a:cubicBezTo>
                  <a:cubicBezTo>
                    <a:pt x="1" y="2292"/>
                    <a:pt x="654" y="2954"/>
                    <a:pt x="1473" y="2954"/>
                  </a:cubicBezTo>
                  <a:cubicBezTo>
                    <a:pt x="2292" y="2954"/>
                    <a:pt x="2945" y="2292"/>
                    <a:pt x="2945" y="1482"/>
                  </a:cubicBezTo>
                  <a:cubicBezTo>
                    <a:pt x="2945" y="664"/>
                    <a:pt x="2292" y="1"/>
                    <a:pt x="1473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3"/>
          <p:cNvSpPr/>
          <p:nvPr/>
        </p:nvSpPr>
        <p:spPr>
          <a:xfrm>
            <a:off x="5599600" y="-933900"/>
            <a:ext cx="2637000" cy="2637000"/>
          </a:xfrm>
          <a:prstGeom prst="ellipse">
            <a:avLst/>
          </a:prstGeom>
          <a:solidFill>
            <a:srgbClr val="3257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7410575" y="-485325"/>
            <a:ext cx="2637000" cy="2637000"/>
          </a:xfrm>
          <a:prstGeom prst="ellipse">
            <a:avLst/>
          </a:prstGeom>
          <a:solidFill>
            <a:srgbClr val="D871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576000" y="4712350"/>
            <a:ext cx="56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bun"/>
                <a:ea typeface="Sarabun"/>
                <a:cs typeface="Sarabun"/>
                <a:sym typeface="Sarabun"/>
              </a:rPr>
              <a:t>Labpro</a:t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66000" y="135425"/>
            <a:ext cx="568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Sarabun"/>
                <a:ea typeface="Sarabun"/>
                <a:cs typeface="Sarabun"/>
                <a:sym typeface="Sarabun"/>
              </a:rPr>
              <a:t>Waktu</a:t>
            </a:r>
            <a:endParaRPr b="1" sz="3000"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76000" y="781925"/>
            <a:ext cx="6734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Praktikum:</a:t>
            </a:r>
            <a:r>
              <a:rPr lang="en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 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en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Jumat, 13.00 - 15.00 WIB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Pra Praktikum:</a:t>
            </a:r>
            <a:r>
              <a:rPr lang="en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 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en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Akan ada Pra Praktikum untuk setiap Praktikum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en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Release </a:t>
            </a:r>
            <a:r>
              <a:rPr lang="en" sz="1800" strike="sngStrike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maximum H-5 Praktikum</a:t>
            </a:r>
            <a:r>
              <a:rPr lang="en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 Selasa, 19.00 WIB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arabun Light"/>
              <a:buChar char="-"/>
            </a:pPr>
            <a:r>
              <a:rPr lang="en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Pengumpulan maximum J-12 Praktikum (Jumat, 01.00 WIB)</a:t>
            </a:r>
            <a:endParaRPr sz="18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576000" y="4712350"/>
            <a:ext cx="56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arabun"/>
                <a:ea typeface="Sarabun"/>
                <a:cs typeface="Sarabun"/>
                <a:sym typeface="Sarabun"/>
              </a:rPr>
              <a:t>Labpro</a:t>
            </a:r>
            <a:endParaRPr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66000" y="135425"/>
            <a:ext cx="568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Sarabun"/>
                <a:ea typeface="Sarabun"/>
                <a:cs typeface="Sarabun"/>
                <a:sym typeface="Sarabun"/>
              </a:rPr>
              <a:t>Tempat</a:t>
            </a:r>
            <a:endParaRPr b="1" sz="3000">
              <a:latin typeface="Sarabun"/>
              <a:ea typeface="Sarabun"/>
              <a:cs typeface="Sarabun"/>
              <a:sym typeface="Sarabun"/>
            </a:endParaRPr>
          </a:p>
        </p:txBody>
      </p:sp>
      <p:graphicFrame>
        <p:nvGraphicFramePr>
          <p:cNvPr id="98" name="Google Shape;98;p16"/>
          <p:cNvGraphicFramePr/>
          <p:nvPr/>
        </p:nvGraphicFramePr>
        <p:xfrm>
          <a:off x="770250" y="10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{3A69DD2A-0DEB-4056-94B6-C4613975CACF}</a:tableStyleId>
              </a:tblPr>
              <a:tblGrid>
                <a:gridCol w="1583125"/>
                <a:gridCol w="1583125"/>
                <a:gridCol w="1199850"/>
                <a:gridCol w="1199850"/>
                <a:gridCol w="1199850"/>
              </a:tblGrid>
              <a:tr h="41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Kampus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Ruangan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Kelas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Kapasitas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Keterangan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414225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Ganesha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Labdas #1 lt. 4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K1-1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14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Labdas #2 lt. 4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K1-2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14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Labdas #4 lt. 3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K2-1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14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Labdas #7 lt. 2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K2-2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14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Labdas #8 lt. 2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Cadangan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142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Jatinangor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Lecture 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K3-1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14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TBD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K3-2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Rules</a:t>
            </a:r>
            <a:endParaRPr b="1"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Hadir 10 menit sebelum praktikum di mulai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Berpakaian rapi, sopan, dan bersepatu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Mengisi daftar hadir dan log book lab pada setelah memasuki 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Selalu membawa KTM sebagai identitas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DILARANG UNTUK MELAKUKAN TINDAKAN KECURANGAN AKADEMIK. KECURANGAN AKADEMIK AKAN DITINDAK SESUAI DENGAN PERATURAN AKADEMIK YANG BERLAKU.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Tidak diizinkan memasang external drive apapun di fasilitas 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Tidak menggunakan fasilitas lab untuk kegiatan yang tidak berhubungan dengan kuliah dan praktikum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Mematikan PC setelah digunakan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Tidak makan dan minum selama berkegiatan di lab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Rules (cont.)</a:t>
            </a:r>
            <a:endParaRPr b="1"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Masuk dan meninggalkan lab dalam keadaan bersih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Delete file-file kerja di 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Jangan meninggalkan sampah baik sampah fisik maupun sampah virtual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Selama menunggu waktu praktikum (jika belum diperbolehkan masuk):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Tidak duduk-duduk di lorong di depan 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Tidak membuat gaduh dan keributan di lorong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Akses Olympia</a:t>
            </a:r>
            <a:endParaRPr b="1"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Link			: </a:t>
            </a:r>
            <a:r>
              <a:rPr lang="en"/>
              <a:t>https://olympia.id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		: ITB_IF2110_1_2324 Algoritma dan Struktur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Username	: itb&lt;NIM&gt;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Password	: P@55word_&lt;NIM&gt;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Segera ganti password begitu login pertama kali → simpan password, jangan sampai lupa pada praktikum berikutnya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Ubah profile: ganti alamat email dengan alamat email yang biasa digunakan – </a:t>
            </a:r>
            <a:r>
              <a:rPr b="1" lang="en"/>
              <a:t>TIDAK BOLEH DIUBAH</a:t>
            </a:r>
            <a:r>
              <a:rPr lang="en"/>
              <a:t>: First name dan Surname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&amp; Run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Compile</a:t>
            </a:r>
            <a:r>
              <a:rPr lang="en"/>
              <a:t>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gcc -o [executable_name] [source_file].c</a:t>
            </a:r>
            <a:endParaRPr sz="2000">
              <a:solidFill>
                <a:schemeClr val="dk1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Run</a:t>
            </a:r>
            <a:r>
              <a:rPr lang="en"/>
              <a:t>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./[executable_name]</a:t>
            </a:r>
            <a:endParaRPr sz="2000">
              <a:solidFill>
                <a:schemeClr val="dk1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Common Mistake</a:t>
            </a:r>
            <a:endParaRPr b="1"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Semua deklarasi </a:t>
            </a:r>
            <a:r>
              <a:rPr b="1" lang="en"/>
              <a:t>variable</a:t>
            </a:r>
            <a:r>
              <a:rPr lang="en"/>
              <a:t> harus di awal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Jangan gunakan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 (int i = 0; i &lt; N; i++)</a:t>
            </a:r>
            <a:r>
              <a:rPr lang="en"/>
              <a:t> tapi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nt i;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or (i = 0; i &lt; N; i++)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Always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return 0;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Perhatikan </a:t>
            </a:r>
            <a:r>
              <a:rPr b="1" lang="en"/>
              <a:t>new line</a:t>
            </a:r>
            <a:r>
              <a:rPr lang="en"/>
              <a:t> di akhir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Gunakan reference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/>
              <a:t>) pada variabel untuk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scanf()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Contoh: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scanf(“%d”, &amp;n);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Catatan Penting (untuk ke depannya)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Soal bisa saja menyediakan source file yang perlu dilengkapi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Tidak perlu membuat source file dari awal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Soal bisa saja menyediakan file header yang bisa didownload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Saat submit, file header tidak perlu diupload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Soal bisa saja meminta implementasi fungsi tertentu saja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