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041">
          <p15:clr>
            <a:srgbClr val="A4A3A4"/>
          </p15:clr>
        </p15:guide>
        <p15:guide id="2" pos="5443">
          <p15:clr>
            <a:srgbClr val="A4A3A4"/>
          </p15:clr>
        </p15:guide>
        <p15:guide id="3" orient="horz" pos="3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2041"/>
        <p:guide orient="horz" pos="35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8013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e0820570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ce0820570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95837ba8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c95837ba8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95837ba8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c95837ba8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95837ba8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c95837ba8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08205703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ce08205703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e08205703_8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ce08205703_8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e08205703_8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1ce08205703_8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95837ba86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1c95837ba86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e08205703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ce08205703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e08205703_1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ce08205703_1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e08205703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ce08205703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e08205703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ce08205703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95837ba8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c95837ba8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way.php?to=https://trello.com/invite/b/rrJDZebG/ATTI0cc35a613f398c8868f5e080f48d5b46515DFAE2/%F1%F2%F3%E4%EE%EB%E8%EC%EF&amp;cc_key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C:\Users\Андрей\Desktop\1\Безымянный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4110037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ru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НАЗВАНИЕ ПРЕЗЕНТАЦИИ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714500" y="141287"/>
            <a:ext cx="7072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ru" sz="1800" i="0" u="none" strike="noStrike" cap="none">
                <a:solidFill>
                  <a:srgbClr val="323C8D"/>
                </a:solidFill>
              </a:rPr>
              <a:t>«Магнитогорский государственный технический университет им. Г.И. Носова»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643062" y="1428750"/>
            <a:ext cx="7235700" cy="17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ct val="100000"/>
              <a:buFont typeface="Arial"/>
              <a:buNone/>
            </a:pPr>
            <a:r>
              <a:rPr lang="ru" sz="3600" b="1">
                <a:solidFill>
                  <a:srgbClr val="323C8D"/>
                </a:solidFill>
              </a:rPr>
              <a:t>Разработка Web-приложения “СтудОлимп” на платформе 1С:Предприятие 8.3</a:t>
            </a:r>
            <a:endParaRPr sz="3600" b="1">
              <a:solidFill>
                <a:srgbClr val="323C8D"/>
              </a:solidFill>
            </a:endParaRPr>
          </a:p>
          <a:p>
            <a:pPr marL="342900" marR="0" lvl="0" indent="-114300" algn="l" rtl="0">
              <a:spcBef>
                <a:spcPts val="72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1" i="0" u="none">
              <a:solidFill>
                <a:srgbClr val="323C8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280275" y="4234275"/>
            <a:ext cx="68016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23C8D"/>
                </a:solidFill>
              </a:rPr>
              <a:t>Студенты группы АПИб-20-2: Саутов Р. М., Назарова Д. А., Титова П. А., Леонтьева Е.А.</a:t>
            </a:r>
            <a:endParaRPr sz="1200">
              <a:solidFill>
                <a:srgbClr val="323C8D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23C8D"/>
                </a:solidFill>
              </a:rPr>
              <a:t>Руководитель: к.п.н., доц. каф.БИиИТ, Масленникова О.Е.</a:t>
            </a:r>
            <a:endParaRPr sz="1200">
              <a:solidFill>
                <a:srgbClr val="323C8D"/>
              </a:solidFill>
            </a:endParaRPr>
          </a:p>
          <a:p>
            <a:pPr marL="45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ru" sz="1300">
                <a:solidFill>
                  <a:srgbClr val="323C8D"/>
                </a:solidFill>
              </a:rPr>
              <a:t>         М</a:t>
            </a:r>
            <a:r>
              <a:rPr lang="ru" sz="1300" i="0" u="none" strike="noStrike" cap="none">
                <a:solidFill>
                  <a:srgbClr val="323C8D"/>
                </a:solidFill>
              </a:rPr>
              <a:t>агнитогорск, 20</a:t>
            </a:r>
            <a:r>
              <a:rPr lang="ru" sz="1300">
                <a:solidFill>
                  <a:srgbClr val="323C8D"/>
                </a:solidFill>
              </a:rPr>
              <a:t>23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457200" y="1141200"/>
            <a:ext cx="41148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685800" marR="381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32" name="Google Shape;132;p23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906163" y="240100"/>
            <a:ext cx="7403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Диаграмма классов</a:t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658850" y="1087425"/>
            <a:ext cx="416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25" y="1010975"/>
            <a:ext cx="8289973" cy="39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57200" y="1141200"/>
            <a:ext cx="41148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685800" marR="381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41" name="Google Shape;141;p24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906163" y="240100"/>
            <a:ext cx="7403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Диаграмма последовательности действий</a:t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658850" y="1087425"/>
            <a:ext cx="416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06" y="1010138"/>
            <a:ext cx="4592625" cy="396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57200" y="1141200"/>
            <a:ext cx="41148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685800" marR="381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50" name="Google Shape;150;p25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906163" y="240100"/>
            <a:ext cx="7403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Диаграмма состояний</a:t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658850" y="1087425"/>
            <a:ext cx="416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75" y="1087425"/>
            <a:ext cx="7127563" cy="35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 descr="C:\Users\Андрей\Desktop\1\Безымянный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0" y="4110037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ru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НАЗВАНИЕ ПРЕЗЕНТАЦИИ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1714500" y="141287"/>
            <a:ext cx="7072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ru" sz="1800" i="0" u="none" strike="noStrike" cap="none">
                <a:solidFill>
                  <a:srgbClr val="323C8D"/>
                </a:solidFill>
              </a:rPr>
              <a:t>«Магнитогорский государственный технический университет им. Г.И. Носова»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1643062" y="1428750"/>
            <a:ext cx="7235700" cy="17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3600"/>
              <a:buFont typeface="Arial"/>
              <a:buNone/>
            </a:pPr>
            <a:r>
              <a:rPr lang="ru" sz="3600" b="1">
                <a:solidFill>
                  <a:srgbClr val="323C8D"/>
                </a:solidFill>
              </a:rPr>
              <a:t>Спасибо за внимание!</a:t>
            </a:r>
            <a:endParaRPr sz="3600" b="1">
              <a:solidFill>
                <a:srgbClr val="323C8D"/>
              </a:solidFill>
            </a:endParaRPr>
          </a:p>
          <a:p>
            <a:pPr marL="342900" marR="0" lvl="0" indent="-114300" algn="l" rtl="0">
              <a:spcBef>
                <a:spcPts val="720"/>
              </a:spcBef>
              <a:spcAft>
                <a:spcPts val="120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rgbClr val="323C8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851275" y="4227512"/>
            <a:ext cx="496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ru" sz="1800" i="0" u="none" strike="noStrike" cap="none">
                <a:solidFill>
                  <a:srgbClr val="323C8D"/>
                </a:solidFill>
              </a:rPr>
              <a:t>Магнитогорск, 20</a:t>
            </a:r>
            <a:r>
              <a:rPr lang="ru" sz="1800">
                <a:solidFill>
                  <a:srgbClr val="323C8D"/>
                </a:solidFill>
              </a:rPr>
              <a:t>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400" dirty="0" smtClean="0">
                <a:solidFill>
                  <a:schemeClr val="dk1"/>
                </a:solidFill>
              </a:rPr>
              <a:t>Цель </a:t>
            </a:r>
            <a:r>
              <a:rPr lang="ru" sz="1400" dirty="0">
                <a:solidFill>
                  <a:schemeClr val="dk1"/>
                </a:solidFill>
              </a:rPr>
              <a:t>проекта: создание систематизированной площадки в виде веб-приложения для проведения студенческих олимпиад. Целевая аудитория: студенты; преподаватели вуза.</a:t>
            </a:r>
            <a:endParaRPr sz="1400" dirty="0">
              <a:solidFill>
                <a:schemeClr val="dk1"/>
              </a:solidFill>
            </a:endParaRPr>
          </a:p>
          <a:p>
            <a:pPr marL="2667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>
                <a:solidFill>
                  <a:schemeClr val="dk1"/>
                </a:solidFill>
              </a:rPr>
              <a:t>	Функционал </a:t>
            </a:r>
            <a:r>
              <a:rPr lang="ru" sz="1400" dirty="0">
                <a:solidFill>
                  <a:schemeClr val="dk1"/>
                </a:solidFill>
              </a:rPr>
              <a:t>решения: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Просмотр результатов;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публикация мероприятий Универсиады;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публикация нормативных документов Универсиады;</a:t>
            </a:r>
            <a:endParaRPr sz="1400" dirty="0">
              <a:solidFill>
                <a:schemeClr val="dk1"/>
              </a:solidFill>
            </a:endParaRPr>
          </a:p>
          <a:p>
            <a:pPr marL="457200" marR="3810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  <a:highlight>
                  <a:srgbClr val="FFFFFF"/>
                </a:highlight>
              </a:rPr>
              <a:t>публикация новых заданий;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3810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  <a:highlight>
                  <a:srgbClr val="FFFFFF"/>
                </a:highlight>
              </a:rPr>
              <a:t>публикация результатов заключительного этапа олимпиады;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3810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  <a:highlight>
                  <a:srgbClr val="FFFFFF"/>
                </a:highlight>
              </a:rPr>
              <a:t>просмотр статистики олимпиады;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3810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  <a:highlight>
                  <a:srgbClr val="FFFFFF"/>
                </a:highlight>
              </a:rPr>
              <a:t>просмотр рейтинга олимпиады.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70" name="Google Shape;70;p15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75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89400" y="240100"/>
            <a:ext cx="596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Постановка задачи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57200" y="1031278"/>
            <a:ext cx="8229600" cy="356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0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</a:rPr>
              <a:t>Создание “СтудОлимп” осуществляется на основании требований и положений </a:t>
            </a:r>
            <a:r>
              <a:rPr lang="ru" sz="1400" dirty="0" smtClean="0">
                <a:solidFill>
                  <a:schemeClr val="dk1"/>
                </a:solidFill>
              </a:rPr>
              <a:t>следующих </a:t>
            </a:r>
            <a:r>
              <a:rPr lang="ru" sz="1400" dirty="0">
                <a:solidFill>
                  <a:schemeClr val="dk1"/>
                </a:solidFill>
              </a:rPr>
              <a:t>документов: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Концепция создания “СтудОлимп”;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техническое задание;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технический проект;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листинг.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</a:rPr>
              <a:t>Ссылка на документы: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https://trello.com/invite/b/rrJDZebG/ATTI0cc35a613f398c8868f5e080f48d5b46515DFAE2/студолимп</a:t>
            </a: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 descr="C:\Users\Андрей\Desktop\1\Безымянный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575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814925" y="240100"/>
            <a:ext cx="7825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Основная используемая документация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75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97625" y="240100"/>
            <a:ext cx="8686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         Инструментальная база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57205" y="941387"/>
            <a:ext cx="82296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Веб - приложение было реализовано в системе  1С: Предприятие 8.3;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был создан план-график в Powerproject;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для организации проекта были созданы модели, созданные в WhiteStarUML.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8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75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97625" y="240100"/>
            <a:ext cx="8686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>
                <a:solidFill>
                  <a:schemeClr val="lt1"/>
                </a:solidFill>
              </a:rPr>
              <a:t>          План-график</a:t>
            </a:r>
            <a:endParaRPr sz="26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t="-5680" r="4049" b="5680"/>
          <a:stretch/>
        </p:blipFill>
        <p:spPr>
          <a:xfrm>
            <a:off x="1079650" y="710425"/>
            <a:ext cx="7363151" cy="43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9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75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97625" y="240100"/>
            <a:ext cx="8686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>
                <a:solidFill>
                  <a:schemeClr val="lt1"/>
                </a:solidFill>
              </a:rPr>
              <a:t>        План-график</a:t>
            </a:r>
            <a:endParaRPr sz="26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00" y="1043525"/>
            <a:ext cx="8335549" cy="2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" sz="1400" dirty="0" smtClean="0">
                <a:solidFill>
                  <a:schemeClr val="dk1"/>
                </a:solidFill>
              </a:rPr>
              <a:t>		Реализованные </a:t>
            </a:r>
            <a:r>
              <a:rPr lang="ru" sz="1400" dirty="0">
                <a:solidFill>
                  <a:schemeClr val="dk1"/>
                </a:solidFill>
              </a:rPr>
              <a:t>функции веб-приложения в первой версии проекта, на основе Технического задания:</a:t>
            </a:r>
            <a:endParaRPr sz="1400" dirty="0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Для  гостей веб – приложения: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  <a:highlight>
                  <a:srgbClr val="FFFFFF"/>
                </a:highlight>
              </a:rPr>
              <a:t>Просмотр мероприятий Универсиады.</a:t>
            </a:r>
            <a:endParaRPr sz="1400" dirty="0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Для пользователей студентов: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Получение заданий </a:t>
            </a:r>
            <a:r>
              <a:rPr lang="ru" sz="1400" dirty="0">
                <a:solidFill>
                  <a:schemeClr val="dk1"/>
                </a:solidFill>
                <a:highlight>
                  <a:srgbClr val="FFFFFF"/>
                </a:highlight>
              </a:rPr>
              <a:t>Универсиады</a:t>
            </a:r>
            <a:r>
              <a:rPr lang="ru" sz="1400" dirty="0">
                <a:solidFill>
                  <a:schemeClr val="dk1"/>
                </a:solidFill>
              </a:rPr>
              <a:t>;</a:t>
            </a:r>
            <a:endParaRPr sz="1400" dirty="0">
              <a:solidFill>
                <a:schemeClr val="dk1"/>
              </a:solidFill>
            </a:endParaRPr>
          </a:p>
          <a:p>
            <a:pPr marL="457200" marR="3810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  <a:highlight>
                  <a:srgbClr val="FFFFFF"/>
                </a:highlight>
              </a:rPr>
              <a:t>публикация решений заданий Универсиады;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  <a:highlight>
                  <a:srgbClr val="FFFFFF"/>
                </a:highlight>
              </a:rPr>
              <a:t>получение результатов прохождения Универсиады.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marR="381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08" name="Google Shape;108;p20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906163" y="240100"/>
            <a:ext cx="7403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Функции проекта</a:t>
            </a:r>
            <a:endParaRPr sz="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457200" y="1141200"/>
            <a:ext cx="41148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highlight>
                  <a:srgbClr val="FFFFFF"/>
                </a:highlight>
              </a:rPr>
              <a:t>Для методической комиссии: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marR="3810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Публикация заданий;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marR="3810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публикация и просмотр результатов Универсиады;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marR="3810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просмотр статистики Универсиады.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02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highlight>
                  <a:srgbClr val="FFFFFF"/>
                </a:highlight>
              </a:rPr>
              <a:t>Для жюри: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Получение выполненных заданий участниками;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выставление баллов.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685800" marR="381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15" name="Google Shape;115;p21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906163" y="240100"/>
            <a:ext cx="7403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Функции проекта</a:t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658850" y="1087425"/>
            <a:ext cx="41613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Для оргкомитета: </a:t>
            </a:r>
            <a:endParaRPr>
              <a:solidFill>
                <a:schemeClr val="dk1"/>
              </a:solidFill>
            </a:endParaRPr>
          </a:p>
          <a:p>
            <a:pPr marL="6858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">
                <a:solidFill>
                  <a:schemeClr val="dk1"/>
                </a:solidFill>
              </a:rPr>
              <a:t>Публикация мероприятий Универсиады;</a:t>
            </a:r>
            <a:endParaRPr>
              <a:solidFill>
                <a:schemeClr val="dk1"/>
              </a:solidFill>
            </a:endParaRPr>
          </a:p>
          <a:p>
            <a:pPr marL="6858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">
                <a:solidFill>
                  <a:schemeClr val="dk1"/>
                </a:solidFill>
              </a:rPr>
              <a:t>публикация нормативных документов Универсиады</a:t>
            </a:r>
            <a:endParaRPr>
              <a:solidFill>
                <a:schemeClr val="dk1"/>
              </a:solidFill>
            </a:endParaRPr>
          </a:p>
          <a:p>
            <a:pPr marL="685800" marR="3810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публикация регламента проведения Универсиады;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marR="3810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публикация календарного план-графика Универсиады;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marR="3810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публикация результатов Универсиады;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57200" y="1141200"/>
            <a:ext cx="41148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685800" marR="381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23" name="Google Shape;123;p22" descr="C:\Users\Андрей\Desktop\1\Безымянный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23825"/>
            <a:ext cx="8424861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906163" y="240100"/>
            <a:ext cx="7403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Модель в нотации IDEF1X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658850" y="1087425"/>
            <a:ext cx="416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225" y="941375"/>
            <a:ext cx="6699550" cy="41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222</Words>
  <Application>Microsoft Office PowerPoint</Application>
  <PresentationFormat>Экран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Calibri</vt:lpstr>
      <vt:lpstr>Century Gothic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3</cp:revision>
  <dcterms:modified xsi:type="dcterms:W3CDTF">2023-01-09T06:38:58Z</dcterms:modified>
</cp:coreProperties>
</file>