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3" r:id="rId18"/>
    <p:sldId id="272" r:id="rId19"/>
    <p:sldId id="274" r:id="rId20"/>
    <p:sldId id="279" r:id="rId21"/>
    <p:sldId id="281" r:id="rId22"/>
    <p:sldId id="282" r:id="rId23"/>
    <p:sldId id="275" r:id="rId24"/>
    <p:sldId id="276" r:id="rId25"/>
    <p:sldId id="277"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32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673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171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1065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7943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1825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55228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08052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2878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5540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3299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05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696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601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4461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665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3264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11/14/2024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9666942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nfo.cern.ch/hypertext/WWW/TheProjec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html.asp" TargetMode="External"/><Relationship Id="rId2" Type="http://schemas.openxmlformats.org/officeDocument/2006/relationships/hyperlink" Target="https://www.w3.org/History/19921103-hypertext/hypertext/WWW/MarkUp/Tag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visualstudio.com/items?itemName=ms-vscode.live-server"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www.google.com/intl/en_uk/chrome/" TargetMode="External"/><Relationship Id="rId5" Type="http://schemas.openxmlformats.org/officeDocument/2006/relationships/hyperlink" Target="https://marketplace.visualstudio.com/items?itemName=vscode-icons-team.vscode-icons" TargetMode="External"/><Relationship Id="rId4" Type="http://schemas.openxmlformats.org/officeDocument/2006/relationships/hyperlink" Target="https://marketplace.visualstudio.com/items?itemName=esbenp.prettier-vs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Future Skills and Web Technologies</a:t>
            </a:r>
          </a:p>
        </p:txBody>
      </p:sp>
      <p:sp>
        <p:nvSpPr>
          <p:cNvPr id="3" name="Subtitle 2"/>
          <p:cNvSpPr>
            <a:spLocks noGrp="1"/>
          </p:cNvSpPr>
          <p:nvPr>
            <p:ph type="subTitle" idx="1"/>
          </p:nvPr>
        </p:nvSpPr>
        <p:spPr/>
        <p:txBody>
          <a:bodyPr/>
          <a:lstStyle/>
          <a:p>
            <a:r>
              <a:t>A Comprehensive Guide to Key Concepts and Emerging Careers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CSS (Cascading Style Sheets)</a:t>
            </a:r>
          </a:p>
        </p:txBody>
      </p:sp>
      <p:sp>
        <p:nvSpPr>
          <p:cNvPr id="3" name="Content Placeholder 2"/>
          <p:cNvSpPr>
            <a:spLocks noGrp="1"/>
          </p:cNvSpPr>
          <p:nvPr>
            <p:ph idx="1"/>
          </p:nvPr>
        </p:nvSpPr>
        <p:spPr/>
        <p:txBody>
          <a:bodyPr/>
          <a:lstStyle/>
          <a:p>
            <a:r>
              <a:t>CSS is a style sheet language that defines the visual presentation of web pages, including layout, colors, and fonts. It enables responsive design, adjusting content to different screen sizes and enhancing the user experience.</a:t>
            </a:r>
          </a:p>
        </p:txBody>
      </p:sp>
      <p:pic>
        <p:nvPicPr>
          <p:cNvPr id="2050" name="Picture 2" descr="Cascading Style Sheets Tutorial ...">
            <a:extLst>
              <a:ext uri="{FF2B5EF4-FFF2-40B4-BE49-F238E27FC236}">
                <a16:creationId xmlns:a16="http://schemas.microsoft.com/office/drawing/2014/main" id="{49A20C15-DFEA-04E5-EBD1-6F90A89C5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428" y="739215"/>
            <a:ext cx="1741915" cy="108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JavaScript</a:t>
            </a:r>
          </a:p>
        </p:txBody>
      </p:sp>
      <p:sp>
        <p:nvSpPr>
          <p:cNvPr id="3" name="Content Placeholder 2"/>
          <p:cNvSpPr>
            <a:spLocks noGrp="1"/>
          </p:cNvSpPr>
          <p:nvPr>
            <p:ph idx="1"/>
          </p:nvPr>
        </p:nvSpPr>
        <p:spPr/>
        <p:txBody>
          <a:bodyPr/>
          <a:lstStyle/>
          <a:p>
            <a:r>
              <a:t>JavaScript is a programming language that enables dynamic, interactive web content. It powers features such as animations, form validation, and real-time updates, enhancing user engagement. JavaScript runs on the client-side, providing fast, responsive user interactions.</a:t>
            </a:r>
          </a:p>
        </p:txBody>
      </p:sp>
      <p:pic>
        <p:nvPicPr>
          <p:cNvPr id="3074" name="Picture 2" descr="Javascript Logo - JavaScript Logo ...">
            <a:extLst>
              <a:ext uri="{FF2B5EF4-FFF2-40B4-BE49-F238E27FC236}">
                <a16:creationId xmlns:a16="http://schemas.microsoft.com/office/drawing/2014/main" id="{C757183C-40B2-7FF2-8882-5EE2F630B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627186"/>
            <a:ext cx="1157288" cy="1334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A5FD08C-3912-D129-E0E8-A7B264D164A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28CC6F3-4DCB-0879-4176-BFE6409E90A0}"/>
              </a:ext>
            </a:extLst>
          </p:cNvPr>
          <p:cNvPicPr>
            <a:picLocks noChangeAspect="1"/>
          </p:cNvPicPr>
          <p:nvPr/>
        </p:nvPicPr>
        <p:blipFill>
          <a:blip r:embed="rId2"/>
          <a:stretch>
            <a:fillRect/>
          </a:stretch>
        </p:blipFill>
        <p:spPr>
          <a:xfrm>
            <a:off x="379828" y="478302"/>
            <a:ext cx="8427329" cy="6189785"/>
          </a:xfrm>
          <a:prstGeom prst="rect">
            <a:avLst/>
          </a:prstGeom>
        </p:spPr>
      </p:pic>
    </p:spTree>
    <p:extLst>
      <p:ext uri="{BB962C8B-B14F-4D97-AF65-F5344CB8AC3E}">
        <p14:creationId xmlns:p14="http://schemas.microsoft.com/office/powerpoint/2010/main" val="78069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Development Frameworks &amp; Libraries</a:t>
            </a:r>
          </a:p>
        </p:txBody>
      </p:sp>
      <p:sp>
        <p:nvSpPr>
          <p:cNvPr id="3" name="Content Placeholder 2"/>
          <p:cNvSpPr>
            <a:spLocks noGrp="1"/>
          </p:cNvSpPr>
          <p:nvPr>
            <p:ph idx="1"/>
          </p:nvPr>
        </p:nvSpPr>
        <p:spPr/>
        <p:txBody>
          <a:bodyPr/>
          <a:lstStyle/>
          <a:p>
            <a:r>
              <a:t>Frameworks like React, Angular, and Vue simplify development by providing pre-built components. They allow efficient and scalable application development, with front-end frameworks supporting user interfaces and back-end frameworks (e.g., Node.js) managing server 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Hosting and Domain Names</a:t>
            </a:r>
          </a:p>
        </p:txBody>
      </p:sp>
      <p:sp>
        <p:nvSpPr>
          <p:cNvPr id="3" name="Content Placeholder 2"/>
          <p:cNvSpPr>
            <a:spLocks noGrp="1"/>
          </p:cNvSpPr>
          <p:nvPr>
            <p:ph idx="1"/>
          </p:nvPr>
        </p:nvSpPr>
        <p:spPr/>
        <p:txBody>
          <a:bodyPr/>
          <a:lstStyle/>
          <a:p>
            <a:r>
              <a:t>Web hosting services store websites, making them accessible on the internet. Domain names (e.g., www.example.com) act as web addresses. Hosting options include shared hosting for small sites, dedicated servers, and cloud hosting for larger sites.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 Hyper Text Mark Up Language</a:t>
            </a:r>
            <a:endParaRPr dirty="0"/>
          </a:p>
        </p:txBody>
      </p:sp>
      <p:sp>
        <p:nvSpPr>
          <p:cNvPr id="3" name="Content Placeholder 2"/>
          <p:cNvSpPr>
            <a:spLocks noGrp="1"/>
          </p:cNvSpPr>
          <p:nvPr>
            <p:ph idx="1"/>
          </p:nvPr>
        </p:nvSpPr>
        <p:spPr>
          <a:xfrm>
            <a:off x="629138" y="2321169"/>
            <a:ext cx="7885723" cy="3951849"/>
          </a:xfrm>
        </p:spPr>
        <p:txBody>
          <a:bodyPr/>
          <a:lstStyle/>
          <a:p>
            <a:r>
              <a:rPr lang="en-US" dirty="0"/>
              <a:t>Any Browser Mostly get response which includes 3 files.</a:t>
            </a:r>
          </a:p>
          <a:p>
            <a:pPr lvl="1"/>
            <a:r>
              <a:rPr lang="en-US" dirty="0" err="1"/>
              <a:t>i.e</a:t>
            </a:r>
            <a:r>
              <a:rPr lang="en-US" dirty="0"/>
              <a:t> HTML + CSS +Java Script and render the page </a:t>
            </a:r>
          </a:p>
          <a:p>
            <a:r>
              <a:rPr lang="en-US" dirty="0"/>
              <a:t>Hyper Text : Pieces of text link to Other page.</a:t>
            </a:r>
          </a:p>
          <a:p>
            <a:pPr lvl="1"/>
            <a:r>
              <a:rPr lang="en-US" dirty="0">
                <a:hlinkClick r:id="rId2"/>
              </a:rPr>
              <a:t>https://info.cern.ch/hypertext/WWW/TheProject.html</a:t>
            </a:r>
            <a:r>
              <a:rPr lang="en-US" dirty="0"/>
              <a:t> </a:t>
            </a:r>
          </a:p>
          <a:p>
            <a:r>
              <a:rPr lang="en-US" dirty="0"/>
              <a:t>Mark Up : </a:t>
            </a:r>
          </a:p>
          <a:p>
            <a:pPr marL="402336" lvl="1" indent="0" algn="ctr">
              <a:buNone/>
            </a:pPr>
            <a:r>
              <a:rPr lang="en-US" sz="2800" b="1" dirty="0"/>
              <a:t>“My Name is </a:t>
            </a:r>
            <a:r>
              <a:rPr lang="en-US" sz="2800" b="1" u="sng" dirty="0"/>
              <a:t>Rahul</a:t>
            </a:r>
            <a:r>
              <a:rPr lang="en-US" sz="28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5EBD-83C1-93B6-F9E9-B0DA45D014AA}"/>
              </a:ext>
            </a:extLst>
          </p:cNvPr>
          <p:cNvSpPr>
            <a:spLocks noGrp="1"/>
          </p:cNvSpPr>
          <p:nvPr>
            <p:ph type="title"/>
          </p:nvPr>
        </p:nvSpPr>
        <p:spPr/>
        <p:txBody>
          <a:bodyPr/>
          <a:lstStyle/>
          <a:p>
            <a:endParaRPr lang="en-US"/>
          </a:p>
        </p:txBody>
      </p:sp>
      <p:pic>
        <p:nvPicPr>
          <p:cNvPr id="5126" name="Picture 6" descr="Pin page">
            <a:extLst>
              <a:ext uri="{FF2B5EF4-FFF2-40B4-BE49-F238E27FC236}">
                <a16:creationId xmlns:a16="http://schemas.microsoft.com/office/drawing/2014/main" id="{70CED881-C6B4-F67A-69D2-4EC874AD4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879" y="326782"/>
            <a:ext cx="8349226" cy="634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52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E83-7044-0CCF-1509-6EE7B0B0F7E8}"/>
              </a:ext>
            </a:extLst>
          </p:cNvPr>
          <p:cNvSpPr>
            <a:spLocks noGrp="1"/>
          </p:cNvSpPr>
          <p:nvPr>
            <p:ph type="title"/>
          </p:nvPr>
        </p:nvSpPr>
        <p:spPr/>
        <p:txBody>
          <a:bodyPr/>
          <a:lstStyle/>
          <a:p>
            <a:r>
              <a:rPr lang="en-US" dirty="0"/>
              <a:t>How we do Mark Up In HTML?</a:t>
            </a:r>
            <a:br>
              <a:rPr lang="en-US" dirty="0"/>
            </a:br>
            <a:r>
              <a:rPr lang="en-US" dirty="0"/>
              <a:t>Using HTML Tags</a:t>
            </a:r>
          </a:p>
        </p:txBody>
      </p:sp>
      <p:pic>
        <p:nvPicPr>
          <p:cNvPr id="6" name="Content Placeholder 5">
            <a:extLst>
              <a:ext uri="{FF2B5EF4-FFF2-40B4-BE49-F238E27FC236}">
                <a16:creationId xmlns:a16="http://schemas.microsoft.com/office/drawing/2014/main" id="{D6A3F35F-EED9-3B28-B204-51A9F9E85B5A}"/>
              </a:ext>
            </a:extLst>
          </p:cNvPr>
          <p:cNvPicPr>
            <a:picLocks noGrp="1" noChangeAspect="1"/>
          </p:cNvPicPr>
          <p:nvPr>
            <p:ph idx="1"/>
          </p:nvPr>
        </p:nvPicPr>
        <p:blipFill>
          <a:blip r:embed="rId2"/>
          <a:srcRect l="2291" t="17554" r="2502" b="18295"/>
          <a:stretch/>
        </p:blipFill>
        <p:spPr>
          <a:xfrm>
            <a:off x="407963" y="2025747"/>
            <a:ext cx="8454683" cy="4586067"/>
          </a:xfrm>
        </p:spPr>
      </p:pic>
    </p:spTree>
    <p:extLst>
      <p:ext uri="{BB962C8B-B14F-4D97-AF65-F5344CB8AC3E}">
        <p14:creationId xmlns:p14="http://schemas.microsoft.com/office/powerpoint/2010/main" val="202186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0F30-8653-6C8E-D7F9-4E2DE1C26144}"/>
              </a:ext>
            </a:extLst>
          </p:cNvPr>
          <p:cNvSpPr>
            <a:spLocks noGrp="1"/>
          </p:cNvSpPr>
          <p:nvPr>
            <p:ph type="title"/>
          </p:nvPr>
        </p:nvSpPr>
        <p:spPr/>
        <p:txBody>
          <a:bodyPr/>
          <a:lstStyle/>
          <a:p>
            <a:r>
              <a:rPr lang="en-US" dirty="0"/>
              <a:t>HTML TAG Links</a:t>
            </a:r>
          </a:p>
        </p:txBody>
      </p:sp>
      <p:sp>
        <p:nvSpPr>
          <p:cNvPr id="3" name="Content Placeholder 2">
            <a:extLst>
              <a:ext uri="{FF2B5EF4-FFF2-40B4-BE49-F238E27FC236}">
                <a16:creationId xmlns:a16="http://schemas.microsoft.com/office/drawing/2014/main" id="{B8B32B0A-C925-FBB3-9CFC-B494A18DFC5B}"/>
              </a:ext>
            </a:extLst>
          </p:cNvPr>
          <p:cNvSpPr>
            <a:spLocks noGrp="1"/>
          </p:cNvSpPr>
          <p:nvPr>
            <p:ph idx="1"/>
          </p:nvPr>
        </p:nvSpPr>
        <p:spPr/>
        <p:txBody>
          <a:bodyPr/>
          <a:lstStyle/>
          <a:p>
            <a:r>
              <a:rPr lang="en-US" dirty="0"/>
              <a:t>Mark Up Done in HTML page by using tags </a:t>
            </a:r>
          </a:p>
          <a:p>
            <a:pPr lvl="1"/>
            <a:r>
              <a:rPr lang="en-US" dirty="0"/>
              <a:t>Initially : </a:t>
            </a:r>
            <a:r>
              <a:rPr lang="en-US" dirty="0">
                <a:hlinkClick r:id="rId2"/>
              </a:rPr>
              <a:t>https://www.w3.org/History/19921103-hypertext/hypertext/WWW/MarkUp/Tags.html</a:t>
            </a:r>
            <a:endParaRPr lang="en-US" dirty="0"/>
          </a:p>
          <a:p>
            <a:pPr lvl="1"/>
            <a:r>
              <a:rPr lang="en-US" dirty="0"/>
              <a:t>Now : </a:t>
            </a:r>
            <a:r>
              <a:rPr lang="en-US" dirty="0">
                <a:hlinkClick r:id="rId3"/>
              </a:rPr>
              <a:t>https://www.w3schools.com/tags/tag_html.asp</a:t>
            </a:r>
            <a:endParaRPr lang="en-US" dirty="0"/>
          </a:p>
          <a:p>
            <a:pPr marL="402336" lvl="1" indent="0">
              <a:buNone/>
            </a:pPr>
            <a:endParaRPr lang="en-US" dirty="0"/>
          </a:p>
        </p:txBody>
      </p:sp>
    </p:spTree>
    <p:extLst>
      <p:ext uri="{BB962C8B-B14F-4D97-AF65-F5344CB8AC3E}">
        <p14:creationId xmlns:p14="http://schemas.microsoft.com/office/powerpoint/2010/main" val="318359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8465-BB8F-C640-77C0-0FE4117A7808}"/>
              </a:ext>
            </a:extLst>
          </p:cNvPr>
          <p:cNvSpPr>
            <a:spLocks noGrp="1"/>
          </p:cNvSpPr>
          <p:nvPr>
            <p:ph type="title"/>
          </p:nvPr>
        </p:nvSpPr>
        <p:spPr/>
        <p:txBody>
          <a:bodyPr/>
          <a:lstStyle/>
          <a:p>
            <a:r>
              <a:rPr lang="en-US" dirty="0"/>
              <a:t>Tool</a:t>
            </a:r>
          </a:p>
        </p:txBody>
      </p:sp>
      <p:sp>
        <p:nvSpPr>
          <p:cNvPr id="3" name="Content Placeholder 2">
            <a:extLst>
              <a:ext uri="{FF2B5EF4-FFF2-40B4-BE49-F238E27FC236}">
                <a16:creationId xmlns:a16="http://schemas.microsoft.com/office/drawing/2014/main" id="{27DFF31C-5AF1-D974-B667-174DD4CF45E7}"/>
              </a:ext>
            </a:extLst>
          </p:cNvPr>
          <p:cNvSpPr>
            <a:spLocks noGrp="1"/>
          </p:cNvSpPr>
          <p:nvPr>
            <p:ph idx="1"/>
          </p:nvPr>
        </p:nvSpPr>
        <p:spPr>
          <a:xfrm>
            <a:off x="554892" y="2193779"/>
            <a:ext cx="7829452" cy="4094480"/>
          </a:xfrm>
        </p:spPr>
        <p:txBody>
          <a:bodyPr>
            <a:normAutofit fontScale="92500" lnSpcReduction="20000"/>
          </a:bodyPr>
          <a:lstStyle/>
          <a:p>
            <a:r>
              <a:rPr lang="en-US" sz="2800" dirty="0"/>
              <a:t>VS Code : </a:t>
            </a:r>
            <a:r>
              <a:rPr lang="en-US" sz="2800" b="0" i="0" dirty="0">
                <a:solidFill>
                  <a:srgbClr val="5022C3"/>
                </a:solidFill>
                <a:effectLst/>
                <a:latin typeface="Udemy Sans"/>
                <a:hlinkClick r:id="rId2"/>
              </a:rPr>
              <a:t>https://code.visualstudio.com/</a:t>
            </a:r>
            <a:endParaRPr lang="en-US" sz="2800" b="0" i="0" dirty="0">
              <a:solidFill>
                <a:srgbClr val="5022C3"/>
              </a:solidFill>
              <a:effectLst/>
              <a:latin typeface="Udemy Sans"/>
            </a:endParaRPr>
          </a:p>
          <a:p>
            <a:pPr lvl="1"/>
            <a:r>
              <a:rPr lang="en-US" sz="2400" b="0" i="0" dirty="0">
                <a:solidFill>
                  <a:srgbClr val="2D2F31"/>
                </a:solidFill>
                <a:effectLst/>
                <a:latin typeface="Udemy Sans"/>
              </a:rPr>
              <a:t>Install Visual Studio Code Extensions</a:t>
            </a:r>
          </a:p>
          <a:p>
            <a:pPr lvl="1"/>
            <a:r>
              <a:rPr lang="en-US" sz="2400" b="0" i="0" dirty="0">
                <a:solidFill>
                  <a:srgbClr val="2D2F31"/>
                </a:solidFill>
                <a:effectLst/>
                <a:latin typeface="Udemy Sans"/>
              </a:rPr>
              <a:t>Extensions are like plugins that extend the functionality of </a:t>
            </a:r>
            <a:r>
              <a:rPr lang="en-US" sz="2400" b="0" i="0" dirty="0" err="1">
                <a:solidFill>
                  <a:srgbClr val="2D2F31"/>
                </a:solidFill>
                <a:effectLst/>
                <a:latin typeface="Udemy Sans"/>
              </a:rPr>
              <a:t>VSCode</a:t>
            </a:r>
            <a:r>
              <a:rPr lang="en-US" sz="2400" b="0" i="0" dirty="0">
                <a:solidFill>
                  <a:srgbClr val="2D2F31"/>
                </a:solidFill>
                <a:effectLst/>
                <a:latin typeface="Udemy Sans"/>
              </a:rPr>
              <a:t>. Here are the ones that I've installed. Click on the link and then click on the "install" button and it should automatically install it in your </a:t>
            </a:r>
            <a:r>
              <a:rPr lang="en-US" sz="2400" b="0" i="0" dirty="0" err="1">
                <a:solidFill>
                  <a:srgbClr val="2D2F31"/>
                </a:solidFill>
                <a:effectLst/>
                <a:latin typeface="Udemy Sans"/>
              </a:rPr>
              <a:t>VSCode</a:t>
            </a:r>
            <a:r>
              <a:rPr lang="en-US" sz="2400" b="0" i="0" dirty="0">
                <a:solidFill>
                  <a:srgbClr val="2D2F31"/>
                </a:solidFill>
                <a:effectLst/>
                <a:latin typeface="Udemy Sans"/>
              </a:rPr>
              <a:t> application.</a:t>
            </a:r>
          </a:p>
          <a:p>
            <a:pPr lvl="1"/>
            <a:r>
              <a:rPr lang="en-US" sz="2400" b="0" i="0" dirty="0">
                <a:solidFill>
                  <a:srgbClr val="5022C3"/>
                </a:solidFill>
                <a:effectLst/>
                <a:latin typeface="Udemy Sans"/>
                <a:hlinkClick r:id="rId3"/>
              </a:rPr>
              <a:t>Live Preview</a:t>
            </a:r>
            <a:endParaRPr lang="en-US" sz="2400" b="0" i="0" dirty="0">
              <a:solidFill>
                <a:srgbClr val="2D2F31"/>
              </a:solidFill>
              <a:effectLst/>
              <a:latin typeface="Udemy Sans"/>
            </a:endParaRPr>
          </a:p>
          <a:p>
            <a:pPr lvl="1"/>
            <a:r>
              <a:rPr lang="en-US" sz="2400" b="0" i="0" dirty="0">
                <a:solidFill>
                  <a:srgbClr val="5022C3"/>
                </a:solidFill>
                <a:effectLst/>
                <a:latin typeface="Udemy Sans"/>
                <a:hlinkClick r:id="rId4"/>
              </a:rPr>
              <a:t>Prettier</a:t>
            </a:r>
            <a:endParaRPr lang="en-US" sz="2400" b="0" i="0" dirty="0">
              <a:solidFill>
                <a:srgbClr val="2D2F31"/>
              </a:solidFill>
              <a:effectLst/>
              <a:latin typeface="Udemy Sans"/>
            </a:endParaRPr>
          </a:p>
          <a:p>
            <a:pPr lvl="1"/>
            <a:r>
              <a:rPr lang="en-US" sz="2400" b="0" i="0" dirty="0" err="1">
                <a:solidFill>
                  <a:srgbClr val="5022C3"/>
                </a:solidFill>
                <a:effectLst/>
                <a:latin typeface="Udemy Sans"/>
                <a:hlinkClick r:id="rId5"/>
              </a:rPr>
              <a:t>vscode</a:t>
            </a:r>
            <a:r>
              <a:rPr lang="en-US" sz="2400" b="0" i="0" dirty="0">
                <a:solidFill>
                  <a:srgbClr val="5022C3"/>
                </a:solidFill>
                <a:effectLst/>
                <a:latin typeface="Udemy Sans"/>
                <a:hlinkClick r:id="rId5"/>
              </a:rPr>
              <a:t>-icons</a:t>
            </a:r>
            <a:endParaRPr lang="en-US" sz="2400" b="0" i="0" dirty="0">
              <a:solidFill>
                <a:srgbClr val="5022C3"/>
              </a:solidFill>
              <a:effectLst/>
              <a:latin typeface="Udemy Sans"/>
            </a:endParaRPr>
          </a:p>
          <a:p>
            <a:r>
              <a:rPr lang="en-US" sz="2600" b="0" i="0" dirty="0">
                <a:solidFill>
                  <a:srgbClr val="2D2F31"/>
                </a:solidFill>
                <a:effectLst/>
                <a:latin typeface="Udemy Sans"/>
              </a:rPr>
              <a:t>Chrome : </a:t>
            </a:r>
            <a:r>
              <a:rPr lang="en-US" sz="2800" b="0" i="0" dirty="0">
                <a:solidFill>
                  <a:srgbClr val="5022C3"/>
                </a:solidFill>
                <a:effectLst/>
                <a:latin typeface="Udemy Sans"/>
                <a:hlinkClick r:id="rId6"/>
              </a:rPr>
              <a:t>https://www.google.com/intl/en_uk/chrome/</a:t>
            </a:r>
            <a:endParaRPr lang="en-US" sz="2600" b="0" i="0" dirty="0">
              <a:solidFill>
                <a:srgbClr val="2D2F31"/>
              </a:solidFill>
              <a:effectLst/>
              <a:latin typeface="Udemy Sans"/>
            </a:endParaRPr>
          </a:p>
          <a:p>
            <a:pPr lvl="1"/>
            <a:endParaRPr lang="en-US" dirty="0"/>
          </a:p>
        </p:txBody>
      </p:sp>
    </p:spTree>
    <p:extLst>
      <p:ext uri="{BB962C8B-B14F-4D97-AF65-F5344CB8AC3E}">
        <p14:creationId xmlns:p14="http://schemas.microsoft.com/office/powerpoint/2010/main" val="13155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Overview of Future Skills Sub-sector</a:t>
            </a:r>
          </a:p>
        </p:txBody>
      </p:sp>
      <p:sp>
        <p:nvSpPr>
          <p:cNvPr id="3" name="Content Placeholder 2"/>
          <p:cNvSpPr>
            <a:spLocks noGrp="1"/>
          </p:cNvSpPr>
          <p:nvPr>
            <p:ph idx="1"/>
          </p:nvPr>
        </p:nvSpPr>
        <p:spPr>
          <a:xfrm>
            <a:off x="864381" y="2489200"/>
            <a:ext cx="8054535" cy="3530600"/>
          </a:xfrm>
        </p:spPr>
        <p:txBody>
          <a:bodyPr/>
          <a:lstStyle/>
          <a:p>
            <a:r>
              <a:rPr dirty="0"/>
              <a:t>The Future Skills sub-sector equips individuals with digital competencies essential for the modern workforce. Key areas include digital literacy, data science, artificial intelligence (AI), cybersecurity, and cloud computing, which are essential for adapting to the ongoing digital transformation across industries.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FF41-266B-E472-9A17-D460CFEF3D40}"/>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E68BA098-E808-C43B-F855-78F6224F9956}"/>
              </a:ext>
            </a:extLst>
          </p:cNvPr>
          <p:cNvSpPr>
            <a:spLocks noGrp="1"/>
          </p:cNvSpPr>
          <p:nvPr>
            <p:ph idx="1"/>
          </p:nvPr>
        </p:nvSpPr>
        <p:spPr>
          <a:xfrm>
            <a:off x="309489" y="2166425"/>
            <a:ext cx="8623495" cy="4417255"/>
          </a:xfrm>
        </p:spPr>
        <p:txBody>
          <a:bodyPr>
            <a:normAutofit/>
          </a:bodyPr>
          <a:lstStyle/>
          <a:p>
            <a:r>
              <a:rPr lang="en-US" dirty="0">
                <a:solidFill>
                  <a:schemeClr val="tx1"/>
                </a:solidFill>
              </a:rPr>
              <a:t>Meta Tags : </a:t>
            </a:r>
            <a:r>
              <a:rPr lang="en-US" b="0" i="0" dirty="0">
                <a:solidFill>
                  <a:schemeClr val="tx1"/>
                </a:solidFill>
                <a:effectLst/>
                <a:latin typeface="Verdana" panose="020B0604030504040204" pitchFamily="34" charset="0"/>
              </a:rPr>
              <a:t>Metadata is data (information) about data. Metadata is used by browsers (how to display content or reload page), search engines (keywords), and other web services.</a:t>
            </a:r>
            <a:endParaRPr lang="en-US" dirty="0">
              <a:solidFill>
                <a:schemeClr val="tx1"/>
              </a:solidFill>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charset</a:t>
            </a:r>
            <a:r>
              <a:rPr lang="en-US" sz="1600" b="0" i="0" dirty="0">
                <a:solidFill>
                  <a:srgbClr val="0000CD"/>
                </a:solidFill>
                <a:effectLst/>
                <a:latin typeface="Consolas" panose="020B0609020204030204" pitchFamily="49" charset="0"/>
              </a:rPr>
              <a:t>="UTF-8"&gt;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="description"</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="Free Web tutorials"&gt;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="keywords"</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="HTML, CSS, JavaScript"&gt;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="author"</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="John Doe"&gt;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="viewport"</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="width=device-width, initial-scale=1.0"&gt;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p>
          <a:p>
            <a:r>
              <a:rPr lang="en-US" b="0" i="0" dirty="0">
                <a:solidFill>
                  <a:srgbClr val="000000"/>
                </a:solidFill>
                <a:effectLst/>
                <a:latin typeface="Verdana" panose="020B0604030504040204" pitchFamily="34" charset="0"/>
              </a:rPr>
              <a:t>The viewport is the user's visible area of a web page. It varies with the device - it will be smaller on a mobile phone than on a computer screen.</a:t>
            </a:r>
            <a:endParaRPr lang="en-US" dirty="0"/>
          </a:p>
        </p:txBody>
      </p:sp>
    </p:spTree>
    <p:extLst>
      <p:ext uri="{BB962C8B-B14F-4D97-AF65-F5344CB8AC3E}">
        <p14:creationId xmlns:p14="http://schemas.microsoft.com/office/powerpoint/2010/main" val="243252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415E8-7A7E-B00D-3BFA-13A83135F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B38D9-1C58-7DDF-4942-6A21B572CA37}"/>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5B895717-AD05-BB9E-FA35-89D43940BEE4}"/>
              </a:ext>
            </a:extLst>
          </p:cNvPr>
          <p:cNvSpPr>
            <a:spLocks noGrp="1"/>
          </p:cNvSpPr>
          <p:nvPr>
            <p:ph idx="1"/>
          </p:nvPr>
        </p:nvSpPr>
        <p:spPr>
          <a:xfrm>
            <a:off x="864382" y="2489200"/>
            <a:ext cx="7083864" cy="4094480"/>
          </a:xfrm>
        </p:spPr>
        <p:txBody>
          <a:bodyPr>
            <a:normAutofit/>
          </a:bodyPr>
          <a:lstStyle/>
          <a:p>
            <a:r>
              <a:rPr lang="en-US" dirty="0"/>
              <a:t>Text Tags : </a:t>
            </a:r>
            <a:r>
              <a:rPr lang="en-US" b="0" i="0" dirty="0">
                <a:solidFill>
                  <a:srgbClr val="000000"/>
                </a:solidFill>
                <a:effectLst/>
                <a:latin typeface="Verdana" panose="020B0604030504040204" pitchFamily="34" charset="0"/>
              </a:rPr>
              <a:t>Formatting elements were designed to display special types of text: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&lt;b&gt;</a:t>
            </a:r>
            <a:r>
              <a:rPr kumimoji="0" lang="en-US" altLang="en-US" sz="1800" b="0" i="0" u="none" strike="noStrike" cap="none" normalizeH="0" baseline="0" dirty="0">
                <a:ln>
                  <a:noFill/>
                </a:ln>
                <a:solidFill>
                  <a:srgbClr val="000000"/>
                </a:solidFill>
                <a:effectLst/>
                <a:latin typeface="Verdana" panose="020B0604030504040204" pitchFamily="34" charset="0"/>
              </a:rPr>
              <a:t> - Bold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&lt;strong&gt;</a:t>
            </a:r>
            <a:r>
              <a:rPr kumimoji="0" lang="en-US" altLang="en-US" sz="1800" b="0" i="0" u="none" strike="noStrike" cap="none" normalizeH="0" baseline="0" dirty="0">
                <a:ln>
                  <a:noFill/>
                </a:ln>
                <a:solidFill>
                  <a:srgbClr val="000000"/>
                </a:solidFill>
                <a:effectLst/>
                <a:latin typeface="Verdana" panose="020B0604030504040204" pitchFamily="34" charset="0"/>
              </a:rPr>
              <a:t> - Important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Italic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em</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 Emphasized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&lt;mark&gt;</a:t>
            </a:r>
            <a:r>
              <a:rPr kumimoji="0" lang="en-US" altLang="en-US" sz="1800" b="0" i="0" u="none" strike="noStrike" cap="none" normalizeH="0" baseline="0" dirty="0">
                <a:ln>
                  <a:noFill/>
                </a:ln>
                <a:solidFill>
                  <a:srgbClr val="000000"/>
                </a:solidFill>
                <a:effectLst/>
                <a:latin typeface="Verdana" panose="020B0604030504040204" pitchFamily="34" charset="0"/>
              </a:rPr>
              <a:t> - Marked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&lt;small&gt;</a:t>
            </a:r>
            <a:r>
              <a:rPr kumimoji="0" lang="en-US" altLang="en-US" sz="1800" b="0" i="0" u="none" strike="noStrike" cap="none" normalizeH="0" baseline="0" dirty="0">
                <a:ln>
                  <a:noFill/>
                </a:ln>
                <a:solidFill>
                  <a:srgbClr val="000000"/>
                </a:solidFill>
                <a:effectLst/>
                <a:latin typeface="Verdana" panose="020B0604030504040204" pitchFamily="34" charset="0"/>
              </a:rPr>
              <a:t> - Smaller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&lt;del&gt;</a:t>
            </a:r>
            <a:r>
              <a:rPr kumimoji="0" lang="en-US" altLang="en-US" sz="1800" b="0" i="0" u="none" strike="noStrike" cap="none" normalizeH="0" baseline="0" dirty="0">
                <a:ln>
                  <a:noFill/>
                </a:ln>
                <a:solidFill>
                  <a:srgbClr val="000000"/>
                </a:solidFill>
                <a:effectLst/>
                <a:latin typeface="Verdana" panose="020B0604030504040204" pitchFamily="34" charset="0"/>
              </a:rPr>
              <a:t> - Deleted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&lt;ins&gt;</a:t>
            </a:r>
            <a:r>
              <a:rPr kumimoji="0" lang="en-US" altLang="en-US" sz="1800" b="0" i="0" u="none" strike="noStrike" cap="none" normalizeH="0" baseline="0" dirty="0">
                <a:ln>
                  <a:noFill/>
                </a:ln>
                <a:solidFill>
                  <a:srgbClr val="000000"/>
                </a:solidFill>
                <a:effectLst/>
                <a:latin typeface="Verdana" panose="020B0604030504040204" pitchFamily="34" charset="0"/>
              </a:rPr>
              <a:t> - Inserted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&lt;sub&gt;</a:t>
            </a:r>
            <a:r>
              <a:rPr kumimoji="0" lang="en-US" altLang="en-US" sz="1800" b="0" i="0" u="none" strike="noStrike" cap="none" normalizeH="0" baseline="0" dirty="0">
                <a:ln>
                  <a:noFill/>
                </a:ln>
                <a:solidFill>
                  <a:srgbClr val="000000"/>
                </a:solidFill>
                <a:effectLst/>
                <a:latin typeface="Verdana" panose="020B0604030504040204" pitchFamily="34" charset="0"/>
              </a:rPr>
              <a:t> - Subscript 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C143C"/>
                </a:solidFill>
                <a:effectLst/>
                <a:latin typeface="Consolas" panose="020B0609020204030204" pitchFamily="49" charset="0"/>
              </a:rPr>
              <a:t>&lt;sup&gt;</a:t>
            </a:r>
            <a:r>
              <a:rPr kumimoji="0" lang="en-US" altLang="en-US" sz="1800" b="0" i="0" u="none" strike="noStrike" cap="none" normalizeH="0" baseline="0" dirty="0">
                <a:ln>
                  <a:noFill/>
                </a:ln>
                <a:solidFill>
                  <a:srgbClr val="000000"/>
                </a:solidFill>
                <a:effectLst/>
                <a:latin typeface="Verdana" panose="020B0604030504040204" pitchFamily="34" charset="0"/>
              </a:rPr>
              <a:t> - Superscript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271E74EA-1988-C5B8-FC50-41AC4AECDE3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134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1E4D-97C1-8FD1-AF6B-705EE233D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94DF5-52E6-7273-F161-067E83B949B2}"/>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A264BF13-4C63-17B1-4E61-C676D98E39A0}"/>
              </a:ext>
            </a:extLst>
          </p:cNvPr>
          <p:cNvSpPr>
            <a:spLocks noGrp="1"/>
          </p:cNvSpPr>
          <p:nvPr>
            <p:ph idx="1"/>
          </p:nvPr>
        </p:nvSpPr>
        <p:spPr>
          <a:xfrm>
            <a:off x="337625" y="2151575"/>
            <a:ext cx="8609427" cy="35306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Image &amp; object Tags : </a:t>
            </a: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&lt;object&gt;</a:t>
            </a:r>
            <a:r>
              <a:rPr kumimoji="0" lang="en-US" altLang="en-US" sz="1800" b="0" i="0" u="none" strike="noStrike" cap="none" normalizeH="0" baseline="0" dirty="0">
                <a:ln>
                  <a:noFill/>
                </a:ln>
                <a:solidFill>
                  <a:srgbClr val="000000"/>
                </a:solidFill>
                <a:effectLst/>
                <a:latin typeface="Verdana" panose="020B0604030504040204" pitchFamily="34" charset="0"/>
              </a:rPr>
              <a:t> tag defines a container for an external resource.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external resource can be a web page, a picture, a media player, or a plug-in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object</a:t>
            </a:r>
            <a:r>
              <a:rPr lang="en-US" b="0" i="0" dirty="0">
                <a:solidFill>
                  <a:srgbClr val="FF0000"/>
                </a:solidFill>
                <a:effectLst/>
                <a:latin typeface="Consolas" panose="020B0609020204030204" pitchFamily="49" charset="0"/>
              </a:rPr>
              <a:t> data</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image_url</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="300"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="200"&gt;&lt;</a:t>
            </a:r>
            <a:r>
              <a:rPr lang="en-US" b="0" i="0" dirty="0">
                <a:solidFill>
                  <a:srgbClr val="A52A2A"/>
                </a:solidFill>
                <a:effectLst/>
                <a:latin typeface="Consolas" panose="020B0609020204030204" pitchFamily="49" charset="0"/>
              </a:rPr>
              <a:t>/object</a:t>
            </a:r>
            <a:r>
              <a:rPr lang="en-US" b="0" i="0" dirty="0">
                <a:solidFill>
                  <a:srgbClr val="0000CD"/>
                </a:solidFill>
                <a:effectLst/>
                <a:latin typeface="Consolas" panose="020B0609020204030204" pitchFamily="49" charset="0"/>
              </a:rPr>
              <a:t>&gt;</a:t>
            </a:r>
            <a:endParaRPr lang="en-US" alt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a picture,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img</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HTML,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a:t>
            </a:r>
            <a:r>
              <a:rPr kumimoji="0" lang="en-US" altLang="en-US" sz="1800" b="0" i="0" u="none" strike="noStrike" cap="none" normalizeH="0" baseline="0" dirty="0" err="1">
                <a:ln>
                  <a:noFill/>
                </a:ln>
                <a:solidFill>
                  <a:srgbClr val="DC143C"/>
                </a:solidFill>
                <a:effectLst/>
                <a:latin typeface="Consolas" panose="020B0609020204030204" pitchFamily="49" charset="0"/>
              </a:rPr>
              <a:t>iframe</a:t>
            </a:r>
            <a:r>
              <a:rPr kumimoji="0" lang="en-US" altLang="en-US" sz="1800" b="0" i="0" u="none" strike="noStrike" cap="none" normalizeH="0" baseline="0" dirty="0">
                <a:ln>
                  <a:noFill/>
                </a:ln>
                <a:solidFill>
                  <a:srgbClr val="DC143C"/>
                </a:solidFill>
                <a:effectLst/>
                <a:latin typeface="Consolas" panose="020B0609020204030204" pitchFamily="49" charset="0"/>
              </a:rPr>
              <a:t>&gt;</a:t>
            </a:r>
            <a:r>
              <a:rPr kumimoji="0" lang="en-US" altLang="en-US" sz="1800" b="0" i="0" u="none" strike="noStrike" cap="none" normalizeH="0" baseline="0" dirty="0">
                <a:ln>
                  <a:noFill/>
                </a:ln>
                <a:solidFill>
                  <a:srgbClr val="000000"/>
                </a:solidFill>
                <a:effectLst/>
                <a:latin typeface="Verdana" panose="020B0604030504040204" pitchFamily="34" charset="0"/>
              </a:rPr>
              <a:t> tag.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embed video or audio, it is better to use the </a:t>
            </a:r>
            <a:r>
              <a:rPr kumimoji="0" lang="en-US" altLang="en-US" sz="1800" b="0" i="0" u="none" strike="noStrike" cap="none" normalizeH="0" baseline="0" dirty="0">
                <a:ln>
                  <a:noFill/>
                </a:ln>
                <a:solidFill>
                  <a:srgbClr val="DC143C"/>
                </a:solidFill>
                <a:effectLst/>
                <a:latin typeface="Consolas" panose="020B0609020204030204" pitchFamily="49" charset="0"/>
              </a:rPr>
              <a:t>&lt;video&gt;</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0" i="0" u="none" strike="noStrike" cap="none" normalizeH="0" baseline="0" dirty="0">
                <a:ln>
                  <a:noFill/>
                </a:ln>
                <a:solidFill>
                  <a:srgbClr val="DC143C"/>
                </a:solidFill>
                <a:effectLst/>
                <a:latin typeface="Consolas" panose="020B0609020204030204" pitchFamily="49" charset="0"/>
              </a:rPr>
              <a:t>&lt;audio&gt;</a:t>
            </a:r>
            <a:r>
              <a:rPr kumimoji="0" lang="en-US" altLang="en-US" sz="1800" b="0" i="0" u="none" strike="noStrike" cap="none" normalizeH="0" baseline="0" dirty="0">
                <a:ln>
                  <a:noFill/>
                </a:ln>
                <a:solidFill>
                  <a:srgbClr val="000000"/>
                </a:solidFill>
                <a:effectLst/>
                <a:latin typeface="Verdana" panose="020B0604030504040204" pitchFamily="34" charset="0"/>
              </a:rPr>
              <a:t> tags.</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
        <p:nvSpPr>
          <p:cNvPr id="4" name="Rectangle 1">
            <a:extLst>
              <a:ext uri="{FF2B5EF4-FFF2-40B4-BE49-F238E27FC236}">
                <a16:creationId xmlns:a16="http://schemas.microsoft.com/office/drawing/2014/main" id="{D346A41F-5EE5-4646-444A-871D25EBA71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04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430D-390B-029E-1B8B-4B3C11D55793}"/>
              </a:ext>
            </a:extLst>
          </p:cNvPr>
          <p:cNvSpPr>
            <a:spLocks noGrp="1"/>
          </p:cNvSpPr>
          <p:nvPr>
            <p:ph type="title"/>
          </p:nvPr>
        </p:nvSpPr>
        <p:spPr/>
        <p:txBody>
          <a:bodyPr/>
          <a:lstStyle/>
          <a:p>
            <a:r>
              <a:rPr lang="en-US" dirty="0"/>
              <a:t>Element | Tag</a:t>
            </a:r>
          </a:p>
        </p:txBody>
      </p:sp>
      <p:sp>
        <p:nvSpPr>
          <p:cNvPr id="3" name="Content Placeholder 2">
            <a:extLst>
              <a:ext uri="{FF2B5EF4-FFF2-40B4-BE49-F238E27FC236}">
                <a16:creationId xmlns:a16="http://schemas.microsoft.com/office/drawing/2014/main" id="{02BA2D5C-43F7-64CD-8327-751318510951}"/>
              </a:ext>
            </a:extLst>
          </p:cNvPr>
          <p:cNvSpPr>
            <a:spLocks noGrp="1"/>
          </p:cNvSpPr>
          <p:nvPr>
            <p:ph idx="1"/>
          </p:nvPr>
        </p:nvSpPr>
        <p:spPr/>
        <p:txBody>
          <a:bodyPr/>
          <a:lstStyle/>
          <a:p>
            <a:r>
              <a:rPr lang="en-US" dirty="0"/>
              <a:t>Heading Tag : &lt;h1&gt; to &lt;h6&gt;</a:t>
            </a:r>
          </a:p>
          <a:p>
            <a:r>
              <a:rPr lang="en-US" dirty="0"/>
              <a:t>Paragraph : &lt;p&gt; &lt;/p&gt;</a:t>
            </a:r>
          </a:p>
          <a:p>
            <a:r>
              <a:rPr lang="en-US" dirty="0"/>
              <a:t>List :</a:t>
            </a:r>
          </a:p>
          <a:p>
            <a:pPr lvl="1"/>
            <a:r>
              <a:rPr lang="en-US" dirty="0"/>
              <a:t>Ordered : &lt;</a:t>
            </a:r>
            <a:r>
              <a:rPr lang="en-US" dirty="0" err="1"/>
              <a:t>ol</a:t>
            </a:r>
            <a:r>
              <a:rPr lang="en-US" dirty="0"/>
              <a:t>&gt;&lt;/</a:t>
            </a:r>
            <a:r>
              <a:rPr lang="en-US" dirty="0" err="1"/>
              <a:t>ol</a:t>
            </a:r>
            <a:r>
              <a:rPr lang="en-US" dirty="0"/>
              <a:t>&gt;</a:t>
            </a:r>
          </a:p>
          <a:p>
            <a:pPr lvl="1"/>
            <a:r>
              <a:rPr lang="en-US" dirty="0" err="1"/>
              <a:t>UnOrdered</a:t>
            </a:r>
            <a:r>
              <a:rPr lang="en-US" dirty="0"/>
              <a:t> : &lt;</a:t>
            </a:r>
            <a:r>
              <a:rPr lang="en-US" dirty="0" err="1"/>
              <a:t>ul</a:t>
            </a:r>
            <a:r>
              <a:rPr lang="en-US" dirty="0"/>
              <a:t>&gt;&lt;/</a:t>
            </a:r>
            <a:r>
              <a:rPr lang="en-US" dirty="0" err="1"/>
              <a:t>ul</a:t>
            </a:r>
            <a:r>
              <a:rPr lang="en-US" dirty="0"/>
              <a:t>&gt;</a:t>
            </a:r>
          </a:p>
          <a:p>
            <a:r>
              <a:rPr lang="en-US" dirty="0"/>
              <a:t>Anchor Element : &lt;a </a:t>
            </a:r>
            <a:r>
              <a:rPr lang="en-US" dirty="0" err="1"/>
              <a:t>href</a:t>
            </a:r>
            <a:r>
              <a:rPr lang="en-US" dirty="0"/>
              <a:t> = “</a:t>
            </a:r>
            <a:r>
              <a:rPr lang="en-US" dirty="0" err="1"/>
              <a:t>Url</a:t>
            </a:r>
            <a:r>
              <a:rPr lang="en-US" dirty="0"/>
              <a:t>”&gt;Content &lt;/a&gt;</a:t>
            </a:r>
          </a:p>
          <a:p>
            <a:r>
              <a:rPr lang="en-US" dirty="0"/>
              <a:t>Images : &lt;</a:t>
            </a:r>
            <a:r>
              <a:rPr lang="en-US" dirty="0" err="1"/>
              <a:t>img</a:t>
            </a:r>
            <a:r>
              <a:rPr lang="en-US" dirty="0"/>
              <a:t> </a:t>
            </a:r>
            <a:r>
              <a:rPr lang="en-US" dirty="0" err="1"/>
              <a:t>src</a:t>
            </a:r>
            <a:r>
              <a:rPr lang="en-US" dirty="0"/>
              <a:t>=“</a:t>
            </a:r>
            <a:r>
              <a:rPr lang="en-US" dirty="0" err="1"/>
              <a:t>url</a:t>
            </a:r>
            <a:r>
              <a:rPr lang="en-US" dirty="0"/>
              <a:t>” alt=“message”&gt;</a:t>
            </a:r>
          </a:p>
        </p:txBody>
      </p:sp>
    </p:spTree>
    <p:extLst>
      <p:ext uri="{BB962C8B-B14F-4D97-AF65-F5344CB8AC3E}">
        <p14:creationId xmlns:p14="http://schemas.microsoft.com/office/powerpoint/2010/main" val="345398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2329-B00C-31F7-E460-64806D771478}"/>
              </a:ext>
            </a:extLst>
          </p:cNvPr>
          <p:cNvSpPr>
            <a:spLocks noGrp="1"/>
          </p:cNvSpPr>
          <p:nvPr>
            <p:ph type="title"/>
          </p:nvPr>
        </p:nvSpPr>
        <p:spPr/>
        <p:txBody>
          <a:bodyPr/>
          <a:lstStyle/>
          <a:p>
            <a:r>
              <a:rPr lang="en-US" dirty="0"/>
              <a:t>File Path</a:t>
            </a:r>
          </a:p>
        </p:txBody>
      </p:sp>
      <p:sp>
        <p:nvSpPr>
          <p:cNvPr id="3" name="Content Placeholder 2">
            <a:extLst>
              <a:ext uri="{FF2B5EF4-FFF2-40B4-BE49-F238E27FC236}">
                <a16:creationId xmlns:a16="http://schemas.microsoft.com/office/drawing/2014/main" id="{42E32817-7536-834C-22F5-594E5382C644}"/>
              </a:ext>
            </a:extLst>
          </p:cNvPr>
          <p:cNvSpPr>
            <a:spLocks noGrp="1"/>
          </p:cNvSpPr>
          <p:nvPr>
            <p:ph idx="1"/>
          </p:nvPr>
        </p:nvSpPr>
        <p:spPr>
          <a:xfrm>
            <a:off x="864382" y="2489200"/>
            <a:ext cx="7815384" cy="3530600"/>
          </a:xfrm>
        </p:spPr>
        <p:txBody>
          <a:bodyPr>
            <a:normAutofit/>
          </a:bodyPr>
          <a:lstStyle/>
          <a:p>
            <a:r>
              <a:rPr lang="en-US" sz="2400" dirty="0"/>
              <a:t>Absolute Path : An absolute path is the complete address of a file or directory on a computer system, starting from the root directory.</a:t>
            </a:r>
          </a:p>
          <a:p>
            <a:r>
              <a:rPr lang="en-US" sz="2400" dirty="0"/>
              <a:t>Relative path:  relative path is a way to specify the location of a file or directory in relation to the current working directory.</a:t>
            </a:r>
          </a:p>
          <a:p>
            <a:pPr lvl="1"/>
            <a:r>
              <a:rPr lang="en-US" sz="2000" dirty="0"/>
              <a:t>For upper directory : ../cat.png</a:t>
            </a:r>
          </a:p>
          <a:p>
            <a:pPr lvl="1"/>
            <a:r>
              <a:rPr lang="en-US" sz="2000" dirty="0"/>
              <a:t>For current directory : ./dog.png</a:t>
            </a:r>
          </a:p>
        </p:txBody>
      </p:sp>
    </p:spTree>
    <p:extLst>
      <p:ext uri="{BB962C8B-B14F-4D97-AF65-F5344CB8AC3E}">
        <p14:creationId xmlns:p14="http://schemas.microsoft.com/office/powerpoint/2010/main" val="138468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D0FB-C0DD-279E-7140-8819C34CE404}"/>
              </a:ext>
            </a:extLst>
          </p:cNvPr>
          <p:cNvSpPr>
            <a:spLocks noGrp="1"/>
          </p:cNvSpPr>
          <p:nvPr>
            <p:ph type="title"/>
          </p:nvPr>
        </p:nvSpPr>
        <p:spPr/>
        <p:txBody>
          <a:bodyPr/>
          <a:lstStyle/>
          <a:p>
            <a:r>
              <a:rPr lang="en-US" dirty="0"/>
              <a:t>HTML Boiler Plate </a:t>
            </a:r>
          </a:p>
        </p:txBody>
      </p:sp>
      <p:pic>
        <p:nvPicPr>
          <p:cNvPr id="6146" name="Picture 2" descr="HTML page structure">
            <a:extLst>
              <a:ext uri="{FF2B5EF4-FFF2-40B4-BE49-F238E27FC236}">
                <a16:creationId xmlns:a16="http://schemas.microsoft.com/office/drawing/2014/main" id="{BF15998F-1A2B-B5DC-8BA4-C4084047B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572" y="1857757"/>
            <a:ext cx="8159262" cy="46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85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EADA-2779-3A90-9924-D98760771EC6}"/>
              </a:ext>
            </a:extLst>
          </p:cNvPr>
          <p:cNvSpPr>
            <a:spLocks noGrp="1"/>
          </p:cNvSpPr>
          <p:nvPr>
            <p:ph type="title"/>
          </p:nvPr>
        </p:nvSpPr>
        <p:spPr/>
        <p:txBody>
          <a:bodyPr/>
          <a:lstStyle/>
          <a:p>
            <a:r>
              <a:rPr lang="en-US" dirty="0"/>
              <a:t>Hosting Your Website Using Git</a:t>
            </a:r>
          </a:p>
        </p:txBody>
      </p:sp>
      <p:sp>
        <p:nvSpPr>
          <p:cNvPr id="3" name="Content Placeholder 2">
            <a:extLst>
              <a:ext uri="{FF2B5EF4-FFF2-40B4-BE49-F238E27FC236}">
                <a16:creationId xmlns:a16="http://schemas.microsoft.com/office/drawing/2014/main" id="{F539DA7F-6338-8155-B745-AEE119FF3A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505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Occupations in the Future Skills Sub-sector</a:t>
            </a:r>
          </a:p>
        </p:txBody>
      </p:sp>
      <p:sp>
        <p:nvSpPr>
          <p:cNvPr id="3" name="Content Placeholder 2"/>
          <p:cNvSpPr>
            <a:spLocks noGrp="1"/>
          </p:cNvSpPr>
          <p:nvPr>
            <p:ph idx="1"/>
          </p:nvPr>
        </p:nvSpPr>
        <p:spPr/>
        <p:txBody>
          <a:bodyPr>
            <a:normAutofit fontScale="92500" lnSpcReduction="20000"/>
          </a:bodyPr>
          <a:lstStyle/>
          <a:p>
            <a:r>
              <a:t>- **Data Analysts &amp; Data Scientists**: Analyze complex data to drive decision-making.</a:t>
            </a:r>
          </a:p>
          <a:p>
            <a:r>
              <a:t>- **AI &amp; Machine Learning Specialists**: Develop algorithms that enable computers to learn from data and make decisions.</a:t>
            </a:r>
          </a:p>
          <a:p>
            <a:r>
              <a:t>- **Cybersecurity Analysts**: Protect data and systems from cyber threats.</a:t>
            </a:r>
          </a:p>
          <a:p>
            <a:r>
              <a:t>- **Software Developers**: Create applications and software solutions for various platforms.</a:t>
            </a:r>
          </a:p>
          <a:p>
            <a:r>
              <a:t>- **Digital Marketing Specialists**: Use online channels to promote brands effectively.</a:t>
            </a:r>
          </a:p>
          <a:p>
            <a:r>
              <a:t>- **Web &amp; App Developers**: Build and maintain websites and mobile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Trends in Future Skills Sub-sector</a:t>
            </a:r>
          </a:p>
        </p:txBody>
      </p:sp>
      <p:sp>
        <p:nvSpPr>
          <p:cNvPr id="3" name="Content Placeholder 2"/>
          <p:cNvSpPr>
            <a:spLocks noGrp="1"/>
          </p:cNvSpPr>
          <p:nvPr>
            <p:ph idx="1"/>
          </p:nvPr>
        </p:nvSpPr>
        <p:spPr/>
        <p:txBody>
          <a:bodyPr>
            <a:normAutofit/>
          </a:bodyPr>
          <a:lstStyle/>
          <a:p>
            <a:r>
              <a:t>- **Increased Demand for Data Skills**: Data-driven decision-making is rising across industries.</a:t>
            </a:r>
          </a:p>
          <a:p>
            <a:r>
              <a:t>- **Expansion of Cybersecurity Roles**: Cyber threats are creating more demand for security roles.</a:t>
            </a:r>
          </a:p>
          <a:p>
            <a:r>
              <a:t>- **Growth in Automation and AI**: AI is transforming how tasks are automated.</a:t>
            </a:r>
          </a:p>
          <a:p>
            <a:r>
              <a:t>- **Emphasis on Remote Work Skills**: Remote work tools and IT support are increasingly essential.</a:t>
            </a:r>
          </a:p>
          <a:p>
            <a:r>
              <a:t>- **Universal Digital Literacy**: Digital skills are now crucial across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Roles in Digital Literacy &amp; Information Technology</a:t>
            </a:r>
          </a:p>
        </p:txBody>
      </p:sp>
      <p:sp>
        <p:nvSpPr>
          <p:cNvPr id="3" name="Content Placeholder 2"/>
          <p:cNvSpPr>
            <a:spLocks noGrp="1"/>
          </p:cNvSpPr>
          <p:nvPr>
            <p:ph idx="1"/>
          </p:nvPr>
        </p:nvSpPr>
        <p:spPr/>
        <p:txBody>
          <a:bodyPr>
            <a:normAutofit/>
          </a:bodyPr>
          <a:lstStyle/>
          <a:p>
            <a:r>
              <a:t>- **Digital Literacy Trainers**: Teach basic digital skills to those needing essential tech knowledge.</a:t>
            </a:r>
          </a:p>
          <a:p>
            <a:r>
              <a:t>- **IT Technicians**: Maintain IT infrastructure and provide troubleshooting services.</a:t>
            </a:r>
          </a:p>
          <a:p>
            <a:r>
              <a:t>- **Network Administrators**: Manage network systems to ensure stability and security.</a:t>
            </a:r>
          </a:p>
          <a:p>
            <a:r>
              <a:t>- **Software Engineers**: Design and develop software solutions.</a:t>
            </a:r>
          </a:p>
          <a:p>
            <a:r>
              <a:t>- **Data Protection Officers**: Implement and monitor data protection policies.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Web Technologies</a:t>
            </a:r>
          </a:p>
        </p:txBody>
      </p:sp>
      <p:sp>
        <p:nvSpPr>
          <p:cNvPr id="3" name="Content Placeholder 2"/>
          <p:cNvSpPr>
            <a:spLocks noGrp="1"/>
          </p:cNvSpPr>
          <p:nvPr>
            <p:ph idx="1"/>
          </p:nvPr>
        </p:nvSpPr>
        <p:spPr/>
        <p:txBody>
          <a:bodyPr/>
          <a:lstStyle/>
          <a:p>
            <a:r>
              <a:t>Web technologies encompass tools and techniques used for developing websites and web applications, forming the backbone of the internet. They enable seamless online interactions and are fundamental to creating user-friendly sites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Basics</a:t>
            </a:r>
          </a:p>
        </p:txBody>
      </p:sp>
      <p:sp>
        <p:nvSpPr>
          <p:cNvPr id="3" name="Content Placeholder 2"/>
          <p:cNvSpPr>
            <a:spLocks noGrp="1"/>
          </p:cNvSpPr>
          <p:nvPr>
            <p:ph idx="1"/>
          </p:nvPr>
        </p:nvSpPr>
        <p:spPr>
          <a:xfrm>
            <a:off x="864382" y="2489200"/>
            <a:ext cx="3848295" cy="3530600"/>
          </a:xfrm>
        </p:spPr>
        <p:txBody>
          <a:bodyPr/>
          <a:lstStyle/>
          <a:p>
            <a:r>
              <a:rPr dirty="0"/>
              <a:t>The internet connects devices globally, allowing data sharing and communication. The World Wide Web, part of the internet, is an interconnected system of websites and online services. Protocols like HTTP and HTTPS structure data transmission across the web.</a:t>
            </a:r>
          </a:p>
        </p:txBody>
      </p:sp>
      <p:pic>
        <p:nvPicPr>
          <p:cNvPr id="4" name="Picture 3">
            <a:extLst>
              <a:ext uri="{FF2B5EF4-FFF2-40B4-BE49-F238E27FC236}">
                <a16:creationId xmlns:a16="http://schemas.microsoft.com/office/drawing/2014/main" id="{5094A597-FCEC-892C-9006-F4360DF14DD4}"/>
              </a:ext>
            </a:extLst>
          </p:cNvPr>
          <p:cNvPicPr>
            <a:picLocks noChangeAspect="1"/>
          </p:cNvPicPr>
          <p:nvPr/>
        </p:nvPicPr>
        <p:blipFill>
          <a:blip r:embed="rId2"/>
          <a:stretch>
            <a:fillRect/>
          </a:stretch>
        </p:blipFill>
        <p:spPr>
          <a:xfrm>
            <a:off x="5035012" y="2540314"/>
            <a:ext cx="3306624" cy="3058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Client-Server Model</a:t>
            </a:r>
          </a:p>
        </p:txBody>
      </p:sp>
      <p:sp>
        <p:nvSpPr>
          <p:cNvPr id="3" name="Content Placeholder 2"/>
          <p:cNvSpPr>
            <a:spLocks noGrp="1"/>
          </p:cNvSpPr>
          <p:nvPr>
            <p:ph idx="1"/>
          </p:nvPr>
        </p:nvSpPr>
        <p:spPr>
          <a:xfrm>
            <a:off x="864382" y="2489200"/>
            <a:ext cx="3932701" cy="3530600"/>
          </a:xfrm>
        </p:spPr>
        <p:txBody>
          <a:bodyPr/>
          <a:lstStyle/>
          <a:p>
            <a:r>
              <a:rPr dirty="0"/>
              <a:t>This model enables communication between clients (browsers) and servers (remote computers). Clients request information, and servers process and respond. It’s foundational for web experiences, where users request data from servers in real-time.</a:t>
            </a:r>
          </a:p>
        </p:txBody>
      </p:sp>
      <p:pic>
        <p:nvPicPr>
          <p:cNvPr id="4" name="Picture 3">
            <a:extLst>
              <a:ext uri="{FF2B5EF4-FFF2-40B4-BE49-F238E27FC236}">
                <a16:creationId xmlns:a16="http://schemas.microsoft.com/office/drawing/2014/main" id="{0BF1A0C0-0C49-3E81-C622-D4798D3B4824}"/>
              </a:ext>
            </a:extLst>
          </p:cNvPr>
          <p:cNvPicPr>
            <a:picLocks noChangeAspect="1"/>
          </p:cNvPicPr>
          <p:nvPr/>
        </p:nvPicPr>
        <p:blipFill>
          <a:blip r:embed="rId2"/>
          <a:stretch>
            <a:fillRect/>
          </a:stretch>
        </p:blipFill>
        <p:spPr>
          <a:xfrm>
            <a:off x="4797083" y="2489200"/>
            <a:ext cx="3482535" cy="31238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HTML (Hypertext Markup Language)</a:t>
            </a:r>
          </a:p>
        </p:txBody>
      </p:sp>
      <p:sp>
        <p:nvSpPr>
          <p:cNvPr id="3" name="Content Placeholder 2"/>
          <p:cNvSpPr>
            <a:spLocks noGrp="1"/>
          </p:cNvSpPr>
          <p:nvPr>
            <p:ph idx="1"/>
          </p:nvPr>
        </p:nvSpPr>
        <p:spPr/>
        <p:txBody>
          <a:bodyPr/>
          <a:lstStyle/>
          <a:p>
            <a:r>
              <a:t>HTML is the primary markup language for structuring web content. It uses tags to create elements like headers, paragraphs, and links, forming the layout of websites. HTML is essential for organizing web content and is often paired with CSS and JavaScript for enhanced functionality.</a:t>
            </a:r>
          </a:p>
        </p:txBody>
      </p:sp>
      <p:pic>
        <p:nvPicPr>
          <p:cNvPr id="1026" name="Picture 2" descr="HTML's future settles with healing of ...">
            <a:extLst>
              <a:ext uri="{FF2B5EF4-FFF2-40B4-BE49-F238E27FC236}">
                <a16:creationId xmlns:a16="http://schemas.microsoft.com/office/drawing/2014/main" id="{EC27BEB0-1F25-7BDF-D0D2-F30D2148D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009" y="731855"/>
            <a:ext cx="1817003" cy="1114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297</TotalTime>
  <Words>1387</Words>
  <Application>Microsoft Office PowerPoint</Application>
  <PresentationFormat>On-screen Show (4:3)</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Consolas</vt:lpstr>
      <vt:lpstr>Udemy Sans</vt:lpstr>
      <vt:lpstr>Verdana</vt:lpstr>
      <vt:lpstr>Wingdings 3</vt:lpstr>
      <vt:lpstr>Ion Boardroom</vt:lpstr>
      <vt:lpstr>Future Skills and Web Technologies</vt:lpstr>
      <vt:lpstr>Overview of Future Skills Sub-sector</vt:lpstr>
      <vt:lpstr>Occupations in the Future Skills Sub-sector</vt:lpstr>
      <vt:lpstr>Key Trends in Future Skills Sub-sector</vt:lpstr>
      <vt:lpstr>Roles in Digital Literacy &amp; Information Technology</vt:lpstr>
      <vt:lpstr>Overview of Web Technologies</vt:lpstr>
      <vt:lpstr>Internet Basics</vt:lpstr>
      <vt:lpstr>Client-Server Model</vt:lpstr>
      <vt:lpstr>HTML (Hypertext Markup Language)</vt:lpstr>
      <vt:lpstr>CSS (Cascading Style Sheets)</vt:lpstr>
      <vt:lpstr>JavaScript</vt:lpstr>
      <vt:lpstr>PowerPoint Presentation</vt:lpstr>
      <vt:lpstr>Web Development Frameworks &amp; Libraries</vt:lpstr>
      <vt:lpstr>Web Hosting and Domain Names</vt:lpstr>
      <vt:lpstr>HTML : Hyper Text Mark Up Language</vt:lpstr>
      <vt:lpstr>PowerPoint Presentation</vt:lpstr>
      <vt:lpstr>How we do Mark Up In HTML? Using HTML Tags</vt:lpstr>
      <vt:lpstr>HTML TAG Links</vt:lpstr>
      <vt:lpstr>Tool</vt:lpstr>
      <vt:lpstr>Tags</vt:lpstr>
      <vt:lpstr>Tags</vt:lpstr>
      <vt:lpstr>Tags</vt:lpstr>
      <vt:lpstr>Element | Tag</vt:lpstr>
      <vt:lpstr>File Path</vt:lpstr>
      <vt:lpstr>HTML Boiler Plate </vt:lpstr>
      <vt:lpstr>Hosting Your Website Using Git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rahul dixit</cp:lastModifiedBy>
  <cp:revision>15</cp:revision>
  <dcterms:created xsi:type="dcterms:W3CDTF">2013-01-27T09:14:16Z</dcterms:created>
  <dcterms:modified xsi:type="dcterms:W3CDTF">2024-11-14T05:17:52Z</dcterms:modified>
  <cp:category/>
</cp:coreProperties>
</file>