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275"/>
    <p:restoredTop sz="94660"/>
  </p:normalViewPr>
  <p:slideViewPr>
    <p:cSldViewPr snapToGrid="0">
      <p:cViewPr varScale="1">
        <p:scale>
          <a:sx n="73" d="100"/>
          <a:sy n="73" d="100"/>
        </p:scale>
        <p:origin x="86" y="30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024159C-8DEA-4392-B468-241DEAE21764}" type="datetime1">
              <a:rPr lang="ko-KR" altLang="en-US"/>
              <a:pPr lvl="0">
                <a:defRPr lang="ko-KR" altLang="en-US"/>
              </a:pPr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24B9D6E-C92C-411B-AA35-E29115C438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9" name="Google Shape;309;gb71ad3138e_6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9" name="Google Shape;309;gb71ad3138e_6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9" name="Google Shape;309;gb71ad3138e_6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9" name="Google Shape;309;gb71ad3138e_6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9" name="Google Shape;309;gb71ad3138e_6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9" name="Google Shape;309;gb71ad3138e_6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9" name="Google Shape;309;gb71ad3138e_6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9" name="Google Shape;309;gb71ad3138e_6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9" name="Google Shape;309;gb71ad3138e_6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9" name="Google Shape;309;gb71ad3138e_6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9" name="Google Shape;309;gb71ad3138e_6_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 idx="0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9"/>
          <p:cNvSpPr>
            <a:spLocks noGrp="1"/>
          </p:cNvSpPr>
          <p:nvPr>
            <p:ph type="title" idx="0" hasCustomPrompt="1"/>
          </p:nvPr>
        </p:nvSpPr>
        <p:spPr>
          <a:xfrm>
            <a:off x="431372" y="2286628"/>
            <a:ext cx="11425269" cy="84957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메뉴 그룹 타이틀 명 작성</a:t>
            </a:r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87374" y="3236979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687374" y="2180861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687373" y="3332989"/>
            <a:ext cx="8953804" cy="672075"/>
          </a:xfrm>
          <a:prstGeom prst="rect">
            <a:avLst/>
          </a:prstGeom>
        </p:spPr>
        <p:txBody>
          <a:bodyPr anchor="t" anchorCtr="0"/>
          <a:lstStyle>
            <a:lvl1pPr algn="ctr"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메뉴 그룹 하위 </a:t>
            </a:r>
            <a:r>
              <a:rPr lang="en-US" altLang="ko-KR"/>
              <a:t>Depth</a:t>
            </a:r>
            <a:r>
              <a:rPr lang="ko-KR" altLang="en-US"/>
              <a:t>에 대한 개략적인 수록내용 서술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878786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메인 페이지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anchor="ctr" anchorCtr="0"/>
          <a:lstStyle/>
          <a:p>
            <a:pPr lvl="0">
              <a:defRPr lang="ko-KR" altLang="en-US"/>
            </a:pP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CamFit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에 접속하면 가장 먼저 보이는 기본 페이지로,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 lang="ko-KR" altLang="en-US"/>
            </a:pP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서비스를 안내합니다.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정보게시판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anchor="ctr" anchorCtr="0"/>
          <a:lstStyle/>
          <a:p>
            <a:pPr lvl="0">
              <a:defRPr lang="ko-KR" altLang="en-US"/>
            </a:pP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사이트 관리자가 매주 운동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건강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식단 등 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 lang="ko-KR" altLang="en-US"/>
            </a:pP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다양한 주제의 기사를 업로드 합니다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/>
        </p:nvGraphicFramePr>
        <p:xfrm>
          <a:off x="753939" y="1909924"/>
          <a:ext cx="10554575" cy="9939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/>
                <a:gridCol w="1274323"/>
                <a:gridCol w="2500009"/>
                <a:gridCol w="2843979"/>
                <a:gridCol w="3308875"/>
              </a:tblGrid>
              <a:tr h="414987"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No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Given#1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Given#2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/>
                        <a:t>W</a:t>
                      </a:r>
                      <a:r>
                        <a:rPr lang="ko-KR" sz="1400" b="1"/>
                        <a:t>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Then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1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게시글 제목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정보게시판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detail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페이지로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/>
                <a:gridCol w="2636525"/>
                <a:gridCol w="5852150"/>
              </a:tblGrid>
              <a:tr h="2032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Page title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ID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Path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1778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정보게시판</a:t>
                      </a:r>
                      <a:endParaRPr lang="ko-KR" altLang="en-US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endParaRPr lang="ko-KR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>
                          <a:latin typeface="나눔고딕"/>
                          <a:ea typeface="나눔고딕"/>
                        </a:rPr>
                        <a:t>HOME&gt;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{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캠핏꿀팁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}</a:t>
                      </a:r>
                      <a:endParaRPr lang="ko-KR" sz="1400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lang="ko-KR"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화상 클래스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anchor="ctr" anchorCtr="0"/>
          <a:lstStyle/>
          <a:p>
            <a:pPr lvl="0">
              <a:defRPr lang="ko-KR" altLang="en-US"/>
            </a:pP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전문 트레이너에게 화상으로 수업을 받을 수 있습니다.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/>
        </p:nvGraphicFramePr>
        <p:xfrm>
          <a:off x="753939" y="1909924"/>
          <a:ext cx="10554575" cy="388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/>
                <a:gridCol w="1274323"/>
                <a:gridCol w="2500009"/>
                <a:gridCol w="2843979"/>
                <a:gridCol w="3308875"/>
              </a:tblGrid>
              <a:tr h="414987"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No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Given#1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Given#2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/>
                        <a:t>W</a:t>
                      </a:r>
                      <a:r>
                        <a:rPr lang="ko-KR" sz="1400" b="1"/>
                        <a:t>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Then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1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클래스 카드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디테일페이지로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2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등록 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클래스 등록 페이지로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3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클래스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 O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클래스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 작성 시각 내림차순으로 표시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4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클래스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 X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빈 화면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5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트레이너 회원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defTabSz="9000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클래스 등록하는 버튼 출력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>
                          <a:latin typeface="나눔고딕"/>
                          <a:ea typeface="나눔고딕"/>
                        </a:rPr>
                        <a:t>6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일반 회원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defTabSz="871876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클래스 등록하는 버튼 미출력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/>
                <a:gridCol w="2636525"/>
                <a:gridCol w="5852150"/>
              </a:tblGrid>
              <a:tr h="2032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Page title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ID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Path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177800">
                <a:tc>
                  <a:txBody>
                    <a:bodyPr vert="horz" lIns="99050" tIns="45725" rIns="99050" bIns="45725" anchor="ctr" anchorCtr="0"/>
                    <a:p>
                      <a:pPr lvl="0" algn="ctr"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화상 클래스 리스트 페이지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endParaRPr lang="ko-KR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>
                          <a:latin typeface="나눔고딕"/>
                          <a:ea typeface="나눔고딕"/>
                        </a:rPr>
                        <a:t>HOME&gt;{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클래스</a:t>
                      </a:r>
                      <a:r>
                        <a:rPr lang="ko-KR" sz="1400">
                          <a:latin typeface="나눔고딕"/>
                          <a:ea typeface="나눔고딕"/>
                        </a:rPr>
                        <a:t>}</a:t>
                      </a:r>
                      <a:endParaRPr lang="ko-KR" sz="1400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lang="ko-KR"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/>
        </p:nvGraphicFramePr>
        <p:xfrm>
          <a:off x="753939" y="1909924"/>
          <a:ext cx="10554575" cy="33099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/>
                <a:gridCol w="1274323"/>
                <a:gridCol w="2500009"/>
                <a:gridCol w="2843979"/>
                <a:gridCol w="3308875"/>
              </a:tblGrid>
              <a:tr h="414987"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No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Given#1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Given#2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/>
                        <a:t>W</a:t>
                      </a:r>
                      <a:r>
                        <a:rPr lang="ko-KR" sz="1400" b="1"/>
                        <a:t>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Then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1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스크롤링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스크롤 페이징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다른 클래스 리스트들 출력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2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-</a:t>
                      </a:r>
                      <a:endParaRPr lang="en-US" altLang="ko-KR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kumimoji="0" lang="ko-KR" altLang="en-US" sz="1400" b="0" i="0" u="none" strike="noStrike" kern="0" cap="none" spc="0" normalizeH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sym typeface="Arial"/>
                        </a:rPr>
                        <a:t>-</a:t>
                      </a:r>
                      <a:endParaRPr kumimoji="0" lang="ko-KR" altLang="en-US" sz="1400" b="0" i="0" u="none" strike="noStrike" kern="0" cap="none" spc="0" normalizeH="0">
                        <a:solidFill>
                          <a:srgbClr val="000000"/>
                        </a:solidFill>
                        <a:latin typeface="나눔고딕"/>
                        <a:ea typeface="나눔고딕"/>
                        <a:sym typeface="Arial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수강하기 버튼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활성화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3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수강하기 버튼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수강 신청 완료 모달창 팝업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4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수강신청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시작하기 버튼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활성화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5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수강신청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시작하기 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defTabSz="9000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화상 클래스 화상채팅페이지로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/>
                <a:gridCol w="2636525"/>
                <a:gridCol w="5852150"/>
              </a:tblGrid>
              <a:tr h="2032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Page title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ID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Path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177800">
                <a:tc>
                  <a:txBody>
                    <a:bodyPr vert="horz" lIns="99050" tIns="45725" rIns="99050" bIns="4572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화상 클래스 디테일 페이지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endParaRPr lang="ko-KR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>
                          <a:latin typeface="나눔고딕"/>
                          <a:ea typeface="나눔고딕"/>
                        </a:rPr>
                        <a:t>HOME&gt;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{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클래스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}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lang="ko-KR"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/>
        </p:nvGraphicFramePr>
        <p:xfrm>
          <a:off x="753939" y="1909924"/>
          <a:ext cx="10554575" cy="27309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/>
                <a:gridCol w="1274323"/>
                <a:gridCol w="2500009"/>
                <a:gridCol w="2843979"/>
                <a:gridCol w="3308875"/>
              </a:tblGrid>
              <a:tr h="414987"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No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Given#1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Given#2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/>
                        <a:t>W</a:t>
                      </a:r>
                      <a:r>
                        <a:rPr lang="ko-KR" sz="1400" b="1"/>
                        <a:t>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Then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1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로그인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회원의 이름을 적고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로그인 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상대방 초대 페이지로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2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로그인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트레이너의 이름을 적고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Call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화상 미팅 페이지로 넘어가며 트레이너 초대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3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로그인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회원과 트레이너의 다른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IP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주소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화상채팅방에 입장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회원과 트레이너의 이름만 출력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4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로그인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회원과 트레이너의 같은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IP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주소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화상채팅방에 입장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회원과 트레이너의 이름과 웹캠화면 모두 출력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/>
                <a:gridCol w="2636525"/>
                <a:gridCol w="5852150"/>
              </a:tblGrid>
              <a:tr h="2032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Page title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ID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Path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177800">
                <a:tc>
                  <a:txBody>
                    <a:bodyPr vert="horz" lIns="99050" tIns="45725" rIns="99050" bIns="45725" anchor="ctr" anchorCtr="0"/>
                    <a:p>
                      <a:pPr marL="0" lvl="0" indent="0" algn="ctr" defTabSz="85814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화상 클래스 미팅 페이지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endParaRPr lang="ko-KR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>
                          <a:latin typeface="나눔고딕"/>
                          <a:ea typeface="나눔고딕"/>
                        </a:rPr>
                        <a:t>HOME&gt;{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클래스</a:t>
                      </a:r>
                      <a:r>
                        <a:rPr lang="ko-KR" sz="1400">
                          <a:latin typeface="나눔고딕"/>
                          <a:ea typeface="나눔고딕"/>
                        </a:rPr>
                        <a:t>}</a:t>
                      </a:r>
                      <a:endParaRPr lang="ko-KR" sz="1400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lang="ko-KR"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/>
        </p:nvGraphicFramePr>
        <p:xfrm>
          <a:off x="753939" y="1725453"/>
          <a:ext cx="10554575" cy="49741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/>
                <a:gridCol w="1274323"/>
                <a:gridCol w="2500009"/>
                <a:gridCol w="2843979"/>
                <a:gridCol w="3308875"/>
              </a:tblGrid>
              <a:tr h="414987"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No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Given#1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Given#2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/>
                        <a:t>W</a:t>
                      </a:r>
                      <a:r>
                        <a:rPr lang="ko-KR" sz="1400" b="1"/>
                        <a:t>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Then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506212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1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이름 제외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확인버튼 클릭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"모든 항목을 채우시오." 에러 메시지 출력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2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트레이너 이름 제외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확인버튼 클릭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"모든 항목을 채우시오." 에러 메시지 출력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3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설명 제외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확인버튼 클릭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"모든 항목을 채우시오." 에러 메시지 출력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4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가격 제외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확인버튼 클릭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"모든 항목을 채우시오." 에러 메시지 출력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5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시작일 제외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확인버튼 클릭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"모든 항목을 채우시오." 에러 메시지 출력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6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종료일 제외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확인버튼 클릭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"모든 항목을 채우시오." 에러 메시지 출력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7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수강생 수 제외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확인버튼 클릭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"모든 항목을 채우시오." 에러 메시지 출력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8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모든 항목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확인 버튼 클릭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업로드 성공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 화상 클래스 리스트 페이지로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/>
                <a:gridCol w="2636525"/>
                <a:gridCol w="5852150"/>
              </a:tblGrid>
              <a:tr h="2032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Page title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ID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Path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177800">
                <a:tc>
                  <a:txBody>
                    <a:bodyPr vert="horz" lIns="99050" tIns="45725" rIns="99050" bIns="45725" anchor="ctr" anchorCtr="0"/>
                    <a:p>
                      <a:pPr marL="0" lvl="0" indent="0" algn="ctr" defTabSz="9000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화상 클래스 업로드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endParaRPr lang="ko-KR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>
                          <a:latin typeface="나눔고딕"/>
                          <a:ea typeface="나눔고딕"/>
                        </a:rPr>
                        <a:t>HOME&gt;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{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클래스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}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lang="ko-KR"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/>
        </p:nvGraphicFramePr>
        <p:xfrm>
          <a:off x="753939" y="1909924"/>
          <a:ext cx="10554575" cy="44679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/>
                <a:gridCol w="1274323"/>
                <a:gridCol w="2500009"/>
                <a:gridCol w="2843979"/>
                <a:gridCol w="3308875"/>
              </a:tblGrid>
              <a:tr h="414987"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No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Given#1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Given#2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/>
                        <a:t>W</a:t>
                      </a:r>
                      <a:r>
                        <a:rPr lang="ko-KR" sz="1400" b="1"/>
                        <a:t>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Then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1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AI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트레이닝 링크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AI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트레이닝 페이지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2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캠핏꿀팁 링크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정보게시판 페이지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3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클래스 링크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화상 클래스 페이지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4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로그인 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로그인 모달창 팝업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5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동영상 재생 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서비스 티저 영상 재생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>
                          <a:latin typeface="나눔고딕"/>
                          <a:ea typeface="나눔고딕"/>
                        </a:rPr>
                        <a:t>6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AI Coaching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AI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트레이닝 페이지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7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Class Open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AI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트레이닝 페이지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/>
                <a:gridCol w="2636525"/>
                <a:gridCol w="5852150"/>
              </a:tblGrid>
              <a:tr h="2032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Page title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ID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Path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1778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메인 페이지</a:t>
                      </a:r>
                      <a:endParaRPr lang="ko-KR" altLang="en-US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endParaRPr lang="ko-KR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>
                          <a:latin typeface="나눔고딕"/>
                          <a:ea typeface="나눔고딕"/>
                        </a:rPr>
                        <a:t>HOME</a:t>
                      </a:r>
                      <a:endParaRPr lang="ko-KR" sz="1400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lang="ko-KR"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계정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anchor="ctr" anchorCtr="0"/>
          <a:lstStyle/>
          <a:p>
            <a:pPr lvl="0">
              <a:defRPr lang="ko-KR" altLang="en-US"/>
            </a:pP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CamFit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사용자가 회원가입을 통해 정보를 저장한 후,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 lang="ko-KR" altLang="en-US"/>
            </a:pP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서비스를 이용할 수 있습니다.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/>
        </p:nvGraphicFramePr>
        <p:xfrm>
          <a:off x="753939" y="1909924"/>
          <a:ext cx="10554575" cy="28125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/>
                <a:gridCol w="1274323"/>
                <a:gridCol w="2500009"/>
                <a:gridCol w="2843979"/>
                <a:gridCol w="3308875"/>
              </a:tblGrid>
              <a:tr h="414987"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No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Given#1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Given#2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/>
                        <a:t>W</a:t>
                      </a:r>
                      <a:r>
                        <a:rPr lang="ko-KR" sz="1400" b="1"/>
                        <a:t>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Then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1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(이메일 형식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 X)</a:t>
                      </a:r>
                      <a:endParaRPr lang="en-US" altLang="ko-KR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비밀번호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아이디, 비밀번호 입력 후,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Login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- "이메일 주소에 '@'를 포함해 주세요. {입력값}에 '@'가 없습니다." 에러 메세지 출력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2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(이메일 형식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 X)</a:t>
                      </a:r>
                      <a:endParaRPr lang="en-US" altLang="ko-KR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비밀번호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아이디, 비밀번호 입력 후,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Login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- "'@'뒷부분을 입력해 주세요. {입력값}(이)가 완전하지 않습니다." 에러 메세지 출력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3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(이메일 형식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 O)</a:t>
                      </a:r>
                      <a:endParaRPr lang="en-US" altLang="ko-KR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비밀번호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(틀린 비밀번호)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아이디, 비밀번호 입력 후,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Login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- "로그인실패" 팝업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4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(이메일 형식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 O)</a:t>
                      </a:r>
                      <a:endParaRPr lang="en-US" altLang="ko-KR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비밀번호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(맞는 비밀번호)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아이디, 비밀번호 입력 후,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Login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- 로그인 후 메인페이지로 이동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/>
                <a:gridCol w="2636525"/>
                <a:gridCol w="5852150"/>
              </a:tblGrid>
              <a:tr h="2032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Page title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ID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Path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1778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로그인 모달 팝업창</a:t>
                      </a:r>
                      <a:endParaRPr lang="ko-KR" altLang="en-US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endParaRPr lang="ko-KR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>
                          <a:latin typeface="나눔고딕"/>
                          <a:ea typeface="나눔고딕"/>
                        </a:rPr>
                        <a:t>HOME&gt;{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로그인</a:t>
                      </a:r>
                      <a:r>
                        <a:rPr lang="ko-KR" sz="1400">
                          <a:latin typeface="나눔고딕"/>
                          <a:ea typeface="나눔고딕"/>
                        </a:rPr>
                        <a:t>}</a:t>
                      </a:r>
                      <a:endParaRPr lang="ko-KR" sz="1400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lang="ko-KR"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/>
        </p:nvGraphicFramePr>
        <p:xfrm>
          <a:off x="753939" y="1909924"/>
          <a:ext cx="10554478" cy="4631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7326"/>
                <a:gridCol w="1317511"/>
                <a:gridCol w="1362664"/>
                <a:gridCol w="1362664"/>
                <a:gridCol w="3090132"/>
                <a:gridCol w="2914181"/>
              </a:tblGrid>
              <a:tr h="347318"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No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Given#1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Given#2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</a:t>
                      </a:r>
                      <a:r>
                        <a:rPr lang="ko-KR" altLang="en-US" sz="1400" b="1"/>
                        <a:t>3</a:t>
                      </a:r>
                      <a:endParaRPr lang="ko-KR" altLang="en-US" sz="1400" b="1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/>
                        <a:t>W</a:t>
                      </a:r>
                      <a:r>
                        <a:rPr lang="ko-KR" sz="1400" b="1"/>
                        <a:t>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Then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611960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1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아이디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(이메일 형식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 X)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Check for duplicate emails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 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에러 메세지가 출력되어야 하지만,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"사용해도 좋습니다." 메세지 출력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11960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2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(이메일 형식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 O)</a:t>
                      </a:r>
                      <a:endParaRPr lang="en-US" altLang="ko-KR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이미 가입한 이메일 입력 후,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Check for duplicate emails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- "이미 계정이 있습니다." 에러 메세지 출력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11960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3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(이메일 형식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 O)</a:t>
                      </a:r>
                      <a:endParaRPr lang="en-US" altLang="ko-KR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가입하지 않은 이메일 입력 후,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Check for duplicate emails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- "사용해도 좋습니다." 메세지 출력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11960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4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비밀번호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Nickname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을 입력하지 않고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Sign up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- "닉네임을 입력하세요." 에러 메세지 출력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11960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5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비밀번호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닉네임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Password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와 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Confirm Password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에</a:t>
                      </a:r>
                      <a:br>
                        <a:rPr lang="ko-KR" altLang="en-US" sz="1400">
                          <a:latin typeface="나눔고딕"/>
                          <a:ea typeface="나눔고딕"/>
                        </a:rPr>
                      </a:b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다르게 입력한 후, 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Sign up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- "비밀번호가 일치하지 않습니다." 에러 메세지 출력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11960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>
                          <a:latin typeface="나눔고딕"/>
                          <a:ea typeface="나눔고딕"/>
                        </a:rPr>
                        <a:t>6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비밀번호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닉네임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Password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와 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Confirm Password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에</a:t>
                      </a:r>
                      <a:br>
                        <a:rPr lang="ko-KR" altLang="en-US" sz="1400">
                          <a:latin typeface="나눔고딕"/>
                          <a:ea typeface="나눔고딕"/>
                        </a:rPr>
                      </a:b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똑같이 입력한 후, </a:t>
                      </a: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Sign up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- "가입 성공." 메세지 출력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11960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7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아이디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비밀번호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닉네임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이미 가입한 닉네임 입력 후, 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>
                          <a:latin typeface="나눔고딕"/>
                          <a:ea typeface="나눔고딕"/>
                        </a:rPr>
                        <a:t>Sign up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버튼 클릭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 - 에러 메세지가 출력되어야 하지만,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"가입 성공." 메세지 출력</a:t>
                      </a:r>
                      <a:endParaRPr lang="ko-KR" altLang="en-US" sz="1400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/>
                <a:gridCol w="2636525"/>
                <a:gridCol w="5852150"/>
              </a:tblGrid>
              <a:tr h="2032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Page title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ID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Path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1778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회원가입</a:t>
                      </a:r>
                      <a:endParaRPr lang="ko-KR" altLang="en-US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endParaRPr lang="ko-KR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>
                          <a:latin typeface="나눔고딕"/>
                          <a:ea typeface="나눔고딕"/>
                        </a:rPr>
                        <a:t>HOME&gt;{</a:t>
                      </a:r>
                      <a:r>
                        <a:rPr lang="ko-KR" altLang="en-US" sz="1400">
                          <a:latin typeface="나눔고딕"/>
                          <a:ea typeface="나눔고딕"/>
                        </a:rPr>
                        <a:t>회원가입</a:t>
                      </a:r>
                      <a:r>
                        <a:rPr lang="ko-KR" sz="1400">
                          <a:latin typeface="나눔고딕"/>
                          <a:ea typeface="나눔고딕"/>
                        </a:rPr>
                        <a:t>}</a:t>
                      </a:r>
                      <a:endParaRPr lang="ko-KR" sz="1400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lang="ko-KR"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AI</a:t>
            </a:r>
            <a:r>
              <a:rPr lang="ko-KR" altLang="en-US"/>
              <a:t> 트레이닝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anchor="ctr" anchorCtr="0"/>
          <a:lstStyle/>
          <a:p>
            <a:pPr lvl="0">
              <a:defRPr lang="ko-KR" altLang="en-US"/>
            </a:pP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AI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자세교정을 받으며 홈트레이닝을 할 수 있습니다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/>
        </p:nvGraphicFramePr>
        <p:xfrm>
          <a:off x="753939" y="1909924"/>
          <a:ext cx="10554575" cy="388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/>
                <a:gridCol w="1274323"/>
                <a:gridCol w="2500009"/>
                <a:gridCol w="2843979"/>
                <a:gridCol w="3308875"/>
              </a:tblGrid>
              <a:tr h="414987"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No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Given#1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Given#2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/>
                        <a:t>W</a:t>
                      </a:r>
                      <a:r>
                        <a:rPr lang="ko-KR" sz="1400" b="1"/>
                        <a:t>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Then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1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로그인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O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lvl="0" algn="ctr"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lvl="0"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"'닉네임'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님 운동을 시작하시겠습니까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?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"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메세지 출력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2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로그인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X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"로그인 후 이용해주세요." 메세지 출력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3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AI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운동 가이드 버튼 클릭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kumimoji="1"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kumimoji="1"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Tooltips</a:t>
                      </a:r>
                      <a:r>
                        <a:rPr kumimoji="1"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로 </a:t>
                      </a:r>
                      <a:r>
                        <a:rPr kumimoji="1"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AI </a:t>
                      </a:r>
                      <a:r>
                        <a:rPr kumimoji="1"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운동 가이드</a:t>
                      </a:r>
                      <a:r>
                        <a:rPr kumimoji="1"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kumimoji="1"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출력</a:t>
                      </a:r>
                      <a:endParaRPr kumimoji="1" lang="ko-KR" altLang="en-US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4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사용자가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1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개의 운동을 수행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Steps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가 오른쪽으로 한 칸씩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5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사용자가 카테고리별 이미지에 마우스 위치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AI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트레이닝 카테고리별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detail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페이지로 이동할 수 있는 버튼 활성화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>
                          <a:latin typeface="나눔고딕"/>
                          <a:ea typeface="나눔고딕"/>
                        </a:rPr>
                        <a:t>6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카테고리별 시작하기 버튼 클릭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AI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트레이닝 카테고리별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detail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페이지로 이동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/>
                <a:gridCol w="2636525"/>
                <a:gridCol w="5852150"/>
              </a:tblGrid>
              <a:tr h="2032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Page title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ID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Path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1778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AI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 트레이닝</a:t>
                      </a:r>
                      <a:endParaRPr lang="ko-KR" altLang="en-US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endParaRPr lang="ko-KR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>
                          <a:latin typeface="나눔고딕"/>
                          <a:ea typeface="나눔고딕"/>
                        </a:rPr>
                        <a:t>HOME&gt;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{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AI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트레이닝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}</a:t>
                      </a:r>
                      <a:endParaRPr lang="ko-KR" sz="1400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lang="ko-KR"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/>
        </p:nvGraphicFramePr>
        <p:xfrm>
          <a:off x="753939" y="1909924"/>
          <a:ext cx="10554575" cy="15729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/>
                <a:gridCol w="1274323"/>
                <a:gridCol w="2500009"/>
                <a:gridCol w="2843979"/>
                <a:gridCol w="3308875"/>
              </a:tblGrid>
              <a:tr h="414987"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No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Given#1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Given#2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/>
                        <a:t>W</a:t>
                      </a:r>
                      <a:r>
                        <a:rPr lang="ko-KR" sz="1400" b="1"/>
                        <a:t>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Then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1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lvl="0" algn="ctr"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운동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menu sidebar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의 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defTabSz="885826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해당 운동의 </a:t>
                      </a:r>
                      <a:r>
                        <a:rPr kumimoji="1"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자세 사진과</a:t>
                      </a:r>
                      <a:r>
                        <a:rPr kumimoji="1"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kumimoji="1"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설명 출력</a:t>
                      </a:r>
                      <a:endParaRPr kumimoji="1" lang="ko-KR" altLang="en-US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2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운동 시작하기 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algn="just" latinLnBrk="1">
                        <a:lnSpc>
                          <a:spcPct val="120000"/>
                        </a:lnSpc>
                        <a:defRPr lang="ko-KR" altLang="en-US"/>
                      </a:pPr>
                      <a:r>
                        <a:rPr lang="ko-KR" altLang="en-US" b="0">
                          <a:latin typeface="나눔고딕"/>
                          <a:ea typeface="나눔고딕"/>
                          <a:cs typeface="+mn-cs"/>
                        </a:rPr>
                        <a:t> - </a:t>
                      </a:r>
                      <a:r>
                        <a:rPr lang="en-US" altLang="ko-KR" b="0">
                          <a:latin typeface="나눔고딕"/>
                          <a:ea typeface="나눔고딕"/>
                          <a:cs typeface="+mn-cs"/>
                        </a:rPr>
                        <a:t>AI</a:t>
                      </a:r>
                      <a:r>
                        <a:rPr lang="ko-KR" altLang="en-US" b="0">
                          <a:latin typeface="나눔고딕"/>
                          <a:ea typeface="나눔고딕"/>
                          <a:cs typeface="+mn-cs"/>
                        </a:rPr>
                        <a:t>트레이닝 운동하기 페이지로 이동</a:t>
                      </a:r>
                      <a:endParaRPr lang="ko-KR" altLang="en-US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/>
                <a:gridCol w="2636525"/>
                <a:gridCol w="5852150"/>
              </a:tblGrid>
              <a:tr h="2032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Page title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ID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Path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177800">
                <a:tc>
                  <a:txBody>
                    <a:bodyPr vert="horz" lIns="99050" tIns="45725" rIns="99050" bIns="45725" anchor="ctr" anchorCtr="0"/>
                    <a:p>
                      <a:pPr marL="0" lvl="0" indent="0" algn="ctr" defTabSz="885826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AI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트레이닝 카테고리별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detail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endParaRPr lang="ko-KR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>
                          <a:latin typeface="나눔고딕"/>
                          <a:ea typeface="나눔고딕"/>
                        </a:rPr>
                        <a:t>HOME&gt;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{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AI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트레이닝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}</a:t>
                      </a:r>
                      <a:endParaRPr lang="ko-KR" sz="1400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lang="ko-KR"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/>
        </p:nvGraphicFramePr>
        <p:xfrm>
          <a:off x="753939" y="1909924"/>
          <a:ext cx="10554575" cy="388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/>
                <a:gridCol w="1274323"/>
                <a:gridCol w="2500009"/>
                <a:gridCol w="2843979"/>
                <a:gridCol w="3308875"/>
              </a:tblGrid>
              <a:tr h="414987"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No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Given#1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Given#2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/>
                        <a:t>W</a:t>
                      </a:r>
                      <a:r>
                        <a:rPr lang="ko-KR" sz="1400" b="1"/>
                        <a:t>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37450" tIns="18725" rIns="37450" bIns="18725" anchor="ctr" anchorCtr="0"/>
                    <a:p>
                      <a:pPr marL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 b="1"/>
                        <a:t>Then</a:t>
                      </a:r>
                      <a:endParaRPr lang="ko-KR"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1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lvl="0" algn="ctr"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Start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defTabSz="885826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/>
                      </a:pPr>
                      <a:r>
                        <a:rPr kumimoji="1"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- 사용자의 </a:t>
                      </a:r>
                      <a:r>
                        <a:rPr kumimoji="1"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webcam</a:t>
                      </a:r>
                      <a:r>
                        <a:rPr kumimoji="1"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이 출력</a:t>
                      </a:r>
                      <a:endParaRPr kumimoji="1" lang="ko-KR" altLang="en-US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2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잘못된 자세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algn="just" latinLnBrk="1">
                        <a:lnSpc>
                          <a:spcPct val="120000"/>
                        </a:lnSpc>
                        <a:defRPr lang="ko-KR" altLang="en-US"/>
                      </a:pPr>
                      <a:r>
                        <a:rPr lang="ko-KR" altLang="en-US" b="0">
                          <a:latin typeface="나눔고딕"/>
                          <a:ea typeface="나눔고딕"/>
                          <a:cs typeface="+mn-cs"/>
                        </a:rPr>
                        <a:t> - </a:t>
                      </a:r>
                      <a:r>
                        <a:rPr lang="en-US" altLang="ko-KR" b="0">
                          <a:latin typeface="나눔고딕"/>
                          <a:ea typeface="나눔고딕"/>
                          <a:cs typeface="+mn-cs"/>
                        </a:rPr>
                        <a:t>“please check your pose” </a:t>
                      </a:r>
                      <a:r>
                        <a:rPr lang="ko-KR" altLang="en-US" b="0">
                          <a:latin typeface="나눔고딕"/>
                          <a:ea typeface="나눔고딕"/>
                          <a:cs typeface="+mn-cs"/>
                        </a:rPr>
                        <a:t>음성이 출력</a:t>
                      </a:r>
                      <a:endParaRPr lang="ko-KR" altLang="en-US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3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올바른 자세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운동 횟수가 카운트 되며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오른쪽 화면 하단에 표시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4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10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번 카운트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defTabSz="885826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“congratulation”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음성이 출력되며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, 3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초후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AI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 트레이닝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로 이동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>
                          <a:latin typeface="나눔고딕"/>
                          <a:ea typeface="나눔고딕"/>
                        </a:rPr>
                        <a:t>5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뒤로 가기 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defTabSz="885826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 -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AI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 트레이닝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로 이동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78991"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>
                          <a:latin typeface="나눔고딕"/>
                          <a:ea typeface="나눔고딕"/>
                        </a:rPr>
                        <a:t>6</a:t>
                      </a:r>
                      <a:endParaRPr lang="ko-KR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-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영상 재생 버튼 클릭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37450" tIns="11225" rIns="37450" bIns="11225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 - 영상 재생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/>
                <a:gridCol w="2636525"/>
                <a:gridCol w="5852150"/>
              </a:tblGrid>
              <a:tr h="203200"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Page title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ID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600" b="1"/>
                        <a:t>Screen Path</a:t>
                      </a:r>
                      <a:endParaRPr lang="ko-KR"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chemeClr val="tx2"/>
                    </a:solidFill>
                  </a:tcPr>
                </a:tc>
              </a:tr>
              <a:tr h="177800">
                <a:tc>
                  <a:txBody>
                    <a:bodyPr vert="horz" lIns="99050" tIns="45725" rIns="99050" bIns="45725" anchor="ctr" anchorCtr="0"/>
                    <a:p>
                      <a:pPr lvl="0" algn="ctr">
                        <a:defRPr lang="ko-KR" altLang="en-US"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AI 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트레이닝 운동하기</a:t>
                      </a:r>
                      <a:endParaRPr lang="ko-KR" altLang="en-US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  <a:defRPr lang="ko-KR" altLang="en-US"/>
                      </a:pPr>
                      <a:endParaRPr lang="ko-KR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50" tIns="45725" rIns="99050" bIns="45725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1400">
                          <a:latin typeface="나눔고딕"/>
                          <a:ea typeface="나눔고딕"/>
                        </a:rPr>
                        <a:t>HOME&gt;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{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AI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트레이닝</a:t>
                      </a:r>
                      <a:r>
                        <a:rPr lang="ko-KR">
                          <a:latin typeface="나눔고딕"/>
                          <a:ea typeface="나눔고딕"/>
                        </a:rPr>
                        <a:t>}</a:t>
                      </a:r>
                      <a:endParaRPr lang="ko-KR" sz="1400">
                        <a:latin typeface="나눔고딕"/>
                        <a:ea typeface="나눔고딕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lang="ko-KR"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1636</ep:Words>
  <ep:PresentationFormat>와이드스크린</ep:PresentationFormat>
  <ep:Paragraphs>137</ep:Paragraphs>
  <ep:Slides>16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1_Office 테마</vt:lpstr>
      <vt:lpstr>메인 페이지</vt:lpstr>
      <vt:lpstr>슬라이드 2</vt:lpstr>
      <vt:lpstr>계정</vt:lpstr>
      <vt:lpstr>슬라이드 4</vt:lpstr>
      <vt:lpstr>슬라이드 5</vt:lpstr>
      <vt:lpstr>AI 트레이닝</vt:lpstr>
      <vt:lpstr>슬라이드 7</vt:lpstr>
      <vt:lpstr>슬라이드 8</vt:lpstr>
      <vt:lpstr>슬라이드 9</vt:lpstr>
      <vt:lpstr>정보게시판</vt:lpstr>
      <vt:lpstr>슬라이드 11</vt:lpstr>
      <vt:lpstr>화상 클래스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2021-01-21T06:50:02.000</dcterms:created>
  <dc:creator>multicampus</dc:creator>
  <cp:lastModifiedBy>82109</cp:lastModifiedBy>
  <dcterms:modified xsi:type="dcterms:W3CDTF">2021-04-08T07:09:46.434</dcterms:modified>
  <cp:revision>46</cp:revision>
  <dc:title>PowerPoint 프레젠테이션</dc:title>
  <cp:version>0906.0100.01</cp:version>
</cp:coreProperties>
</file>