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7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3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si.bund.de/SharedDocs/Downloads/EN/BSI/Publications/TechGuidelines/TG02102/BSI-TR-02102-1.pdf?__blob=publicationFile&amp;v=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65B55-BECF-0D59-B390-3ED7273B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2CDD05-6C20-5C8D-E5F2-054847A4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5" y="1077626"/>
            <a:ext cx="10394787" cy="3317443"/>
          </a:xfrm>
        </p:spPr>
        <p:txBody>
          <a:bodyPr anchor="t">
            <a:normAutofit fontScale="90000"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Encryption Basic</a:t>
            </a:r>
            <a:br>
              <a:rPr lang="de-DE" sz="8000" dirty="0">
                <a:solidFill>
                  <a:srgbClr val="FFFFFF"/>
                </a:solidFill>
              </a:rPr>
            </a:b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8000" dirty="0">
                <a:solidFill>
                  <a:srgbClr val="FFFFFF"/>
                </a:solidFill>
              </a:rPr>
              <a:t>FROM ZERO TO HERO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1083AF-A5A0-06FD-DC57-5AEE38B72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By Marco Seitz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9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53C0D-85E6-348F-1A02-90920A42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Catgeories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BF194E0-F9AD-FC7D-1A44-74EA2EE7F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646128"/>
              </p:ext>
            </p:extLst>
          </p:nvPr>
        </p:nvGraphicFramePr>
        <p:xfrm>
          <a:off x="745068" y="2023533"/>
          <a:ext cx="10718967" cy="4517970"/>
        </p:xfrm>
        <a:graphic>
          <a:graphicData uri="http://schemas.openxmlformats.org/drawingml/2006/table">
            <a:tbl>
              <a:tblPr/>
              <a:tblGrid>
                <a:gridCol w="3572989">
                  <a:extLst>
                    <a:ext uri="{9D8B030D-6E8A-4147-A177-3AD203B41FA5}">
                      <a16:colId xmlns:a16="http://schemas.microsoft.com/office/drawing/2014/main" val="253793698"/>
                    </a:ext>
                  </a:extLst>
                </a:gridCol>
                <a:gridCol w="3572989">
                  <a:extLst>
                    <a:ext uri="{9D8B030D-6E8A-4147-A177-3AD203B41FA5}">
                      <a16:colId xmlns:a16="http://schemas.microsoft.com/office/drawing/2014/main" val="676128737"/>
                    </a:ext>
                  </a:extLst>
                </a:gridCol>
                <a:gridCol w="3572989">
                  <a:extLst>
                    <a:ext uri="{9D8B030D-6E8A-4147-A177-3AD203B41FA5}">
                      <a16:colId xmlns:a16="http://schemas.microsoft.com/office/drawing/2014/main" val="2812923212"/>
                    </a:ext>
                  </a:extLst>
                </a:gridCol>
              </a:tblGrid>
              <a:tr h="179354">
                <a:tc>
                  <a:txBody>
                    <a:bodyPr/>
                    <a:lstStyle/>
                    <a:p>
                      <a:pPr fontAlgn="b"/>
                      <a:r>
                        <a:rPr lang="de-DE" sz="1100" b="1">
                          <a:solidFill>
                            <a:schemeClr val="bg1"/>
                          </a:solidFill>
                          <a:effectLst/>
                        </a:rPr>
                        <a:t>Encryption Technique</a:t>
                      </a:r>
                    </a:p>
                  </a:txBody>
                  <a:tcPr marL="16910" marR="16910" marT="8455" marB="845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1100" b="1" dirty="0" err="1">
                          <a:solidFill>
                            <a:schemeClr val="bg1"/>
                          </a:solidFill>
                          <a:effectLst/>
                        </a:rPr>
                        <a:t>Strengths</a:t>
                      </a:r>
                      <a:endParaRPr lang="de-DE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910" marR="16910" marT="8455" marB="845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1100" b="1">
                          <a:solidFill>
                            <a:schemeClr val="bg1"/>
                          </a:solidFill>
                          <a:effectLst/>
                        </a:rPr>
                        <a:t>Weaknesses</a:t>
                      </a:r>
                    </a:p>
                  </a:txBody>
                  <a:tcPr marL="16910" marR="16910" marT="8455" marB="845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88859"/>
                  </a:ext>
                </a:extLst>
              </a:tr>
              <a:tr h="179354">
                <a:tc>
                  <a:txBody>
                    <a:bodyPr/>
                    <a:lstStyle/>
                    <a:p>
                      <a:pPr fontAlgn="base"/>
                      <a:r>
                        <a:rPr lang="de-DE" sz="1100" b="1" dirty="0" err="1">
                          <a:solidFill>
                            <a:schemeClr val="bg1"/>
                          </a:solidFill>
                          <a:effectLst/>
                        </a:rPr>
                        <a:t>Symmetric</a:t>
                      </a:r>
                      <a:r>
                        <a:rPr lang="de-DE" sz="1100" b="1" dirty="0">
                          <a:solidFill>
                            <a:schemeClr val="bg1"/>
                          </a:solidFill>
                          <a:effectLst/>
                        </a:rPr>
                        <a:t> Encryption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de-DE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de-DE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56493"/>
                  </a:ext>
                </a:extLst>
              </a:tr>
              <a:tr h="712038">
                <a:tc>
                  <a:txBody>
                    <a:bodyPr/>
                    <a:lstStyle/>
                    <a:p>
                      <a:pPr fontAlgn="base"/>
                      <a:r>
                        <a:rPr lang="de-DE" sz="1100" dirty="0">
                          <a:solidFill>
                            <a:schemeClr val="bg1"/>
                          </a:solidFill>
                          <a:effectLst/>
                        </a:rPr>
                        <a:t>AES (</a:t>
                      </a:r>
                      <a:r>
                        <a:rPr lang="de-DE" sz="1100" dirty="0" err="1">
                          <a:solidFill>
                            <a:schemeClr val="bg1"/>
                          </a:solidFill>
                          <a:effectLst/>
                        </a:rPr>
                        <a:t>Advanced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  <a:effectLst/>
                        </a:rPr>
                        <a:t> Encryption Standard)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Fast and efficient encryption and decryption.&lt;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Suitable for encrypting large amounts of data.&lt;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Widely adopted and considered secure.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Key distribution: Both parties need to securely exchange the secret key beforehand.&lt;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Scalability: Managing a large number of keys can be challenging in large-scale systems.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17874"/>
                  </a:ext>
                </a:extLst>
              </a:tr>
              <a:tr h="654306">
                <a:tc>
                  <a:txBody>
                    <a:bodyPr/>
                    <a:lstStyle/>
                    <a:p>
                      <a:pPr fontAlgn="base"/>
                      <a:r>
                        <a:rPr lang="de-DE" sz="1100">
                          <a:solidFill>
                            <a:schemeClr val="bg1"/>
                          </a:solidFill>
                          <a:effectLst/>
                        </a:rPr>
                        <a:t>DES (Data Encryption Standard)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Pioneering encryption algorithm.&lt;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Simplicity: Easy to implement and understand.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Security: Vulnerable to brute-force attacks due to its short key length (56 bits).&lt;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Deprecated: Considered insecure for modern applications.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218097"/>
                  </a:ext>
                </a:extLst>
              </a:tr>
              <a:tr h="538840">
                <a:tc>
                  <a:txBody>
                    <a:bodyPr/>
                    <a:lstStyle/>
                    <a:p>
                      <a:pPr fontAlgn="base"/>
                      <a:r>
                        <a:rPr lang="de-DE" sz="1100" dirty="0">
                          <a:solidFill>
                            <a:schemeClr val="bg1"/>
                          </a:solidFill>
                          <a:effectLst/>
                        </a:rPr>
                        <a:t>3DES (Triple DES)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Improved security over DES by applying the algorithm three times.&lt;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Compatibility: Can be used as an upgrade path for systems using DES.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Performance: Slower compared to AES due to multiple encryption rounds.&lt;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Key management: Still requires careful key management practices.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599385"/>
                  </a:ext>
                </a:extLst>
              </a:tr>
              <a:tr h="179354">
                <a:tc>
                  <a:txBody>
                    <a:bodyPr/>
                    <a:lstStyle/>
                    <a:p>
                      <a:pPr fontAlgn="base"/>
                      <a:r>
                        <a:rPr lang="de-DE" sz="1100" b="1">
                          <a:solidFill>
                            <a:schemeClr val="bg1"/>
                          </a:solidFill>
                          <a:effectLst/>
                        </a:rPr>
                        <a:t>Asymmetric Encryption</a:t>
                      </a:r>
                      <a:endParaRPr lang="de-DE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de-DE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de-DE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33487"/>
                  </a:ext>
                </a:extLst>
              </a:tr>
              <a:tr h="1058435">
                <a:tc>
                  <a:txBody>
                    <a:bodyPr/>
                    <a:lstStyle/>
                    <a:p>
                      <a:pPr fontAlgn="base"/>
                      <a:r>
                        <a:rPr lang="de-DE" sz="1100">
                          <a:solidFill>
                            <a:schemeClr val="bg1"/>
                          </a:solidFill>
                          <a:effectLst/>
                        </a:rPr>
                        <a:t>RSA (Rivest-Shamir-Adleman)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Secure: Strong mathematical foundation and widely studied.&lt;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Key distribution: Simplifies key distribution as each party only needs to keep their private key secret.&lt;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Digital signatures: Can be used for digital signatures and key exchange protocols.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Performance: Slower compared to symmetric encryption, especially for large datasets.&lt;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Key size: Longer key lengths are required for equivalent security compared to symmetric algorithms.&lt;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Key management: Requires managing both public and private keys for each user.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770063"/>
                  </a:ext>
                </a:extLst>
              </a:tr>
              <a:tr h="1000701">
                <a:tc>
                  <a:txBody>
                    <a:bodyPr/>
                    <a:lstStyle/>
                    <a:p>
                      <a:pPr fontAlgn="base"/>
                      <a:r>
                        <a:rPr lang="de-DE" sz="1100">
                          <a:solidFill>
                            <a:schemeClr val="bg1"/>
                          </a:solidFill>
                          <a:effectLst/>
                        </a:rPr>
                        <a:t>ECC (Elliptic Curve Cryptography)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Shorter key lengths for equivalent security compared to RSA.&lt;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Performance: Faster encryption and decryption compared to RSA.&lt;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Bandwidth efficiency: Suitable for resource-constrained environments like mobile devices and IoT.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Implementation complexity: Requires careful parameter selection and implementation to avoid vulnerabilities.&lt;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&gt;- Standardization: Less standardized compared to RSA, leading to</a:t>
                      </a:r>
                    </a:p>
                  </a:txBody>
                  <a:tcPr marL="16910" marR="16910" marT="8455" marB="845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3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15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E5DD7-D047-1275-03C6-97D76035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 </a:t>
            </a:r>
            <a:r>
              <a:rPr lang="de-DE" dirty="0" err="1"/>
              <a:t>costs</a:t>
            </a:r>
            <a:r>
              <a:rPr lang="de-DE" dirty="0"/>
              <a:t> Resources</a:t>
            </a:r>
            <a:br>
              <a:rPr lang="de-DE" dirty="0"/>
            </a:br>
            <a:r>
              <a:rPr lang="de-DE" dirty="0"/>
              <a:t>(as in time and </a:t>
            </a:r>
            <a:r>
              <a:rPr lang="de-DE"/>
              <a:t>electricity)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BDEF5-D12F-1CAE-2F48-763B165A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Genrall</a:t>
            </a:r>
            <a:r>
              <a:rPr lang="de-DE" dirty="0"/>
              <a:t> spoken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safe.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algorythms</a:t>
            </a:r>
            <a:r>
              <a:rPr lang="de-DE" dirty="0"/>
              <a:t> (GPU CPU)</a:t>
            </a:r>
          </a:p>
          <a:p>
            <a:pPr lvl="1"/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chains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 (</a:t>
            </a:r>
            <a:r>
              <a:rPr lang="de-DE" dirty="0" err="1"/>
              <a:t>complexity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Ther</a:t>
            </a:r>
            <a:r>
              <a:rPr lang="de-DE" dirty="0"/>
              <a:t> are trade </a:t>
            </a:r>
            <a:r>
              <a:rPr lang="de-DE" dirty="0" err="1"/>
              <a:t>offs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83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35CC4-9DE6-954F-9C3F-99396BCD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Crypto-Terms to </a:t>
            </a:r>
            <a:r>
              <a:rPr lang="de-DE" dirty="0" err="1"/>
              <a:t>know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34C2E-0AD1-A569-0448-22387C37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“Store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decrypt</a:t>
            </a:r>
            <a:r>
              <a:rPr lang="de-DE" dirty="0"/>
              <a:t> </a:t>
            </a:r>
            <a:r>
              <a:rPr lang="de-DE" dirty="0" err="1"/>
              <a:t>later“decrypting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( </a:t>
            </a:r>
            <a:r>
              <a:rPr lang="de-DE" dirty="0" err="1"/>
              <a:t>decryption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“Hybrid </a:t>
            </a:r>
            <a:r>
              <a:rPr lang="de-DE" dirty="0" err="1"/>
              <a:t>encryption</a:t>
            </a:r>
            <a:r>
              <a:rPr lang="de-DE" dirty="0"/>
              <a:t>“ </a:t>
            </a:r>
            <a:r>
              <a:rPr lang="de-DE" dirty="0" err="1"/>
              <a:t>covers</a:t>
            </a:r>
            <a:r>
              <a:rPr lang="de-DE" dirty="0"/>
              <a:t> </a:t>
            </a:r>
            <a:r>
              <a:rPr lang="de-DE" dirty="0" err="1"/>
              <a:t>symmetric</a:t>
            </a:r>
            <a:r>
              <a:rPr lang="de-DE" dirty="0"/>
              <a:t> and </a:t>
            </a:r>
            <a:r>
              <a:rPr lang="de-DE" dirty="0" err="1"/>
              <a:t>asymetric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 in a </a:t>
            </a:r>
            <a:r>
              <a:rPr lang="de-DE" dirty="0" err="1"/>
              <a:t>sequence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“</a:t>
            </a:r>
            <a:r>
              <a:rPr lang="de-DE" dirty="0" err="1"/>
              <a:t>Plaintext</a:t>
            </a:r>
            <a:r>
              <a:rPr lang="de-DE" dirty="0"/>
              <a:t>“ Data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encrption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846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4499D-8BD9-3E1F-21A9-77EA7BEE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BSI-References: Safe Key-</a:t>
            </a:r>
            <a:r>
              <a:rPr lang="de-DE" dirty="0" err="1"/>
              <a:t>Lengths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E89AE-87DA-232C-0457-697F5046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5334352"/>
            <a:ext cx="9922764" cy="9521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Cryptographic Mechanisms: Recommendations and Key Lengths, Version 2024-01 (bund.de)</a:t>
            </a:r>
            <a:endParaRPr lang="de-DE" dirty="0"/>
          </a:p>
          <a:p>
            <a:r>
              <a:rPr lang="de-DE" dirty="0"/>
              <a:t>Page 28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72B7A9-FF30-BED7-B3B0-5CB52004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4" y="2566142"/>
            <a:ext cx="10514530" cy="23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7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1BE3B-5731-825C-FDA5-82BF68F7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SENSORS AND OTEHR HARDWARE:</a:t>
            </a:r>
            <a:br>
              <a:rPr lang="de-DE" dirty="0"/>
            </a:b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check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got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F5CAF-6CBB-DAD3-4095-4E457357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Here u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IFU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Identify</a:t>
            </a:r>
            <a:r>
              <a:rPr lang="de-DE" dirty="0"/>
              <a:t> the </a:t>
            </a:r>
            <a:r>
              <a:rPr lang="de-DE" dirty="0" err="1"/>
              <a:t>encryption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the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iteslf</a:t>
            </a:r>
            <a:r>
              <a:rPr lang="de-DE" dirty="0"/>
              <a:t> 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ist </a:t>
            </a:r>
            <a:r>
              <a:rPr lang="de-DE" dirty="0" err="1"/>
              <a:t>context</a:t>
            </a:r>
            <a:endParaRPr lang="de-DE" dirty="0"/>
          </a:p>
          <a:p>
            <a:r>
              <a:rPr lang="de-DE" dirty="0"/>
              <a:t>Check ist </a:t>
            </a:r>
            <a:r>
              <a:rPr lang="de-DE" dirty="0" err="1"/>
              <a:t>classification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discuss</a:t>
            </a:r>
            <a:r>
              <a:rPr lang="de-DE" dirty="0"/>
              <a:t> due to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 and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the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securiry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system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Below the BSI-References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the PDF-File-Link</a:t>
            </a:r>
            <a:br>
              <a:rPr lang="de-DE" dirty="0"/>
            </a:br>
            <a:r>
              <a:rPr lang="de-DE" dirty="0"/>
              <a:t>On the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hard on the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u </a:t>
            </a:r>
            <a:r>
              <a:rPr lang="de-DE" dirty="0" err="1"/>
              <a:t>feel</a:t>
            </a:r>
            <a:r>
              <a:rPr lang="de-DE" dirty="0"/>
              <a:t> like it. I </a:t>
            </a:r>
            <a:r>
              <a:rPr lang="de-DE" dirty="0" err="1"/>
              <a:t>hope</a:t>
            </a:r>
            <a:r>
              <a:rPr lang="de-DE" dirty="0"/>
              <a:t> This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ur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43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58FD8-30FD-AB32-847B-03EF1ABD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B2597-77E5-28E3-D4DC-C9EA3A29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Header </a:t>
            </a:r>
            <a:r>
              <a:rPr lang="de-DE" dirty="0" err="1"/>
              <a:t>holds</a:t>
            </a:r>
            <a:r>
              <a:rPr lang="de-DE" dirty="0"/>
              <a:t> Meta-Data</a:t>
            </a:r>
          </a:p>
          <a:p>
            <a:pPr lvl="1"/>
            <a:r>
              <a:rPr lang="de-DE" dirty="0"/>
              <a:t>Destination </a:t>
            </a:r>
            <a:r>
              <a:rPr lang="de-DE" dirty="0" err="1"/>
              <a:t>infromation</a:t>
            </a:r>
            <a:r>
              <a:rPr lang="de-DE" dirty="0"/>
              <a:t> ( </a:t>
            </a:r>
            <a:r>
              <a:rPr lang="de-DE" dirty="0" err="1"/>
              <a:t>where</a:t>
            </a:r>
            <a:r>
              <a:rPr lang="de-DE" dirty="0"/>
              <a:t> to send)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b="1" dirty="0"/>
              <a:t>Encryption-Information ( Key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held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the </a:t>
            </a:r>
            <a:r>
              <a:rPr lang="de-DE" b="1" dirty="0" err="1"/>
              <a:t>recipiant</a:t>
            </a:r>
            <a:r>
              <a:rPr lang="de-DE" b="1" dirty="0"/>
              <a:t> )</a:t>
            </a:r>
          </a:p>
          <a:p>
            <a:r>
              <a:rPr lang="de-DE" dirty="0"/>
              <a:t>Body </a:t>
            </a:r>
            <a:r>
              <a:rPr lang="de-DE" dirty="0" err="1"/>
              <a:t>holds</a:t>
            </a:r>
            <a:r>
              <a:rPr lang="de-DE" dirty="0"/>
              <a:t> the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as </a:t>
            </a:r>
            <a:r>
              <a:rPr lang="de-DE" dirty="0" err="1"/>
              <a:t>json</a:t>
            </a:r>
            <a:r>
              <a:rPr lang="de-DE" dirty="0"/>
              <a:t> ( “</a:t>
            </a:r>
            <a:r>
              <a:rPr lang="de-DE" dirty="0" err="1"/>
              <a:t>key</a:t>
            </a:r>
            <a:r>
              <a:rPr lang="de-DE" dirty="0"/>
              <a:t>“: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274320" lvl="1" indent="0">
              <a:buNone/>
            </a:pP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A6DAC3A-5D8D-A02A-8F5A-D899ABEA7F0D}"/>
              </a:ext>
            </a:extLst>
          </p:cNvPr>
          <p:cNvGrpSpPr/>
          <p:nvPr/>
        </p:nvGrpSpPr>
        <p:grpSpPr>
          <a:xfrm>
            <a:off x="8005838" y="2078892"/>
            <a:ext cx="3060442" cy="3606110"/>
            <a:chOff x="4201885" y="2607733"/>
            <a:chExt cx="3060442" cy="360611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182E5CA-7905-58C7-E398-93D460C67074}"/>
                </a:ext>
              </a:extLst>
            </p:cNvPr>
            <p:cNvSpPr/>
            <p:nvPr/>
          </p:nvSpPr>
          <p:spPr>
            <a:xfrm>
              <a:off x="4201885" y="3153401"/>
              <a:ext cx="3060442" cy="30604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Body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6A1B3F2-BA4B-9ECF-B292-56386A4DFBBB}"/>
                </a:ext>
              </a:extLst>
            </p:cNvPr>
            <p:cNvSpPr/>
            <p:nvPr/>
          </p:nvSpPr>
          <p:spPr>
            <a:xfrm>
              <a:off x="4201885" y="2607733"/>
              <a:ext cx="3060442" cy="5456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06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9F031-C789-BC3A-48DD-464F63E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encryption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3BCCDC-EE65-5902-0AE5-74B1A4FA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scheme,method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infomation</a:t>
            </a:r>
            <a:r>
              <a:rPr lang="de-DE" dirty="0"/>
              <a:t> an </a:t>
            </a:r>
            <a:r>
              <a:rPr lang="de-DE" dirty="0" err="1"/>
              <a:t>abnstraction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better</a:t>
            </a:r>
            <a:r>
              <a:rPr lang="de-DE" dirty="0"/>
              <a:t> the </a:t>
            </a:r>
            <a:r>
              <a:rPr lang="de-DE" dirty="0" err="1"/>
              <a:t>encrpytion</a:t>
            </a:r>
            <a:r>
              <a:rPr lang="de-DE" dirty="0"/>
              <a:t> the </a:t>
            </a:r>
            <a:r>
              <a:rPr lang="de-DE" dirty="0" err="1"/>
              <a:t>higher</a:t>
            </a:r>
            <a:r>
              <a:rPr lang="de-DE" dirty="0"/>
              <a:t> the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49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25336-520B-26B9-D0B8-B4FF3F30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Historical </a:t>
            </a:r>
            <a:r>
              <a:rPr lang="de-DE" dirty="0" err="1"/>
              <a:t>refernces</a:t>
            </a:r>
            <a:r>
              <a:rPr lang="de-DE" dirty="0"/>
              <a:t>, </a:t>
            </a:r>
            <a:r>
              <a:rPr lang="de-DE" dirty="0" err="1"/>
              <a:t>Ceasar</a:t>
            </a:r>
            <a:r>
              <a:rPr lang="de-DE" dirty="0"/>
              <a:t> </a:t>
            </a:r>
            <a:r>
              <a:rPr lang="de-DE" dirty="0" err="1"/>
              <a:t>cifre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347C1C-C929-24FC-5AE1-0E6477E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to </a:t>
            </a:r>
            <a:r>
              <a:rPr lang="de-DE" dirty="0" err="1"/>
              <a:t>encrpt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in the Roman </a:t>
            </a:r>
            <a:r>
              <a:rPr lang="de-DE" dirty="0" err="1"/>
              <a:t>empire</a:t>
            </a:r>
            <a:r>
              <a:rPr lang="de-DE" dirty="0"/>
              <a:t> was the </a:t>
            </a:r>
            <a:r>
              <a:rPr lang="de-DE" dirty="0" err="1"/>
              <a:t>Ceasar</a:t>
            </a:r>
            <a:r>
              <a:rPr lang="de-DE" dirty="0"/>
              <a:t> </a:t>
            </a:r>
            <a:r>
              <a:rPr lang="de-DE" dirty="0" err="1"/>
              <a:t>cifre</a:t>
            </a:r>
            <a:br>
              <a:rPr lang="de-DE" dirty="0"/>
            </a:br>
            <a:endParaRPr lang="de-DE" dirty="0"/>
          </a:p>
          <a:p>
            <a:r>
              <a:rPr lang="de-DE" dirty="0"/>
              <a:t>Method: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technically</a:t>
            </a:r>
            <a:r>
              <a:rPr lang="de-DE" dirty="0"/>
              <a:t> </a:t>
            </a:r>
            <a:r>
              <a:rPr lang="de-DE" dirty="0" err="1"/>
              <a:t>refers</a:t>
            </a:r>
            <a:r>
              <a:rPr lang="de-DE" dirty="0"/>
              <a:t> to </a:t>
            </a:r>
            <a:r>
              <a:rPr lang="de-DE" dirty="0" err="1"/>
              <a:t>letter</a:t>
            </a:r>
            <a:r>
              <a:rPr lang="de-DE" dirty="0"/>
              <a:t> in the </a:t>
            </a:r>
            <a:r>
              <a:rPr lang="de-DE" dirty="0" err="1"/>
              <a:t>alphabet</a:t>
            </a:r>
            <a:r>
              <a:rPr lang="de-DE" dirty="0"/>
              <a:t> as </a:t>
            </a:r>
            <a:r>
              <a:rPr lang="de-DE" dirty="0" err="1"/>
              <a:t>number</a:t>
            </a:r>
            <a:r>
              <a:rPr lang="de-DE" dirty="0"/>
              <a:t>.</a:t>
            </a:r>
          </a:p>
          <a:p>
            <a:pPr lvl="4"/>
            <a:r>
              <a:rPr lang="de-DE" dirty="0"/>
              <a:t>A as 0, B as 1, C as 2 and so on.</a:t>
            </a:r>
          </a:p>
          <a:p>
            <a:pPr lvl="4"/>
            <a:endParaRPr lang="de-DE" dirty="0"/>
          </a:p>
          <a:p>
            <a:r>
              <a:rPr lang="de-DE" dirty="0"/>
              <a:t>So in </a:t>
            </a:r>
            <a:r>
              <a:rPr lang="de-DE" dirty="0" err="1"/>
              <a:t>that</a:t>
            </a:r>
            <a:r>
              <a:rPr lang="de-DE" dirty="0"/>
              <a:t> sense the </a:t>
            </a:r>
            <a:r>
              <a:rPr lang="de-DE" dirty="0" err="1"/>
              <a:t>string</a:t>
            </a:r>
            <a:r>
              <a:rPr lang="de-DE" dirty="0"/>
              <a:t>(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):  “Ave Caesar“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enyrpted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key</a:t>
            </a:r>
            <a:r>
              <a:rPr lang="de-DE" dirty="0"/>
              <a:t> +(+1) to “</a:t>
            </a:r>
            <a:r>
              <a:rPr lang="de-DE" dirty="0" err="1"/>
              <a:t>Bwf</a:t>
            </a:r>
            <a:r>
              <a:rPr lang="de-DE" dirty="0"/>
              <a:t> </a:t>
            </a:r>
            <a:r>
              <a:rPr lang="de-DE" dirty="0" err="1"/>
              <a:t>Dbftbs</a:t>
            </a:r>
            <a:r>
              <a:rPr lang="de-DE" dirty="0"/>
              <a:t>“</a:t>
            </a:r>
          </a:p>
          <a:p>
            <a:r>
              <a:rPr lang="de-DE" dirty="0" err="1"/>
              <a:t>Decrpytion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key</a:t>
            </a:r>
            <a:r>
              <a:rPr lang="de-DE" dirty="0"/>
              <a:t> –(+1) </a:t>
            </a:r>
            <a:r>
              <a:rPr lang="de-DE" dirty="0" err="1"/>
              <a:t>decrypts</a:t>
            </a:r>
            <a:r>
              <a:rPr lang="de-DE" dirty="0"/>
              <a:t> back to “Ave Caesar“</a:t>
            </a:r>
          </a:p>
          <a:p>
            <a:pPr lvl="1"/>
            <a:endParaRPr lang="de-DE" dirty="0"/>
          </a:p>
          <a:p>
            <a:pPr marL="2743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33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C2A23-A7DE-E0F4-02F2-3D5BD2FC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Conceptional </a:t>
            </a:r>
            <a:r>
              <a:rPr lang="de-DE" dirty="0" err="1"/>
              <a:t>Idea</a:t>
            </a:r>
            <a:r>
              <a:rPr lang="de-DE" dirty="0"/>
              <a:t> (</a:t>
            </a:r>
            <a:r>
              <a:rPr lang="de-DE" dirty="0" err="1"/>
              <a:t>symmetric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F5AF8-D0D5-BBE4-5CDB-F8E44CE9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just </a:t>
            </a:r>
            <a:r>
              <a:rPr lang="de-DE" dirty="0" err="1"/>
              <a:t>learned</a:t>
            </a:r>
            <a:r>
              <a:rPr lang="de-DE" dirty="0"/>
              <a:t> the </a:t>
            </a:r>
            <a:r>
              <a:rPr lang="de-DE" dirty="0" err="1"/>
              <a:t>ceasr</a:t>
            </a:r>
            <a:r>
              <a:rPr lang="de-DE" dirty="0"/>
              <a:t> </a:t>
            </a:r>
            <a:r>
              <a:rPr lang="de-DE" dirty="0" err="1"/>
              <a:t>cifre</a:t>
            </a:r>
            <a:r>
              <a:rPr lang="de-DE" dirty="0"/>
              <a:t> to </a:t>
            </a:r>
            <a:r>
              <a:rPr lang="de-DE" dirty="0" err="1"/>
              <a:t>encrypt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the </a:t>
            </a:r>
            <a:r>
              <a:rPr lang="de-DE" dirty="0" err="1"/>
              <a:t>alphabet</a:t>
            </a:r>
            <a:r>
              <a:rPr lang="de-DE" dirty="0"/>
              <a:t> as 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</a:rPr>
              <a:t>table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</a:rPr>
              <a:t>refernce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br>
              <a:rPr lang="de-DE" dirty="0"/>
            </a:b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and in modern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br>
              <a:rPr lang="de-DE" dirty="0"/>
            </a:b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. So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alpahatbet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also </a:t>
            </a:r>
            <a:r>
              <a:rPr lang="de-DE" dirty="0" err="1"/>
              <a:t>covers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symbols</a:t>
            </a:r>
            <a:r>
              <a:rPr lang="de-DE" dirty="0"/>
              <a:t> same as the ASCII Table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As 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the </a:t>
            </a:r>
            <a:r>
              <a:rPr lang="de-DE" dirty="0" err="1"/>
              <a:t>letters</a:t>
            </a:r>
            <a:r>
              <a:rPr lang="de-DE" dirty="0"/>
              <a:t> </a:t>
            </a:r>
            <a:r>
              <a:rPr lang="de-DE" dirty="0" err="1"/>
              <a:t>refer</a:t>
            </a:r>
            <a:r>
              <a:rPr lang="de-DE" dirty="0"/>
              <a:t> to a </a:t>
            </a:r>
            <a:r>
              <a:rPr lang="de-DE" dirty="0" err="1"/>
              <a:t>number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synrchonously</a:t>
            </a:r>
            <a:r>
              <a:rPr lang="de-DE" dirty="0"/>
              <a:t> en and de </a:t>
            </a:r>
            <a:r>
              <a:rPr lang="de-DE" dirty="0" err="1"/>
              <a:t>crpyted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ceasar</a:t>
            </a:r>
            <a:r>
              <a:rPr lang="de-DE" dirty="0"/>
              <a:t> </a:t>
            </a:r>
            <a:r>
              <a:rPr lang="de-DE" dirty="0" err="1"/>
              <a:t>ciffre</a:t>
            </a:r>
            <a:endParaRPr lang="de-DE" dirty="0"/>
          </a:p>
          <a:p>
            <a:pPr lvl="1"/>
            <a:r>
              <a:rPr lang="de-DE" dirty="0"/>
              <a:t>Synchrone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the </a:t>
            </a:r>
            <a:r>
              <a:rPr lang="de-DE" dirty="0" err="1"/>
              <a:t>recpiant</a:t>
            </a:r>
            <a:r>
              <a:rPr lang="de-DE" dirty="0"/>
              <a:t> and the </a:t>
            </a:r>
            <a:r>
              <a:rPr lang="de-DE" dirty="0" err="1"/>
              <a:t>sender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the same (</a:t>
            </a:r>
            <a:r>
              <a:rPr lang="de-DE" dirty="0" err="1"/>
              <a:t>symertric</a:t>
            </a:r>
            <a:r>
              <a:rPr lang="de-DE" dirty="0"/>
              <a:t>) </a:t>
            </a:r>
            <a:r>
              <a:rPr lang="de-DE" dirty="0" err="1"/>
              <a:t>key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2052" name="Picture 4" descr="ASCII">
            <a:extLst>
              <a:ext uri="{FF2B5EF4-FFF2-40B4-BE49-F238E27FC236}">
                <a16:creationId xmlns:a16="http://schemas.microsoft.com/office/drawing/2014/main" id="{59FCC5BE-3F50-CE7C-86BE-9172CE19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772" y="130599"/>
            <a:ext cx="2127815" cy="38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27B6444-EE2F-7E97-2B5E-074E38CC666D}"/>
              </a:ext>
            </a:extLst>
          </p:cNvPr>
          <p:cNvCxnSpPr/>
          <p:nvPr/>
        </p:nvCxnSpPr>
        <p:spPr>
          <a:xfrm>
            <a:off x="6324600" y="3048000"/>
            <a:ext cx="322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8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C2A23-A7DE-E0F4-02F2-3D5BD2FC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Conceptional </a:t>
            </a:r>
            <a:r>
              <a:rPr lang="de-DE" dirty="0" err="1"/>
              <a:t>Idea</a:t>
            </a:r>
            <a:r>
              <a:rPr lang="de-DE" dirty="0"/>
              <a:t> (</a:t>
            </a:r>
            <a:r>
              <a:rPr lang="de-DE" dirty="0" err="1"/>
              <a:t>asymmetric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F5AF8-D0D5-BBE4-5CDB-F8E44CE9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the same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2 </a:t>
            </a:r>
            <a:r>
              <a:rPr lang="de-DE" dirty="0" err="1"/>
              <a:t>parts</a:t>
            </a:r>
            <a:r>
              <a:rPr lang="de-DE" dirty="0"/>
              <a:t> ( </a:t>
            </a:r>
            <a:r>
              <a:rPr lang="de-DE" dirty="0" err="1"/>
              <a:t>public</a:t>
            </a:r>
            <a:r>
              <a:rPr lang="de-DE" dirty="0"/>
              <a:t> and private)</a:t>
            </a:r>
          </a:p>
          <a:p>
            <a:pPr lvl="1"/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the 2 </a:t>
            </a:r>
            <a:r>
              <a:rPr lang="de-DE" dirty="0" err="1"/>
              <a:t>participants</a:t>
            </a:r>
            <a:r>
              <a:rPr lang="de-DE" dirty="0"/>
              <a:t> ( </a:t>
            </a:r>
            <a:r>
              <a:rPr lang="de-DE" dirty="0" err="1"/>
              <a:t>sender</a:t>
            </a:r>
            <a:r>
              <a:rPr lang="de-DE" dirty="0"/>
              <a:t> and </a:t>
            </a:r>
            <a:r>
              <a:rPr lang="de-DE" dirty="0" err="1"/>
              <a:t>reciever</a:t>
            </a:r>
            <a:r>
              <a:rPr lang="de-DE" dirty="0"/>
              <a:t>)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The Public and The </a:t>
            </a:r>
            <a:r>
              <a:rPr lang="de-DE" dirty="0" err="1"/>
              <a:t>refering</a:t>
            </a:r>
            <a:r>
              <a:rPr lang="de-DE" dirty="0"/>
              <a:t> Private </a:t>
            </a:r>
            <a:r>
              <a:rPr lang="de-DE" dirty="0" err="1"/>
              <a:t>key</a:t>
            </a:r>
            <a:r>
              <a:rPr lang="de-DE" dirty="0"/>
              <a:t> are </a:t>
            </a:r>
            <a:r>
              <a:rPr lang="de-DE" dirty="0" err="1"/>
              <a:t>Mathematically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Public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5 and the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20 the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prviate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15 (20-5)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procedures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algorythms</a:t>
            </a:r>
            <a:r>
              <a:rPr lang="de-DE" dirty="0"/>
              <a:t>.</a:t>
            </a:r>
          </a:p>
        </p:txBody>
      </p:sp>
      <p:pic>
        <p:nvPicPr>
          <p:cNvPr id="2052" name="Picture 4" descr="ASCII">
            <a:extLst>
              <a:ext uri="{FF2B5EF4-FFF2-40B4-BE49-F238E27FC236}">
                <a16:creationId xmlns:a16="http://schemas.microsoft.com/office/drawing/2014/main" id="{59FCC5BE-3F50-CE7C-86BE-9172CE19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772" y="130599"/>
            <a:ext cx="2127815" cy="38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65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4DF98-B7E9-4188-CAFC-3B991683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ECC Encryption / Decryption | CodeAhoy">
            <a:extLst>
              <a:ext uri="{FF2B5EF4-FFF2-40B4-BE49-F238E27FC236}">
                <a16:creationId xmlns:a16="http://schemas.microsoft.com/office/drawing/2014/main" id="{EF22C88B-C424-5F77-8A67-BC5C2C81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97" y="313109"/>
            <a:ext cx="9587841" cy="528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2E17B0F-88BD-3C9E-F44D-446E8B6D1E38}"/>
              </a:ext>
            </a:extLst>
          </p:cNvPr>
          <p:cNvSpPr txBox="1">
            <a:spLocks/>
          </p:cNvSpPr>
          <p:nvPr/>
        </p:nvSpPr>
        <p:spPr>
          <a:xfrm>
            <a:off x="5463765" y="4683701"/>
            <a:ext cx="6616182" cy="201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34530-2676-05DB-977F-D6610227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107440"/>
            <a:ext cx="2840048" cy="78732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2) ! Public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E82E564-93D6-8919-5366-8259CFD1FDC7}"/>
              </a:ext>
            </a:extLst>
          </p:cNvPr>
          <p:cNvSpPr txBox="1">
            <a:spLocks/>
          </p:cNvSpPr>
          <p:nvPr/>
        </p:nvSpPr>
        <p:spPr>
          <a:xfrm>
            <a:off x="8904947" y="396836"/>
            <a:ext cx="3175000" cy="369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de-DE" dirty="0"/>
              <a:t>1) ! Generating the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the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so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the </a:t>
            </a:r>
            <a:r>
              <a:rPr lang="de-DE" dirty="0" err="1"/>
              <a:t>algorythm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decrpyt</a:t>
            </a:r>
            <a:r>
              <a:rPr lang="de-DE" dirty="0"/>
              <a:t> the to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E775ACB-5ED1-B147-EF14-5930081028AF}"/>
              </a:ext>
            </a:extLst>
          </p:cNvPr>
          <p:cNvSpPr txBox="1">
            <a:spLocks/>
          </p:cNvSpPr>
          <p:nvPr/>
        </p:nvSpPr>
        <p:spPr>
          <a:xfrm>
            <a:off x="1088136" y="5850467"/>
            <a:ext cx="10457287" cy="89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de-DE" dirty="0"/>
              <a:t>!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the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3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D37B7-A7BB-711A-D69A-CCBE433E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 Catch </a:t>
            </a:r>
            <a:r>
              <a:rPr lang="de-DE" dirty="0" err="1"/>
              <a:t>up</a:t>
            </a:r>
            <a:r>
              <a:rPr lang="de-DE" dirty="0"/>
              <a:t> game: 1 </a:t>
            </a:r>
            <a:r>
              <a:rPr lang="de-DE" dirty="0" err="1"/>
              <a:t>point</a:t>
            </a:r>
            <a:r>
              <a:rPr lang="de-DE" dirty="0"/>
              <a:t> per </a:t>
            </a:r>
            <a:r>
              <a:rPr lang="de-DE" dirty="0" err="1"/>
              <a:t>answer</a:t>
            </a:r>
            <a:r>
              <a:rPr lang="de-DE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D2FB6-C4BA-410E-1A85-DB869A94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encryption</a:t>
            </a:r>
            <a:r>
              <a:rPr lang="de-DE" dirty="0"/>
              <a:t>?</a:t>
            </a:r>
          </a:p>
          <a:p>
            <a:r>
              <a:rPr lang="de-DE" dirty="0" err="1"/>
              <a:t>Whats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?</a:t>
            </a:r>
          </a:p>
          <a:p>
            <a:r>
              <a:rPr lang="de-DE" dirty="0" err="1"/>
              <a:t>Whats</a:t>
            </a:r>
            <a:r>
              <a:rPr lang="de-DE" dirty="0"/>
              <a:t> a </a:t>
            </a:r>
            <a:r>
              <a:rPr lang="de-DE" dirty="0" err="1"/>
              <a:t>referance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?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encrption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?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asymmetric</a:t>
            </a:r>
            <a:r>
              <a:rPr lang="de-DE" dirty="0"/>
              <a:t> </a:t>
            </a:r>
            <a:r>
              <a:rPr lang="de-DE" dirty="0" err="1"/>
              <a:t>encrption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?</a:t>
            </a:r>
          </a:p>
          <a:p>
            <a:r>
              <a:rPr lang="de-DE" dirty="0" err="1"/>
              <a:t>Example</a:t>
            </a:r>
            <a:r>
              <a:rPr lang="de-DE" dirty="0"/>
              <a:t> for </a:t>
            </a:r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.</a:t>
            </a:r>
          </a:p>
          <a:p>
            <a:r>
              <a:rPr lang="de-DE" dirty="0"/>
              <a:t>Bonus: </a:t>
            </a:r>
            <a:r>
              <a:rPr lang="de-DE" dirty="0" err="1"/>
              <a:t>Example</a:t>
            </a:r>
            <a:r>
              <a:rPr lang="de-DE" dirty="0"/>
              <a:t> for </a:t>
            </a:r>
            <a:r>
              <a:rPr lang="de-DE" dirty="0" err="1"/>
              <a:t>asymetric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. (not in the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)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90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98B6D-BBD2-4F30-483D-D6188376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Diffy</a:t>
            </a:r>
            <a:r>
              <a:rPr lang="de-DE" dirty="0"/>
              <a:t> Helman </a:t>
            </a:r>
            <a:r>
              <a:rPr lang="de-DE" dirty="0" err="1"/>
              <a:t>Ecnryption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7D06E-624E-EFB8-625E-F78B3C14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Pretty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waht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saw</a:t>
            </a:r>
            <a:r>
              <a:rPr lang="de-DE" dirty="0"/>
              <a:t> in the graf </a:t>
            </a:r>
            <a:r>
              <a:rPr lang="de-DE" dirty="0" err="1"/>
              <a:t>earlier</a:t>
            </a:r>
            <a:r>
              <a:rPr lang="de-DE" dirty="0"/>
              <a:t>.</a:t>
            </a:r>
          </a:p>
          <a:p>
            <a:r>
              <a:rPr lang="de-DE" dirty="0" err="1"/>
              <a:t>Asymmetric</a:t>
            </a:r>
            <a:r>
              <a:rPr lang="de-DE" dirty="0"/>
              <a:t>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.</a:t>
            </a:r>
          </a:p>
          <a:p>
            <a:r>
              <a:rPr lang="de-DE" dirty="0" err="1"/>
              <a:t>Reffering</a:t>
            </a:r>
            <a:r>
              <a:rPr lang="de-DE" dirty="0"/>
              <a:t> to the 2 </a:t>
            </a:r>
            <a:r>
              <a:rPr lang="de-DE" dirty="0" err="1"/>
              <a:t>mathematician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the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algorythms</a:t>
            </a:r>
            <a:r>
              <a:rPr lang="de-DE" dirty="0"/>
              <a:t> </a:t>
            </a:r>
            <a:r>
              <a:rPr lang="de-DE" dirty="0" err="1"/>
              <a:t>ealier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Fun </a:t>
            </a:r>
            <a:r>
              <a:rPr lang="de-DE" dirty="0" err="1"/>
              <a:t>fact</a:t>
            </a:r>
            <a:r>
              <a:rPr lang="de-DE" dirty="0"/>
              <a:t>: </a:t>
            </a:r>
            <a:r>
              <a:rPr lang="de-DE" dirty="0" err="1"/>
              <a:t>Algorythms</a:t>
            </a:r>
            <a:r>
              <a:rPr lang="de-DE" dirty="0"/>
              <a:t> as in </a:t>
            </a:r>
            <a:r>
              <a:rPr lang="de-DE" dirty="0" err="1"/>
              <a:t>symmetric</a:t>
            </a:r>
            <a:r>
              <a:rPr lang="de-DE" dirty="0"/>
              <a:t> and </a:t>
            </a:r>
            <a:r>
              <a:rPr lang="de-DE" dirty="0" err="1"/>
              <a:t>asymetric</a:t>
            </a:r>
            <a:r>
              <a:rPr lang="de-DE" dirty="0"/>
              <a:t> </a:t>
            </a:r>
            <a:r>
              <a:rPr lang="de-DE" dirty="0" err="1"/>
              <a:t>proedures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sequences</a:t>
            </a:r>
            <a:r>
              <a:rPr lang="de-DE" dirty="0"/>
              <a:t> </a:t>
            </a:r>
          </a:p>
          <a:p>
            <a:r>
              <a:rPr lang="de-DE" dirty="0" err="1"/>
              <a:t>SymetricEncryption</a:t>
            </a:r>
            <a:r>
              <a:rPr lang="de-DE" dirty="0"/>
              <a:t>(</a:t>
            </a:r>
            <a:r>
              <a:rPr lang="de-DE" dirty="0" err="1"/>
              <a:t>AysemmetricPublicKeyEncryption</a:t>
            </a:r>
            <a:r>
              <a:rPr lang="de-DE" dirty="0"/>
              <a:t>(</a:t>
            </a:r>
            <a:r>
              <a:rPr lang="de-DE" dirty="0" err="1"/>
              <a:t>Plainatext</a:t>
            </a:r>
            <a:r>
              <a:rPr lang="de-DE" dirty="0"/>
              <a:t>))²</a:t>
            </a:r>
          </a:p>
          <a:p>
            <a:r>
              <a:rPr lang="de-DE" dirty="0" err="1"/>
              <a:t>Ofc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agreed</a:t>
            </a:r>
            <a:r>
              <a:rPr lang="de-DE" dirty="0"/>
              <a:t> on as a </a:t>
            </a:r>
            <a:r>
              <a:rPr lang="de-DE" dirty="0" err="1"/>
              <a:t>reference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to </a:t>
            </a:r>
            <a:r>
              <a:rPr lang="de-DE" dirty="0" err="1"/>
              <a:t>decrypt</a:t>
            </a:r>
            <a:r>
              <a:rPr lang="de-DE" dirty="0"/>
              <a:t> to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57314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6E8E2"/>
      </a:lt2>
      <a:accent1>
        <a:srgbClr val="9E75E7"/>
      </a:accent1>
      <a:accent2>
        <a:srgbClr val="565FE2"/>
      </a:accent2>
      <a:accent3>
        <a:srgbClr val="6EA8E6"/>
      </a:accent3>
      <a:accent4>
        <a:srgbClr val="40B3C0"/>
      </a:accent4>
      <a:accent5>
        <a:srgbClr val="47B593"/>
      </a:accent5>
      <a:accent6>
        <a:srgbClr val="42B862"/>
      </a:accent6>
      <a:hlink>
        <a:srgbClr val="768A5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Breitbild</PresentationFormat>
  <Paragraphs>104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Neue Haas Grotesk Text Pro</vt:lpstr>
      <vt:lpstr>Wingdings</vt:lpstr>
      <vt:lpstr>BjornVTI</vt:lpstr>
      <vt:lpstr>Encryption Basic  FROM ZERO TO HERO</vt:lpstr>
      <vt:lpstr>Basic idea of data structure</vt:lpstr>
      <vt:lpstr>Basic idea of encryption</vt:lpstr>
      <vt:lpstr>Historical refernces, Ceasar cifre</vt:lpstr>
      <vt:lpstr>Conceptional Idea (symmetric)</vt:lpstr>
      <vt:lpstr>Conceptional Idea (asymmetric)</vt:lpstr>
      <vt:lpstr>PowerPoint-Präsentation</vt:lpstr>
      <vt:lpstr>Quick Catch up game: 1 point per answer.</vt:lpstr>
      <vt:lpstr>Diffy Helman Ecnryption</vt:lpstr>
      <vt:lpstr>Catgeories</vt:lpstr>
      <vt:lpstr>Performance costs Resources (as in time and electricity)</vt:lpstr>
      <vt:lpstr>Crypto-Terms to know</vt:lpstr>
      <vt:lpstr>BSI-References: Safe Key-Lengths</vt:lpstr>
      <vt:lpstr>SENSORS AND OTEHR HARDWARE: Now we check what our hardware got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Basic  FROM ZERO TO HERO</dc:title>
  <dc:creator>Marco Seitz</dc:creator>
  <cp:lastModifiedBy>Marco Seitz</cp:lastModifiedBy>
  <cp:revision>3</cp:revision>
  <dcterms:created xsi:type="dcterms:W3CDTF">2024-04-05T22:48:32Z</dcterms:created>
  <dcterms:modified xsi:type="dcterms:W3CDTF">2024-04-07T05:01:57Z</dcterms:modified>
</cp:coreProperties>
</file>