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67" r:id="rId5"/>
    <p:sldId id="262" r:id="rId6"/>
    <p:sldId id="258" r:id="rId7"/>
    <p:sldId id="263" r:id="rId8"/>
    <p:sldId id="259" r:id="rId9"/>
    <p:sldId id="264" r:id="rId10"/>
    <p:sldId id="26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0D2D-0300-3255-65AF-296EEC2BF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0CBAD-300A-CBBC-BC6A-7F5CCB26B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AEFB21-1294-09FB-B58D-D14F58402B1C}"/>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5" name="Footer Placeholder 4">
            <a:extLst>
              <a:ext uri="{FF2B5EF4-FFF2-40B4-BE49-F238E27FC236}">
                <a16:creationId xmlns:a16="http://schemas.microsoft.com/office/drawing/2014/main" id="{D12CF252-F3DF-B3CA-2841-0223C1CA3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F8C828-7B18-4515-3634-158F16A1AD3C}"/>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9026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4F19-142A-3EE4-CE88-ED051AF87A5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E15794-7958-864E-EDC9-4624681BE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BEB876-B1F4-C367-ACC8-2286A3A371B9}"/>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5" name="Footer Placeholder 4">
            <a:extLst>
              <a:ext uri="{FF2B5EF4-FFF2-40B4-BE49-F238E27FC236}">
                <a16:creationId xmlns:a16="http://schemas.microsoft.com/office/drawing/2014/main" id="{95BAF183-9D22-8A59-8C1A-8B1696004E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1BA9F7-1626-1ECE-BBAB-DE9A30260173}"/>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6691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16E2F-C4AC-C80B-4BC6-3AAB5A4065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8E4E9-AA81-A627-5E4B-FCB21B80C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074A6-A45D-39C0-B0AF-1CACC8E4AC3E}"/>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5" name="Footer Placeholder 4">
            <a:extLst>
              <a:ext uri="{FF2B5EF4-FFF2-40B4-BE49-F238E27FC236}">
                <a16:creationId xmlns:a16="http://schemas.microsoft.com/office/drawing/2014/main" id="{93D59A98-9DFA-E2C0-B6D2-8F4BAA1ADD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98F597-5C72-0FF1-2DE1-AE5726C43BB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94043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CF18-3086-E93F-9768-A6637930A1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446FD3-EFF2-7EC7-F91C-12FE1F113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262342-9944-59B0-8B5F-7808E0557252}"/>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5" name="Footer Placeholder 4">
            <a:extLst>
              <a:ext uri="{FF2B5EF4-FFF2-40B4-BE49-F238E27FC236}">
                <a16:creationId xmlns:a16="http://schemas.microsoft.com/office/drawing/2014/main" id="{F8EEDCB9-F630-4221-EC57-3C2ACDB3FF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D5CC0E-779D-C70B-7EF0-76F80F510FE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30264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A2E-506E-126F-3C6E-3268765EE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2C1445-2703-1039-44B5-1FD317666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2FBBD-6769-1442-45A5-63D1A78E3725}"/>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5" name="Footer Placeholder 4">
            <a:extLst>
              <a:ext uri="{FF2B5EF4-FFF2-40B4-BE49-F238E27FC236}">
                <a16:creationId xmlns:a16="http://schemas.microsoft.com/office/drawing/2014/main" id="{08406D2B-E5A2-A8DF-5CA4-6CA7657DE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9D28DC-E2EC-0281-E4AA-1A1C4BE78DC7}"/>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143405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98E-867F-CDFA-6D1E-E79DD9C7F5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F7AC50-32BA-0B59-5308-BEB8DBAEA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148582-726D-2CE7-2736-ED78C9A2A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A05ADF-6919-7008-7908-FC71FE673371}"/>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6" name="Footer Placeholder 5">
            <a:extLst>
              <a:ext uri="{FF2B5EF4-FFF2-40B4-BE49-F238E27FC236}">
                <a16:creationId xmlns:a16="http://schemas.microsoft.com/office/drawing/2014/main" id="{FE135B1E-9093-8B24-6C48-F6C2D97E58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768CA0-6A2D-C0C2-9734-3E7971FA13F5}"/>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908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4949-646A-170C-95C8-121A85265E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B59CBE-461A-EE41-4416-DDB50F73E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5EC38-DF8D-21B3-307B-91481554D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58D742-925A-59BE-A21D-E16A7E67A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B6878-E748-0F88-AD9E-BB46E82F1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E1F12-B51C-53F4-5D44-3FDE8FDEC58D}"/>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8" name="Footer Placeholder 7">
            <a:extLst>
              <a:ext uri="{FF2B5EF4-FFF2-40B4-BE49-F238E27FC236}">
                <a16:creationId xmlns:a16="http://schemas.microsoft.com/office/drawing/2014/main" id="{BF4048B2-07CA-DB59-7796-47EE58AA61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82F767-117A-E452-3AFB-40145A67CD88}"/>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289496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5F1E-31B6-A77C-4C64-27DC1461224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4F26402-5EE2-A129-D727-09B36F179241}"/>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4" name="Footer Placeholder 3">
            <a:extLst>
              <a:ext uri="{FF2B5EF4-FFF2-40B4-BE49-F238E27FC236}">
                <a16:creationId xmlns:a16="http://schemas.microsoft.com/office/drawing/2014/main" id="{3524E271-9178-EA5A-EED7-ED12DC86CF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FA9AD5-B56D-C6D2-75F0-C6A905AFAB90}"/>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258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7F2CA-6F8A-C565-A116-37F15F1224C9}"/>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3" name="Footer Placeholder 2">
            <a:extLst>
              <a:ext uri="{FF2B5EF4-FFF2-40B4-BE49-F238E27FC236}">
                <a16:creationId xmlns:a16="http://schemas.microsoft.com/office/drawing/2014/main" id="{F36C2806-1791-04EF-6580-2B3E23D964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0DB392-9F6C-7B97-D44A-F911E4D203AF}"/>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644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3352-A1B5-A891-8AFF-FAF2586E6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24C2EC-82B9-9E52-5B28-2EB44CA2F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3164B4-269B-7DC1-000F-B4B3C39A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C763C-FD40-99B4-8497-CB4F7C498335}"/>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6" name="Footer Placeholder 5">
            <a:extLst>
              <a:ext uri="{FF2B5EF4-FFF2-40B4-BE49-F238E27FC236}">
                <a16:creationId xmlns:a16="http://schemas.microsoft.com/office/drawing/2014/main" id="{CDD2A1B1-2583-0C24-59F4-F1E37A98A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FBA7F6-0B1D-0E35-F345-83DF547E2B5B}"/>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42355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DFFC-960B-E24A-19E8-7D5C2D988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F5B820-2653-463B-A047-168D603B2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E3D1AA-1147-724E-8F33-6E5789A06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CD8353-00CE-4FD9-9B33-10C14904E62F}"/>
              </a:ext>
            </a:extLst>
          </p:cNvPr>
          <p:cNvSpPr>
            <a:spLocks noGrp="1"/>
          </p:cNvSpPr>
          <p:nvPr>
            <p:ph type="dt" sz="half" idx="10"/>
          </p:nvPr>
        </p:nvSpPr>
        <p:spPr/>
        <p:txBody>
          <a:bodyPr/>
          <a:lstStyle/>
          <a:p>
            <a:fld id="{5CC846BF-CF02-415D-84B0-F61A9AEF0FA6}" type="datetimeFigureOut">
              <a:rPr lang="en-GB" smtClean="0"/>
              <a:t>19/10/2023</a:t>
            </a:fld>
            <a:endParaRPr lang="en-GB"/>
          </a:p>
        </p:txBody>
      </p:sp>
      <p:sp>
        <p:nvSpPr>
          <p:cNvPr id="6" name="Footer Placeholder 5">
            <a:extLst>
              <a:ext uri="{FF2B5EF4-FFF2-40B4-BE49-F238E27FC236}">
                <a16:creationId xmlns:a16="http://schemas.microsoft.com/office/drawing/2014/main" id="{0E482E5B-A1D7-A7EE-D569-7492D8698A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05BB7E-19D4-2FB0-B5B4-324EF6421A0A}"/>
              </a:ext>
            </a:extLst>
          </p:cNvPr>
          <p:cNvSpPr>
            <a:spLocks noGrp="1"/>
          </p:cNvSpPr>
          <p:nvPr>
            <p:ph type="sldNum" sz="quarter" idx="12"/>
          </p:nvPr>
        </p:nvSpPr>
        <p:spPr/>
        <p:txBody>
          <a:bodyPr/>
          <a:lstStyle/>
          <a:p>
            <a:fld id="{1CE0CEE2-E088-4417-BE8B-18B773A555DA}" type="slidenum">
              <a:rPr lang="en-GB" smtClean="0"/>
              <a:t>‹#›</a:t>
            </a:fld>
            <a:endParaRPr lang="en-GB"/>
          </a:p>
        </p:txBody>
      </p:sp>
    </p:spTree>
    <p:extLst>
      <p:ext uri="{BB962C8B-B14F-4D97-AF65-F5344CB8AC3E}">
        <p14:creationId xmlns:p14="http://schemas.microsoft.com/office/powerpoint/2010/main" val="373222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887A0-1C8E-0B9B-6738-201C49B67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5FDCEF-F3B8-AF41-400A-4FBF34D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DA2CB1-F0F3-7635-9C05-C3CD78A97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846BF-CF02-415D-84B0-F61A9AEF0FA6}" type="datetimeFigureOut">
              <a:rPr lang="en-GB" smtClean="0"/>
              <a:t>19/10/2023</a:t>
            </a:fld>
            <a:endParaRPr lang="en-GB"/>
          </a:p>
        </p:txBody>
      </p:sp>
      <p:sp>
        <p:nvSpPr>
          <p:cNvPr id="5" name="Footer Placeholder 4">
            <a:extLst>
              <a:ext uri="{FF2B5EF4-FFF2-40B4-BE49-F238E27FC236}">
                <a16:creationId xmlns:a16="http://schemas.microsoft.com/office/drawing/2014/main" id="{A4AAFBA9-0C43-4850-A048-22F6E5D15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15859C-5624-575C-75E0-113FD62B6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0CEE2-E088-4417-BE8B-18B773A555DA}" type="slidenum">
              <a:rPr lang="en-GB" smtClean="0"/>
              <a:t>‹#›</a:t>
            </a:fld>
            <a:endParaRPr lang="en-GB"/>
          </a:p>
        </p:txBody>
      </p:sp>
    </p:spTree>
    <p:extLst>
      <p:ext uri="{BB962C8B-B14F-4D97-AF65-F5344CB8AC3E}">
        <p14:creationId xmlns:p14="http://schemas.microsoft.com/office/powerpoint/2010/main" val="69298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568A-17D1-53FC-D96A-EE1CF350F49F}"/>
              </a:ext>
            </a:extLst>
          </p:cNvPr>
          <p:cNvSpPr>
            <a:spLocks noGrp="1"/>
          </p:cNvSpPr>
          <p:nvPr>
            <p:ph type="ctrTitle"/>
          </p:nvPr>
        </p:nvSpPr>
        <p:spPr>
          <a:xfrm>
            <a:off x="352337" y="1122363"/>
            <a:ext cx="11610363" cy="2387600"/>
          </a:xfrm>
        </p:spPr>
        <p:txBody>
          <a:bodyPr>
            <a:normAutofit/>
          </a:bodyPr>
          <a:lstStyle/>
          <a:p>
            <a:r>
              <a:rPr lang="en-GB" sz="4800" b="0" i="0" u="none" strike="noStrike" dirty="0">
                <a:solidFill>
                  <a:srgbClr val="000000"/>
                </a:solidFill>
                <a:effectLst/>
                <a:latin typeface="Arial" panose="020B0604020202020204" pitchFamily="34" charset="0"/>
              </a:rPr>
              <a:t>Solving the correspondence problem in an unstructured, unmapped environment</a:t>
            </a:r>
            <a:endParaRPr lang="en-GB" sz="16600" dirty="0"/>
          </a:p>
        </p:txBody>
      </p:sp>
      <p:sp>
        <p:nvSpPr>
          <p:cNvPr id="3" name="Subtitle 2">
            <a:extLst>
              <a:ext uri="{FF2B5EF4-FFF2-40B4-BE49-F238E27FC236}">
                <a16:creationId xmlns:a16="http://schemas.microsoft.com/office/drawing/2014/main" id="{C3702B5F-9218-F1DA-9314-845A0D10281C}"/>
              </a:ext>
            </a:extLst>
          </p:cNvPr>
          <p:cNvSpPr>
            <a:spLocks noGrp="1"/>
          </p:cNvSpPr>
          <p:nvPr>
            <p:ph type="subTitle" idx="1"/>
          </p:nvPr>
        </p:nvSpPr>
        <p:spPr/>
        <p:txBody>
          <a:bodyPr/>
          <a:lstStyle/>
          <a:p>
            <a:r>
              <a:rPr lang="en-GB" dirty="0"/>
              <a:t>Jc Kriel 32738889</a:t>
            </a:r>
          </a:p>
        </p:txBody>
      </p:sp>
      <p:sp>
        <p:nvSpPr>
          <p:cNvPr id="4" name="TextBox 3">
            <a:extLst>
              <a:ext uri="{FF2B5EF4-FFF2-40B4-BE49-F238E27FC236}">
                <a16:creationId xmlns:a16="http://schemas.microsoft.com/office/drawing/2014/main" id="{A4C44F99-275C-7C1D-45FD-2F0CFCFD8C9B}"/>
              </a:ext>
            </a:extLst>
          </p:cNvPr>
          <p:cNvSpPr txBox="1"/>
          <p:nvPr/>
        </p:nvSpPr>
        <p:spPr>
          <a:xfrm>
            <a:off x="738231" y="4504888"/>
            <a:ext cx="9806729" cy="646331"/>
          </a:xfrm>
          <a:prstGeom prst="rect">
            <a:avLst/>
          </a:prstGeom>
          <a:noFill/>
        </p:spPr>
        <p:txBody>
          <a:bodyPr wrap="square" rtlCol="0">
            <a:spAutoFit/>
          </a:bodyPr>
          <a:lstStyle/>
          <a:p>
            <a:r>
              <a:rPr lang="en-GB" dirty="0">
                <a:solidFill>
                  <a:srgbClr val="FF0000"/>
                </a:solidFill>
              </a:rPr>
              <a:t>Rephrase to use less technical language, approachable to most on the Aero course or a grand parent</a:t>
            </a:r>
          </a:p>
          <a:p>
            <a:r>
              <a:rPr lang="en-GB" dirty="0">
                <a:solidFill>
                  <a:srgbClr val="FF0000"/>
                </a:solidFill>
              </a:rPr>
              <a:t>EG “improving positioning in unstructured, low infrastructure </a:t>
            </a:r>
            <a:r>
              <a:rPr lang="en-GB" dirty="0" err="1">
                <a:solidFill>
                  <a:srgbClr val="FF0000"/>
                </a:solidFill>
              </a:rPr>
              <a:t>envornment</a:t>
            </a:r>
            <a:r>
              <a:rPr lang="en-GB" dirty="0">
                <a:solidFill>
                  <a:srgbClr val="FF0000"/>
                </a:solidFill>
              </a:rPr>
              <a:t>”</a:t>
            </a:r>
          </a:p>
        </p:txBody>
      </p:sp>
      <p:sp>
        <p:nvSpPr>
          <p:cNvPr id="5" name="TextBox 4">
            <a:extLst>
              <a:ext uri="{FF2B5EF4-FFF2-40B4-BE49-F238E27FC236}">
                <a16:creationId xmlns:a16="http://schemas.microsoft.com/office/drawing/2014/main" id="{C46A6A94-AAC1-5913-70CA-CF3D86D8E00B}"/>
              </a:ext>
            </a:extLst>
          </p:cNvPr>
          <p:cNvSpPr txBox="1"/>
          <p:nvPr/>
        </p:nvSpPr>
        <p:spPr>
          <a:xfrm>
            <a:off x="486561" y="5264924"/>
            <a:ext cx="9144000" cy="646331"/>
          </a:xfrm>
          <a:prstGeom prst="rect">
            <a:avLst/>
          </a:prstGeom>
          <a:noFill/>
        </p:spPr>
        <p:txBody>
          <a:bodyPr wrap="square" rtlCol="0">
            <a:spAutoFit/>
          </a:bodyPr>
          <a:lstStyle/>
          <a:p>
            <a:r>
              <a:rPr lang="en-GB" dirty="0">
                <a:solidFill>
                  <a:srgbClr val="FF0000"/>
                </a:solidFill>
              </a:rPr>
              <a:t>Story telling: What am I doing -&gt; Why am I doing -&gt; How am I doing</a:t>
            </a:r>
          </a:p>
          <a:p>
            <a:endParaRPr lang="en-GB" dirty="0">
              <a:solidFill>
                <a:srgbClr val="FF0000"/>
              </a:solidFill>
            </a:endParaRPr>
          </a:p>
        </p:txBody>
      </p:sp>
      <p:sp>
        <p:nvSpPr>
          <p:cNvPr id="7" name="TextBox 6">
            <a:extLst>
              <a:ext uri="{FF2B5EF4-FFF2-40B4-BE49-F238E27FC236}">
                <a16:creationId xmlns:a16="http://schemas.microsoft.com/office/drawing/2014/main" id="{42F3F8DF-823D-431D-1D27-7440137F58DF}"/>
              </a:ext>
            </a:extLst>
          </p:cNvPr>
          <p:cNvSpPr txBox="1"/>
          <p:nvPr/>
        </p:nvSpPr>
        <p:spPr>
          <a:xfrm>
            <a:off x="486561" y="5684737"/>
            <a:ext cx="10863744" cy="369332"/>
          </a:xfrm>
          <a:prstGeom prst="rect">
            <a:avLst/>
          </a:prstGeom>
          <a:noFill/>
        </p:spPr>
        <p:txBody>
          <a:bodyPr wrap="square">
            <a:spAutoFit/>
          </a:bodyPr>
          <a:lstStyle/>
          <a:p>
            <a:r>
              <a:rPr lang="en-GB" dirty="0">
                <a:solidFill>
                  <a:srgbClr val="FF0000"/>
                </a:solidFill>
              </a:rPr>
              <a:t>Add platform image somewhere!!! Images available on oceanperception.com!</a:t>
            </a:r>
            <a:endParaRPr lang="en-GB" dirty="0"/>
          </a:p>
        </p:txBody>
      </p:sp>
      <p:sp>
        <p:nvSpPr>
          <p:cNvPr id="9" name="TextBox 8">
            <a:extLst>
              <a:ext uri="{FF2B5EF4-FFF2-40B4-BE49-F238E27FC236}">
                <a16:creationId xmlns:a16="http://schemas.microsoft.com/office/drawing/2014/main" id="{6CC4DA9F-2827-2783-4B41-AE18D6E03342}"/>
              </a:ext>
            </a:extLst>
          </p:cNvPr>
          <p:cNvSpPr txBox="1"/>
          <p:nvPr/>
        </p:nvSpPr>
        <p:spPr>
          <a:xfrm>
            <a:off x="486561" y="3752234"/>
            <a:ext cx="11031523" cy="369332"/>
          </a:xfrm>
          <a:prstGeom prst="rect">
            <a:avLst/>
          </a:prstGeom>
          <a:noFill/>
        </p:spPr>
        <p:txBody>
          <a:bodyPr wrap="square">
            <a:spAutoFit/>
          </a:bodyPr>
          <a:lstStyle/>
          <a:p>
            <a:r>
              <a:rPr lang="en-GB" dirty="0">
                <a:solidFill>
                  <a:srgbClr val="FF0000"/>
                </a:solidFill>
              </a:rPr>
              <a:t>Brief touch on risks before timeline!</a:t>
            </a:r>
            <a:endParaRPr lang="en-GB" dirty="0"/>
          </a:p>
        </p:txBody>
      </p:sp>
      <p:sp>
        <p:nvSpPr>
          <p:cNvPr id="10" name="TextBox 9">
            <a:extLst>
              <a:ext uri="{FF2B5EF4-FFF2-40B4-BE49-F238E27FC236}">
                <a16:creationId xmlns:a16="http://schemas.microsoft.com/office/drawing/2014/main" id="{ED0BAC15-F871-C455-C120-7C0091C7C638}"/>
              </a:ext>
            </a:extLst>
          </p:cNvPr>
          <p:cNvSpPr txBox="1"/>
          <p:nvPr/>
        </p:nvSpPr>
        <p:spPr>
          <a:xfrm>
            <a:off x="638960" y="6321063"/>
            <a:ext cx="11031523" cy="369332"/>
          </a:xfrm>
          <a:prstGeom prst="rect">
            <a:avLst/>
          </a:prstGeom>
          <a:noFill/>
        </p:spPr>
        <p:txBody>
          <a:bodyPr wrap="square">
            <a:spAutoFit/>
          </a:bodyPr>
          <a:lstStyle/>
          <a:p>
            <a:r>
              <a:rPr lang="en-GB" dirty="0">
                <a:solidFill>
                  <a:srgbClr val="FF0000"/>
                </a:solidFill>
              </a:rPr>
              <a:t>Impact, show target area of research Lidar -&gt; object </a:t>
            </a:r>
            <a:r>
              <a:rPr lang="en-GB" dirty="0" err="1">
                <a:solidFill>
                  <a:srgbClr val="FF0000"/>
                </a:solidFill>
              </a:rPr>
              <a:t>idenfication</a:t>
            </a:r>
            <a:endParaRPr lang="en-GB" dirty="0"/>
          </a:p>
        </p:txBody>
      </p:sp>
      <p:sp>
        <p:nvSpPr>
          <p:cNvPr id="11" name="TextBox 10">
            <a:extLst>
              <a:ext uri="{FF2B5EF4-FFF2-40B4-BE49-F238E27FC236}">
                <a16:creationId xmlns:a16="http://schemas.microsoft.com/office/drawing/2014/main" id="{FB6FEA18-7AC5-8634-7CEE-4F3BE849FB42}"/>
              </a:ext>
            </a:extLst>
          </p:cNvPr>
          <p:cNvSpPr txBox="1"/>
          <p:nvPr/>
        </p:nvSpPr>
        <p:spPr>
          <a:xfrm>
            <a:off x="486560" y="4136349"/>
            <a:ext cx="11031523" cy="369332"/>
          </a:xfrm>
          <a:prstGeom prst="rect">
            <a:avLst/>
          </a:prstGeom>
          <a:noFill/>
        </p:spPr>
        <p:txBody>
          <a:bodyPr wrap="square">
            <a:spAutoFit/>
          </a:bodyPr>
          <a:lstStyle/>
          <a:p>
            <a:r>
              <a:rPr lang="en-GB" dirty="0">
                <a:solidFill>
                  <a:srgbClr val="FF0000"/>
                </a:solidFill>
              </a:rPr>
              <a:t>Write basic root on slides, explain slides but no need for complex script</a:t>
            </a:r>
            <a:endParaRPr lang="en-GB" dirty="0"/>
          </a:p>
        </p:txBody>
      </p:sp>
      <p:sp>
        <p:nvSpPr>
          <p:cNvPr id="6" name="TextBox 5">
            <a:extLst>
              <a:ext uri="{FF2B5EF4-FFF2-40B4-BE49-F238E27FC236}">
                <a16:creationId xmlns:a16="http://schemas.microsoft.com/office/drawing/2014/main" id="{37CA7373-2588-1A87-88F7-1A8758CF9958}"/>
              </a:ext>
            </a:extLst>
          </p:cNvPr>
          <p:cNvSpPr txBox="1"/>
          <p:nvPr/>
        </p:nvSpPr>
        <p:spPr>
          <a:xfrm>
            <a:off x="352337" y="6017043"/>
            <a:ext cx="10863744" cy="369332"/>
          </a:xfrm>
          <a:prstGeom prst="rect">
            <a:avLst/>
          </a:prstGeom>
          <a:noFill/>
        </p:spPr>
        <p:txBody>
          <a:bodyPr wrap="square">
            <a:spAutoFit/>
          </a:bodyPr>
          <a:lstStyle/>
          <a:p>
            <a:r>
              <a:rPr lang="en-GB" dirty="0">
                <a:solidFill>
                  <a:srgbClr val="FF0000"/>
                </a:solidFill>
              </a:rPr>
              <a:t>Add risk list? Slide</a:t>
            </a:r>
            <a:endParaRPr lang="en-GB" dirty="0"/>
          </a:p>
        </p:txBody>
      </p:sp>
    </p:spTree>
    <p:extLst>
      <p:ext uri="{BB962C8B-B14F-4D97-AF65-F5344CB8AC3E}">
        <p14:creationId xmlns:p14="http://schemas.microsoft.com/office/powerpoint/2010/main" val="150690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991A-277C-5507-B2AB-560B5213901A}"/>
              </a:ext>
            </a:extLst>
          </p:cNvPr>
          <p:cNvSpPr>
            <a:spLocks noGrp="1"/>
          </p:cNvSpPr>
          <p:nvPr>
            <p:ph type="title"/>
          </p:nvPr>
        </p:nvSpPr>
        <p:spPr/>
        <p:txBody>
          <a:bodyPr/>
          <a:lstStyle/>
          <a:p>
            <a:r>
              <a:rPr lang="en-GB" dirty="0"/>
              <a:t>Timeline</a:t>
            </a:r>
          </a:p>
        </p:txBody>
      </p:sp>
      <p:sp>
        <p:nvSpPr>
          <p:cNvPr id="3" name="Content Placeholder 2">
            <a:extLst>
              <a:ext uri="{FF2B5EF4-FFF2-40B4-BE49-F238E27FC236}">
                <a16:creationId xmlns:a16="http://schemas.microsoft.com/office/drawing/2014/main" id="{874D93EC-717E-1AFB-D9C5-64164EE394C8}"/>
              </a:ext>
            </a:extLst>
          </p:cNvPr>
          <p:cNvSpPr>
            <a:spLocks noGrp="1"/>
          </p:cNvSpPr>
          <p:nvPr>
            <p:ph idx="1"/>
          </p:nvPr>
        </p:nvSpPr>
        <p:spPr>
          <a:xfrm>
            <a:off x="343949" y="1342239"/>
            <a:ext cx="11593585" cy="5150636"/>
          </a:xfrm>
        </p:spPr>
        <p:txBody>
          <a:bodyPr>
            <a:normAutofit/>
          </a:bodyPr>
          <a:lstStyle/>
          <a:p>
            <a:pPr marL="514350" indent="-514350">
              <a:buFont typeface="+mj-lt"/>
              <a:buAutoNum type="arabicPeriod"/>
            </a:pPr>
            <a:r>
              <a:rPr lang="en-GB" dirty="0"/>
              <a:t>Literature review and project plan</a:t>
            </a:r>
          </a:p>
          <a:p>
            <a:pPr marL="514350" indent="-514350">
              <a:buFont typeface="+mj-lt"/>
              <a:buAutoNum type="arabicPeriod"/>
            </a:pPr>
            <a:r>
              <a:rPr lang="en-GB" dirty="0"/>
              <a:t>Simulation and experiment planning</a:t>
            </a:r>
          </a:p>
          <a:p>
            <a:pPr marL="971550" lvl="1" indent="-514350">
              <a:buFont typeface="+mj-lt"/>
              <a:buAutoNum type="arabicPeriod"/>
            </a:pPr>
            <a:r>
              <a:rPr lang="en-GB" dirty="0"/>
              <a:t>Determination of set of algorithms which can be practically implemented</a:t>
            </a:r>
          </a:p>
          <a:p>
            <a:pPr marL="971550" lvl="1" indent="-514350">
              <a:buFont typeface="+mj-lt"/>
              <a:buAutoNum type="arabicPeriod"/>
            </a:pPr>
            <a:r>
              <a:rPr lang="en-GB" dirty="0"/>
              <a:t>Determination of simulation method</a:t>
            </a:r>
          </a:p>
          <a:p>
            <a:pPr marL="514350" indent="-514350">
              <a:buFont typeface="+mj-lt"/>
              <a:buAutoNum type="arabicPeriod"/>
            </a:pPr>
            <a:r>
              <a:rPr lang="en-GB" dirty="0"/>
              <a:t>Initial simulation testing</a:t>
            </a:r>
          </a:p>
          <a:p>
            <a:pPr marL="514350" indent="-514350">
              <a:buFont typeface="+mj-lt"/>
              <a:buAutoNum type="arabicPeriod"/>
            </a:pPr>
            <a:r>
              <a:rPr lang="en-GB" dirty="0"/>
              <a:t>Interim report</a:t>
            </a:r>
          </a:p>
          <a:p>
            <a:pPr marL="514350" indent="-514350">
              <a:buFont typeface="+mj-lt"/>
              <a:buAutoNum type="arabicPeriod"/>
            </a:pPr>
            <a:r>
              <a:rPr lang="en-GB" dirty="0"/>
              <a:t>Finalise first set of simulations</a:t>
            </a:r>
          </a:p>
          <a:p>
            <a:pPr marL="514350" indent="-514350">
              <a:buFont typeface="+mj-lt"/>
              <a:buAutoNum type="arabicPeriod"/>
            </a:pPr>
            <a:r>
              <a:rPr lang="en-GB" dirty="0"/>
              <a:t>Choose scenarios for experimentation and use those to iterate on simulations</a:t>
            </a:r>
          </a:p>
          <a:p>
            <a:pPr marL="514350" indent="-514350">
              <a:buFont typeface="+mj-lt"/>
              <a:buAutoNum type="arabicPeriod"/>
            </a:pPr>
            <a:r>
              <a:rPr lang="en-GB" dirty="0"/>
              <a:t>Final report draft, final report and poster day</a:t>
            </a:r>
          </a:p>
        </p:txBody>
      </p:sp>
      <p:sp>
        <p:nvSpPr>
          <p:cNvPr id="4" name="TextBox 3">
            <a:extLst>
              <a:ext uri="{FF2B5EF4-FFF2-40B4-BE49-F238E27FC236}">
                <a16:creationId xmlns:a16="http://schemas.microsoft.com/office/drawing/2014/main" id="{D84D7D28-1E5C-9099-E986-E564E0E5A110}"/>
              </a:ext>
            </a:extLst>
          </p:cNvPr>
          <p:cNvSpPr txBox="1"/>
          <p:nvPr/>
        </p:nvSpPr>
        <p:spPr>
          <a:xfrm>
            <a:off x="3154261" y="484350"/>
            <a:ext cx="9144000" cy="923330"/>
          </a:xfrm>
          <a:prstGeom prst="rect">
            <a:avLst/>
          </a:prstGeom>
          <a:noFill/>
        </p:spPr>
        <p:txBody>
          <a:bodyPr wrap="square" rtlCol="0">
            <a:spAutoFit/>
          </a:bodyPr>
          <a:lstStyle/>
          <a:p>
            <a:r>
              <a:rPr lang="en-GB" dirty="0">
                <a:solidFill>
                  <a:srgbClr val="FF0000"/>
                </a:solidFill>
              </a:rPr>
              <a:t>Draw up better plan with dates and potential interruptions (exams)</a:t>
            </a:r>
          </a:p>
          <a:p>
            <a:r>
              <a:rPr lang="en-GB" dirty="0">
                <a:solidFill>
                  <a:srgbClr val="FF0000"/>
                </a:solidFill>
              </a:rPr>
              <a:t>Put into gnat chart</a:t>
            </a:r>
          </a:p>
          <a:p>
            <a:endParaRPr lang="en-GB" dirty="0">
              <a:solidFill>
                <a:srgbClr val="FF0000"/>
              </a:solidFill>
            </a:endParaRPr>
          </a:p>
        </p:txBody>
      </p:sp>
    </p:spTree>
    <p:extLst>
      <p:ext uri="{BB962C8B-B14F-4D97-AF65-F5344CB8AC3E}">
        <p14:creationId xmlns:p14="http://schemas.microsoft.com/office/powerpoint/2010/main" val="2636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Timeline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Rough overview of timeline, further detail will require a literature review</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09842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702B5F-9218-F1DA-9314-845A0D10281C}"/>
              </a:ext>
            </a:extLst>
          </p:cNvPr>
          <p:cNvSpPr>
            <a:spLocks noGrp="1"/>
          </p:cNvSpPr>
          <p:nvPr>
            <p:ph type="subTitle" idx="1"/>
          </p:nvPr>
        </p:nvSpPr>
        <p:spPr/>
        <p:txBody>
          <a:bodyPr/>
          <a:lstStyle/>
          <a:p>
            <a:r>
              <a:rPr lang="en-GB" dirty="0"/>
              <a:t>Jc Kriel 32738889</a:t>
            </a:r>
          </a:p>
        </p:txBody>
      </p:sp>
      <p:sp>
        <p:nvSpPr>
          <p:cNvPr id="6" name="Title 1">
            <a:extLst>
              <a:ext uri="{FF2B5EF4-FFF2-40B4-BE49-F238E27FC236}">
                <a16:creationId xmlns:a16="http://schemas.microsoft.com/office/drawing/2014/main" id="{3C74A57D-09EC-22B7-9160-781CC1F0DA4A}"/>
              </a:ext>
            </a:extLst>
          </p:cNvPr>
          <p:cNvSpPr txBox="1">
            <a:spLocks/>
          </p:cNvSpPr>
          <p:nvPr/>
        </p:nvSpPr>
        <p:spPr>
          <a:xfrm>
            <a:off x="290818" y="1337215"/>
            <a:ext cx="11610363"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800" dirty="0">
                <a:solidFill>
                  <a:srgbClr val="000000"/>
                </a:solidFill>
                <a:latin typeface="Arial" panose="020B0604020202020204" pitchFamily="34" charset="0"/>
              </a:rPr>
              <a:t>Determining effective algorithms for feature reidentification in an unordered, unmapped environment</a:t>
            </a:r>
            <a:endParaRPr lang="en-GB" sz="16600" dirty="0"/>
          </a:p>
        </p:txBody>
      </p:sp>
    </p:spTree>
    <p:extLst>
      <p:ext uri="{BB962C8B-B14F-4D97-AF65-F5344CB8AC3E}">
        <p14:creationId xmlns:p14="http://schemas.microsoft.com/office/powerpoint/2010/main" val="349227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3A6-047F-11E4-69AD-A1779ADED5CF}"/>
              </a:ext>
            </a:extLst>
          </p:cNvPr>
          <p:cNvSpPr>
            <a:spLocks noGrp="1"/>
          </p:cNvSpPr>
          <p:nvPr>
            <p:ph type="title"/>
          </p:nvPr>
        </p:nvSpPr>
        <p:spPr>
          <a:xfrm>
            <a:off x="838200" y="365126"/>
            <a:ext cx="10515600" cy="715530"/>
          </a:xfrm>
        </p:spPr>
        <p:txBody>
          <a:bodyPr/>
          <a:lstStyle/>
          <a:p>
            <a:r>
              <a:rPr lang="en-GB" dirty="0"/>
              <a:t>Localisation problem - context</a:t>
            </a:r>
          </a:p>
        </p:txBody>
      </p:sp>
      <p:sp>
        <p:nvSpPr>
          <p:cNvPr id="3" name="Content Placeholder 2">
            <a:extLst>
              <a:ext uri="{FF2B5EF4-FFF2-40B4-BE49-F238E27FC236}">
                <a16:creationId xmlns:a16="http://schemas.microsoft.com/office/drawing/2014/main" id="{A775A773-CAF1-4023-61C9-5D8A1B423A5E}"/>
              </a:ext>
            </a:extLst>
          </p:cNvPr>
          <p:cNvSpPr>
            <a:spLocks noGrp="1"/>
          </p:cNvSpPr>
          <p:nvPr>
            <p:ph idx="1"/>
          </p:nvPr>
        </p:nvSpPr>
        <p:spPr>
          <a:xfrm>
            <a:off x="420831" y="1080656"/>
            <a:ext cx="11325053" cy="954209"/>
          </a:xfrm>
        </p:spPr>
        <p:txBody>
          <a:bodyPr/>
          <a:lstStyle/>
          <a:p>
            <a:pPr marL="0" indent="0">
              <a:buNone/>
            </a:pPr>
            <a:r>
              <a:rPr lang="en-GB" dirty="0"/>
              <a:t>Autonomous robots need to know where they are to perform tasks, how can we achieve this with no GPS?</a:t>
            </a:r>
          </a:p>
          <a:p>
            <a:pPr marL="0" indent="0">
              <a:buNone/>
            </a:pPr>
            <a:endParaRPr lang="en-GB" dirty="0"/>
          </a:p>
          <a:p>
            <a:pPr marL="0" indent="0">
              <a:buNone/>
            </a:pPr>
            <a:endParaRPr lang="en-GB" dirty="0"/>
          </a:p>
        </p:txBody>
      </p:sp>
      <p:pic>
        <p:nvPicPr>
          <p:cNvPr id="5" name="Picture 4" descr="A screenshot of a computer game&#10;&#10;Description automatically generated">
            <a:extLst>
              <a:ext uri="{FF2B5EF4-FFF2-40B4-BE49-F238E27FC236}">
                <a16:creationId xmlns:a16="http://schemas.microsoft.com/office/drawing/2014/main" id="{4AF012D0-CE22-7263-617C-437F5F85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1" y="2404197"/>
            <a:ext cx="1994526" cy="4324494"/>
          </a:xfrm>
          <a:prstGeom prst="rect">
            <a:avLst/>
          </a:prstGeom>
        </p:spPr>
      </p:pic>
      <p:sp>
        <p:nvSpPr>
          <p:cNvPr id="6" name="TextBox 5">
            <a:extLst>
              <a:ext uri="{FF2B5EF4-FFF2-40B4-BE49-F238E27FC236}">
                <a16:creationId xmlns:a16="http://schemas.microsoft.com/office/drawing/2014/main" id="{F7E2DF32-C47C-8624-4073-0174AED58B9D}"/>
              </a:ext>
            </a:extLst>
          </p:cNvPr>
          <p:cNvSpPr txBox="1"/>
          <p:nvPr/>
        </p:nvSpPr>
        <p:spPr>
          <a:xfrm>
            <a:off x="337439" y="2034865"/>
            <a:ext cx="2350343" cy="369332"/>
          </a:xfrm>
          <a:prstGeom prst="rect">
            <a:avLst/>
          </a:prstGeom>
          <a:noFill/>
        </p:spPr>
        <p:txBody>
          <a:bodyPr wrap="square" rtlCol="0">
            <a:spAutoFit/>
          </a:bodyPr>
          <a:lstStyle/>
          <a:p>
            <a:r>
              <a:rPr lang="en-GB" dirty="0"/>
              <a:t>LIDAR - demonstration</a:t>
            </a:r>
          </a:p>
        </p:txBody>
      </p:sp>
      <p:sp>
        <p:nvSpPr>
          <p:cNvPr id="7" name="TextBox 6">
            <a:extLst>
              <a:ext uri="{FF2B5EF4-FFF2-40B4-BE49-F238E27FC236}">
                <a16:creationId xmlns:a16="http://schemas.microsoft.com/office/drawing/2014/main" id="{A56A34C5-B6FF-AA9F-EDD5-5DEFB6C7F6DB}"/>
              </a:ext>
            </a:extLst>
          </p:cNvPr>
          <p:cNvSpPr txBox="1"/>
          <p:nvPr/>
        </p:nvSpPr>
        <p:spPr>
          <a:xfrm>
            <a:off x="65014" y="6083495"/>
            <a:ext cx="2350343" cy="577081"/>
          </a:xfrm>
          <a:prstGeom prst="rect">
            <a:avLst/>
          </a:prstGeom>
          <a:noFill/>
        </p:spPr>
        <p:txBody>
          <a:bodyPr wrap="square" rtlCol="0">
            <a:spAutoFit/>
          </a:bodyPr>
          <a:lstStyle/>
          <a:p>
            <a:r>
              <a:rPr lang="en-GB" sz="1050" dirty="0"/>
              <a:t>Source: https://en.wikipedia.org/wiki/File:LIDAR-scanned-SICK-LMS-animation.gif</a:t>
            </a:r>
          </a:p>
        </p:txBody>
      </p:sp>
      <p:pic>
        <p:nvPicPr>
          <p:cNvPr id="9" name="Picture 8" descr="A rocky landscape with a few hills&#10;&#10;Description automatically generated with medium confidence">
            <a:extLst>
              <a:ext uri="{FF2B5EF4-FFF2-40B4-BE49-F238E27FC236}">
                <a16:creationId xmlns:a16="http://schemas.microsoft.com/office/drawing/2014/main" id="{15882143-74CC-CA4B-0437-FAC3EBACD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247" y="3860800"/>
            <a:ext cx="4078778" cy="2867891"/>
          </a:xfrm>
          <a:prstGeom prst="rect">
            <a:avLst/>
          </a:prstGeom>
        </p:spPr>
      </p:pic>
      <p:sp>
        <p:nvSpPr>
          <p:cNvPr id="10" name="TextBox 9">
            <a:extLst>
              <a:ext uri="{FF2B5EF4-FFF2-40B4-BE49-F238E27FC236}">
                <a16:creationId xmlns:a16="http://schemas.microsoft.com/office/drawing/2014/main" id="{57A71A35-3748-24F2-3489-D1469D4BF0EF}"/>
              </a:ext>
            </a:extLst>
          </p:cNvPr>
          <p:cNvSpPr txBox="1"/>
          <p:nvPr/>
        </p:nvSpPr>
        <p:spPr>
          <a:xfrm>
            <a:off x="8146758" y="4258184"/>
            <a:ext cx="2350343" cy="577081"/>
          </a:xfrm>
          <a:prstGeom prst="rect">
            <a:avLst/>
          </a:prstGeom>
          <a:noFill/>
        </p:spPr>
        <p:txBody>
          <a:bodyPr wrap="square" rtlCol="0">
            <a:spAutoFit/>
          </a:bodyPr>
          <a:lstStyle/>
          <a:p>
            <a:r>
              <a:rPr lang="en-GB" sz="1050" dirty="0"/>
              <a:t>Find other similar image if needed: https://theflighter.com/nasa-mars-pathfinder-twin-peaks/</a:t>
            </a:r>
          </a:p>
        </p:txBody>
      </p:sp>
      <p:sp>
        <p:nvSpPr>
          <p:cNvPr id="11" name="TextBox 10">
            <a:extLst>
              <a:ext uri="{FF2B5EF4-FFF2-40B4-BE49-F238E27FC236}">
                <a16:creationId xmlns:a16="http://schemas.microsoft.com/office/drawing/2014/main" id="{1EB29FAC-5120-E7EE-0970-BAA789B06A60}"/>
              </a:ext>
            </a:extLst>
          </p:cNvPr>
          <p:cNvSpPr txBox="1"/>
          <p:nvPr/>
        </p:nvSpPr>
        <p:spPr>
          <a:xfrm>
            <a:off x="8146758" y="2233888"/>
            <a:ext cx="2675822" cy="369332"/>
          </a:xfrm>
          <a:prstGeom prst="rect">
            <a:avLst/>
          </a:prstGeom>
          <a:noFill/>
        </p:spPr>
        <p:txBody>
          <a:bodyPr wrap="square" rtlCol="0">
            <a:spAutoFit/>
          </a:bodyPr>
          <a:lstStyle/>
          <a:p>
            <a:r>
              <a:rPr lang="en-GB" dirty="0"/>
              <a:t>Operating environment</a:t>
            </a:r>
          </a:p>
        </p:txBody>
      </p:sp>
      <p:sp>
        <p:nvSpPr>
          <p:cNvPr id="12" name="TextBox 11">
            <a:extLst>
              <a:ext uri="{FF2B5EF4-FFF2-40B4-BE49-F238E27FC236}">
                <a16:creationId xmlns:a16="http://schemas.microsoft.com/office/drawing/2014/main" id="{12BB0E34-D756-1558-FED3-CFBB540D6CF7}"/>
              </a:ext>
            </a:extLst>
          </p:cNvPr>
          <p:cNvSpPr txBox="1"/>
          <p:nvPr/>
        </p:nvSpPr>
        <p:spPr>
          <a:xfrm>
            <a:off x="3629891" y="2235707"/>
            <a:ext cx="2675822" cy="369332"/>
          </a:xfrm>
          <a:prstGeom prst="rect">
            <a:avLst/>
          </a:prstGeom>
          <a:noFill/>
        </p:spPr>
        <p:txBody>
          <a:bodyPr wrap="square" rtlCol="0">
            <a:spAutoFit/>
          </a:bodyPr>
          <a:lstStyle/>
          <a:p>
            <a:r>
              <a:rPr lang="en-GB" dirty="0"/>
              <a:t>Operating environment</a:t>
            </a:r>
          </a:p>
        </p:txBody>
      </p:sp>
      <p:sp>
        <p:nvSpPr>
          <p:cNvPr id="13" name="TextBox 12">
            <a:extLst>
              <a:ext uri="{FF2B5EF4-FFF2-40B4-BE49-F238E27FC236}">
                <a16:creationId xmlns:a16="http://schemas.microsoft.com/office/drawing/2014/main" id="{04CF2B5C-621A-9CA7-B3FA-ECD1C726D47D}"/>
              </a:ext>
            </a:extLst>
          </p:cNvPr>
          <p:cNvSpPr txBox="1"/>
          <p:nvPr/>
        </p:nvSpPr>
        <p:spPr>
          <a:xfrm>
            <a:off x="7592290" y="2750395"/>
            <a:ext cx="4006733"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t>High information environment</a:t>
            </a:r>
          </a:p>
          <a:p>
            <a:pPr marL="285750" indent="-285750">
              <a:buFont typeface="Arial" panose="020B0604020202020204" pitchFamily="34" charset="0"/>
              <a:buChar char="•"/>
            </a:pPr>
            <a:r>
              <a:rPr lang="en-GB" sz="1400" dirty="0"/>
              <a:t>Objects lack distinctive features</a:t>
            </a:r>
          </a:p>
          <a:p>
            <a:pPr marL="285750" indent="-285750">
              <a:buFont typeface="Arial" panose="020B0604020202020204" pitchFamily="34" charset="0"/>
              <a:buChar char="•"/>
            </a:pPr>
            <a:r>
              <a:rPr lang="en-GB" sz="1400" dirty="0"/>
              <a:t>Can’t localise from objects without corresponding sightings accurately</a:t>
            </a:r>
          </a:p>
        </p:txBody>
      </p:sp>
      <p:pic>
        <p:nvPicPr>
          <p:cNvPr id="15" name="Picture 14" descr="A robot on the floor&#10;&#10;Description automatically generated">
            <a:extLst>
              <a:ext uri="{FF2B5EF4-FFF2-40B4-BE49-F238E27FC236}">
                <a16:creationId xmlns:a16="http://schemas.microsoft.com/office/drawing/2014/main" id="{A73933B3-34BF-DAC0-C7BF-34D40197C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896" y="4047510"/>
            <a:ext cx="4347314" cy="2445364"/>
          </a:xfrm>
          <a:prstGeom prst="rect">
            <a:avLst/>
          </a:prstGeom>
        </p:spPr>
      </p:pic>
      <p:sp>
        <p:nvSpPr>
          <p:cNvPr id="16" name="TextBox 15">
            <a:extLst>
              <a:ext uri="{FF2B5EF4-FFF2-40B4-BE49-F238E27FC236}">
                <a16:creationId xmlns:a16="http://schemas.microsoft.com/office/drawing/2014/main" id="{5931DCA7-70F5-ACB3-80C2-0A78E66A33AA}"/>
              </a:ext>
            </a:extLst>
          </p:cNvPr>
          <p:cNvSpPr txBox="1"/>
          <p:nvPr/>
        </p:nvSpPr>
        <p:spPr>
          <a:xfrm>
            <a:off x="3000457" y="2802243"/>
            <a:ext cx="4006733" cy="523220"/>
          </a:xfrm>
          <a:prstGeom prst="rect">
            <a:avLst/>
          </a:prstGeom>
          <a:noFill/>
        </p:spPr>
        <p:txBody>
          <a:bodyPr wrap="square" rtlCol="0">
            <a:spAutoFit/>
          </a:bodyPr>
          <a:lstStyle/>
          <a:p>
            <a:pPr marL="285750" indent="-285750">
              <a:buFont typeface="Arial" panose="020B0604020202020204" pitchFamily="34" charset="0"/>
              <a:buChar char="•"/>
            </a:pPr>
            <a:r>
              <a:rPr lang="en-GB" sz="1400" dirty="0"/>
              <a:t>Objects are distinct and sparse</a:t>
            </a:r>
          </a:p>
          <a:p>
            <a:pPr marL="285750" indent="-285750">
              <a:buFont typeface="Arial" panose="020B0604020202020204" pitchFamily="34" charset="0"/>
              <a:buChar char="•"/>
            </a:pPr>
            <a:r>
              <a:rPr lang="en-GB" sz="1400" dirty="0"/>
              <a:t>Reidentification of the same object simplified</a:t>
            </a:r>
          </a:p>
        </p:txBody>
      </p:sp>
      <p:sp>
        <p:nvSpPr>
          <p:cNvPr id="8" name="TextBox 7">
            <a:extLst>
              <a:ext uri="{FF2B5EF4-FFF2-40B4-BE49-F238E27FC236}">
                <a16:creationId xmlns:a16="http://schemas.microsoft.com/office/drawing/2014/main" id="{5EFBBE8E-41B3-C440-86B7-62C464B68F49}"/>
              </a:ext>
            </a:extLst>
          </p:cNvPr>
          <p:cNvSpPr txBox="1"/>
          <p:nvPr/>
        </p:nvSpPr>
        <p:spPr>
          <a:xfrm>
            <a:off x="2894434" y="1367209"/>
            <a:ext cx="9144000" cy="1754326"/>
          </a:xfrm>
          <a:prstGeom prst="rect">
            <a:avLst/>
          </a:prstGeom>
          <a:noFill/>
        </p:spPr>
        <p:txBody>
          <a:bodyPr wrap="square" rtlCol="0">
            <a:spAutoFit/>
          </a:bodyPr>
          <a:lstStyle/>
          <a:p>
            <a:r>
              <a:rPr lang="en-GB" dirty="0">
                <a:solidFill>
                  <a:srgbClr val="FF0000"/>
                </a:solidFill>
                <a:highlight>
                  <a:srgbClr val="C0C0C0"/>
                </a:highlight>
              </a:rPr>
              <a:t>Instead of detail on Lidar or “the beacon idea”:</a:t>
            </a:r>
            <a:br>
              <a:rPr lang="en-GB" dirty="0">
                <a:solidFill>
                  <a:srgbClr val="FF0000"/>
                </a:solidFill>
                <a:highlight>
                  <a:srgbClr val="C0C0C0"/>
                </a:highlight>
              </a:rPr>
            </a:br>
            <a:r>
              <a:rPr lang="en-GB" dirty="0">
                <a:solidFill>
                  <a:srgbClr val="FF0000"/>
                </a:solidFill>
                <a:highlight>
                  <a:srgbClr val="C0C0C0"/>
                </a:highlight>
              </a:rPr>
              <a:t>Focus on normal operation and WHY this isn’t applicable in my operating environment</a:t>
            </a:r>
          </a:p>
          <a:p>
            <a:r>
              <a:rPr lang="en-GB" dirty="0">
                <a:solidFill>
                  <a:srgbClr val="FF0000"/>
                </a:solidFill>
                <a:highlight>
                  <a:srgbClr val="C0C0C0"/>
                </a:highlight>
              </a:rPr>
              <a:t>Natural shapes have unpredictable shapes making identification horrible -&gt; FOCUS on correspondence problem, demonstrate “need </a:t>
            </a:r>
            <a:r>
              <a:rPr lang="en-GB" dirty="0" err="1">
                <a:solidFill>
                  <a:srgbClr val="FF0000"/>
                </a:solidFill>
                <a:highlight>
                  <a:srgbClr val="C0C0C0"/>
                </a:highlight>
              </a:rPr>
              <a:t>repeate</a:t>
            </a:r>
            <a:r>
              <a:rPr lang="en-GB" dirty="0">
                <a:solidFill>
                  <a:srgbClr val="FF0000"/>
                </a:solidFill>
                <a:highlight>
                  <a:srgbClr val="C0C0C0"/>
                </a:highlight>
              </a:rPr>
              <a:t> identification for identification of position!”</a:t>
            </a:r>
          </a:p>
          <a:p>
            <a:endParaRPr lang="en-GB" dirty="0">
              <a:solidFill>
                <a:srgbClr val="FF0000"/>
              </a:solidFill>
              <a:highlight>
                <a:srgbClr val="C0C0C0"/>
              </a:highlight>
            </a:endParaRPr>
          </a:p>
        </p:txBody>
      </p:sp>
    </p:spTree>
    <p:extLst>
      <p:ext uri="{BB962C8B-B14F-4D97-AF65-F5344CB8AC3E}">
        <p14:creationId xmlns:p14="http://schemas.microsoft.com/office/powerpoint/2010/main" val="98393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3A6-047F-11E4-69AD-A1779ADED5CF}"/>
              </a:ext>
            </a:extLst>
          </p:cNvPr>
          <p:cNvSpPr>
            <a:spLocks noGrp="1"/>
          </p:cNvSpPr>
          <p:nvPr>
            <p:ph type="title"/>
          </p:nvPr>
        </p:nvSpPr>
        <p:spPr>
          <a:xfrm>
            <a:off x="838200" y="365126"/>
            <a:ext cx="10515600" cy="715530"/>
          </a:xfrm>
        </p:spPr>
        <p:txBody>
          <a:bodyPr/>
          <a:lstStyle/>
          <a:p>
            <a:r>
              <a:rPr lang="en-GB" dirty="0"/>
              <a:t>Localisation problem - context</a:t>
            </a:r>
          </a:p>
        </p:txBody>
      </p:sp>
      <p:sp>
        <p:nvSpPr>
          <p:cNvPr id="3" name="Content Placeholder 2">
            <a:extLst>
              <a:ext uri="{FF2B5EF4-FFF2-40B4-BE49-F238E27FC236}">
                <a16:creationId xmlns:a16="http://schemas.microsoft.com/office/drawing/2014/main" id="{A775A773-CAF1-4023-61C9-5D8A1B423A5E}"/>
              </a:ext>
            </a:extLst>
          </p:cNvPr>
          <p:cNvSpPr>
            <a:spLocks noGrp="1"/>
          </p:cNvSpPr>
          <p:nvPr>
            <p:ph idx="1"/>
          </p:nvPr>
        </p:nvSpPr>
        <p:spPr>
          <a:xfrm>
            <a:off x="273972" y="1074647"/>
            <a:ext cx="11325053" cy="601493"/>
          </a:xfrm>
        </p:spPr>
        <p:txBody>
          <a:bodyPr>
            <a:normAutofit/>
          </a:bodyPr>
          <a:lstStyle/>
          <a:p>
            <a:pPr marL="0" indent="0">
              <a:buNone/>
            </a:pPr>
            <a:r>
              <a:rPr lang="en-GB" dirty="0"/>
              <a:t>Autonomous navigation without GPS</a:t>
            </a:r>
          </a:p>
          <a:p>
            <a:pPr marL="0" indent="0">
              <a:buNone/>
            </a:pPr>
            <a:endParaRPr lang="en-GB" dirty="0"/>
          </a:p>
          <a:p>
            <a:pPr marL="0" indent="0">
              <a:buNone/>
            </a:pPr>
            <a:endParaRPr lang="en-GB" dirty="0"/>
          </a:p>
        </p:txBody>
      </p:sp>
      <p:pic>
        <p:nvPicPr>
          <p:cNvPr id="5" name="Picture 4" descr="A screenshot of a computer game&#10;&#10;Description automatically generated">
            <a:extLst>
              <a:ext uri="{FF2B5EF4-FFF2-40B4-BE49-F238E27FC236}">
                <a16:creationId xmlns:a16="http://schemas.microsoft.com/office/drawing/2014/main" id="{4AF012D0-CE22-7263-617C-437F5F858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1" y="2404197"/>
            <a:ext cx="1994526" cy="4324494"/>
          </a:xfrm>
          <a:prstGeom prst="rect">
            <a:avLst/>
          </a:prstGeom>
        </p:spPr>
      </p:pic>
      <p:sp>
        <p:nvSpPr>
          <p:cNvPr id="6" name="TextBox 5">
            <a:extLst>
              <a:ext uri="{FF2B5EF4-FFF2-40B4-BE49-F238E27FC236}">
                <a16:creationId xmlns:a16="http://schemas.microsoft.com/office/drawing/2014/main" id="{F7E2DF32-C47C-8624-4073-0174AED58B9D}"/>
              </a:ext>
            </a:extLst>
          </p:cNvPr>
          <p:cNvSpPr txBox="1"/>
          <p:nvPr/>
        </p:nvSpPr>
        <p:spPr>
          <a:xfrm>
            <a:off x="337439" y="2034865"/>
            <a:ext cx="2350343" cy="369332"/>
          </a:xfrm>
          <a:prstGeom prst="rect">
            <a:avLst/>
          </a:prstGeom>
          <a:noFill/>
        </p:spPr>
        <p:txBody>
          <a:bodyPr wrap="square" rtlCol="0">
            <a:spAutoFit/>
          </a:bodyPr>
          <a:lstStyle/>
          <a:p>
            <a:r>
              <a:rPr lang="en-GB" dirty="0"/>
              <a:t>LIDAR - demonstration</a:t>
            </a:r>
          </a:p>
        </p:txBody>
      </p:sp>
      <p:sp>
        <p:nvSpPr>
          <p:cNvPr id="7" name="TextBox 6">
            <a:extLst>
              <a:ext uri="{FF2B5EF4-FFF2-40B4-BE49-F238E27FC236}">
                <a16:creationId xmlns:a16="http://schemas.microsoft.com/office/drawing/2014/main" id="{A56A34C5-B6FF-AA9F-EDD5-5DEFB6C7F6DB}"/>
              </a:ext>
            </a:extLst>
          </p:cNvPr>
          <p:cNvSpPr txBox="1"/>
          <p:nvPr/>
        </p:nvSpPr>
        <p:spPr>
          <a:xfrm>
            <a:off x="65014" y="6083495"/>
            <a:ext cx="2350343" cy="577081"/>
          </a:xfrm>
          <a:prstGeom prst="rect">
            <a:avLst/>
          </a:prstGeom>
          <a:noFill/>
        </p:spPr>
        <p:txBody>
          <a:bodyPr wrap="square" rtlCol="0">
            <a:spAutoFit/>
          </a:bodyPr>
          <a:lstStyle/>
          <a:p>
            <a:r>
              <a:rPr lang="en-GB" sz="1050" dirty="0"/>
              <a:t>Source: https://en.wikipedia.org/wiki/File:LIDAR-scanned-SICK-LMS-animation.gif</a:t>
            </a:r>
          </a:p>
        </p:txBody>
      </p:sp>
      <p:pic>
        <p:nvPicPr>
          <p:cNvPr id="9" name="Picture 8" descr="A rocky landscape with a few hills&#10;&#10;Description automatically generated with medium confidence">
            <a:extLst>
              <a:ext uri="{FF2B5EF4-FFF2-40B4-BE49-F238E27FC236}">
                <a16:creationId xmlns:a16="http://schemas.microsoft.com/office/drawing/2014/main" id="{15882143-74CC-CA4B-0437-FAC3EBACD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0247" y="3860800"/>
            <a:ext cx="4078778" cy="2867891"/>
          </a:xfrm>
          <a:prstGeom prst="rect">
            <a:avLst/>
          </a:prstGeom>
        </p:spPr>
      </p:pic>
      <p:sp>
        <p:nvSpPr>
          <p:cNvPr id="11" name="TextBox 10">
            <a:extLst>
              <a:ext uri="{FF2B5EF4-FFF2-40B4-BE49-F238E27FC236}">
                <a16:creationId xmlns:a16="http://schemas.microsoft.com/office/drawing/2014/main" id="{1EB29FAC-5120-E7EE-0970-BAA789B06A60}"/>
              </a:ext>
            </a:extLst>
          </p:cNvPr>
          <p:cNvSpPr txBox="1"/>
          <p:nvPr/>
        </p:nvSpPr>
        <p:spPr>
          <a:xfrm>
            <a:off x="8381650" y="3412114"/>
            <a:ext cx="2675822" cy="369332"/>
          </a:xfrm>
          <a:prstGeom prst="rect">
            <a:avLst/>
          </a:prstGeom>
          <a:noFill/>
        </p:spPr>
        <p:txBody>
          <a:bodyPr wrap="square" rtlCol="0">
            <a:spAutoFit/>
          </a:bodyPr>
          <a:lstStyle/>
          <a:p>
            <a:r>
              <a:rPr lang="en-GB" dirty="0"/>
              <a:t>Surface of mars</a:t>
            </a:r>
          </a:p>
        </p:txBody>
      </p:sp>
      <p:sp>
        <p:nvSpPr>
          <p:cNvPr id="12" name="TextBox 11">
            <a:extLst>
              <a:ext uri="{FF2B5EF4-FFF2-40B4-BE49-F238E27FC236}">
                <a16:creationId xmlns:a16="http://schemas.microsoft.com/office/drawing/2014/main" id="{12BB0E34-D756-1558-FED3-CFBB540D6CF7}"/>
              </a:ext>
            </a:extLst>
          </p:cNvPr>
          <p:cNvSpPr txBox="1"/>
          <p:nvPr/>
        </p:nvSpPr>
        <p:spPr>
          <a:xfrm>
            <a:off x="3673175" y="3412114"/>
            <a:ext cx="2675822" cy="369332"/>
          </a:xfrm>
          <a:prstGeom prst="rect">
            <a:avLst/>
          </a:prstGeom>
          <a:noFill/>
        </p:spPr>
        <p:txBody>
          <a:bodyPr wrap="square" rtlCol="0">
            <a:spAutoFit/>
          </a:bodyPr>
          <a:lstStyle/>
          <a:p>
            <a:r>
              <a:rPr lang="en-GB" dirty="0"/>
              <a:t>Typical setting</a:t>
            </a:r>
          </a:p>
        </p:txBody>
      </p:sp>
      <p:pic>
        <p:nvPicPr>
          <p:cNvPr id="15" name="Picture 14" descr="A robot on the floor&#10;&#10;Description automatically generated">
            <a:extLst>
              <a:ext uri="{FF2B5EF4-FFF2-40B4-BE49-F238E27FC236}">
                <a16:creationId xmlns:a16="http://schemas.microsoft.com/office/drawing/2014/main" id="{A73933B3-34BF-DAC0-C7BF-34D40197C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7429" y="3860800"/>
            <a:ext cx="4347314" cy="2445364"/>
          </a:xfrm>
          <a:prstGeom prst="rect">
            <a:avLst/>
          </a:prstGeom>
        </p:spPr>
      </p:pic>
    </p:spTree>
    <p:extLst>
      <p:ext uri="{BB962C8B-B14F-4D97-AF65-F5344CB8AC3E}">
        <p14:creationId xmlns:p14="http://schemas.microsoft.com/office/powerpoint/2010/main" val="213248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Localisation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How do we localise? Fundamentally we always do so using relative positions to landmarks, take a known location -&gt; figure out our position relative to it -&gt; we know our location.</a:t>
            </a:r>
          </a:p>
          <a:p>
            <a:r>
              <a:rPr lang="en-GB" sz="1400" dirty="0"/>
              <a:t>GPS runs on this principle, but in extreme environments (underwater, mars, moon </a:t>
            </a:r>
            <a:r>
              <a:rPr lang="en-GB" sz="1400" dirty="0" err="1"/>
              <a:t>ect</a:t>
            </a:r>
            <a:r>
              <a:rPr lang="en-GB" sz="1400" dirty="0"/>
              <a:t>) our access to such tools are limited or non-existent</a:t>
            </a:r>
          </a:p>
          <a:p>
            <a:r>
              <a:rPr lang="en-GB" sz="1400" dirty="0"/>
              <a:t>SLAM (Simultaneous localization and mapping) simply means to construct a map of an unknown environment and use that map for navigation while expanding it, humans do this without even thinking about it</a:t>
            </a:r>
          </a:p>
          <a:p>
            <a:r>
              <a:rPr lang="en-GB" sz="1400" dirty="0"/>
              <a:t>Built environments have distinctive features to localise off, take the scene (image) any of these rocks look distinctive</a:t>
            </a:r>
          </a:p>
          <a:p>
            <a:r>
              <a:rPr lang="en-GB" sz="1400" dirty="0"/>
              <a:t>For localisation to work we need to be able to correspond a reading with its related object OR create a new object.</a:t>
            </a:r>
          </a:p>
          <a:p>
            <a:r>
              <a:rPr lang="en-GB" sz="1400" dirty="0"/>
              <a:t>This project will be using a tilted </a:t>
            </a:r>
            <a:r>
              <a:rPr lang="en-GB" sz="1400" dirty="0" err="1"/>
              <a:t>LiDar</a:t>
            </a:r>
            <a:r>
              <a:rPr lang="en-GB" sz="1400" dirty="0"/>
              <a:t> sensor as it’s input as that’s a common tech and it’s lessons are cross applicable (sonar, radar) </a:t>
            </a:r>
          </a:p>
          <a:p>
            <a:endParaRPr lang="en-GB" sz="1400" dirty="0"/>
          </a:p>
        </p:txBody>
      </p:sp>
    </p:spTree>
    <p:extLst>
      <p:ext uri="{BB962C8B-B14F-4D97-AF65-F5344CB8AC3E}">
        <p14:creationId xmlns:p14="http://schemas.microsoft.com/office/powerpoint/2010/main" val="378224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FD5E-D69D-C737-3818-C4872EECCC65}"/>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6D88092B-E551-0049-3E92-D0CF9B0135D3}"/>
              </a:ext>
            </a:extLst>
          </p:cNvPr>
          <p:cNvSpPr>
            <a:spLocks noGrp="1"/>
          </p:cNvSpPr>
          <p:nvPr>
            <p:ph idx="1"/>
          </p:nvPr>
        </p:nvSpPr>
        <p:spPr/>
        <p:txBody>
          <a:bodyPr/>
          <a:lstStyle/>
          <a:p>
            <a:r>
              <a:rPr lang="en-GB" dirty="0"/>
              <a:t>Investigate the challenges confronted by contemporary Simultaneous Localization and Mapping (SLAM) methodologies in intricate natural environments rich in information, specifically when constrained by the usage of single-plane tilted LIDAR technology</a:t>
            </a:r>
          </a:p>
          <a:p>
            <a:r>
              <a:rPr lang="en-GB" dirty="0"/>
              <a:t>Determination of which methods are most suited for mapping and localisation when attempting autonomous navigation in an unstructured, unmapped environment.</a:t>
            </a:r>
          </a:p>
          <a:p>
            <a:r>
              <a:rPr lang="en-GB" dirty="0">
                <a:solidFill>
                  <a:srgbClr val="FF0000"/>
                </a:solidFill>
              </a:rPr>
              <a:t>Alt: Examine and identify optimal methodologies for mapping and localization in the context of autonomous navigation within unstructured and unmapped environments.</a:t>
            </a:r>
          </a:p>
          <a:p>
            <a:endParaRPr lang="en-GB" dirty="0"/>
          </a:p>
        </p:txBody>
      </p:sp>
      <p:sp>
        <p:nvSpPr>
          <p:cNvPr id="5" name="TextBox 4">
            <a:extLst>
              <a:ext uri="{FF2B5EF4-FFF2-40B4-BE49-F238E27FC236}">
                <a16:creationId xmlns:a16="http://schemas.microsoft.com/office/drawing/2014/main" id="{4EF7EC45-5093-5C26-7254-D8482C795971}"/>
              </a:ext>
            </a:extLst>
          </p:cNvPr>
          <p:cNvSpPr txBox="1"/>
          <p:nvPr/>
        </p:nvSpPr>
        <p:spPr>
          <a:xfrm>
            <a:off x="1937857" y="311704"/>
            <a:ext cx="9571838" cy="646331"/>
          </a:xfrm>
          <a:prstGeom prst="rect">
            <a:avLst/>
          </a:prstGeom>
          <a:noFill/>
        </p:spPr>
        <p:txBody>
          <a:bodyPr wrap="square" rtlCol="0">
            <a:spAutoFit/>
          </a:bodyPr>
          <a:lstStyle/>
          <a:p>
            <a:r>
              <a:rPr lang="en-GB" dirty="0">
                <a:solidFill>
                  <a:srgbClr val="FF0000"/>
                </a:solidFill>
              </a:rPr>
              <a:t>Remove the first AIM since it’s basically a objective for AIM 2, then change AIM 2 to be more reflective of the TITLE (something around correspondence problem in SLAM in natural environments)</a:t>
            </a:r>
          </a:p>
        </p:txBody>
      </p:sp>
    </p:spTree>
    <p:extLst>
      <p:ext uri="{BB962C8B-B14F-4D97-AF65-F5344CB8AC3E}">
        <p14:creationId xmlns:p14="http://schemas.microsoft.com/office/powerpoint/2010/main" val="220488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AIM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AIMs </a:t>
            </a:r>
            <a:r>
              <a:rPr lang="en-GB" sz="1400" dirty="0" err="1"/>
              <a:t>summerise</a:t>
            </a:r>
            <a:r>
              <a:rPr lang="en-GB" sz="1400" dirty="0"/>
              <a:t> context</a:t>
            </a:r>
          </a:p>
          <a:p>
            <a:r>
              <a:rPr lang="en-GB" sz="1400" dirty="0"/>
              <a:t>First point is about doing further research into specific problems SLAM faces in the outlined environments and related research on solutions. Filtering out material that cannot be applied to my setup.</a:t>
            </a:r>
          </a:p>
          <a:p>
            <a:r>
              <a:rPr lang="en-GB" sz="1400" dirty="0"/>
              <a:t>Evaluation of the effectiveness of applicable solutions. Dependent on AIM 1</a:t>
            </a:r>
          </a:p>
          <a:p>
            <a:endParaRPr lang="en-GB" sz="1400" dirty="0"/>
          </a:p>
        </p:txBody>
      </p:sp>
    </p:spTree>
    <p:extLst>
      <p:ext uri="{BB962C8B-B14F-4D97-AF65-F5344CB8AC3E}">
        <p14:creationId xmlns:p14="http://schemas.microsoft.com/office/powerpoint/2010/main" val="394735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CE1E-819E-B2C7-23CF-DE467AC80B85}"/>
              </a:ext>
            </a:extLst>
          </p:cNvPr>
          <p:cNvSpPr>
            <a:spLocks noGrp="1"/>
          </p:cNvSpPr>
          <p:nvPr>
            <p:ph type="title"/>
          </p:nvPr>
        </p:nvSpPr>
        <p:spPr>
          <a:xfrm>
            <a:off x="838200" y="0"/>
            <a:ext cx="10515600" cy="1325563"/>
          </a:xfrm>
        </p:spPr>
        <p:txBody>
          <a:bodyPr/>
          <a:lstStyle/>
          <a:p>
            <a:r>
              <a:rPr lang="en-GB" dirty="0"/>
              <a:t>Objectives</a:t>
            </a:r>
          </a:p>
        </p:txBody>
      </p:sp>
      <p:sp>
        <p:nvSpPr>
          <p:cNvPr id="3" name="Content Placeholder 2">
            <a:extLst>
              <a:ext uri="{FF2B5EF4-FFF2-40B4-BE49-F238E27FC236}">
                <a16:creationId xmlns:a16="http://schemas.microsoft.com/office/drawing/2014/main" id="{06EB1AC9-4B61-680A-B602-AB12E819524A}"/>
              </a:ext>
            </a:extLst>
          </p:cNvPr>
          <p:cNvSpPr>
            <a:spLocks noGrp="1"/>
          </p:cNvSpPr>
          <p:nvPr>
            <p:ph idx="1"/>
          </p:nvPr>
        </p:nvSpPr>
        <p:spPr>
          <a:xfrm>
            <a:off x="201335" y="1124124"/>
            <a:ext cx="11727809" cy="5553513"/>
          </a:xfrm>
        </p:spPr>
        <p:txBody>
          <a:bodyPr>
            <a:noAutofit/>
          </a:bodyPr>
          <a:lstStyle/>
          <a:p>
            <a:r>
              <a:rPr lang="en-GB" sz="2400" dirty="0"/>
              <a:t>Literature review</a:t>
            </a:r>
          </a:p>
          <a:p>
            <a:pPr lvl="1"/>
            <a:r>
              <a:rPr lang="en-GB" dirty="0"/>
              <a:t>Investigation of difficulties facing current SLAM methods in messy high information natural environment</a:t>
            </a:r>
          </a:p>
          <a:p>
            <a:pPr lvl="1"/>
            <a:r>
              <a:rPr lang="en-GB" dirty="0"/>
              <a:t>Investigation of potentially applicable SLAM methods</a:t>
            </a:r>
          </a:p>
          <a:p>
            <a:pPr lvl="1"/>
            <a:r>
              <a:rPr lang="en-GB" dirty="0"/>
              <a:t>Error checking algorithm investigation (quantifiable success measurement)</a:t>
            </a:r>
          </a:p>
          <a:p>
            <a:r>
              <a:rPr lang="en-GB" sz="2400" dirty="0"/>
              <a:t>Assumptions</a:t>
            </a:r>
          </a:p>
          <a:p>
            <a:pPr lvl="1"/>
            <a:r>
              <a:rPr lang="en-GB" dirty="0"/>
              <a:t>Robot would be able to avoid impassable obstacles</a:t>
            </a:r>
          </a:p>
          <a:p>
            <a:pPr lvl="1"/>
            <a:r>
              <a:rPr lang="en-GB" dirty="0"/>
              <a:t>Ground level can be approximated as flat</a:t>
            </a:r>
          </a:p>
          <a:p>
            <a:r>
              <a:rPr lang="en-GB" sz="2400" dirty="0"/>
              <a:t>Simulation</a:t>
            </a:r>
          </a:p>
          <a:p>
            <a:pPr lvl="1"/>
            <a:r>
              <a:rPr lang="en-GB" dirty="0"/>
              <a:t>Construct a simulation of the environment and robot</a:t>
            </a:r>
          </a:p>
          <a:p>
            <a:pPr lvl="1"/>
            <a:r>
              <a:rPr lang="en-GB" dirty="0"/>
              <a:t>Measure the effectiveness of selected methods at successful navigation and mapping, under various levels of sensor accuracy and environmental complexity.</a:t>
            </a:r>
          </a:p>
          <a:p>
            <a:r>
              <a:rPr lang="en-GB" sz="2400" dirty="0"/>
              <a:t>Experiment</a:t>
            </a:r>
          </a:p>
          <a:p>
            <a:pPr lvl="1"/>
            <a:r>
              <a:rPr lang="en-GB" dirty="0"/>
              <a:t>Setup scenario’s similar to key simulations and compare accuracy</a:t>
            </a:r>
          </a:p>
        </p:txBody>
      </p:sp>
      <p:sp>
        <p:nvSpPr>
          <p:cNvPr id="4" name="TextBox 3">
            <a:extLst>
              <a:ext uri="{FF2B5EF4-FFF2-40B4-BE49-F238E27FC236}">
                <a16:creationId xmlns:a16="http://schemas.microsoft.com/office/drawing/2014/main" id="{489F5CAF-648E-B20E-32AE-6CE3BD49DE9C}"/>
              </a:ext>
            </a:extLst>
          </p:cNvPr>
          <p:cNvSpPr txBox="1"/>
          <p:nvPr/>
        </p:nvSpPr>
        <p:spPr>
          <a:xfrm>
            <a:off x="3171038" y="249450"/>
            <a:ext cx="9144000" cy="2585323"/>
          </a:xfrm>
          <a:prstGeom prst="rect">
            <a:avLst/>
          </a:prstGeom>
          <a:noFill/>
        </p:spPr>
        <p:txBody>
          <a:bodyPr wrap="square" rtlCol="0">
            <a:spAutoFit/>
          </a:bodyPr>
          <a:lstStyle/>
          <a:p>
            <a:r>
              <a:rPr lang="en-GB" dirty="0">
                <a:solidFill>
                  <a:srgbClr val="FF0000"/>
                </a:solidFill>
              </a:rPr>
              <a:t>Potentially add “impact” slide??</a:t>
            </a:r>
          </a:p>
          <a:p>
            <a:r>
              <a:rPr lang="en-GB" dirty="0">
                <a:solidFill>
                  <a:srgbClr val="FF0000"/>
                </a:solidFill>
              </a:rPr>
              <a:t>Reduce this to be 4 Bullet points (Identification, Implementation (Simulation and Experiment), Evaluate)</a:t>
            </a:r>
          </a:p>
          <a:p>
            <a:r>
              <a:rPr lang="en-GB" dirty="0">
                <a:solidFill>
                  <a:srgbClr val="FF0000"/>
                </a:solidFill>
              </a:rPr>
              <a:t>Potentially insert image for showing </a:t>
            </a:r>
            <a:r>
              <a:rPr lang="en-GB" dirty="0" err="1">
                <a:solidFill>
                  <a:srgbClr val="FF0000"/>
                </a:solidFill>
              </a:rPr>
              <a:t>corresponance</a:t>
            </a:r>
            <a:r>
              <a:rPr lang="en-GB" dirty="0">
                <a:solidFill>
                  <a:srgbClr val="FF0000"/>
                </a:solidFill>
              </a:rPr>
              <a:t> in LIDAR vision</a:t>
            </a:r>
          </a:p>
          <a:p>
            <a:r>
              <a:rPr lang="en-GB" dirty="0">
                <a:solidFill>
                  <a:srgbClr val="FF0000"/>
                </a:solidFill>
              </a:rPr>
              <a:t>Why do I NEED simulation and experiment</a:t>
            </a:r>
          </a:p>
          <a:p>
            <a:r>
              <a:rPr lang="en-GB" dirty="0">
                <a:solidFill>
                  <a:srgbClr val="FF0000"/>
                </a:solidFill>
              </a:rPr>
              <a:t>Key point is IMPLEMENTING SLAM SOLUTION</a:t>
            </a:r>
          </a:p>
          <a:p>
            <a:r>
              <a:rPr lang="en-GB" dirty="0">
                <a:solidFill>
                  <a:srgbClr val="FF0000"/>
                </a:solidFill>
              </a:rPr>
              <a:t>Remove literature review from objectives, change to something like “identify suitable SLAM frameworks”, “identify the suitability of established SLAM frameworks”</a:t>
            </a:r>
          </a:p>
          <a:p>
            <a:endParaRPr lang="en-GB" dirty="0">
              <a:solidFill>
                <a:srgbClr val="FF0000"/>
              </a:solidFill>
            </a:endParaRPr>
          </a:p>
        </p:txBody>
      </p:sp>
      <p:sp>
        <p:nvSpPr>
          <p:cNvPr id="5" name="TextBox 4">
            <a:extLst>
              <a:ext uri="{FF2B5EF4-FFF2-40B4-BE49-F238E27FC236}">
                <a16:creationId xmlns:a16="http://schemas.microsoft.com/office/drawing/2014/main" id="{FD7712F2-F5B4-68F1-09BC-7F7E27B4922C}"/>
              </a:ext>
            </a:extLst>
          </p:cNvPr>
          <p:cNvSpPr txBox="1"/>
          <p:nvPr/>
        </p:nvSpPr>
        <p:spPr>
          <a:xfrm>
            <a:off x="2055303" y="4001549"/>
            <a:ext cx="9144000" cy="646331"/>
          </a:xfrm>
          <a:prstGeom prst="rect">
            <a:avLst/>
          </a:prstGeom>
          <a:noFill/>
        </p:spPr>
        <p:txBody>
          <a:bodyPr wrap="square" rtlCol="0">
            <a:spAutoFit/>
          </a:bodyPr>
          <a:lstStyle/>
          <a:p>
            <a:r>
              <a:rPr lang="en-GB" dirty="0">
                <a:solidFill>
                  <a:srgbClr val="FF0000"/>
                </a:solidFill>
              </a:rPr>
              <a:t>Move assumptions to beginning (challenge explanation) to show why I’m only focusing on THIS (“correspondence problem”) part of the problem (explaining transition from TITLE -&gt; AIM)</a:t>
            </a:r>
          </a:p>
        </p:txBody>
      </p:sp>
    </p:spTree>
    <p:extLst>
      <p:ext uri="{BB962C8B-B14F-4D97-AF65-F5344CB8AC3E}">
        <p14:creationId xmlns:p14="http://schemas.microsoft.com/office/powerpoint/2010/main" val="416160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FDA8-3590-B864-F747-036632129B1A}"/>
              </a:ext>
            </a:extLst>
          </p:cNvPr>
          <p:cNvSpPr>
            <a:spLocks noGrp="1"/>
          </p:cNvSpPr>
          <p:nvPr>
            <p:ph type="title"/>
          </p:nvPr>
        </p:nvSpPr>
        <p:spPr/>
        <p:txBody>
          <a:bodyPr/>
          <a:lstStyle/>
          <a:p>
            <a:r>
              <a:rPr lang="en-GB" dirty="0"/>
              <a:t>Script notes, Objectives (Delete later)</a:t>
            </a:r>
          </a:p>
        </p:txBody>
      </p:sp>
      <p:sp>
        <p:nvSpPr>
          <p:cNvPr id="3" name="Content Placeholder 2">
            <a:extLst>
              <a:ext uri="{FF2B5EF4-FFF2-40B4-BE49-F238E27FC236}">
                <a16:creationId xmlns:a16="http://schemas.microsoft.com/office/drawing/2014/main" id="{F6867968-F947-B317-4193-07A134AB6340}"/>
              </a:ext>
            </a:extLst>
          </p:cNvPr>
          <p:cNvSpPr>
            <a:spLocks noGrp="1"/>
          </p:cNvSpPr>
          <p:nvPr>
            <p:ph idx="1"/>
          </p:nvPr>
        </p:nvSpPr>
        <p:spPr>
          <a:xfrm>
            <a:off x="299258" y="1429789"/>
            <a:ext cx="11054542" cy="4747174"/>
          </a:xfrm>
        </p:spPr>
        <p:txBody>
          <a:bodyPr>
            <a:normAutofit/>
          </a:bodyPr>
          <a:lstStyle/>
          <a:p>
            <a:r>
              <a:rPr lang="en-GB" sz="1400" dirty="0"/>
              <a:t>Achieving the first AIM requires a literature review for:</a:t>
            </a:r>
            <a:endParaRPr lang="en-GB" sz="600" dirty="0"/>
          </a:p>
          <a:p>
            <a:pPr lvl="1"/>
            <a:r>
              <a:rPr lang="en-GB" sz="1400" dirty="0"/>
              <a:t>Specification of problems and solutions</a:t>
            </a:r>
          </a:p>
          <a:p>
            <a:pPr lvl="1"/>
            <a:r>
              <a:rPr lang="en-GB" sz="1400" dirty="0"/>
              <a:t>Research into methods of quantifying the success of different approaches so that AIM 2 can be achieved</a:t>
            </a:r>
          </a:p>
          <a:p>
            <a:r>
              <a:rPr lang="en-GB" sz="1400" dirty="0"/>
              <a:t>To achieve AIM 2 data on effectiveness must be gathered, this is to be achieved through simulation and experimentation. Time and resource constraints will limit the number of strategies that can have detailed analysis performed so only the most promising will reach simulation and experimentation.</a:t>
            </a:r>
          </a:p>
          <a:p>
            <a:r>
              <a:rPr lang="en-GB" sz="1400" dirty="0"/>
              <a:t>Experimentation can be used to validate/improve the simulation, in a simulation we have perfect understanding/control of the environment making it ideal for testing algorithms over a large range of scenarios.</a:t>
            </a:r>
          </a:p>
          <a:p>
            <a:r>
              <a:rPr lang="en-GB" sz="1400" dirty="0"/>
              <a:t>The purpose of this IP isn’t to solve path finding issues</a:t>
            </a:r>
            <a:endParaRPr lang="en-GB" sz="600" dirty="0"/>
          </a:p>
          <a:p>
            <a:pPr lvl="1"/>
            <a:r>
              <a:rPr lang="en-GB" sz="1400" dirty="0"/>
              <a:t>Experiments will be done in a way such that active path finding isn’t required</a:t>
            </a:r>
          </a:p>
          <a:p>
            <a:pPr lvl="1"/>
            <a:r>
              <a:rPr lang="en-GB" sz="1400" dirty="0"/>
              <a:t>The sensor is very limited and including ground elevation greatly complicates the project, research is still reasonably applicable to general applications especially in environments with very gradual changes in elevation (flat)</a:t>
            </a:r>
            <a:br>
              <a:rPr lang="en-GB" sz="1400" dirty="0"/>
            </a:br>
            <a:r>
              <a:rPr lang="en-GB" sz="1400" dirty="0"/>
              <a:t> </a:t>
            </a:r>
            <a:endParaRPr lang="en-GB" sz="600" dirty="0"/>
          </a:p>
          <a:p>
            <a:pPr lvl="1"/>
            <a:endParaRPr lang="en-GB" sz="1400" dirty="0"/>
          </a:p>
          <a:p>
            <a:pPr lvl="1"/>
            <a:endParaRPr lang="en-GB" sz="1400" dirty="0"/>
          </a:p>
          <a:p>
            <a:endParaRPr lang="en-GB" sz="1400" dirty="0"/>
          </a:p>
          <a:p>
            <a:endParaRPr lang="en-GB" sz="1400" dirty="0"/>
          </a:p>
          <a:p>
            <a:endParaRPr lang="en-GB" sz="1800" dirty="0"/>
          </a:p>
        </p:txBody>
      </p:sp>
    </p:spTree>
    <p:extLst>
      <p:ext uri="{BB962C8B-B14F-4D97-AF65-F5344CB8AC3E}">
        <p14:creationId xmlns:p14="http://schemas.microsoft.com/office/powerpoint/2010/main" val="1809746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1110</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Solving the correspondence problem in an unstructured, unmapped environment</vt:lpstr>
      <vt:lpstr>PowerPoint Presentation</vt:lpstr>
      <vt:lpstr>Localisation problem - context</vt:lpstr>
      <vt:lpstr>Localisation problem - context</vt:lpstr>
      <vt:lpstr>Script notes, Localisation (Delete later)</vt:lpstr>
      <vt:lpstr>AIM</vt:lpstr>
      <vt:lpstr>Script notes, AIM (Delete later)</vt:lpstr>
      <vt:lpstr>Objectives</vt:lpstr>
      <vt:lpstr>Script notes, Objectives (Delete later)</vt:lpstr>
      <vt:lpstr>Timeline</vt:lpstr>
      <vt:lpstr>Script notes, Timeline (Delete later)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Pepe</dc:creator>
  <cp:lastModifiedBy>St Pepe</cp:lastModifiedBy>
  <cp:revision>9</cp:revision>
  <dcterms:created xsi:type="dcterms:W3CDTF">2023-10-16T11:41:55Z</dcterms:created>
  <dcterms:modified xsi:type="dcterms:W3CDTF">2023-10-19T16:36:43Z</dcterms:modified>
</cp:coreProperties>
</file>