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488" y="238125"/>
            <a:ext cx="8963025" cy="4814888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</p:sp>
      <p:sp>
        <p:nvSpPr>
          <p:cNvPr id="3" name="Text 1"/>
          <p:cNvSpPr/>
          <p:nvPr/>
        </p:nvSpPr>
        <p:spPr>
          <a:xfrm>
            <a:off x="90488" y="76200"/>
            <a:ext cx="11811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12 МАЯ 2025</a:t>
            </a:r>
            <a:endParaRPr lang="en-US" sz="825" dirty="0"/>
          </a:p>
        </p:txBody>
      </p:sp>
      <p:sp>
        <p:nvSpPr>
          <p:cNvPr id="4" name="Text 2"/>
          <p:cNvSpPr/>
          <p:nvPr/>
        </p:nvSpPr>
        <p:spPr>
          <a:xfrm>
            <a:off x="1300163" y="76200"/>
            <a:ext cx="952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ОКАВИА</a:t>
            </a:r>
            <a:endParaRPr lang="en-US" sz="825" dirty="0"/>
          </a:p>
        </p:txBody>
      </p:sp>
      <p:sp>
        <p:nvSpPr>
          <p:cNvPr id="5" name="Text 3"/>
          <p:cNvSpPr/>
          <p:nvPr/>
        </p:nvSpPr>
        <p:spPr>
          <a:xfrm>
            <a:off x="8120063" y="76200"/>
            <a:ext cx="13906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ЯНДЕКС.ЛИЦЕЙ</a:t>
            </a:r>
            <a:endParaRPr lang="en-US" sz="825" dirty="0"/>
          </a:p>
        </p:txBody>
      </p:sp>
      <p:sp>
        <p:nvSpPr>
          <p:cNvPr id="6" name="Text 4"/>
          <p:cNvSpPr/>
          <p:nvPr/>
        </p:nvSpPr>
        <p:spPr>
          <a:xfrm>
            <a:off x="742950" y="1000125"/>
            <a:ext cx="6757988" cy="1571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188"/>
              </a:lnSpc>
              <a:buNone/>
            </a:pPr>
            <a:r>
              <a:rPr lang="en-US" sz="5625" b="1" dirty="0">
                <a:solidFill>
                  <a:srgbClr val="000000">
                    <a:alpha val="99000"/>
                  </a:srgbClr>
                </a:solidFill>
                <a:latin typeface="Anonymous Pro" pitchFamily="34" charset="0"/>
                <a:ea typeface="Anonymous Pro" pitchFamily="34" charset="-122"/>
                <a:cs typeface="Anonymous Pro" pitchFamily="34" charset="-120"/>
              </a:rPr>
              <a:t>Финальный проект</a:t>
            </a:r>
            <a:endParaRPr lang="en-US" sz="5625" dirty="0"/>
          </a:p>
          <a:p>
            <a:pPr algn="l" indent="0" marL="0">
              <a:lnSpc>
                <a:spcPts val="6188"/>
              </a:lnSpc>
              <a:buNone/>
            </a:pPr>
            <a:r>
              <a:rPr lang="en-US" sz="5625" b="1" dirty="0">
                <a:solidFill>
                  <a:srgbClr val="000000">
                    <a:alpha val="99000"/>
                  </a:srgbClr>
                </a:solidFill>
                <a:latin typeface="Anonymous Pro" pitchFamily="34" charset="0"/>
                <a:ea typeface="Anonymous Pro" pitchFamily="34" charset="-122"/>
                <a:cs typeface="Anonymous Pro" pitchFamily="34" charset="-120"/>
              </a:rPr>
              <a:t>для Яндекс.Лицей</a:t>
            </a:r>
            <a:endParaRPr lang="en-US" sz="5625" dirty="0"/>
          </a:p>
        </p:txBody>
      </p:sp>
      <p:sp>
        <p:nvSpPr>
          <p:cNvPr id="7" name="Text 5"/>
          <p:cNvSpPr/>
          <p:nvPr/>
        </p:nvSpPr>
        <p:spPr>
          <a:xfrm>
            <a:off x="742950" y="2938463"/>
            <a:ext cx="7115175" cy="785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188"/>
              </a:lnSpc>
              <a:buNone/>
            </a:pPr>
            <a:r>
              <a:rPr lang="en-US" sz="5625" dirty="0">
                <a:solidFill>
                  <a:srgbClr val="000000">
                    <a:alpha val="99000"/>
                  </a:srgbClr>
                </a:solidFill>
                <a:latin typeface="Anonymous Pro" pitchFamily="34" charset="0"/>
                <a:ea typeface="Anonymous Pro" pitchFamily="34" charset="-122"/>
                <a:cs typeface="Anonymous Pro" pitchFamily="34" charset="-120"/>
              </a:rPr>
              <a:t>ОкАвиа</a:t>
            </a:r>
            <a:endParaRPr lang="en-US" sz="56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488" y="233362"/>
            <a:ext cx="2771775" cy="4814888"/>
          </a:xfrm>
          <a:prstGeom prst="roundRect">
            <a:avLst>
              <a:gd name="adj" fmla="val 4948"/>
            </a:avLst>
          </a:prstGeom>
          <a:solidFill>
            <a:srgbClr val="F5F1E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957513" y="233362"/>
            <a:ext cx="6096000" cy="4814888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619625" y="1000125"/>
            <a:ext cx="3729038" cy="838200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4619625" y="2124075"/>
            <a:ext cx="3729038" cy="95250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610100" y="3533775"/>
            <a:ext cx="3709988" cy="795338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4610100" y="3533775"/>
            <a:ext cx="190500" cy="190500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5067300" y="3533775"/>
            <a:ext cx="3252788" cy="638175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4610100" y="3533775"/>
            <a:ext cx="190500" cy="190500"/>
          </a:xfrm>
          <a:prstGeom prst="roundRect">
            <a:avLst/>
          </a:prstGeom>
          <a:solidFill>
            <a:srgbClr val="000000"/>
          </a:solidFill>
          <a:ln/>
        </p:spPr>
      </p:sp>
      <p:sp>
        <p:nvSpPr>
          <p:cNvPr id="10" name="Shape 8"/>
          <p:cNvSpPr/>
          <p:nvPr/>
        </p:nvSpPr>
        <p:spPr>
          <a:xfrm>
            <a:off x="4619625" y="212407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5076825" y="2124075"/>
            <a:ext cx="3271838" cy="952500"/>
          </a:xfrm>
          <a:prstGeom prst="rect">
            <a:avLst/>
          </a:prstGeom>
          <a:noFill/>
          <a:ln/>
        </p:spPr>
      </p:sp>
      <p:sp>
        <p:nvSpPr>
          <p:cNvPr id="12" name="Shape 10"/>
          <p:cNvSpPr/>
          <p:nvPr/>
        </p:nvSpPr>
        <p:spPr>
          <a:xfrm>
            <a:off x="4619625" y="2124075"/>
            <a:ext cx="190500" cy="190500"/>
          </a:xfrm>
          <a:prstGeom prst="roundRect">
            <a:avLst/>
          </a:prstGeom>
          <a:solidFill>
            <a:srgbClr val="000000"/>
          </a:solidFill>
          <a:ln/>
        </p:spPr>
      </p:sp>
      <p:sp>
        <p:nvSpPr>
          <p:cNvPr id="13" name="Shape 11"/>
          <p:cNvSpPr/>
          <p:nvPr/>
        </p:nvSpPr>
        <p:spPr>
          <a:xfrm>
            <a:off x="4619625" y="1000125"/>
            <a:ext cx="190500" cy="190500"/>
          </a:xfrm>
          <a:prstGeom prst="rect">
            <a:avLst/>
          </a:prstGeom>
          <a:noFill/>
          <a:ln/>
        </p:spPr>
      </p:sp>
      <p:sp>
        <p:nvSpPr>
          <p:cNvPr id="14" name="Shape 12"/>
          <p:cNvSpPr/>
          <p:nvPr/>
        </p:nvSpPr>
        <p:spPr>
          <a:xfrm>
            <a:off x="5076825" y="1000125"/>
            <a:ext cx="2762250" cy="838200"/>
          </a:xfrm>
          <a:prstGeom prst="rect">
            <a:avLst/>
          </a:prstGeom>
          <a:noFill/>
          <a:ln/>
        </p:spPr>
      </p:sp>
      <p:sp>
        <p:nvSpPr>
          <p:cNvPr id="15" name="Shape 13"/>
          <p:cNvSpPr/>
          <p:nvPr/>
        </p:nvSpPr>
        <p:spPr>
          <a:xfrm>
            <a:off x="4619625" y="1000125"/>
            <a:ext cx="190500" cy="190500"/>
          </a:xfrm>
          <a:prstGeom prst="roundRect">
            <a:avLst/>
          </a:prstGeom>
          <a:solidFill>
            <a:srgbClr val="000000"/>
          </a:solidFill>
          <a:ln/>
        </p:spPr>
      </p:sp>
      <p:sp>
        <p:nvSpPr>
          <p:cNvPr id="16" name="Text 14"/>
          <p:cNvSpPr/>
          <p:nvPr/>
        </p:nvSpPr>
        <p:spPr>
          <a:xfrm>
            <a:off x="1123950" y="76200"/>
            <a:ext cx="11620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Anonymous Pro" pitchFamily="34" charset="0"/>
                <a:ea typeface="Anonymous Pro" pitchFamily="34" charset="-122"/>
                <a:cs typeface="Anonymous Pro" pitchFamily="34" charset="-120"/>
              </a:rPr>
              <a:t>12 МАЯ 2025</a:t>
            </a:r>
            <a:endParaRPr lang="en-US" sz="825" dirty="0"/>
          </a:p>
        </p:txBody>
      </p:sp>
      <p:sp>
        <p:nvSpPr>
          <p:cNvPr id="17" name="Text 15"/>
          <p:cNvSpPr/>
          <p:nvPr/>
        </p:nvSpPr>
        <p:spPr>
          <a:xfrm>
            <a:off x="2719388" y="76200"/>
            <a:ext cx="8382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Anonymous Pro" pitchFamily="34" charset="0"/>
                <a:ea typeface="Anonymous Pro" pitchFamily="34" charset="-122"/>
                <a:cs typeface="Anonymous Pro" pitchFamily="34" charset="-120"/>
              </a:rPr>
              <a:t>ОКАВИА</a:t>
            </a:r>
            <a:endParaRPr lang="en-US" sz="825" dirty="0"/>
          </a:p>
        </p:txBody>
      </p:sp>
      <p:sp>
        <p:nvSpPr>
          <p:cNvPr id="18" name="Text 16"/>
          <p:cNvSpPr/>
          <p:nvPr/>
        </p:nvSpPr>
        <p:spPr>
          <a:xfrm>
            <a:off x="5619750" y="76200"/>
            <a:ext cx="12287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Anonymous Pro" pitchFamily="34" charset="0"/>
                <a:ea typeface="Anonymous Pro" pitchFamily="34" charset="-122"/>
                <a:cs typeface="Anonymous Pro" pitchFamily="34" charset="-120"/>
              </a:rPr>
              <a:t>ЯНДЕКС.ЛИЦЕЙ</a:t>
            </a:r>
            <a:endParaRPr lang="en-US" sz="825" dirty="0"/>
          </a:p>
        </p:txBody>
      </p:sp>
      <p:sp>
        <p:nvSpPr>
          <p:cNvPr id="19" name="Text 17"/>
          <p:cNvSpPr/>
          <p:nvPr/>
        </p:nvSpPr>
        <p:spPr>
          <a:xfrm>
            <a:off x="5067300" y="3533775"/>
            <a:ext cx="3709987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spc="105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Актуальность информации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5067300" y="3857625"/>
            <a:ext cx="3709987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38"/>
              </a:lnSpc>
              <a:buNone/>
            </a:pPr>
            <a:r>
              <a:rPr lang="en-US" sz="825" spc="-1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Различные API  могут предоставить доступ к наиболее актуальной информации</a:t>
            </a:r>
            <a:endParaRPr lang="en-US" sz="825" dirty="0"/>
          </a:p>
        </p:txBody>
      </p:sp>
      <p:sp>
        <p:nvSpPr>
          <p:cNvPr id="21" name="Text 19"/>
          <p:cNvSpPr/>
          <p:nvPr/>
        </p:nvSpPr>
        <p:spPr>
          <a:xfrm>
            <a:off x="5076825" y="2124075"/>
            <a:ext cx="3729038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spc="105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Интерактивность и информативность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5076825" y="2733675"/>
            <a:ext cx="372903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Интерактивность сервиса поможет нативно узнавать изменения и поддерживать связь с попутчиками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5076825" y="1000125"/>
            <a:ext cx="321945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spc="105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Помощь пользователю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5076825" y="1323975"/>
            <a:ext cx="321945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spc="-20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В наше время становится сложно отслеживать быстрые изменения в расписании полётов и локальные ограничения. 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233362" y="2276475"/>
            <a:ext cx="2943225" cy="733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Anonymous Pro" pitchFamily="34" charset="0"/>
                <a:ea typeface="Anonymous Pro" pitchFamily="34" charset="-122"/>
                <a:cs typeface="Anonymous Pro" pitchFamily="34" charset="-120"/>
              </a:rPr>
              <a:t>Цели и задачи нашего сайта</a:t>
            </a:r>
            <a:endParaRPr lang="en-US" sz="26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488" y="238125"/>
            <a:ext cx="8963025" cy="4814888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763" y="2233613"/>
            <a:ext cx="3300413" cy="183356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0488" y="76200"/>
            <a:ext cx="11811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12 МАЯ 2025</a:t>
            </a:r>
            <a:endParaRPr lang="en-US" sz="825" dirty="0"/>
          </a:p>
        </p:txBody>
      </p:sp>
      <p:sp>
        <p:nvSpPr>
          <p:cNvPr id="5" name="Text 2"/>
          <p:cNvSpPr/>
          <p:nvPr/>
        </p:nvSpPr>
        <p:spPr>
          <a:xfrm>
            <a:off x="1300163" y="76200"/>
            <a:ext cx="952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ОКАВИА</a:t>
            </a:r>
            <a:endParaRPr lang="en-US" sz="825" dirty="0"/>
          </a:p>
        </p:txBody>
      </p:sp>
      <p:sp>
        <p:nvSpPr>
          <p:cNvPr id="6" name="Text 3"/>
          <p:cNvSpPr/>
          <p:nvPr/>
        </p:nvSpPr>
        <p:spPr>
          <a:xfrm>
            <a:off x="8120063" y="76200"/>
            <a:ext cx="13906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ЯНДЕКС.ЛИЦЕЙ</a:t>
            </a:r>
            <a:endParaRPr lang="en-US" sz="825" dirty="0"/>
          </a:p>
        </p:txBody>
      </p:sp>
      <p:sp>
        <p:nvSpPr>
          <p:cNvPr id="7" name="Text 4"/>
          <p:cNvSpPr/>
          <p:nvPr/>
        </p:nvSpPr>
        <p:spPr>
          <a:xfrm>
            <a:off x="4619625" y="1000125"/>
            <a:ext cx="4157663" cy="33004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888"/>
              </a:lnSpc>
              <a:buSzPct val="100000"/>
              <a:buFont typeface="+mj-lt"/>
              <a:buAutoNum type="arabicPeriod" startAt="1"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Веб-страницы с Bootstrap</a:t>
            </a:r>
            <a:endParaRPr lang="en-US" sz="2625" dirty="0"/>
          </a:p>
          <a:p>
            <a:pPr algn="l" marL="342900" indent="-342900">
              <a:lnSpc>
                <a:spcPts val="2888"/>
              </a:lnSpc>
              <a:buSzPct val="100000"/>
              <a:buFont typeface="+mj-lt"/>
              <a:buAutoNum type="arabicPeriod" startAt="1"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REST API и стороннее API</a:t>
            </a:r>
            <a:endParaRPr lang="en-US" sz="2625" dirty="0"/>
          </a:p>
          <a:p>
            <a:pPr algn="l" marL="342900" indent="-342900">
              <a:lnSpc>
                <a:spcPts val="2888"/>
              </a:lnSpc>
              <a:buSzPct val="100000"/>
              <a:buFont typeface="+mj-lt"/>
              <a:buAutoNum type="arabicPeriod" startAt="1"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flask-login</a:t>
            </a:r>
            <a:endParaRPr lang="en-US" sz="2625" dirty="0"/>
          </a:p>
          <a:p>
            <a:pPr algn="l" marL="342900" indent="-342900">
              <a:lnSpc>
                <a:spcPts val="2888"/>
              </a:lnSpc>
              <a:buSzPct val="100000"/>
              <a:buFont typeface="+mj-lt"/>
              <a:buAutoNum type="arabicPeriod" startAt="1"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SMTP Yandex</a:t>
            </a:r>
            <a:endParaRPr lang="en-US" sz="2625" dirty="0"/>
          </a:p>
          <a:p>
            <a:pPr algn="l" marL="342900" indent="-342900">
              <a:lnSpc>
                <a:spcPts val="2888"/>
              </a:lnSpc>
              <a:buSzPct val="100000"/>
              <a:buFont typeface="+mj-lt"/>
              <a:buAutoNum type="arabicPeriod" startAt="1"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sqlalchemy</a:t>
            </a:r>
            <a:endParaRPr lang="en-US" sz="2625" dirty="0"/>
          </a:p>
          <a:p>
            <a:pPr algn="l" marL="342900" indent="-342900">
              <a:lnSpc>
                <a:spcPts val="2888"/>
              </a:lnSpc>
              <a:buSzPct val="100000"/>
              <a:buFont typeface="+mj-lt"/>
              <a:buAutoNum type="arabicPeriod" startAt="1"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Работа с БД</a:t>
            </a:r>
            <a:endParaRPr lang="en-US" sz="2625" dirty="0"/>
          </a:p>
          <a:p>
            <a:pPr algn="l" marL="342900" indent="-342900">
              <a:lnSpc>
                <a:spcPts val="2888"/>
              </a:lnSpc>
              <a:buSzPct val="100000"/>
              <a:buFont typeface="+mj-lt"/>
              <a:buAutoNum type="arabicPeriod" startAt="1"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Шаблоны flask</a:t>
            </a:r>
            <a:endParaRPr lang="en-US" sz="2625" dirty="0"/>
          </a:p>
        </p:txBody>
      </p:sp>
      <p:sp>
        <p:nvSpPr>
          <p:cNvPr id="8" name="Text 5"/>
          <p:cNvSpPr/>
          <p:nvPr/>
        </p:nvSpPr>
        <p:spPr>
          <a:xfrm>
            <a:off x="742950" y="1000125"/>
            <a:ext cx="4243388" cy="895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506"/>
              </a:lnSpc>
              <a:buNone/>
            </a:pPr>
            <a:r>
              <a:rPr lang="en-US" sz="3188" b="1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Использованные технологии</a:t>
            </a:r>
            <a:endParaRPr lang="en-US" sz="31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488" y="238125"/>
            <a:ext cx="8963025" cy="4814888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0500" y="4176712"/>
            <a:ext cx="2366963" cy="285750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513" y="519113"/>
            <a:ext cx="6096000" cy="42576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0488" y="76200"/>
            <a:ext cx="11811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12 МАЯ 2025</a:t>
            </a:r>
            <a:endParaRPr lang="en-US" sz="825" dirty="0"/>
          </a:p>
        </p:txBody>
      </p:sp>
      <p:sp>
        <p:nvSpPr>
          <p:cNvPr id="6" name="Text 3"/>
          <p:cNvSpPr/>
          <p:nvPr/>
        </p:nvSpPr>
        <p:spPr>
          <a:xfrm>
            <a:off x="1300163" y="76200"/>
            <a:ext cx="952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ОКАВИА</a:t>
            </a:r>
            <a:endParaRPr lang="en-US" sz="825" dirty="0"/>
          </a:p>
        </p:txBody>
      </p:sp>
      <p:sp>
        <p:nvSpPr>
          <p:cNvPr id="7" name="Text 4"/>
          <p:cNvSpPr/>
          <p:nvPr/>
        </p:nvSpPr>
        <p:spPr>
          <a:xfrm>
            <a:off x="8120063" y="76200"/>
            <a:ext cx="13906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ЯНДЕКС.ЛИЦЕЙ</a:t>
            </a:r>
            <a:endParaRPr lang="en-US" sz="825" dirty="0"/>
          </a:p>
        </p:txBody>
      </p:sp>
      <p:sp>
        <p:nvSpPr>
          <p:cNvPr id="8" name="Text 5"/>
          <p:cNvSpPr/>
          <p:nvPr/>
        </p:nvSpPr>
        <p:spPr>
          <a:xfrm>
            <a:off x="190500" y="547688"/>
            <a:ext cx="294322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Сердце проекта</a:t>
            </a:r>
            <a:endParaRPr lang="en-US" sz="2625" dirty="0"/>
          </a:p>
        </p:txBody>
      </p:sp>
      <p:sp>
        <p:nvSpPr>
          <p:cNvPr id="9" name="Text 6"/>
          <p:cNvSpPr/>
          <p:nvPr/>
        </p:nvSpPr>
        <p:spPr>
          <a:xfrm>
            <a:off x="190500" y="4176712"/>
            <a:ext cx="282416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spc="105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Страница просмотра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488" y="238125"/>
            <a:ext cx="8963025" cy="4814888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76238" y="778669"/>
            <a:ext cx="4148137" cy="366713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0913" y="1828800"/>
            <a:ext cx="2157413" cy="1881187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588" y="1828800"/>
            <a:ext cx="2157413" cy="1881187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8" y="2519363"/>
            <a:ext cx="2209800" cy="500063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76238" y="778669"/>
            <a:ext cx="4605338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Использованные API</a:t>
            </a:r>
            <a:endParaRPr lang="en-US" sz="26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488" y="238125"/>
            <a:ext cx="8963025" cy="4814888"/>
          </a:xfrm>
          <a:prstGeom prst="roundRect">
            <a:avLst>
              <a:gd name="adj" fmla="val 2849"/>
            </a:avLst>
          </a:prstGeom>
          <a:solidFill>
            <a:srgbClr val="F5F1E9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66725" y="3233738"/>
            <a:ext cx="2366963" cy="102870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3248025" y="3233738"/>
            <a:ext cx="2366963" cy="714375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6029325" y="3233738"/>
            <a:ext cx="2366963" cy="728663"/>
          </a:xfrm>
          <a:prstGeom prst="rect">
            <a:avLst/>
          </a:prstGeom>
          <a:noFill/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5513" y="561975"/>
            <a:ext cx="2490788" cy="2333625"/>
          </a:xfrm>
          <a:prstGeom prst="rect">
            <a:avLst/>
          </a:prstGeom>
        </p:spPr>
      </p:pic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488" y="571500"/>
            <a:ext cx="2686050" cy="2324100"/>
          </a:xfrm>
          <a:prstGeom prst="rect">
            <a:avLst/>
          </a:prstGeom>
        </p:spPr>
      </p:pic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38" y="614363"/>
            <a:ext cx="2305050" cy="230981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90488" y="76200"/>
            <a:ext cx="11811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12 МАЯ 2025</a:t>
            </a:r>
            <a:endParaRPr lang="en-US" sz="825" dirty="0"/>
          </a:p>
        </p:txBody>
      </p:sp>
      <p:sp>
        <p:nvSpPr>
          <p:cNvPr id="10" name="Text 5"/>
          <p:cNvSpPr/>
          <p:nvPr/>
        </p:nvSpPr>
        <p:spPr>
          <a:xfrm>
            <a:off x="1300163" y="76200"/>
            <a:ext cx="952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ОКАВИА</a:t>
            </a:r>
            <a:endParaRPr lang="en-US" sz="825" dirty="0"/>
          </a:p>
        </p:txBody>
      </p:sp>
      <p:sp>
        <p:nvSpPr>
          <p:cNvPr id="11" name="Text 6"/>
          <p:cNvSpPr/>
          <p:nvPr/>
        </p:nvSpPr>
        <p:spPr>
          <a:xfrm>
            <a:off x="8120063" y="76200"/>
            <a:ext cx="13906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ЯНДЕКС.ЛИЦЕЙ</a:t>
            </a:r>
            <a:endParaRPr lang="en-US" sz="825" dirty="0"/>
          </a:p>
        </p:txBody>
      </p:sp>
      <p:sp>
        <p:nvSpPr>
          <p:cNvPr id="12" name="Text 7"/>
          <p:cNvSpPr/>
          <p:nvPr/>
        </p:nvSpPr>
        <p:spPr>
          <a:xfrm>
            <a:off x="6029325" y="3233738"/>
            <a:ext cx="2824163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25"/>
              </a:lnSpc>
              <a:buNone/>
            </a:pPr>
            <a:r>
              <a:rPr lang="en-US" sz="1350" b="1" spc="95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Регистрация в системе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6029325" y="3490913"/>
            <a:ext cx="2824163" cy="471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38"/>
              </a:lnSpc>
              <a:buNone/>
            </a:pPr>
            <a:r>
              <a:rPr lang="en-US" sz="825" spc="-1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Добавляет в базу данных пользователя и его данные</a:t>
            </a:r>
            <a:endParaRPr lang="en-US" sz="825" dirty="0"/>
          </a:p>
        </p:txBody>
      </p:sp>
      <p:sp>
        <p:nvSpPr>
          <p:cNvPr id="14" name="Text 9"/>
          <p:cNvSpPr/>
          <p:nvPr/>
        </p:nvSpPr>
        <p:spPr>
          <a:xfrm>
            <a:off x="3248025" y="3233738"/>
            <a:ext cx="282416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spc="105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Просмотр аккаунта</a:t>
            </a:r>
            <a:endParaRPr lang="en-US" sz="1500" dirty="0"/>
          </a:p>
        </p:txBody>
      </p:sp>
      <p:sp>
        <p:nvSpPr>
          <p:cNvPr id="15" name="Text 10"/>
          <p:cNvSpPr/>
          <p:nvPr/>
        </p:nvSpPr>
        <p:spPr>
          <a:xfrm>
            <a:off x="3248025" y="3633788"/>
            <a:ext cx="2824163" cy="3143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38"/>
              </a:lnSpc>
              <a:buNone/>
            </a:pPr>
            <a:r>
              <a:rPr lang="en-US" sz="825" spc="-1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Выводит информацию о профиле пользователя, в который выполнен вход</a:t>
            </a:r>
            <a:endParaRPr lang="en-US" sz="825" dirty="0"/>
          </a:p>
        </p:txBody>
      </p:sp>
      <p:sp>
        <p:nvSpPr>
          <p:cNvPr id="16" name="Text 11"/>
          <p:cNvSpPr/>
          <p:nvPr/>
        </p:nvSpPr>
        <p:spPr>
          <a:xfrm>
            <a:off x="466725" y="3233738"/>
            <a:ext cx="282416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spc="105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Вход в систему</a:t>
            </a:r>
            <a:endParaRPr lang="en-US" sz="1500" dirty="0"/>
          </a:p>
        </p:txBody>
      </p:sp>
      <p:sp>
        <p:nvSpPr>
          <p:cNvPr id="17" name="Text 12"/>
          <p:cNvSpPr/>
          <p:nvPr/>
        </p:nvSpPr>
        <p:spPr>
          <a:xfrm>
            <a:off x="466725" y="3633788"/>
            <a:ext cx="2824163" cy="628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238"/>
              </a:lnSpc>
              <a:buNone/>
            </a:pPr>
            <a:r>
              <a:rPr lang="en-US" sz="825" spc="-1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Получает информацию из базы данных о пользователях и при совпадении данных даёт current_user права зарегистрированного пользователя</a:t>
            </a:r>
            <a:endParaRPr lang="en-US" sz="8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488" y="238125"/>
            <a:ext cx="8963025" cy="4814888"/>
          </a:xfrm>
          <a:prstGeom prst="roundRect">
            <a:avLst>
              <a:gd name="adj" fmla="val 3039"/>
            </a:avLst>
          </a:prstGeom>
          <a:solidFill>
            <a:srgbClr val="F5F1E9"/>
          </a:solidFill>
          <a:ln/>
        </p:spPr>
      </p:sp>
      <p:sp>
        <p:nvSpPr>
          <p:cNvPr id="3" name="Text 1"/>
          <p:cNvSpPr/>
          <p:nvPr/>
        </p:nvSpPr>
        <p:spPr>
          <a:xfrm>
            <a:off x="257175" y="2547938"/>
            <a:ext cx="2333625" cy="2333625"/>
          </a:xfrm>
          <a:prstGeom prst="roundRect">
            <a:avLst>
              <a:gd name="adj" fmla="val 9404"/>
            </a:avLst>
          </a:prstGeom>
          <a:solidFill>
            <a:srgbClr val="0000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362" y="685800"/>
            <a:ext cx="8631696" cy="16002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2619375"/>
            <a:ext cx="2190750" cy="21907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0488" y="76200"/>
            <a:ext cx="11811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12 МАЯ 2025</a:t>
            </a:r>
            <a:endParaRPr lang="en-US" sz="825" dirty="0"/>
          </a:p>
        </p:txBody>
      </p:sp>
      <p:sp>
        <p:nvSpPr>
          <p:cNvPr id="7" name="Text 3"/>
          <p:cNvSpPr/>
          <p:nvPr/>
        </p:nvSpPr>
        <p:spPr>
          <a:xfrm>
            <a:off x="1300163" y="76200"/>
            <a:ext cx="952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ОКАВИА</a:t>
            </a:r>
            <a:endParaRPr lang="en-US" sz="825" dirty="0"/>
          </a:p>
        </p:txBody>
      </p:sp>
      <p:sp>
        <p:nvSpPr>
          <p:cNvPr id="8" name="Text 4"/>
          <p:cNvSpPr/>
          <p:nvPr/>
        </p:nvSpPr>
        <p:spPr>
          <a:xfrm>
            <a:off x="8120063" y="76200"/>
            <a:ext cx="13906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F5F1E9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ЯНДЕКС.ЛИЦЕЙ</a:t>
            </a:r>
            <a:endParaRPr lang="en-US" sz="825" dirty="0"/>
          </a:p>
        </p:txBody>
      </p:sp>
      <p:sp>
        <p:nvSpPr>
          <p:cNvPr id="9" name="Text 5"/>
          <p:cNvSpPr/>
          <p:nvPr/>
        </p:nvSpPr>
        <p:spPr>
          <a:xfrm>
            <a:off x="233362" y="238125"/>
            <a:ext cx="5595938" cy="447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506"/>
              </a:lnSpc>
              <a:buNone/>
            </a:pPr>
            <a:r>
              <a:rPr lang="en-US" sz="3188" b="1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Финансовая модель</a:t>
            </a:r>
            <a:endParaRPr lang="en-US" sz="31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90500" y="3290888"/>
            <a:ext cx="2366963" cy="114300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8" y="238125"/>
            <a:ext cx="8963025" cy="48148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413" y="461963"/>
            <a:ext cx="2054228" cy="4216400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2571750"/>
            <a:ext cx="577853" cy="50800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675" y="1757363"/>
            <a:ext cx="801691" cy="50800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90500" y="547688"/>
            <a:ext cx="2943225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8"/>
              </a:lnSpc>
              <a:buNone/>
            </a:pPr>
            <a:r>
              <a:rPr lang="en-US" sz="2625" spc="-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Яндекс SMTP</a:t>
            </a:r>
            <a:endParaRPr lang="en-US" sz="2625" dirty="0"/>
          </a:p>
        </p:txBody>
      </p:sp>
      <p:sp>
        <p:nvSpPr>
          <p:cNvPr id="8" name="Text 2"/>
          <p:cNvSpPr/>
          <p:nvPr/>
        </p:nvSpPr>
        <p:spPr>
          <a:xfrm>
            <a:off x="90488" y="76200"/>
            <a:ext cx="11811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12 МАЯ 2025</a:t>
            </a:r>
            <a:endParaRPr lang="en-US" sz="825" dirty="0"/>
          </a:p>
        </p:txBody>
      </p:sp>
      <p:sp>
        <p:nvSpPr>
          <p:cNvPr id="9" name="Text 3"/>
          <p:cNvSpPr/>
          <p:nvPr/>
        </p:nvSpPr>
        <p:spPr>
          <a:xfrm>
            <a:off x="1300163" y="76200"/>
            <a:ext cx="952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ОКАВИА</a:t>
            </a:r>
            <a:endParaRPr lang="en-US" sz="825" dirty="0"/>
          </a:p>
        </p:txBody>
      </p:sp>
      <p:sp>
        <p:nvSpPr>
          <p:cNvPr id="10" name="Text 4"/>
          <p:cNvSpPr/>
          <p:nvPr/>
        </p:nvSpPr>
        <p:spPr>
          <a:xfrm>
            <a:off x="8120063" y="76200"/>
            <a:ext cx="13906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ЯНДЕКС.ЛИЦЕЙ</a:t>
            </a:r>
            <a:endParaRPr lang="en-US" sz="825" dirty="0"/>
          </a:p>
        </p:txBody>
      </p:sp>
      <p:sp>
        <p:nvSpPr>
          <p:cNvPr id="11" name="Text 5"/>
          <p:cNvSpPr/>
          <p:nvPr/>
        </p:nvSpPr>
        <p:spPr>
          <a:xfrm>
            <a:off x="7591425" y="2400300"/>
            <a:ext cx="155257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СГЕНЕРИРОВАННЫЙ КОД ДЛЯ ПРОВЕРКИ</a:t>
            </a:r>
            <a:endParaRPr lang="en-US" sz="825" dirty="0"/>
          </a:p>
        </p:txBody>
      </p:sp>
      <p:sp>
        <p:nvSpPr>
          <p:cNvPr id="12" name="Text 6"/>
          <p:cNvSpPr/>
          <p:nvPr/>
        </p:nvSpPr>
        <p:spPr>
          <a:xfrm>
            <a:off x="3514725" y="1657350"/>
            <a:ext cx="15335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УКАЗАННЫЙ В ПРОГРАММЕ EMAIL</a:t>
            </a:r>
            <a:endParaRPr lang="en-US" sz="825" dirty="0"/>
          </a:p>
        </p:txBody>
      </p:sp>
      <p:sp>
        <p:nvSpPr>
          <p:cNvPr id="13" name="Text 7"/>
          <p:cNvSpPr/>
          <p:nvPr/>
        </p:nvSpPr>
        <p:spPr>
          <a:xfrm>
            <a:off x="190500" y="3290888"/>
            <a:ext cx="2824163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spc="105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Позволяет пользователю подтвердить свой аккаунт через почту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1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0488" y="190500"/>
            <a:ext cx="8963025" cy="4814888"/>
          </a:xfrm>
          <a:prstGeom prst="roundRect">
            <a:avLst>
              <a:gd name="adj" fmla="val 2849"/>
            </a:avLst>
          </a:prstGeom>
          <a:noFill/>
          <a:ln w="12700">
            <a:solidFill>
              <a:srgbClr val="000000"/>
            </a:solidFill>
            <a:prstDash val="solid"/>
          </a:ln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" y="1614488"/>
            <a:ext cx="4371975" cy="1971675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8" y="1423988"/>
            <a:ext cx="4381500" cy="27051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0488" y="76200"/>
            <a:ext cx="11811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12 МАЯ 2025</a:t>
            </a:r>
            <a:endParaRPr lang="en-US" sz="825" dirty="0"/>
          </a:p>
        </p:txBody>
      </p:sp>
      <p:sp>
        <p:nvSpPr>
          <p:cNvPr id="6" name="Text 2"/>
          <p:cNvSpPr/>
          <p:nvPr/>
        </p:nvSpPr>
        <p:spPr>
          <a:xfrm>
            <a:off x="1300163" y="76200"/>
            <a:ext cx="95250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ОКАВИА</a:t>
            </a:r>
            <a:endParaRPr lang="en-US" sz="825" dirty="0"/>
          </a:p>
        </p:txBody>
      </p:sp>
      <p:sp>
        <p:nvSpPr>
          <p:cNvPr id="7" name="Text 3"/>
          <p:cNvSpPr/>
          <p:nvPr/>
        </p:nvSpPr>
        <p:spPr>
          <a:xfrm>
            <a:off x="8120063" y="76200"/>
            <a:ext cx="13906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8"/>
              </a:lnSpc>
              <a:buNone/>
            </a:pPr>
            <a:r>
              <a:rPr lang="en-US" sz="825" b="1" spc="58" kern="0" dirty="0">
                <a:solidFill>
                  <a:srgbClr val="000000">
                    <a:alpha val="99000"/>
                  </a:srgbClr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ЯНДЕКС.ЛИЦЕЙ</a:t>
            </a:r>
            <a:endParaRPr lang="en-US" sz="825" dirty="0"/>
          </a:p>
        </p:txBody>
      </p:sp>
      <p:sp>
        <p:nvSpPr>
          <p:cNvPr id="8" name="Text 4"/>
          <p:cNvSpPr/>
          <p:nvPr/>
        </p:nvSpPr>
        <p:spPr>
          <a:xfrm>
            <a:off x="5919788" y="4129088"/>
            <a:ext cx="2128838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4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Объект полёта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1114425" y="4129088"/>
            <a:ext cx="2890838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4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Объект пользователя</a:t>
            </a:r>
            <a:endParaRPr lang="en-US" sz="1800" dirty="0"/>
          </a:p>
        </p:txBody>
      </p:sp>
      <p:sp>
        <p:nvSpPr>
          <p:cNvPr id="10" name="Text 6"/>
          <p:cNvSpPr/>
          <p:nvPr/>
        </p:nvSpPr>
        <p:spPr>
          <a:xfrm>
            <a:off x="3052763" y="581025"/>
            <a:ext cx="34909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40" kern="0" dirty="0">
                <a:solidFill>
                  <a:srgbClr val="000000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SQLAlchemy и база данных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2025-05-12T07:27:37Z</dcterms:created>
  <dcterms:modified xsi:type="dcterms:W3CDTF">2025-05-12T07:27:37Z</dcterms:modified>
</cp:coreProperties>
</file>