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87" r:id="rId7"/>
    <p:sldId id="262" r:id="rId8"/>
    <p:sldId id="309" r:id="rId9"/>
    <p:sldId id="310" r:id="rId10"/>
    <p:sldId id="268" r:id="rId11"/>
    <p:sldId id="311" r:id="rId12"/>
    <p:sldId id="312" r:id="rId13"/>
    <p:sldId id="313" r:id="rId14"/>
    <p:sldId id="261" r:id="rId15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Fira Sans Extra Condensed Medium" panose="020B0604020202020204" charset="0"/>
      <p:regular r:id="rId22"/>
      <p:bold r:id="rId23"/>
      <p:italic r:id="rId24"/>
      <p:boldItalic r:id="rId25"/>
    </p:embeddedFont>
    <p:embeddedFont>
      <p:font typeface="Montserrat" panose="00000500000000000000" pitchFamily="2" charset="-52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7861D3-E7D2-41D7-9DF7-1E9CAEF1ED8C}">
  <a:tblStyle styleId="{F57861D3-E7D2-41D7-9DF7-1E9CAEF1ED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9fa940987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a9fa940987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>
          <a:extLst>
            <a:ext uri="{FF2B5EF4-FFF2-40B4-BE49-F238E27FC236}">
              <a16:creationId xmlns:a16="http://schemas.microsoft.com/office/drawing/2014/main" id="{B817A506-F012-CAD4-11B9-D5E398037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9fa940987_1_95:notes">
            <a:extLst>
              <a:ext uri="{FF2B5EF4-FFF2-40B4-BE49-F238E27FC236}">
                <a16:creationId xmlns:a16="http://schemas.microsoft.com/office/drawing/2014/main" id="{2D1DF5CA-CB27-4929-7240-DA38FEF339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a9fa940987_1_95:notes">
            <a:extLst>
              <a:ext uri="{FF2B5EF4-FFF2-40B4-BE49-F238E27FC236}">
                <a16:creationId xmlns:a16="http://schemas.microsoft.com/office/drawing/2014/main" id="{83C065D5-8E59-14D6-6B3D-ACDF1C0484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2378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>
          <a:extLst>
            <a:ext uri="{FF2B5EF4-FFF2-40B4-BE49-F238E27FC236}">
              <a16:creationId xmlns:a16="http://schemas.microsoft.com/office/drawing/2014/main" id="{8A449A6C-E590-F3AE-049B-90DFF7E49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9469d1f40_0_50:notes">
            <a:extLst>
              <a:ext uri="{FF2B5EF4-FFF2-40B4-BE49-F238E27FC236}">
                <a16:creationId xmlns:a16="http://schemas.microsoft.com/office/drawing/2014/main" id="{96FA3FBD-1C38-EB3D-5D02-1C5906F882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9469d1f40_0_50:notes">
            <a:extLst>
              <a:ext uri="{FF2B5EF4-FFF2-40B4-BE49-F238E27FC236}">
                <a16:creationId xmlns:a16="http://schemas.microsoft.com/office/drawing/2014/main" id="{52F8D735-7A0C-025E-0F31-BF7FEA3AC4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3432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>
          <a:extLst>
            <a:ext uri="{FF2B5EF4-FFF2-40B4-BE49-F238E27FC236}">
              <a16:creationId xmlns:a16="http://schemas.microsoft.com/office/drawing/2014/main" id="{33665F7F-1471-ECCE-0BA6-078C793E1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9469d1f40_0_50:notes">
            <a:extLst>
              <a:ext uri="{FF2B5EF4-FFF2-40B4-BE49-F238E27FC236}">
                <a16:creationId xmlns:a16="http://schemas.microsoft.com/office/drawing/2014/main" id="{326FB7F7-309C-3F38-9C24-CAF8967398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9469d1f40_0_50:notes">
            <a:extLst>
              <a:ext uri="{FF2B5EF4-FFF2-40B4-BE49-F238E27FC236}">
                <a16:creationId xmlns:a16="http://schemas.microsoft.com/office/drawing/2014/main" id="{989F92C8-0A20-570D-A3D3-C2D55F1C7E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679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038f0c78f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038f0c78f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9fa940987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9fa940987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a9fa940987_2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a9fa940987_2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>
          <a:extLst>
            <a:ext uri="{FF2B5EF4-FFF2-40B4-BE49-F238E27FC236}">
              <a16:creationId xmlns:a16="http://schemas.microsoft.com/office/drawing/2014/main" id="{E17394B1-F080-1A8F-BC62-0F6BC7D83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9fa940987_1_24:notes">
            <a:extLst>
              <a:ext uri="{FF2B5EF4-FFF2-40B4-BE49-F238E27FC236}">
                <a16:creationId xmlns:a16="http://schemas.microsoft.com/office/drawing/2014/main" id="{9D1979F9-87AD-EBF3-FAD1-FFED2A1B52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9fa940987_1_24:notes">
            <a:extLst>
              <a:ext uri="{FF2B5EF4-FFF2-40B4-BE49-F238E27FC236}">
                <a16:creationId xmlns:a16="http://schemas.microsoft.com/office/drawing/2014/main" id="{C4CB50EA-8998-BB45-1EB9-1305D011F9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66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>
          <a:extLst>
            <a:ext uri="{FF2B5EF4-FFF2-40B4-BE49-F238E27FC236}">
              <a16:creationId xmlns:a16="http://schemas.microsoft.com/office/drawing/2014/main" id="{10626265-99B5-72C6-140F-1F37F046A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9fa940987_1_24:notes">
            <a:extLst>
              <a:ext uri="{FF2B5EF4-FFF2-40B4-BE49-F238E27FC236}">
                <a16:creationId xmlns:a16="http://schemas.microsoft.com/office/drawing/2014/main" id="{2081B5F6-F188-05D0-FEFB-EF7F4CC517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9fa940987_1_24:notes">
            <a:extLst>
              <a:ext uri="{FF2B5EF4-FFF2-40B4-BE49-F238E27FC236}">
                <a16:creationId xmlns:a16="http://schemas.microsoft.com/office/drawing/2014/main" id="{C4417C89-9223-FBB1-35AD-C515DA761E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859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subTitle" idx="1"/>
          </p:nvPr>
        </p:nvSpPr>
        <p:spPr>
          <a:xfrm>
            <a:off x="711900" y="14760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2"/>
          </p:nvPr>
        </p:nvSpPr>
        <p:spPr>
          <a:xfrm>
            <a:off x="711900" y="18514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3"/>
          </p:nvPr>
        </p:nvSpPr>
        <p:spPr>
          <a:xfrm>
            <a:off x="2983950" y="14760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ubTitle" idx="4"/>
          </p:nvPr>
        </p:nvSpPr>
        <p:spPr>
          <a:xfrm>
            <a:off x="2983950" y="18514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5"/>
          </p:nvPr>
        </p:nvSpPr>
        <p:spPr>
          <a:xfrm>
            <a:off x="5256000" y="14760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6"/>
          </p:nvPr>
        </p:nvSpPr>
        <p:spPr>
          <a:xfrm>
            <a:off x="5256000" y="18514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7"/>
          </p:nvPr>
        </p:nvSpPr>
        <p:spPr>
          <a:xfrm>
            <a:off x="711900" y="29522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8"/>
          </p:nvPr>
        </p:nvSpPr>
        <p:spPr>
          <a:xfrm>
            <a:off x="711900" y="33276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9"/>
          </p:nvPr>
        </p:nvSpPr>
        <p:spPr>
          <a:xfrm>
            <a:off x="2983950" y="29522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3"/>
          </p:nvPr>
        </p:nvSpPr>
        <p:spPr>
          <a:xfrm>
            <a:off x="2983950" y="33276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14"/>
          </p:nvPr>
        </p:nvSpPr>
        <p:spPr>
          <a:xfrm>
            <a:off x="5256000" y="29522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15"/>
          </p:nvPr>
        </p:nvSpPr>
        <p:spPr>
          <a:xfrm>
            <a:off x="5256000" y="33276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6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/>
          <p:nvPr/>
        </p:nvSpPr>
        <p:spPr>
          <a:xfrm rot="10800000" flipH="1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 rot="10800000" flipH="1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8" r:id="rId7"/>
    <p:sldLayoutId id="2147483660" r:id="rId8"/>
    <p:sldLayoutId id="2147483666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Метод линейной регрессии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Ежова Елена, Кац Софья</a:t>
            </a:r>
            <a:br>
              <a:rPr lang="en" dirty="0"/>
            </a:br>
            <a:r>
              <a:rPr lang="en" dirty="0"/>
              <a:t>5030102/10401</a:t>
            </a:r>
            <a:endParaRPr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3BC4C7EF-34B0-894A-D1DE-F3992CDC71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0" t="10819" r="9552" b="6140"/>
          <a:stretch/>
        </p:blipFill>
        <p:spPr bwMode="auto">
          <a:xfrm>
            <a:off x="248125" y="2874971"/>
            <a:ext cx="3099204" cy="20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2"/>
          <p:cNvSpPr/>
          <p:nvPr/>
        </p:nvSpPr>
        <p:spPr>
          <a:xfrm>
            <a:off x="5044756" y="1391525"/>
            <a:ext cx="3743644" cy="1158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2"/>
          <p:cNvSpPr/>
          <p:nvPr/>
        </p:nvSpPr>
        <p:spPr>
          <a:xfrm>
            <a:off x="2738562" y="1391525"/>
            <a:ext cx="3393724" cy="1158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/>
              <a:t>Преимущества</a:t>
            </a:r>
            <a:endParaRPr sz="4800" dirty="0"/>
          </a:p>
        </p:txBody>
      </p:sp>
      <p:sp>
        <p:nvSpPr>
          <p:cNvPr id="341" name="Google Shape;341;p42"/>
          <p:cNvSpPr/>
          <p:nvPr/>
        </p:nvSpPr>
        <p:spPr>
          <a:xfrm>
            <a:off x="362857" y="1391525"/>
            <a:ext cx="3309257" cy="1158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2"/>
          <p:cNvSpPr txBox="1">
            <a:spLocks noGrp="1"/>
          </p:cNvSpPr>
          <p:nvPr>
            <p:ph type="subTitle" idx="4294967295"/>
          </p:nvPr>
        </p:nvSpPr>
        <p:spPr>
          <a:xfrm>
            <a:off x="467647" y="1643504"/>
            <a:ext cx="2933755" cy="706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b="1" dirty="0">
                <a:solidFill>
                  <a:schemeClr val="lt1"/>
                </a:solidFill>
              </a:rPr>
              <a:t>Простота и интерпретируемость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343" name="Google Shape;343;p42"/>
          <p:cNvSpPr txBox="1">
            <a:spLocks noGrp="1"/>
          </p:cNvSpPr>
          <p:nvPr>
            <p:ph type="subTitle" idx="4294967295"/>
          </p:nvPr>
        </p:nvSpPr>
        <p:spPr>
          <a:xfrm>
            <a:off x="3499977" y="1638966"/>
            <a:ext cx="2146064" cy="706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b="1" dirty="0">
                <a:solidFill>
                  <a:schemeClr val="lt1"/>
                </a:solidFill>
              </a:rPr>
              <a:t>Быстрая работа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344" name="Google Shape;344;p42"/>
          <p:cNvSpPr txBox="1">
            <a:spLocks noGrp="1"/>
          </p:cNvSpPr>
          <p:nvPr>
            <p:ph type="subTitle" idx="4294967295"/>
          </p:nvPr>
        </p:nvSpPr>
        <p:spPr>
          <a:xfrm>
            <a:off x="6013904" y="1606548"/>
            <a:ext cx="2412096" cy="7282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b="1" dirty="0">
                <a:solidFill>
                  <a:schemeClr val="lt1"/>
                </a:solidFill>
              </a:rPr>
              <a:t>Математическая обоснованность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345" name="Google Shape;345;p42"/>
          <p:cNvSpPr txBox="1">
            <a:spLocks noGrp="1"/>
          </p:cNvSpPr>
          <p:nvPr>
            <p:ph type="subTitle" idx="4294967295"/>
          </p:nvPr>
        </p:nvSpPr>
        <p:spPr>
          <a:xfrm>
            <a:off x="362857" y="2714225"/>
            <a:ext cx="2773818" cy="16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ru-RU" sz="1400" dirty="0">
                <a:solidFill>
                  <a:schemeClr val="dk1"/>
                </a:solidFill>
              </a:rPr>
              <a:t>Линейная регрессия проста в реализации и интерпретации, что делает её подходящей для задач, требующих объяснимости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346" name="Google Shape;346;p42"/>
          <p:cNvSpPr txBox="1">
            <a:spLocks noGrp="1"/>
          </p:cNvSpPr>
          <p:nvPr>
            <p:ph type="subTitle" idx="4294967295"/>
          </p:nvPr>
        </p:nvSpPr>
        <p:spPr>
          <a:xfrm>
            <a:off x="3136674" y="2714225"/>
            <a:ext cx="2773817" cy="16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ru-RU" sz="1400" dirty="0">
                <a:solidFill>
                  <a:schemeClr val="dk1"/>
                </a:solidFill>
              </a:rPr>
              <a:t>Линейная регрессия имеет низкую вычислительную сложность, особенно по сравнению с более сложными моделями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347" name="Google Shape;347;p42"/>
          <p:cNvSpPr txBox="1">
            <a:spLocks noGrp="1"/>
          </p:cNvSpPr>
          <p:nvPr>
            <p:ph type="subTitle" idx="4294967295"/>
          </p:nvPr>
        </p:nvSpPr>
        <p:spPr>
          <a:xfrm>
            <a:off x="5910493" y="2714225"/>
            <a:ext cx="2805336" cy="16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ru-RU" sz="1400" dirty="0">
                <a:solidFill>
                  <a:schemeClr val="dk1"/>
                </a:solidFill>
              </a:rPr>
              <a:t>Подходы к оценке ошибок и точности модели (например, МНК) хорошо разработаны, и существует множество методов для оценки качества модели</a:t>
            </a: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>
          <a:extLst>
            <a:ext uri="{FF2B5EF4-FFF2-40B4-BE49-F238E27FC236}">
              <a16:creationId xmlns:a16="http://schemas.microsoft.com/office/drawing/2014/main" id="{B695FEB4-53C3-8ED5-215B-DE1986832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">
            <a:extLst>
              <a:ext uri="{FF2B5EF4-FFF2-40B4-BE49-F238E27FC236}">
                <a16:creationId xmlns:a16="http://schemas.microsoft.com/office/drawing/2014/main" id="{41941916-31F6-8494-698C-8BE1906B0C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/>
              <a:t>Недостатки</a:t>
            </a:r>
            <a:endParaRPr sz="4800" dirty="0"/>
          </a:p>
        </p:txBody>
      </p:sp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03D825DD-F67D-E535-1C24-5B2242742C76}"/>
              </a:ext>
            </a:extLst>
          </p:cNvPr>
          <p:cNvSpPr/>
          <p:nvPr/>
        </p:nvSpPr>
        <p:spPr>
          <a:xfrm flipH="1">
            <a:off x="15223" y="1391525"/>
            <a:ext cx="2845505" cy="1158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BB60E45A-45DF-4D71-6CA8-3C15D10BAF3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477321" y="1729070"/>
            <a:ext cx="2902414" cy="483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600" b="1" dirty="0">
                <a:solidFill>
                  <a:schemeClr val="lt1"/>
                </a:solidFill>
              </a:rPr>
              <a:t>Линейность</a:t>
            </a:r>
            <a:endParaRPr sz="1600" b="1" dirty="0">
              <a:solidFill>
                <a:schemeClr val="lt1"/>
              </a:solidFill>
            </a:endParaRPr>
          </a:p>
        </p:txBody>
      </p:sp>
      <p:sp>
        <p:nvSpPr>
          <p:cNvPr id="345" name="Google Shape;345;p42">
            <a:extLst>
              <a:ext uri="{FF2B5EF4-FFF2-40B4-BE49-F238E27FC236}">
                <a16:creationId xmlns:a16="http://schemas.microsoft.com/office/drawing/2014/main" id="{2DFEFF8B-9CC4-176A-3599-50B6B6D23F2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5222" y="2714225"/>
            <a:ext cx="2234491" cy="16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ru-RU" sz="1400" dirty="0">
                <a:solidFill>
                  <a:schemeClr val="dk1"/>
                </a:solidFill>
              </a:rPr>
              <a:t>Линейная регрессия подходит только для задач с линейной зависимостью между переменными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346" name="Google Shape;346;p42">
            <a:extLst>
              <a:ext uri="{FF2B5EF4-FFF2-40B4-BE49-F238E27FC236}">
                <a16:creationId xmlns:a16="http://schemas.microsoft.com/office/drawing/2014/main" id="{531D24BF-1C56-8D14-2E27-6070960C80E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235909" y="2714225"/>
            <a:ext cx="2234491" cy="16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ru-RU" sz="1400" dirty="0">
                <a:solidFill>
                  <a:schemeClr val="dk1"/>
                </a:solidFill>
              </a:rPr>
              <a:t>Выбросы (аномально большие или малые значения) могут сильно повлиять на модель и исказить её прогнозы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339" name="Google Shape;339;p42">
            <a:extLst>
              <a:ext uri="{FF2B5EF4-FFF2-40B4-BE49-F238E27FC236}">
                <a16:creationId xmlns:a16="http://schemas.microsoft.com/office/drawing/2014/main" id="{447EAE09-2E9E-FBF7-BA06-E9C0881BCE0C}"/>
              </a:ext>
            </a:extLst>
          </p:cNvPr>
          <p:cNvSpPr/>
          <p:nvPr/>
        </p:nvSpPr>
        <p:spPr>
          <a:xfrm flipH="1">
            <a:off x="1821543" y="1391525"/>
            <a:ext cx="3299265" cy="1158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42">
            <a:extLst>
              <a:ext uri="{FF2B5EF4-FFF2-40B4-BE49-F238E27FC236}">
                <a16:creationId xmlns:a16="http://schemas.microsoft.com/office/drawing/2014/main" id="{E0F4A586-89A1-CD6A-FEFB-C77E07F9BB4F}"/>
              </a:ext>
            </a:extLst>
          </p:cNvPr>
          <p:cNvSpPr/>
          <p:nvPr/>
        </p:nvSpPr>
        <p:spPr>
          <a:xfrm flipH="1">
            <a:off x="4109080" y="1391525"/>
            <a:ext cx="3348704" cy="1158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339;p42">
            <a:extLst>
              <a:ext uri="{FF2B5EF4-FFF2-40B4-BE49-F238E27FC236}">
                <a16:creationId xmlns:a16="http://schemas.microsoft.com/office/drawing/2014/main" id="{1CCDA304-37F7-96A6-6CE0-372FDAD6EBF8}"/>
              </a:ext>
            </a:extLst>
          </p:cNvPr>
          <p:cNvSpPr/>
          <p:nvPr/>
        </p:nvSpPr>
        <p:spPr>
          <a:xfrm flipH="1">
            <a:off x="6283273" y="1395808"/>
            <a:ext cx="2432556" cy="1158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42;p42">
            <a:extLst>
              <a:ext uri="{FF2B5EF4-FFF2-40B4-BE49-F238E27FC236}">
                <a16:creationId xmlns:a16="http://schemas.microsoft.com/office/drawing/2014/main" id="{644DA752-96B7-7580-7438-A24808D10FC5}"/>
              </a:ext>
            </a:extLst>
          </p:cNvPr>
          <p:cNvSpPr txBox="1">
            <a:spLocks/>
          </p:cNvSpPr>
          <p:nvPr/>
        </p:nvSpPr>
        <p:spPr>
          <a:xfrm>
            <a:off x="1943876" y="1616010"/>
            <a:ext cx="2287537" cy="70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ru-RU" sz="1600" b="1" dirty="0">
                <a:solidFill>
                  <a:schemeClr val="lt1"/>
                </a:solidFill>
              </a:rPr>
              <a:t>Чувствительность к выбросам</a:t>
            </a:r>
          </a:p>
        </p:txBody>
      </p:sp>
      <p:sp>
        <p:nvSpPr>
          <p:cNvPr id="5" name="Google Shape;342;p42">
            <a:extLst>
              <a:ext uri="{FF2B5EF4-FFF2-40B4-BE49-F238E27FC236}">
                <a16:creationId xmlns:a16="http://schemas.microsoft.com/office/drawing/2014/main" id="{612C7600-0744-3291-CD30-51659B799245}"/>
              </a:ext>
            </a:extLst>
          </p:cNvPr>
          <p:cNvSpPr txBox="1">
            <a:spLocks/>
          </p:cNvSpPr>
          <p:nvPr/>
        </p:nvSpPr>
        <p:spPr>
          <a:xfrm>
            <a:off x="4316622" y="1616010"/>
            <a:ext cx="2081620" cy="70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ru-RU" sz="1600" b="1" dirty="0">
                <a:solidFill>
                  <a:schemeClr val="lt1"/>
                </a:solidFill>
              </a:rPr>
              <a:t>Мульти-</a:t>
            </a:r>
            <a:r>
              <a:rPr lang="ru-RU" sz="1600" b="1" dirty="0" err="1">
                <a:solidFill>
                  <a:schemeClr val="lt1"/>
                </a:solidFill>
              </a:rPr>
              <a:t>коллинеарность</a:t>
            </a:r>
            <a:endParaRPr lang="ru-RU" sz="1600" b="1" dirty="0">
              <a:solidFill>
                <a:schemeClr val="lt1"/>
              </a:solidFill>
            </a:endParaRPr>
          </a:p>
        </p:txBody>
      </p:sp>
      <p:sp>
        <p:nvSpPr>
          <p:cNvPr id="6" name="Google Shape;342;p42">
            <a:extLst>
              <a:ext uri="{FF2B5EF4-FFF2-40B4-BE49-F238E27FC236}">
                <a16:creationId xmlns:a16="http://schemas.microsoft.com/office/drawing/2014/main" id="{87A90242-A69B-E461-4E78-458673A1AC53}"/>
              </a:ext>
            </a:extLst>
          </p:cNvPr>
          <p:cNvSpPr txBox="1">
            <a:spLocks/>
          </p:cNvSpPr>
          <p:nvPr/>
        </p:nvSpPr>
        <p:spPr>
          <a:xfrm>
            <a:off x="6340182" y="1616010"/>
            <a:ext cx="2468220" cy="70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ru-RU" sz="1600" b="1" dirty="0">
                <a:solidFill>
                  <a:schemeClr val="lt1"/>
                </a:solidFill>
              </a:rPr>
              <a:t>Требование больших данных</a:t>
            </a:r>
          </a:p>
        </p:txBody>
      </p:sp>
      <p:sp>
        <p:nvSpPr>
          <p:cNvPr id="7" name="Google Shape;346;p42">
            <a:extLst>
              <a:ext uri="{FF2B5EF4-FFF2-40B4-BE49-F238E27FC236}">
                <a16:creationId xmlns:a16="http://schemas.microsoft.com/office/drawing/2014/main" id="{C0EB3A7C-F501-ADA4-89E5-DE8712DB9A1D}"/>
              </a:ext>
            </a:extLst>
          </p:cNvPr>
          <p:cNvSpPr txBox="1">
            <a:spLocks/>
          </p:cNvSpPr>
          <p:nvPr/>
        </p:nvSpPr>
        <p:spPr>
          <a:xfrm>
            <a:off x="4470400" y="2714225"/>
            <a:ext cx="2329543" cy="16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Clr>
                <a:schemeClr val="accent1"/>
              </a:buClr>
              <a:buSzPts val="1400"/>
              <a:buFont typeface="Montserrat"/>
              <a:buNone/>
            </a:pPr>
            <a:r>
              <a:rPr lang="ru-RU" sz="1400" dirty="0">
                <a:solidFill>
                  <a:schemeClr val="dk1"/>
                </a:solidFill>
              </a:rPr>
              <a:t>В случае, если независимые переменные сильно коррелированы, модель может стать нестабильной и трудно интерпретируемой</a:t>
            </a:r>
          </a:p>
        </p:txBody>
      </p:sp>
      <p:sp>
        <p:nvSpPr>
          <p:cNvPr id="8" name="Google Shape;346;p42">
            <a:extLst>
              <a:ext uri="{FF2B5EF4-FFF2-40B4-BE49-F238E27FC236}">
                <a16:creationId xmlns:a16="http://schemas.microsoft.com/office/drawing/2014/main" id="{6C8D1FB0-1A13-5E69-390C-D481BCA2D63C}"/>
              </a:ext>
            </a:extLst>
          </p:cNvPr>
          <p:cNvSpPr txBox="1">
            <a:spLocks/>
          </p:cNvSpPr>
          <p:nvPr/>
        </p:nvSpPr>
        <p:spPr>
          <a:xfrm>
            <a:off x="6596035" y="2709941"/>
            <a:ext cx="2212368" cy="1883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Clr>
                <a:schemeClr val="accent1"/>
              </a:buClr>
              <a:buSzPts val="1400"/>
              <a:buFont typeface="Montserrat"/>
              <a:buNone/>
            </a:pPr>
            <a:r>
              <a:rPr lang="ru-RU" sz="1400" dirty="0">
                <a:solidFill>
                  <a:schemeClr val="dk1"/>
                </a:solidFill>
              </a:rPr>
              <a:t>Линейная регрессия чувствительна к малым объёмам данных для надёжного определения коэффициентов</a:t>
            </a:r>
          </a:p>
        </p:txBody>
      </p:sp>
    </p:spTree>
    <p:extLst>
      <p:ext uri="{BB962C8B-B14F-4D97-AF65-F5344CB8AC3E}">
        <p14:creationId xmlns:p14="http://schemas.microsoft.com/office/powerpoint/2010/main" val="3039893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>
          <a:extLst>
            <a:ext uri="{FF2B5EF4-FFF2-40B4-BE49-F238E27FC236}">
              <a16:creationId xmlns:a16="http://schemas.microsoft.com/office/drawing/2014/main" id="{E577C4D6-391D-A767-0C7D-48CCF9D20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>
            <a:extLst>
              <a:ext uri="{FF2B5EF4-FFF2-40B4-BE49-F238E27FC236}">
                <a16:creationId xmlns:a16="http://schemas.microsoft.com/office/drawing/2014/main" id="{9719DDDE-04A3-35E4-5E0C-7B79F3AB16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2050" y="530100"/>
            <a:ext cx="5542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/>
              <a:t>Переобучение</a:t>
            </a:r>
            <a:endParaRPr sz="4800" dirty="0"/>
          </a:p>
        </p:txBody>
      </p:sp>
      <p:sp>
        <p:nvSpPr>
          <p:cNvPr id="209" name="Google Shape;209;p32">
            <a:extLst>
              <a:ext uri="{FF2B5EF4-FFF2-40B4-BE49-F238E27FC236}">
                <a16:creationId xmlns:a16="http://schemas.microsoft.com/office/drawing/2014/main" id="{14CFC813-170F-C768-2BCE-987529379F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2050" y="1471325"/>
            <a:ext cx="55428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-RU" dirty="0">
                <a:solidFill>
                  <a:schemeClr val="bg2"/>
                </a:solidFill>
              </a:rPr>
              <a:t>Переобучение</a:t>
            </a:r>
            <a:r>
              <a:rPr lang="ru-RU" dirty="0"/>
              <a:t> — это ситуация, когда модель слишком хорошо подстраивается под обучающие данные, запоминая их особенности и шумы, что ухудшает её способность обобщать закономерности на новых данных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-RU" dirty="0"/>
              <a:t>В результате, такая модель показывает высокую точность на обучающем наборе данных, но её качество резко </a:t>
            </a:r>
            <a:r>
              <a:rPr lang="ru-RU" dirty="0">
                <a:solidFill>
                  <a:schemeClr val="bg2"/>
                </a:solidFill>
              </a:rPr>
              <a:t>снижается</a:t>
            </a:r>
            <a:r>
              <a:rPr lang="ru-RU" dirty="0"/>
              <a:t> на тестовом наборе или новых данных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-RU" dirty="0"/>
              <a:t>Основные </a:t>
            </a:r>
            <a:r>
              <a:rPr lang="ru-RU" dirty="0">
                <a:solidFill>
                  <a:schemeClr val="bg2"/>
                </a:solidFill>
              </a:rPr>
              <a:t>причины</a:t>
            </a:r>
            <a:r>
              <a:rPr lang="ru-RU" dirty="0"/>
              <a:t> переобучения: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dirty="0"/>
              <a:t>	1. Избыточное количество параметров 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dirty="0"/>
              <a:t>	2. Недостаточное количество данных 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dirty="0"/>
              <a:t>	3. Шум в данных</a:t>
            </a:r>
            <a:endParaRPr dirty="0"/>
          </a:p>
        </p:txBody>
      </p:sp>
      <p:sp>
        <p:nvSpPr>
          <p:cNvPr id="210" name="Google Shape;210;p32">
            <a:extLst>
              <a:ext uri="{FF2B5EF4-FFF2-40B4-BE49-F238E27FC236}">
                <a16:creationId xmlns:a16="http://schemas.microsoft.com/office/drawing/2014/main" id="{F8074015-8CFB-343D-1440-42A8C80850F9}"/>
              </a:ext>
            </a:extLst>
          </p:cNvPr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2">
            <a:extLst>
              <a:ext uri="{FF2B5EF4-FFF2-40B4-BE49-F238E27FC236}">
                <a16:creationId xmlns:a16="http://schemas.microsoft.com/office/drawing/2014/main" id="{E9B777B9-DBD5-2781-77D1-71E23DA546F2}"/>
              </a:ext>
            </a:extLst>
          </p:cNvPr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34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>
          <a:extLst>
            <a:ext uri="{FF2B5EF4-FFF2-40B4-BE49-F238E27FC236}">
              <a16:creationId xmlns:a16="http://schemas.microsoft.com/office/drawing/2014/main" id="{0A4D5125-2A64-302F-D78B-2D6D91B80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>
            <a:extLst>
              <a:ext uri="{FF2B5EF4-FFF2-40B4-BE49-F238E27FC236}">
                <a16:creationId xmlns:a16="http://schemas.microsoft.com/office/drawing/2014/main" id="{583D8827-9A42-3C62-6CE8-341296AED589}"/>
              </a:ext>
            </a:extLst>
          </p:cNvPr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2">
            <a:extLst>
              <a:ext uri="{FF2B5EF4-FFF2-40B4-BE49-F238E27FC236}">
                <a16:creationId xmlns:a16="http://schemas.microsoft.com/office/drawing/2014/main" id="{A24997CC-4345-ED4E-3147-499C56CC5345}"/>
              </a:ext>
            </a:extLst>
          </p:cNvPr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30;p61">
            <a:extLst>
              <a:ext uri="{FF2B5EF4-FFF2-40B4-BE49-F238E27FC236}">
                <a16:creationId xmlns:a16="http://schemas.microsoft.com/office/drawing/2014/main" id="{DBE597BB-D69F-E54B-BCB9-049321E448EC}"/>
              </a:ext>
            </a:extLst>
          </p:cNvPr>
          <p:cNvSpPr txBox="1">
            <a:spLocks/>
          </p:cNvSpPr>
          <p:nvPr/>
        </p:nvSpPr>
        <p:spPr>
          <a:xfrm>
            <a:off x="739050" y="1174144"/>
            <a:ext cx="3754762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Font typeface="Montserrat"/>
              <a:buNone/>
            </a:pPr>
            <a:r>
              <a:rPr lang="ru-RU" b="1" dirty="0">
                <a:solidFill>
                  <a:schemeClr val="accent1"/>
                </a:solidFill>
              </a:rPr>
              <a:t>Методы борьбы с переобучением:</a:t>
            </a:r>
          </a:p>
        </p:txBody>
      </p:sp>
      <p:sp>
        <p:nvSpPr>
          <p:cNvPr id="3" name="Google Shape;209;p32">
            <a:extLst>
              <a:ext uri="{FF2B5EF4-FFF2-40B4-BE49-F238E27FC236}">
                <a16:creationId xmlns:a16="http://schemas.microsoft.com/office/drawing/2014/main" id="{C813BEF6-5395-4048-107C-8EA8942295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1716432"/>
            <a:ext cx="3544604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-RU" dirty="0">
                <a:solidFill>
                  <a:schemeClr val="bg2"/>
                </a:solidFill>
              </a:rPr>
              <a:t>Регуляризация</a:t>
            </a:r>
            <a:r>
              <a:rPr lang="ru-RU" dirty="0"/>
              <a:t> — добавление штрафа за слишком большие веса в модель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-RU" dirty="0">
                <a:solidFill>
                  <a:schemeClr val="bg2"/>
                </a:solidFill>
              </a:rPr>
              <a:t>Увеличение объема данных </a:t>
            </a:r>
            <a:r>
              <a:rPr lang="ru-RU" dirty="0"/>
              <a:t>— помогает модели лучше обобщать зависимости и не запоминать специфические особенности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-RU" dirty="0">
                <a:solidFill>
                  <a:schemeClr val="bg2"/>
                </a:solidFill>
              </a:rPr>
              <a:t>Кросс-валидация</a:t>
            </a:r>
            <a:r>
              <a:rPr lang="ru-RU" dirty="0"/>
              <a:t> — разделение данных на несколько частей позволяет лучше оценить обобщающую способность модели</a:t>
            </a:r>
          </a:p>
        </p:txBody>
      </p:sp>
      <p:sp>
        <p:nvSpPr>
          <p:cNvPr id="6" name="Google Shape;209;p32">
            <a:extLst>
              <a:ext uri="{FF2B5EF4-FFF2-40B4-BE49-F238E27FC236}">
                <a16:creationId xmlns:a16="http://schemas.microsoft.com/office/drawing/2014/main" id="{E690B5F7-6D92-D5F8-F048-E04130023F68}"/>
              </a:ext>
            </a:extLst>
          </p:cNvPr>
          <p:cNvSpPr txBox="1">
            <a:spLocks/>
          </p:cNvSpPr>
          <p:nvPr/>
        </p:nvSpPr>
        <p:spPr>
          <a:xfrm>
            <a:off x="3370444" y="1716432"/>
            <a:ext cx="3358682" cy="3014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-RU" dirty="0">
                <a:solidFill>
                  <a:schemeClr val="bg2"/>
                </a:solidFill>
                <a:latin typeface="Montserrat"/>
              </a:rPr>
              <a:t>Упрощение модели </a:t>
            </a:r>
            <a:r>
              <a:rPr lang="ru-RU" dirty="0">
                <a:solidFill>
                  <a:schemeClr val="accent2"/>
                </a:solidFill>
                <a:latin typeface="Montserrat"/>
              </a:rPr>
              <a:t>— уменьшение </a:t>
            </a:r>
            <a:r>
              <a:rPr lang="ru-RU" dirty="0">
                <a:solidFill>
                  <a:schemeClr val="accent2"/>
                </a:solidFill>
                <a:latin typeface="Montserrat"/>
                <a:sym typeface="Montserrat"/>
              </a:rPr>
              <a:t>числа</a:t>
            </a:r>
            <a:r>
              <a:rPr lang="ru-RU" dirty="0">
                <a:solidFill>
                  <a:schemeClr val="accent2"/>
                </a:solidFill>
                <a:latin typeface="Montserrat"/>
              </a:rPr>
              <a:t> признаков, использование более простых моделей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-RU" dirty="0">
                <a:solidFill>
                  <a:schemeClr val="bg2"/>
                </a:solidFill>
                <a:latin typeface="Montserrat"/>
              </a:rPr>
              <a:t>Ранняя остановка </a:t>
            </a:r>
            <a:r>
              <a:rPr lang="ru-RU" dirty="0">
                <a:solidFill>
                  <a:schemeClr val="accent2"/>
                </a:solidFill>
                <a:latin typeface="Montserrat"/>
              </a:rPr>
              <a:t>— можно прекратить обучение, как только ошибка на </a:t>
            </a:r>
            <a:r>
              <a:rPr lang="ru-RU" dirty="0" err="1">
                <a:solidFill>
                  <a:schemeClr val="accent2"/>
                </a:solidFill>
                <a:latin typeface="Montserrat"/>
              </a:rPr>
              <a:t>валидационной</a:t>
            </a:r>
            <a:r>
              <a:rPr lang="ru-RU" dirty="0">
                <a:solidFill>
                  <a:schemeClr val="accent2"/>
                </a:solidFill>
                <a:latin typeface="Montserrat"/>
              </a:rPr>
              <a:t> выборке начинает увеличиваться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-RU" dirty="0">
                <a:solidFill>
                  <a:schemeClr val="bg2"/>
                </a:solidFill>
                <a:latin typeface="Montserrat"/>
              </a:rPr>
              <a:t>Добавление шума в обучающие данные</a:t>
            </a:r>
            <a:r>
              <a:rPr lang="ru-RU" dirty="0">
                <a:solidFill>
                  <a:schemeClr val="accent2"/>
                </a:solidFill>
                <a:latin typeface="Montserrat"/>
              </a:rPr>
              <a:t> — искусственное добавление шума в данные помогает улучшить обобщающую способность</a:t>
            </a:r>
          </a:p>
        </p:txBody>
      </p:sp>
      <p:sp>
        <p:nvSpPr>
          <p:cNvPr id="9" name="Google Shape;208;p32">
            <a:extLst>
              <a:ext uri="{FF2B5EF4-FFF2-40B4-BE49-F238E27FC236}">
                <a16:creationId xmlns:a16="http://schemas.microsoft.com/office/drawing/2014/main" id="{D959EDF1-AE0F-8E81-0E5A-1689678EC8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2050" y="530100"/>
            <a:ext cx="5542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/>
              <a:t>Переобучение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3960256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>
            <a:spLocks noGrp="1"/>
          </p:cNvSpPr>
          <p:nvPr>
            <p:ph type="title"/>
          </p:nvPr>
        </p:nvSpPr>
        <p:spPr>
          <a:xfrm>
            <a:off x="3968275" y="695793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/>
              <a:t>Заключение</a:t>
            </a:r>
            <a:endParaRPr sz="4800" dirty="0"/>
          </a:p>
        </p:txBody>
      </p:sp>
      <p:sp>
        <p:nvSpPr>
          <p:cNvPr id="6" name="Google Shape;209;p32">
            <a:extLst>
              <a:ext uri="{FF2B5EF4-FFF2-40B4-BE49-F238E27FC236}">
                <a16:creationId xmlns:a16="http://schemas.microsoft.com/office/drawing/2014/main" id="{C8ED0407-769C-BB51-B1C5-9AABC8CFFFFC}"/>
              </a:ext>
            </a:extLst>
          </p:cNvPr>
          <p:cNvSpPr txBox="1">
            <a:spLocks/>
          </p:cNvSpPr>
          <p:nvPr/>
        </p:nvSpPr>
        <p:spPr>
          <a:xfrm>
            <a:off x="3968275" y="1667268"/>
            <a:ext cx="4920343" cy="290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-304800" algn="l">
              <a:buSzPts val="1200"/>
              <a:buFont typeface="Montserrat"/>
              <a:buChar char="●"/>
            </a:pPr>
            <a:r>
              <a:rPr lang="ru-RU" dirty="0">
                <a:solidFill>
                  <a:schemeClr val="bg2"/>
                </a:solidFill>
              </a:rPr>
              <a:t>Метод линейной регрессии </a:t>
            </a:r>
            <a:r>
              <a:rPr lang="ru-RU" dirty="0">
                <a:solidFill>
                  <a:schemeClr val="accent2"/>
                </a:solidFill>
              </a:rPr>
              <a:t>является мощным инструментом для анализа и прогнозирования данных с линейной зависимостью. Он широко используется в самых разных областях, благодаря своей </a:t>
            </a:r>
            <a:r>
              <a:rPr lang="ru-RU" dirty="0">
                <a:solidFill>
                  <a:schemeClr val="bg2"/>
                </a:solidFill>
              </a:rPr>
              <a:t>простоте</a:t>
            </a:r>
            <a:r>
              <a:rPr lang="ru-RU" dirty="0">
                <a:solidFill>
                  <a:schemeClr val="accent2"/>
                </a:solidFill>
              </a:rPr>
              <a:t>, </a:t>
            </a:r>
            <a:r>
              <a:rPr lang="ru-RU" dirty="0">
                <a:solidFill>
                  <a:schemeClr val="bg2"/>
                </a:solidFill>
              </a:rPr>
              <a:t>интерпретируемости</a:t>
            </a:r>
            <a:r>
              <a:rPr lang="ru-RU" dirty="0">
                <a:solidFill>
                  <a:schemeClr val="accent2"/>
                </a:solidFill>
              </a:rPr>
              <a:t> и </a:t>
            </a:r>
            <a:r>
              <a:rPr lang="ru-RU" dirty="0">
                <a:solidFill>
                  <a:schemeClr val="bg2"/>
                </a:solidFill>
              </a:rPr>
              <a:t>эффективности</a:t>
            </a:r>
            <a:r>
              <a:rPr lang="ru-RU" dirty="0">
                <a:solidFill>
                  <a:schemeClr val="accent2"/>
                </a:solidFill>
              </a:rPr>
              <a:t>.</a:t>
            </a:r>
          </a:p>
          <a:p>
            <a:pPr indent="-304800" algn="l">
              <a:buSzPts val="1200"/>
              <a:buFont typeface="Montserrat"/>
              <a:buChar char="●"/>
            </a:pPr>
            <a:r>
              <a:rPr lang="ru-RU" dirty="0">
                <a:solidFill>
                  <a:schemeClr val="accent2"/>
                </a:solidFill>
              </a:rPr>
              <a:t>Однако его применение ограничено задачами с линейными зависимостями, и он может страдать от недостатков, связанных с наличием </a:t>
            </a:r>
            <a:r>
              <a:rPr lang="ru-RU" dirty="0">
                <a:solidFill>
                  <a:schemeClr val="bg2"/>
                </a:solidFill>
              </a:rPr>
              <a:t>выбросов</a:t>
            </a:r>
            <a:r>
              <a:rPr lang="ru-RU" dirty="0">
                <a:solidFill>
                  <a:schemeClr val="accent2"/>
                </a:solidFill>
              </a:rPr>
              <a:t> и </a:t>
            </a:r>
            <a:r>
              <a:rPr lang="ru-RU" dirty="0" err="1">
                <a:solidFill>
                  <a:schemeClr val="bg2"/>
                </a:solidFill>
              </a:rPr>
              <a:t>мультиколлинеарности</a:t>
            </a:r>
            <a:r>
              <a:rPr lang="ru-RU" dirty="0">
                <a:solidFill>
                  <a:schemeClr val="accent2"/>
                </a:solidFill>
              </a:rPr>
              <a:t>.</a:t>
            </a:r>
          </a:p>
          <a:p>
            <a:pPr indent="-304800" algn="l">
              <a:buSzPts val="1200"/>
              <a:buFont typeface="Montserrat"/>
              <a:buChar char="●"/>
            </a:pPr>
            <a:r>
              <a:rPr lang="ru-RU" dirty="0">
                <a:solidFill>
                  <a:schemeClr val="tx1"/>
                </a:solidFill>
              </a:rPr>
              <a:t>Линейная регрессия остаётся одним из наиболее </a:t>
            </a:r>
            <a:r>
              <a:rPr lang="ru-RU" dirty="0">
                <a:solidFill>
                  <a:schemeClr val="bg2"/>
                </a:solidFill>
              </a:rPr>
              <a:t>популярных</a:t>
            </a:r>
            <a:r>
              <a:rPr lang="ru-RU" dirty="0">
                <a:solidFill>
                  <a:schemeClr val="tx1"/>
                </a:solidFill>
              </a:rPr>
              <a:t> методов для базового анализа данных.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Содержание</a:t>
            </a:r>
            <a:endParaRPr sz="4800" dirty="0"/>
          </a:p>
        </p:txBody>
      </p:sp>
      <p:sp>
        <p:nvSpPr>
          <p:cNvPr id="192" name="Google Shape;192;p31"/>
          <p:cNvSpPr txBox="1">
            <a:spLocks noGrp="1"/>
          </p:cNvSpPr>
          <p:nvPr>
            <p:ph type="ctrTitle" idx="2"/>
          </p:nvPr>
        </p:nvSpPr>
        <p:spPr>
          <a:xfrm>
            <a:off x="1762835" y="1484575"/>
            <a:ext cx="1891200" cy="3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Введение</a:t>
            </a:r>
            <a:endParaRPr/>
          </a:p>
        </p:txBody>
      </p:sp>
      <p:sp>
        <p:nvSpPr>
          <p:cNvPr id="193" name="Google Shape;193;p31"/>
          <p:cNvSpPr txBox="1">
            <a:spLocks noGrp="1"/>
          </p:cNvSpPr>
          <p:nvPr>
            <p:ph type="title" idx="3"/>
          </p:nvPr>
        </p:nvSpPr>
        <p:spPr>
          <a:xfrm>
            <a:off x="449426" y="1253225"/>
            <a:ext cx="1313400" cy="8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01</a:t>
            </a:r>
            <a:endParaRPr sz="6000" dirty="0"/>
          </a:p>
        </p:txBody>
      </p:sp>
      <p:sp>
        <p:nvSpPr>
          <p:cNvPr id="194" name="Google Shape;194;p31"/>
          <p:cNvSpPr txBox="1">
            <a:spLocks noGrp="1"/>
          </p:cNvSpPr>
          <p:nvPr>
            <p:ph type="ctrTitle" idx="2"/>
          </p:nvPr>
        </p:nvSpPr>
        <p:spPr>
          <a:xfrm>
            <a:off x="1762835" y="3260199"/>
            <a:ext cx="1891200" cy="3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Описание алгоритма</a:t>
            </a:r>
            <a:endParaRPr dirty="0"/>
          </a:p>
        </p:txBody>
      </p:sp>
      <p:sp>
        <p:nvSpPr>
          <p:cNvPr id="195" name="Google Shape;195;p31"/>
          <p:cNvSpPr txBox="1">
            <a:spLocks noGrp="1"/>
          </p:cNvSpPr>
          <p:nvPr>
            <p:ph type="title" idx="3"/>
          </p:nvPr>
        </p:nvSpPr>
        <p:spPr>
          <a:xfrm>
            <a:off x="449426" y="3028849"/>
            <a:ext cx="1313400" cy="8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</a:t>
            </a:r>
            <a:r>
              <a:rPr lang="ru-RU" sz="6000" dirty="0"/>
              <a:t>3</a:t>
            </a:r>
            <a:endParaRPr sz="6000" dirty="0"/>
          </a:p>
        </p:txBody>
      </p:sp>
      <p:sp>
        <p:nvSpPr>
          <p:cNvPr id="196" name="Google Shape;196;p31"/>
          <p:cNvSpPr txBox="1">
            <a:spLocks noGrp="1"/>
          </p:cNvSpPr>
          <p:nvPr>
            <p:ph type="ctrTitle" idx="2"/>
          </p:nvPr>
        </p:nvSpPr>
        <p:spPr>
          <a:xfrm>
            <a:off x="1762835" y="4148134"/>
            <a:ext cx="1891200" cy="3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Области применения</a:t>
            </a:r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3"/>
          </p:nvPr>
        </p:nvSpPr>
        <p:spPr>
          <a:xfrm>
            <a:off x="449426" y="3916784"/>
            <a:ext cx="1313400" cy="8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</a:t>
            </a:r>
            <a:r>
              <a:rPr lang="ru-RU" sz="6000" dirty="0"/>
              <a:t>4</a:t>
            </a:r>
            <a:endParaRPr sz="6000" dirty="0"/>
          </a:p>
        </p:txBody>
      </p:sp>
      <p:sp>
        <p:nvSpPr>
          <p:cNvPr id="198" name="Google Shape;198;p31"/>
          <p:cNvSpPr txBox="1">
            <a:spLocks noGrp="1"/>
          </p:cNvSpPr>
          <p:nvPr>
            <p:ph type="ctrTitle" idx="2"/>
          </p:nvPr>
        </p:nvSpPr>
        <p:spPr>
          <a:xfrm>
            <a:off x="5885380" y="1419807"/>
            <a:ext cx="2219400" cy="3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Пример использования</a:t>
            </a:r>
            <a:endParaRPr dirty="0"/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 idx="3"/>
          </p:nvPr>
        </p:nvSpPr>
        <p:spPr>
          <a:xfrm>
            <a:off x="4571980" y="1188468"/>
            <a:ext cx="1313400" cy="8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</a:t>
            </a:r>
            <a:r>
              <a:rPr lang="ru-RU" sz="6000" dirty="0"/>
              <a:t>5</a:t>
            </a:r>
            <a:endParaRPr sz="6000" dirty="0"/>
          </a:p>
        </p:txBody>
      </p:sp>
      <p:sp>
        <p:nvSpPr>
          <p:cNvPr id="200" name="Google Shape;200;p31"/>
          <p:cNvSpPr txBox="1">
            <a:spLocks noGrp="1"/>
          </p:cNvSpPr>
          <p:nvPr>
            <p:ph type="ctrTitle" idx="2"/>
          </p:nvPr>
        </p:nvSpPr>
        <p:spPr>
          <a:xfrm>
            <a:off x="5885389" y="2369718"/>
            <a:ext cx="2164800" cy="3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Преимущества и недостатки</a:t>
            </a:r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title" idx="3"/>
          </p:nvPr>
        </p:nvSpPr>
        <p:spPr>
          <a:xfrm>
            <a:off x="4571990" y="2138379"/>
            <a:ext cx="1313400" cy="8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</a:t>
            </a:r>
            <a:r>
              <a:rPr lang="ru-RU" sz="6000" dirty="0"/>
              <a:t>6</a:t>
            </a:r>
            <a:endParaRPr sz="6000" dirty="0"/>
          </a:p>
        </p:txBody>
      </p:sp>
      <p:sp>
        <p:nvSpPr>
          <p:cNvPr id="202" name="Google Shape;202;p31"/>
          <p:cNvSpPr txBox="1">
            <a:spLocks noGrp="1"/>
          </p:cNvSpPr>
          <p:nvPr>
            <p:ph type="ctrTitle" idx="2"/>
          </p:nvPr>
        </p:nvSpPr>
        <p:spPr>
          <a:xfrm>
            <a:off x="5885399" y="3278004"/>
            <a:ext cx="2164790" cy="3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Проблема переобучения</a:t>
            </a:r>
            <a:endParaRPr dirty="0"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3"/>
          </p:nvPr>
        </p:nvSpPr>
        <p:spPr>
          <a:xfrm>
            <a:off x="4571990" y="3046654"/>
            <a:ext cx="1313400" cy="8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</a:t>
            </a:r>
            <a:r>
              <a:rPr lang="ru-RU" sz="6000" dirty="0"/>
              <a:t>7</a:t>
            </a:r>
            <a:endParaRPr sz="6000" dirty="0"/>
          </a:p>
        </p:txBody>
      </p:sp>
      <p:sp>
        <p:nvSpPr>
          <p:cNvPr id="2" name="Google Shape;202;p31">
            <a:extLst>
              <a:ext uri="{FF2B5EF4-FFF2-40B4-BE49-F238E27FC236}">
                <a16:creationId xmlns:a16="http://schemas.microsoft.com/office/drawing/2014/main" id="{BE98F84B-0C92-9F39-E862-72C1FF5C1F7E}"/>
              </a:ext>
            </a:extLst>
          </p:cNvPr>
          <p:cNvSpPr txBox="1">
            <a:spLocks/>
          </p:cNvSpPr>
          <p:nvPr/>
        </p:nvSpPr>
        <p:spPr>
          <a:xfrm>
            <a:off x="5885389" y="4186279"/>
            <a:ext cx="18912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 dirty="0"/>
              <a:t>Заключение</a:t>
            </a:r>
          </a:p>
        </p:txBody>
      </p:sp>
      <p:sp>
        <p:nvSpPr>
          <p:cNvPr id="3" name="Google Shape;203;p31">
            <a:extLst>
              <a:ext uri="{FF2B5EF4-FFF2-40B4-BE49-F238E27FC236}">
                <a16:creationId xmlns:a16="http://schemas.microsoft.com/office/drawing/2014/main" id="{224A1948-C5F3-9F36-BB89-3E06B1C106C7}"/>
              </a:ext>
            </a:extLst>
          </p:cNvPr>
          <p:cNvSpPr txBox="1">
            <a:spLocks/>
          </p:cNvSpPr>
          <p:nvPr/>
        </p:nvSpPr>
        <p:spPr>
          <a:xfrm>
            <a:off x="4571980" y="3954929"/>
            <a:ext cx="1313400" cy="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Montserrat"/>
              <a:buNone/>
              <a:defRPr sz="7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/>
            <a:r>
              <a:rPr lang="en" sz="6000" dirty="0"/>
              <a:t>0</a:t>
            </a:r>
            <a:r>
              <a:rPr lang="ru-RU" sz="6000" dirty="0"/>
              <a:t>8</a:t>
            </a:r>
            <a:endParaRPr lang="en" sz="6000" dirty="0"/>
          </a:p>
        </p:txBody>
      </p:sp>
      <p:sp>
        <p:nvSpPr>
          <p:cNvPr id="4" name="Google Shape;202;p31">
            <a:extLst>
              <a:ext uri="{FF2B5EF4-FFF2-40B4-BE49-F238E27FC236}">
                <a16:creationId xmlns:a16="http://schemas.microsoft.com/office/drawing/2014/main" id="{7D05598C-C4CF-956F-36DC-4673A10063AB}"/>
              </a:ext>
            </a:extLst>
          </p:cNvPr>
          <p:cNvSpPr txBox="1">
            <a:spLocks/>
          </p:cNvSpPr>
          <p:nvPr/>
        </p:nvSpPr>
        <p:spPr>
          <a:xfrm>
            <a:off x="1762835" y="2367053"/>
            <a:ext cx="18912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 dirty="0"/>
              <a:t>Постановка задачи</a:t>
            </a:r>
          </a:p>
        </p:txBody>
      </p:sp>
      <p:sp>
        <p:nvSpPr>
          <p:cNvPr id="5" name="Google Shape;203;p31">
            <a:extLst>
              <a:ext uri="{FF2B5EF4-FFF2-40B4-BE49-F238E27FC236}">
                <a16:creationId xmlns:a16="http://schemas.microsoft.com/office/drawing/2014/main" id="{B96326A6-32CB-7D21-2AAC-02D6F8300E65}"/>
              </a:ext>
            </a:extLst>
          </p:cNvPr>
          <p:cNvSpPr txBox="1">
            <a:spLocks/>
          </p:cNvSpPr>
          <p:nvPr/>
        </p:nvSpPr>
        <p:spPr>
          <a:xfrm>
            <a:off x="449426" y="2135703"/>
            <a:ext cx="1313400" cy="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Montserrat"/>
              <a:buNone/>
              <a:defRPr sz="7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/>
            <a:r>
              <a:rPr lang="en" sz="6000" dirty="0"/>
              <a:t>0</a:t>
            </a:r>
            <a:r>
              <a:rPr lang="ru-RU" sz="6000" dirty="0"/>
              <a:t>2</a:t>
            </a:r>
            <a:endParaRPr lang="en"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742050" y="817225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Введение</a:t>
            </a:r>
            <a:endParaRPr sz="4800" dirty="0"/>
          </a:p>
        </p:txBody>
      </p:sp>
      <p:sp>
        <p:nvSpPr>
          <p:cNvPr id="209" name="Google Shape;209;p32"/>
          <p:cNvSpPr txBox="1">
            <a:spLocks noGrp="1"/>
          </p:cNvSpPr>
          <p:nvPr>
            <p:ph type="body" idx="1"/>
          </p:nvPr>
        </p:nvSpPr>
        <p:spPr>
          <a:xfrm>
            <a:off x="742050" y="1572925"/>
            <a:ext cx="55428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Метод </a:t>
            </a:r>
            <a:r>
              <a:rPr lang="en" dirty="0">
                <a:solidFill>
                  <a:schemeClr val="dk2"/>
                </a:solidFill>
              </a:rPr>
              <a:t>линейной регрессии</a:t>
            </a:r>
            <a:r>
              <a:rPr lang="en" dirty="0"/>
              <a:t> является одним из фундаментальных методов статистического анализа и машинного обучения, применяемым для прогнозирования и анализа зависимости между переменными. 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Он используется для </a:t>
            </a:r>
            <a:r>
              <a:rPr lang="en" dirty="0">
                <a:solidFill>
                  <a:schemeClr val="dk2"/>
                </a:solidFill>
              </a:rPr>
              <a:t>моделирования линейной зависимости</a:t>
            </a:r>
            <a:r>
              <a:rPr lang="en" dirty="0"/>
              <a:t> между одной зависимой переменной и одной или несколькими независимыми переменными. 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Линейная регрессия предполагает, что существует линейная связь между переменными, и её задача — найти такую прямую линию, которая </a:t>
            </a:r>
            <a:r>
              <a:rPr lang="en" dirty="0">
                <a:solidFill>
                  <a:schemeClr val="dk2"/>
                </a:solidFill>
              </a:rPr>
              <a:t>минимально отклоняется</a:t>
            </a:r>
            <a:r>
              <a:rPr lang="en" dirty="0"/>
              <a:t> от фактических значений данных.</a:t>
            </a:r>
            <a:endParaRPr dirty="0"/>
          </a:p>
        </p:txBody>
      </p:sp>
      <p:sp>
        <p:nvSpPr>
          <p:cNvPr id="210" name="Google Shape;210;p32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2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699625" y="517000"/>
            <a:ext cx="54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/>
              <a:t>Постановка задачи</a:t>
            </a:r>
            <a:endParaRPr sz="4800" dirty="0"/>
          </a:p>
        </p:txBody>
      </p:sp>
      <p:sp>
        <p:nvSpPr>
          <p:cNvPr id="219" name="Google Shape;219;p33"/>
          <p:cNvSpPr txBox="1"/>
          <p:nvPr/>
        </p:nvSpPr>
        <p:spPr>
          <a:xfrm>
            <a:off x="699625" y="2162697"/>
            <a:ext cx="6153000" cy="25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линейной регрессии основан на нахождении </a:t>
            </a:r>
            <a:r>
              <a:rPr lang="en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линейной зависимости</a:t>
            </a: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между переменными. 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ru-RU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Пусть у нас есть зависимая переменная </a:t>
            </a:r>
            <a:r>
              <a:rPr lang="ru-RU" sz="1600" b="1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y</a:t>
            </a:r>
            <a:r>
              <a:rPr lang="ru-RU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и одна или несколько независимых переменных </a:t>
            </a:r>
            <a:r>
              <a:rPr lang="ru-RU" sz="1600" b="1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{x₁, x₂, …, xₙ}</a:t>
            </a:r>
            <a:r>
              <a:rPr lang="ru-RU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Линейная регрессия описывает </a:t>
            </a:r>
            <a:r>
              <a:rPr lang="ru-RU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зависимость</a:t>
            </a:r>
            <a:r>
              <a:rPr lang="ru-RU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между ними с помощью линейного уравнения вида:</a:t>
            </a: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y = 𝞈₀+𝞈₁x₁+𝞈₂x₂+...+𝞈ₙxₙ+𝞮</a:t>
            </a: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где </a:t>
            </a:r>
            <a:r>
              <a:rPr lang="en" sz="1600" b="1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𝞈₀</a:t>
            </a: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свободный член;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{𝞈₁, 𝞈₂, …, 𝞈ₙ} </a:t>
            </a: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коэффициенты регрессии;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𝞮 </a:t>
            </a: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случайная ошибка.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4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Google Shape;227;p34"/>
              <p:cNvSpPr txBox="1"/>
              <p:nvPr/>
            </p:nvSpPr>
            <p:spPr>
              <a:xfrm>
                <a:off x="699625" y="2169953"/>
                <a:ext cx="6153000" cy="28757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457200" lvl="0" indent="-3048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200"/>
                  <a:buFont typeface="Montserrat"/>
                  <a:buChar char="●"/>
                </a:pPr>
                <a:r>
                  <a:rPr lang="ru-RU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Цель линейной регрессии — найти такие значения коэффициентов, которые </a:t>
                </a:r>
                <a:r>
                  <a:rPr lang="ru-RU" dirty="0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минимизируют разницу</a:t>
                </a:r>
                <a:r>
                  <a:rPr lang="ru-RU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между предсказанными и фактическими значениями. </a:t>
                </a:r>
              </a:p>
              <a:p>
                <a:pPr marL="457200" lvl="0" indent="-3048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200"/>
                  <a:buFont typeface="Montserrat"/>
                  <a:buChar char="●"/>
                </a:pPr>
                <a:r>
                  <a:rPr lang="ru-RU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Для этого часто используется </a:t>
                </a:r>
                <a:r>
                  <a:rPr lang="ru-RU" dirty="0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метод наименьших квадратов</a:t>
                </a:r>
                <a:r>
                  <a:rPr lang="ru-RU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(МНК), который минимизирует сумму квадратов отклонений:</a:t>
                </a:r>
              </a:p>
              <a:p>
                <a:pPr marL="457200"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ontserrat"/>
                          <a:sym typeface="Montserrat"/>
                        </a:rPr>
                        <m:t>𝑺</m:t>
                      </m:r>
                      <m:r>
                        <a:rPr lang="en-US" sz="16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ontserrat"/>
                          <a:sym typeface="Montserrat"/>
                        </a:rPr>
                        <m:t>=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𝒎</m:t>
                          </m:r>
                        </m:den>
                      </m:f>
                      <m:r>
                        <a:rPr lang="en-US" sz="16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ontserrat"/>
                          <a:sym typeface="Montserrat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16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𝒊</m:t>
                          </m:r>
                          <m:r>
                            <a:rPr lang="en-US" sz="16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=</m:t>
                          </m:r>
                          <m:r>
                            <a:rPr lang="en-US" sz="16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𝒎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Montserrat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Montserrat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Montserrat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Montserrat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6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Montserrat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6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Montserrat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Montserrat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600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Montserrat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1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Montserrat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Montserrat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6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Montserrat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Montserrat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sz="16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ontserrat"/>
                        </a:rPr>
                        <m:t>,</m:t>
                      </m:r>
                    </m:oMath>
                  </m:oMathPara>
                </a14:m>
                <a:endParaRPr lang="en-US" sz="1600" b="0" dirty="0">
                  <a:solidFill>
                    <a:schemeClr val="dk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Montserrat"/>
                </a:endParaRPr>
              </a:p>
              <a:p>
                <a:pPr marL="457200" lvl="0"/>
                <a:r>
                  <a:rPr lang="ru-RU" dirty="0">
                    <a:solidFill>
                      <a:schemeClr val="dk1"/>
                    </a:solidFill>
                    <a:latin typeface="Montserrat" panose="00000500000000000000" pitchFamily="2" charset="-52"/>
                    <a:ea typeface="Cambria Math" panose="02040503050406030204" pitchFamily="18" charset="0"/>
                    <a:cs typeface="Montserrat"/>
                    <a:sym typeface="Montserrat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Montserrat"/>
                      </a:rPr>
                      <m:t>𝒎</m:t>
                    </m:r>
                  </m:oMath>
                </a14:m>
                <a:r>
                  <a:rPr lang="ru-RU" dirty="0">
                    <a:solidFill>
                      <a:schemeClr val="dk1"/>
                    </a:solidFill>
                    <a:latin typeface="Montserrat" panose="00000500000000000000" pitchFamily="2" charset="-52"/>
                    <a:ea typeface="Cambria Math" panose="02040503050406030204" pitchFamily="18" charset="0"/>
                    <a:cs typeface="Montserrat"/>
                    <a:sym typeface="Montserrat"/>
                  </a:rPr>
                  <a:t> – число наблюдений в выборке;</a:t>
                </a:r>
              </a:p>
              <a:p>
                <a:pPr marL="457200" lvl="0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ontserrat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ontserrat"/>
                          </a:rPr>
                          <m:t>𝒚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ontserrat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dk1"/>
                    </a:solidFill>
                    <a:latin typeface="Montserrat" panose="00000500000000000000" pitchFamily="2" charset="-52"/>
                    <a:ea typeface="Cambria Math" panose="02040503050406030204" pitchFamily="18" charset="0"/>
                    <a:cs typeface="Montserrat"/>
                    <a:sym typeface="Montserrat"/>
                  </a:rPr>
                  <a:t> - фактическое значение переменной;</a:t>
                </a:r>
              </a:p>
              <a:p>
                <a:pPr marL="457200" lvl="0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ontserrat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ontserrat"/>
                              </a:rPr>
                            </m:ctrlPr>
                          </m:accPr>
                          <m:e>
                            <m:r>
                              <a:rPr lang="en-US" sz="16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ontserrat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ontserrat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1600" dirty="0">
                    <a:solidFill>
                      <a:schemeClr val="dk1"/>
                    </a:solidFill>
                    <a:latin typeface="Montserrat" panose="00000500000000000000" pitchFamily="2" charset="-52"/>
                    <a:ea typeface="Cambria Math" panose="02040503050406030204" pitchFamily="18" charset="0"/>
                    <a:cs typeface="Montserrat"/>
                    <a:sym typeface="Montserrat"/>
                  </a:rPr>
                  <a:t> - </a:t>
                </a:r>
                <a:r>
                  <a:rPr lang="ru-RU" dirty="0">
                    <a:solidFill>
                      <a:schemeClr val="dk1"/>
                    </a:solidFill>
                    <a:latin typeface="Montserrat" panose="00000500000000000000" pitchFamily="2" charset="-52"/>
                    <a:ea typeface="Cambria Math" panose="02040503050406030204" pitchFamily="18" charset="0"/>
                    <a:cs typeface="Montserrat"/>
                    <a:sym typeface="Montserrat"/>
                  </a:rPr>
                  <a:t>предсказанное значение переменной.</a:t>
                </a:r>
                <a:endParaRPr sz="1600" dirty="0">
                  <a:solidFill>
                    <a:schemeClr val="dk1"/>
                  </a:solidFill>
                  <a:latin typeface="Montserrat" panose="00000500000000000000" pitchFamily="2" charset="-52"/>
                  <a:ea typeface="Cambria Math" panose="02040503050406030204" pitchFamily="18" charset="0"/>
                  <a:cs typeface="Montserrat"/>
                  <a:sym typeface="Montserrat"/>
                </a:endParaRPr>
              </a:p>
            </p:txBody>
          </p:sp>
        </mc:Choice>
        <mc:Fallback>
          <p:sp>
            <p:nvSpPr>
              <p:cNvPr id="227" name="Google Shape;227;p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25" y="2169953"/>
                <a:ext cx="6153000" cy="28757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218;p33">
            <a:extLst>
              <a:ext uri="{FF2B5EF4-FFF2-40B4-BE49-F238E27FC236}">
                <a16:creationId xmlns:a16="http://schemas.microsoft.com/office/drawing/2014/main" id="{D4B5B82F-8D1B-B5E2-48BE-F0A06FC7D9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9625" y="517000"/>
            <a:ext cx="54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Описание алгоритма</a:t>
            </a:r>
            <a:endParaRPr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1"/>
          <p:cNvSpPr txBox="1">
            <a:spLocks noGrp="1"/>
          </p:cNvSpPr>
          <p:nvPr>
            <p:ph type="subTitle" idx="1"/>
          </p:nvPr>
        </p:nvSpPr>
        <p:spPr>
          <a:xfrm>
            <a:off x="717800" y="2048493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>
                <a:solidFill>
                  <a:schemeClr val="bg2"/>
                </a:solidFill>
              </a:rPr>
              <a:t>Экономика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631" name="Google Shape;631;p61"/>
          <p:cNvSpPr txBox="1">
            <a:spLocks noGrp="1"/>
          </p:cNvSpPr>
          <p:nvPr>
            <p:ph type="subTitle" idx="2"/>
          </p:nvPr>
        </p:nvSpPr>
        <p:spPr>
          <a:xfrm>
            <a:off x="717800" y="2423942"/>
            <a:ext cx="2261700" cy="1160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Для прогнозирования финансовых показателей</a:t>
            </a:r>
            <a:endParaRPr dirty="0"/>
          </a:p>
        </p:txBody>
      </p:sp>
      <p:sp>
        <p:nvSpPr>
          <p:cNvPr id="632" name="Google Shape;632;p61"/>
          <p:cNvSpPr txBox="1">
            <a:spLocks noGrp="1"/>
          </p:cNvSpPr>
          <p:nvPr>
            <p:ph type="subTitle" idx="3"/>
          </p:nvPr>
        </p:nvSpPr>
        <p:spPr>
          <a:xfrm>
            <a:off x="2989850" y="2048493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>
                <a:solidFill>
                  <a:schemeClr val="bg2"/>
                </a:solidFill>
              </a:rPr>
              <a:t>Маркетинг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633" name="Google Shape;633;p61"/>
          <p:cNvSpPr txBox="1">
            <a:spLocks noGrp="1"/>
          </p:cNvSpPr>
          <p:nvPr>
            <p:ph type="subTitle" idx="4"/>
          </p:nvPr>
        </p:nvSpPr>
        <p:spPr>
          <a:xfrm>
            <a:off x="2989850" y="2423942"/>
            <a:ext cx="2261700" cy="10664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Для анализа взаимосвязи между рекламными затратами и продаж</a:t>
            </a:r>
            <a:endParaRPr dirty="0"/>
          </a:p>
        </p:txBody>
      </p:sp>
      <p:sp>
        <p:nvSpPr>
          <p:cNvPr id="634" name="Google Shape;634;p61"/>
          <p:cNvSpPr txBox="1">
            <a:spLocks noGrp="1"/>
          </p:cNvSpPr>
          <p:nvPr>
            <p:ph type="subTitle" idx="5"/>
          </p:nvPr>
        </p:nvSpPr>
        <p:spPr>
          <a:xfrm>
            <a:off x="5261900" y="2048493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>
                <a:solidFill>
                  <a:schemeClr val="bg2"/>
                </a:solidFill>
              </a:rPr>
              <a:t>Медицина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635" name="Google Shape;635;p61"/>
          <p:cNvSpPr txBox="1">
            <a:spLocks noGrp="1"/>
          </p:cNvSpPr>
          <p:nvPr>
            <p:ph type="subTitle" idx="6"/>
          </p:nvPr>
        </p:nvSpPr>
        <p:spPr>
          <a:xfrm>
            <a:off x="5261900" y="2423943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Для изучения зависимости между дозировкой препарата и уровнем выздоровления</a:t>
            </a:r>
            <a:endParaRPr dirty="0"/>
          </a:p>
        </p:txBody>
      </p:sp>
      <p:sp>
        <p:nvSpPr>
          <p:cNvPr id="636" name="Google Shape;636;p61"/>
          <p:cNvSpPr txBox="1">
            <a:spLocks noGrp="1"/>
          </p:cNvSpPr>
          <p:nvPr>
            <p:ph type="subTitle" idx="7"/>
          </p:nvPr>
        </p:nvSpPr>
        <p:spPr>
          <a:xfrm>
            <a:off x="717800" y="3661534"/>
            <a:ext cx="25842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>
                <a:solidFill>
                  <a:schemeClr val="bg2"/>
                </a:solidFill>
              </a:rPr>
              <a:t>Социальные науки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637" name="Google Shape;637;p61"/>
          <p:cNvSpPr txBox="1">
            <a:spLocks noGrp="1"/>
          </p:cNvSpPr>
          <p:nvPr>
            <p:ph type="subTitle" idx="8"/>
          </p:nvPr>
        </p:nvSpPr>
        <p:spPr>
          <a:xfrm>
            <a:off x="717800" y="4036425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Для анализа данных опросов, выявления факторов, влияющих на мнение людей</a:t>
            </a:r>
            <a:endParaRPr dirty="0"/>
          </a:p>
        </p:txBody>
      </p:sp>
      <p:sp>
        <p:nvSpPr>
          <p:cNvPr id="638" name="Google Shape;638;p61"/>
          <p:cNvSpPr txBox="1">
            <a:spLocks noGrp="1"/>
          </p:cNvSpPr>
          <p:nvPr>
            <p:ph type="subTitle" idx="9"/>
          </p:nvPr>
        </p:nvSpPr>
        <p:spPr>
          <a:xfrm>
            <a:off x="4386898" y="3661534"/>
            <a:ext cx="2910207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>
                <a:solidFill>
                  <a:schemeClr val="bg2"/>
                </a:solidFill>
              </a:rPr>
              <a:t>Физика и инженерия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639" name="Google Shape;639;p61"/>
          <p:cNvSpPr txBox="1">
            <a:spLocks noGrp="1"/>
          </p:cNvSpPr>
          <p:nvPr>
            <p:ph type="subTitle" idx="13"/>
          </p:nvPr>
        </p:nvSpPr>
        <p:spPr>
          <a:xfrm>
            <a:off x="4386898" y="4023364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Для моделирования зависимости между физическими параметрами</a:t>
            </a:r>
            <a:endParaRPr dirty="0"/>
          </a:p>
        </p:txBody>
      </p:sp>
      <p:sp>
        <p:nvSpPr>
          <p:cNvPr id="642" name="Google Shape;642;p61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6314371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/>
              <a:t>Области применения</a:t>
            </a:r>
            <a:endParaRPr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title"/>
          </p:nvPr>
        </p:nvSpPr>
        <p:spPr>
          <a:xfrm>
            <a:off x="2846944" y="610429"/>
            <a:ext cx="5485861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/>
              <a:t>Пример использования</a:t>
            </a:r>
            <a:endParaRPr sz="4800" dirty="0"/>
          </a:p>
        </p:txBody>
      </p:sp>
      <p:sp>
        <p:nvSpPr>
          <p:cNvPr id="2" name="Google Shape;304;p40">
            <a:extLst>
              <a:ext uri="{FF2B5EF4-FFF2-40B4-BE49-F238E27FC236}">
                <a16:creationId xmlns:a16="http://schemas.microsoft.com/office/drawing/2014/main" id="{1CA205B4-303E-D07B-AFE7-B9201C43B773}"/>
              </a:ext>
            </a:extLst>
          </p:cNvPr>
          <p:cNvSpPr txBox="1">
            <a:spLocks/>
          </p:cNvSpPr>
          <p:nvPr/>
        </p:nvSpPr>
        <p:spPr>
          <a:xfrm>
            <a:off x="2846944" y="2259670"/>
            <a:ext cx="5485860" cy="2331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-317500">
              <a:buSzPts val="1400"/>
            </a:pPr>
            <a:r>
              <a:rPr lang="ru-RU" sz="1400" dirty="0">
                <a:solidFill>
                  <a:schemeClr val="dk1"/>
                </a:solidFill>
              </a:rPr>
              <a:t>Рассмотрим пример из области </a:t>
            </a:r>
            <a:r>
              <a:rPr lang="ru-RU" sz="1400" dirty="0">
                <a:solidFill>
                  <a:schemeClr val="bg2"/>
                </a:solidFill>
              </a:rPr>
              <a:t>маркетинга</a:t>
            </a:r>
            <a:r>
              <a:rPr lang="ru-RU" sz="1400" dirty="0">
                <a:solidFill>
                  <a:schemeClr val="dk1"/>
                </a:solidFill>
              </a:rPr>
              <a:t>, где нужно спрогнозировать объём продаж в зависимости от рекламного бюджета.</a:t>
            </a:r>
            <a:endParaRPr lang="en-US" sz="1400" dirty="0">
              <a:solidFill>
                <a:schemeClr val="dk1"/>
              </a:solidFill>
            </a:endParaRPr>
          </a:p>
          <a:p>
            <a:pPr indent="-317500">
              <a:buSzPts val="1400"/>
            </a:pPr>
            <a:r>
              <a:rPr lang="ru-RU" sz="1400" dirty="0">
                <a:solidFill>
                  <a:schemeClr val="dk1"/>
                </a:solidFill>
              </a:rPr>
              <a:t>Предположим, что у нас есть </a:t>
            </a:r>
            <a:r>
              <a:rPr lang="ru-RU" sz="1400" dirty="0">
                <a:solidFill>
                  <a:schemeClr val="bg2"/>
                </a:solidFill>
              </a:rPr>
              <a:t>данные о продажах </a:t>
            </a:r>
            <a:r>
              <a:rPr lang="ru-RU" sz="1400" dirty="0">
                <a:solidFill>
                  <a:schemeClr val="dk1"/>
                </a:solidFill>
              </a:rPr>
              <a:t>компании и её затратах на рекламу за прошлые периоды.</a:t>
            </a:r>
          </a:p>
          <a:p>
            <a:pPr indent="-317500">
              <a:buSzPts val="1400"/>
            </a:pPr>
            <a:r>
              <a:rPr lang="ru-RU" sz="1400" dirty="0">
                <a:solidFill>
                  <a:schemeClr val="dk1"/>
                </a:solidFill>
              </a:rPr>
              <a:t>Наша задача — построить модель линейной регрессии, чтобы понять, как рекламные затраты влияют на объём продаж, и сделать </a:t>
            </a:r>
            <a:r>
              <a:rPr lang="ru-RU" sz="1400" dirty="0">
                <a:solidFill>
                  <a:schemeClr val="bg2"/>
                </a:solidFill>
              </a:rPr>
              <a:t>предсказания</a:t>
            </a:r>
            <a:r>
              <a:rPr lang="ru-RU" sz="1400" dirty="0">
                <a:solidFill>
                  <a:schemeClr val="dk1"/>
                </a:solidFill>
              </a:rPr>
              <a:t> для новых значений рекламного бюджета.</a:t>
            </a:r>
            <a:endParaRPr lang="en-US"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>
          <a:extLst>
            <a:ext uri="{FF2B5EF4-FFF2-40B4-BE49-F238E27FC236}">
              <a16:creationId xmlns:a16="http://schemas.microsoft.com/office/drawing/2014/main" id="{63DA4377-7998-C309-505F-E536732E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8059;p72">
            <a:extLst>
              <a:ext uri="{FF2B5EF4-FFF2-40B4-BE49-F238E27FC236}">
                <a16:creationId xmlns:a16="http://schemas.microsoft.com/office/drawing/2014/main" id="{D8F291B1-09E6-BE1B-A130-ACD52534B76B}"/>
              </a:ext>
            </a:extLst>
          </p:cNvPr>
          <p:cNvGrpSpPr/>
          <p:nvPr/>
        </p:nvGrpSpPr>
        <p:grpSpPr>
          <a:xfrm>
            <a:off x="4572000" y="2346836"/>
            <a:ext cx="4308514" cy="2612571"/>
            <a:chOff x="3358399" y="3285485"/>
            <a:chExt cx="921942" cy="1047062"/>
          </a:xfrm>
        </p:grpSpPr>
        <p:grpSp>
          <p:nvGrpSpPr>
            <p:cNvPr id="4" name="Google Shape;8060;p72">
              <a:extLst>
                <a:ext uri="{FF2B5EF4-FFF2-40B4-BE49-F238E27FC236}">
                  <a16:creationId xmlns:a16="http://schemas.microsoft.com/office/drawing/2014/main" id="{31A6F316-BC92-B792-C09A-89B0D571F79B}"/>
                </a:ext>
              </a:extLst>
            </p:cNvPr>
            <p:cNvGrpSpPr/>
            <p:nvPr/>
          </p:nvGrpSpPr>
          <p:grpSpPr>
            <a:xfrm>
              <a:off x="3358412" y="3285485"/>
              <a:ext cx="921929" cy="139537"/>
              <a:chOff x="3358412" y="3285485"/>
              <a:chExt cx="921929" cy="139537"/>
            </a:xfrm>
          </p:grpSpPr>
          <p:sp>
            <p:nvSpPr>
              <p:cNvPr id="35" name="Google Shape;8061;p72">
                <a:extLst>
                  <a:ext uri="{FF2B5EF4-FFF2-40B4-BE49-F238E27FC236}">
                    <a16:creationId xmlns:a16="http://schemas.microsoft.com/office/drawing/2014/main" id="{41544F3F-40BF-7E4B-B4EA-1BA5D1EEA1F0}"/>
                  </a:ext>
                </a:extLst>
              </p:cNvPr>
              <p:cNvSpPr/>
              <p:nvPr/>
            </p:nvSpPr>
            <p:spPr>
              <a:xfrm>
                <a:off x="3358412" y="3285485"/>
                <a:ext cx="441443" cy="139537"/>
              </a:xfrm>
              <a:prstGeom prst="flowChartAlternateProcess">
                <a:avLst/>
              </a:prstGeom>
              <a:ln w="12700">
                <a:headEnd type="none" w="sm" len="sm"/>
                <a:tailEnd type="none"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latin typeface="Montserrat" panose="00000500000000000000" pitchFamily="2" charset="-52"/>
                  </a:rPr>
                  <a:t>Рекламные затраты</a:t>
                </a:r>
                <a:endParaRPr dirty="0">
                  <a:latin typeface="Montserrat" panose="00000500000000000000" pitchFamily="2" charset="-52"/>
                </a:endParaRPr>
              </a:p>
            </p:txBody>
          </p:sp>
          <p:sp>
            <p:nvSpPr>
              <p:cNvPr id="36" name="Google Shape;8062;p72">
                <a:extLst>
                  <a:ext uri="{FF2B5EF4-FFF2-40B4-BE49-F238E27FC236}">
                    <a16:creationId xmlns:a16="http://schemas.microsoft.com/office/drawing/2014/main" id="{06615AFF-77A3-36F7-4C6F-6E22B29619B8}"/>
                  </a:ext>
                </a:extLst>
              </p:cNvPr>
              <p:cNvSpPr/>
              <p:nvPr/>
            </p:nvSpPr>
            <p:spPr>
              <a:xfrm>
                <a:off x="3838898" y="3285485"/>
                <a:ext cx="441443" cy="139537"/>
              </a:xfrm>
              <a:prstGeom prst="flowChartAlternateProcess">
                <a:avLst/>
              </a:prstGeom>
              <a:ln w="12700">
                <a:headEnd type="none" w="sm" len="sm"/>
                <a:tailEnd type="none"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>
                    <a:latin typeface="Montserrat" panose="00000500000000000000" pitchFamily="2" charset="-52"/>
                  </a:rPr>
                  <a:t>Объёмы продаж</a:t>
                </a:r>
                <a:endParaRPr dirty="0">
                  <a:latin typeface="Montserrat" panose="00000500000000000000" pitchFamily="2" charset="-52"/>
                </a:endParaRPr>
              </a:p>
            </p:txBody>
          </p:sp>
        </p:grpSp>
        <p:grpSp>
          <p:nvGrpSpPr>
            <p:cNvPr id="5" name="Google Shape;8066;p72">
              <a:extLst>
                <a:ext uri="{FF2B5EF4-FFF2-40B4-BE49-F238E27FC236}">
                  <a16:creationId xmlns:a16="http://schemas.microsoft.com/office/drawing/2014/main" id="{92E29ECD-11A7-4911-956E-9A91FFB6C2D1}"/>
                </a:ext>
              </a:extLst>
            </p:cNvPr>
            <p:cNvGrpSpPr/>
            <p:nvPr/>
          </p:nvGrpSpPr>
          <p:grpSpPr>
            <a:xfrm>
              <a:off x="3358412" y="3466996"/>
              <a:ext cx="921929" cy="139537"/>
              <a:chOff x="3358412" y="3466996"/>
              <a:chExt cx="921929" cy="139537"/>
            </a:xfrm>
          </p:grpSpPr>
          <p:sp>
            <p:nvSpPr>
              <p:cNvPr id="30" name="Google Shape;8067;p72">
                <a:extLst>
                  <a:ext uri="{FF2B5EF4-FFF2-40B4-BE49-F238E27FC236}">
                    <a16:creationId xmlns:a16="http://schemas.microsoft.com/office/drawing/2014/main" id="{DFEBB3F0-E8DC-9F3D-CE99-F1AE6E097AD4}"/>
                  </a:ext>
                </a:extLst>
              </p:cNvPr>
              <p:cNvSpPr/>
              <p:nvPr/>
            </p:nvSpPr>
            <p:spPr>
              <a:xfrm>
                <a:off x="3358412" y="3466996"/>
                <a:ext cx="441443" cy="139537"/>
              </a:xfrm>
              <a:prstGeom prst="flowChartAlternateProcess">
                <a:avLst/>
              </a:prstGeom>
              <a:ln w="1270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/>
                  <a:t>10000</a:t>
                </a:r>
                <a:endParaRPr dirty="0"/>
              </a:p>
            </p:txBody>
          </p:sp>
          <p:sp>
            <p:nvSpPr>
              <p:cNvPr id="31" name="Google Shape;8068;p72">
                <a:extLst>
                  <a:ext uri="{FF2B5EF4-FFF2-40B4-BE49-F238E27FC236}">
                    <a16:creationId xmlns:a16="http://schemas.microsoft.com/office/drawing/2014/main" id="{E071BD85-246D-EB12-2ECB-905E9BD5D6C4}"/>
                  </a:ext>
                </a:extLst>
              </p:cNvPr>
              <p:cNvSpPr/>
              <p:nvPr/>
            </p:nvSpPr>
            <p:spPr>
              <a:xfrm>
                <a:off x="3838898" y="3466996"/>
                <a:ext cx="441443" cy="139537"/>
              </a:xfrm>
              <a:prstGeom prst="flowChartAlternateProcess">
                <a:avLst/>
              </a:prstGeom>
              <a:ln w="1270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/>
                  <a:t>20000</a:t>
                </a:r>
                <a:endParaRPr dirty="0"/>
              </a:p>
            </p:txBody>
          </p:sp>
        </p:grpSp>
        <p:grpSp>
          <p:nvGrpSpPr>
            <p:cNvPr id="6" name="Google Shape;8072;p72">
              <a:extLst>
                <a:ext uri="{FF2B5EF4-FFF2-40B4-BE49-F238E27FC236}">
                  <a16:creationId xmlns:a16="http://schemas.microsoft.com/office/drawing/2014/main" id="{646E02CF-B4EF-E612-8461-EA06BD3092B9}"/>
                </a:ext>
              </a:extLst>
            </p:cNvPr>
            <p:cNvGrpSpPr/>
            <p:nvPr/>
          </p:nvGrpSpPr>
          <p:grpSpPr>
            <a:xfrm>
              <a:off x="3358412" y="3648507"/>
              <a:ext cx="921929" cy="139537"/>
              <a:chOff x="3358412" y="3648507"/>
              <a:chExt cx="921929" cy="139537"/>
            </a:xfrm>
          </p:grpSpPr>
          <p:sp>
            <p:nvSpPr>
              <p:cNvPr id="25" name="Google Shape;8073;p72">
                <a:extLst>
                  <a:ext uri="{FF2B5EF4-FFF2-40B4-BE49-F238E27FC236}">
                    <a16:creationId xmlns:a16="http://schemas.microsoft.com/office/drawing/2014/main" id="{0753BCE7-B6D7-888E-7E2E-B9AFF0ED6BA6}"/>
                  </a:ext>
                </a:extLst>
              </p:cNvPr>
              <p:cNvSpPr/>
              <p:nvPr/>
            </p:nvSpPr>
            <p:spPr>
              <a:xfrm>
                <a:off x="3358412" y="3648507"/>
                <a:ext cx="441443" cy="139537"/>
              </a:xfrm>
              <a:prstGeom prst="flowChartAlternateProcess">
                <a:avLst/>
              </a:prstGeom>
              <a:ln w="1270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/>
                  <a:t>20000</a:t>
                </a:r>
                <a:endParaRPr dirty="0"/>
              </a:p>
            </p:txBody>
          </p:sp>
          <p:sp>
            <p:nvSpPr>
              <p:cNvPr id="26" name="Google Shape;8074;p72">
                <a:extLst>
                  <a:ext uri="{FF2B5EF4-FFF2-40B4-BE49-F238E27FC236}">
                    <a16:creationId xmlns:a16="http://schemas.microsoft.com/office/drawing/2014/main" id="{936A13E7-B07E-909E-FDF5-D158FC40B3B6}"/>
                  </a:ext>
                </a:extLst>
              </p:cNvPr>
              <p:cNvSpPr/>
              <p:nvPr/>
            </p:nvSpPr>
            <p:spPr>
              <a:xfrm>
                <a:off x="3838898" y="3648507"/>
                <a:ext cx="441443" cy="139537"/>
              </a:xfrm>
              <a:prstGeom prst="flowChartAlternateProcess">
                <a:avLst/>
              </a:prstGeom>
              <a:ln w="1270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/>
                  <a:t>40000</a:t>
                </a:r>
                <a:endParaRPr dirty="0"/>
              </a:p>
            </p:txBody>
          </p:sp>
        </p:grpSp>
        <p:grpSp>
          <p:nvGrpSpPr>
            <p:cNvPr id="7" name="Google Shape;8078;p72">
              <a:extLst>
                <a:ext uri="{FF2B5EF4-FFF2-40B4-BE49-F238E27FC236}">
                  <a16:creationId xmlns:a16="http://schemas.microsoft.com/office/drawing/2014/main" id="{D31FE8F0-5173-B6BC-1F41-9B8D96D39CF5}"/>
                </a:ext>
              </a:extLst>
            </p:cNvPr>
            <p:cNvGrpSpPr/>
            <p:nvPr/>
          </p:nvGrpSpPr>
          <p:grpSpPr>
            <a:xfrm>
              <a:off x="3358412" y="3830018"/>
              <a:ext cx="921929" cy="139537"/>
              <a:chOff x="3358412" y="3830018"/>
              <a:chExt cx="921929" cy="139537"/>
            </a:xfrm>
          </p:grpSpPr>
          <p:sp>
            <p:nvSpPr>
              <p:cNvPr id="20" name="Google Shape;8079;p72">
                <a:extLst>
                  <a:ext uri="{FF2B5EF4-FFF2-40B4-BE49-F238E27FC236}">
                    <a16:creationId xmlns:a16="http://schemas.microsoft.com/office/drawing/2014/main" id="{A43D81EA-C3D5-6B2E-D087-C357CA462664}"/>
                  </a:ext>
                </a:extLst>
              </p:cNvPr>
              <p:cNvSpPr/>
              <p:nvPr/>
            </p:nvSpPr>
            <p:spPr>
              <a:xfrm>
                <a:off x="3358412" y="3830018"/>
                <a:ext cx="441443" cy="139537"/>
              </a:xfrm>
              <a:prstGeom prst="flowChartAlternateProcess">
                <a:avLst/>
              </a:prstGeom>
              <a:ln w="1270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/>
                  <a:t>30000</a:t>
                </a:r>
                <a:endParaRPr dirty="0"/>
              </a:p>
            </p:txBody>
          </p:sp>
          <p:sp>
            <p:nvSpPr>
              <p:cNvPr id="21" name="Google Shape;8080;p72">
                <a:extLst>
                  <a:ext uri="{FF2B5EF4-FFF2-40B4-BE49-F238E27FC236}">
                    <a16:creationId xmlns:a16="http://schemas.microsoft.com/office/drawing/2014/main" id="{BFA0B768-B7CD-B891-3147-CE204C43FA7E}"/>
                  </a:ext>
                </a:extLst>
              </p:cNvPr>
              <p:cNvSpPr/>
              <p:nvPr/>
            </p:nvSpPr>
            <p:spPr>
              <a:xfrm>
                <a:off x="3838898" y="3830018"/>
                <a:ext cx="441443" cy="139537"/>
              </a:xfrm>
              <a:prstGeom prst="flowChartAlternateProcess">
                <a:avLst/>
              </a:prstGeom>
              <a:ln w="1270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/>
                  <a:t>60000</a:t>
                </a:r>
                <a:endParaRPr dirty="0"/>
              </a:p>
            </p:txBody>
          </p:sp>
        </p:grpSp>
        <p:grpSp>
          <p:nvGrpSpPr>
            <p:cNvPr id="8" name="Google Shape;8084;p72">
              <a:extLst>
                <a:ext uri="{FF2B5EF4-FFF2-40B4-BE49-F238E27FC236}">
                  <a16:creationId xmlns:a16="http://schemas.microsoft.com/office/drawing/2014/main" id="{57F6B67C-D95E-4A05-26DB-7DC5D172D4A7}"/>
                </a:ext>
              </a:extLst>
            </p:cNvPr>
            <p:cNvGrpSpPr/>
            <p:nvPr/>
          </p:nvGrpSpPr>
          <p:grpSpPr>
            <a:xfrm>
              <a:off x="3358399" y="4011514"/>
              <a:ext cx="921925" cy="139537"/>
              <a:chOff x="3294800" y="4134603"/>
              <a:chExt cx="1029394" cy="152400"/>
            </a:xfrm>
          </p:grpSpPr>
          <p:sp>
            <p:nvSpPr>
              <p:cNvPr id="15" name="Google Shape;8085;p72">
                <a:extLst>
                  <a:ext uri="{FF2B5EF4-FFF2-40B4-BE49-F238E27FC236}">
                    <a16:creationId xmlns:a16="http://schemas.microsoft.com/office/drawing/2014/main" id="{DC72AD0C-995D-369D-12E1-1C55068A58BD}"/>
                  </a:ext>
                </a:extLst>
              </p:cNvPr>
              <p:cNvSpPr/>
              <p:nvPr/>
            </p:nvSpPr>
            <p:spPr>
              <a:xfrm>
                <a:off x="3294800" y="4134603"/>
                <a:ext cx="492900" cy="152400"/>
              </a:xfrm>
              <a:prstGeom prst="flowChartAlternateProcess">
                <a:avLst/>
              </a:prstGeom>
              <a:ln w="1270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/>
                  <a:t>40000</a:t>
                </a:r>
                <a:endParaRPr dirty="0"/>
              </a:p>
            </p:txBody>
          </p:sp>
          <p:sp>
            <p:nvSpPr>
              <p:cNvPr id="16" name="Google Shape;8086;p72">
                <a:extLst>
                  <a:ext uri="{FF2B5EF4-FFF2-40B4-BE49-F238E27FC236}">
                    <a16:creationId xmlns:a16="http://schemas.microsoft.com/office/drawing/2014/main" id="{ECDFAD83-6B02-EEAE-57C9-DA7EA101A2EB}"/>
                  </a:ext>
                </a:extLst>
              </p:cNvPr>
              <p:cNvSpPr/>
              <p:nvPr/>
            </p:nvSpPr>
            <p:spPr>
              <a:xfrm>
                <a:off x="3831294" y="4134603"/>
                <a:ext cx="492900" cy="152400"/>
              </a:xfrm>
              <a:prstGeom prst="flowChartAlternateProcess">
                <a:avLst/>
              </a:prstGeom>
              <a:ln w="1270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/>
                  <a:t>80000</a:t>
                </a:r>
                <a:endParaRPr dirty="0"/>
              </a:p>
            </p:txBody>
          </p:sp>
        </p:grpSp>
        <p:grpSp>
          <p:nvGrpSpPr>
            <p:cNvPr id="9" name="Google Shape;8090;p72">
              <a:extLst>
                <a:ext uri="{FF2B5EF4-FFF2-40B4-BE49-F238E27FC236}">
                  <a16:creationId xmlns:a16="http://schemas.microsoft.com/office/drawing/2014/main" id="{D10E2F71-A8F8-A3B6-545A-BB17D70409B2}"/>
                </a:ext>
              </a:extLst>
            </p:cNvPr>
            <p:cNvGrpSpPr/>
            <p:nvPr/>
          </p:nvGrpSpPr>
          <p:grpSpPr>
            <a:xfrm>
              <a:off x="3358411" y="4193010"/>
              <a:ext cx="921929" cy="139537"/>
              <a:chOff x="3294800" y="4134603"/>
              <a:chExt cx="1029394" cy="152400"/>
            </a:xfrm>
          </p:grpSpPr>
          <p:sp>
            <p:nvSpPr>
              <p:cNvPr id="10" name="Google Shape;8091;p72">
                <a:extLst>
                  <a:ext uri="{FF2B5EF4-FFF2-40B4-BE49-F238E27FC236}">
                    <a16:creationId xmlns:a16="http://schemas.microsoft.com/office/drawing/2014/main" id="{8BD7410F-7B02-4321-D5CB-360C62DB8D85}"/>
                  </a:ext>
                </a:extLst>
              </p:cNvPr>
              <p:cNvSpPr/>
              <p:nvPr/>
            </p:nvSpPr>
            <p:spPr>
              <a:xfrm>
                <a:off x="3294800" y="4134603"/>
                <a:ext cx="492900" cy="152400"/>
              </a:xfrm>
              <a:prstGeom prst="flowChartAlternateProcess">
                <a:avLst/>
              </a:prstGeom>
              <a:ln w="1270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/>
                  <a:t>50000</a:t>
                </a:r>
                <a:endParaRPr dirty="0"/>
              </a:p>
            </p:txBody>
          </p:sp>
          <p:sp>
            <p:nvSpPr>
              <p:cNvPr id="11" name="Google Shape;8092;p72">
                <a:extLst>
                  <a:ext uri="{FF2B5EF4-FFF2-40B4-BE49-F238E27FC236}">
                    <a16:creationId xmlns:a16="http://schemas.microsoft.com/office/drawing/2014/main" id="{E2EE1C09-7E6D-192B-52E8-395C245C92FC}"/>
                  </a:ext>
                </a:extLst>
              </p:cNvPr>
              <p:cNvSpPr/>
              <p:nvPr/>
            </p:nvSpPr>
            <p:spPr>
              <a:xfrm>
                <a:off x="3831294" y="4134603"/>
                <a:ext cx="492900" cy="152400"/>
              </a:xfrm>
              <a:prstGeom prst="flowChartAlternateProcess">
                <a:avLst/>
              </a:prstGeom>
              <a:ln w="1270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/>
                  <a:t>100000</a:t>
                </a:r>
                <a:endParaRPr dirty="0"/>
              </a:p>
            </p:txBody>
          </p:sp>
        </p:grpSp>
      </p:grpSp>
      <p:sp>
        <p:nvSpPr>
          <p:cNvPr id="40" name="Google Shape;304;p40">
            <a:extLst>
              <a:ext uri="{FF2B5EF4-FFF2-40B4-BE49-F238E27FC236}">
                <a16:creationId xmlns:a16="http://schemas.microsoft.com/office/drawing/2014/main" id="{E01B2947-E60C-2BBE-8076-993A051A3688}"/>
              </a:ext>
            </a:extLst>
          </p:cNvPr>
          <p:cNvSpPr txBox="1">
            <a:spLocks/>
          </p:cNvSpPr>
          <p:nvPr/>
        </p:nvSpPr>
        <p:spPr>
          <a:xfrm>
            <a:off x="2326485" y="2307195"/>
            <a:ext cx="2245456" cy="14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SzPts val="1400"/>
              <a:buNone/>
            </a:pPr>
            <a:r>
              <a:rPr lang="ru-RU" sz="1400" dirty="0">
                <a:solidFill>
                  <a:schemeClr val="dk1"/>
                </a:solidFill>
              </a:rPr>
              <a:t>Данные о продажах выглядят следующим образом: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43" name="Google Shape;239;p36">
            <a:extLst>
              <a:ext uri="{FF2B5EF4-FFF2-40B4-BE49-F238E27FC236}">
                <a16:creationId xmlns:a16="http://schemas.microsoft.com/office/drawing/2014/main" id="{02BA4EFC-22B2-35C1-4777-BB9068CAD7FD}"/>
              </a:ext>
            </a:extLst>
          </p:cNvPr>
          <p:cNvSpPr txBox="1">
            <a:spLocks/>
          </p:cNvSpPr>
          <p:nvPr/>
        </p:nvSpPr>
        <p:spPr>
          <a:xfrm>
            <a:off x="2846944" y="610429"/>
            <a:ext cx="5485861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ru-RU" sz="4800"/>
              <a:t>Пример использования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087696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>
          <a:extLst>
            <a:ext uri="{FF2B5EF4-FFF2-40B4-BE49-F238E27FC236}">
              <a16:creationId xmlns:a16="http://schemas.microsoft.com/office/drawing/2014/main" id="{970C17AD-CC49-3902-5FCF-AD4152FC3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304;p40">
                <a:extLst>
                  <a:ext uri="{FF2B5EF4-FFF2-40B4-BE49-F238E27FC236}">
                    <a16:creationId xmlns:a16="http://schemas.microsoft.com/office/drawing/2014/main" id="{050F810D-1B81-DEA5-5A64-587A452C59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32430" y="2288700"/>
                <a:ext cx="5485860" cy="143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Montserrat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Montserrat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Montserrat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Montserrat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Montserrat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Montserrat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Montserrat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Montserrat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dk2"/>
                  </a:buClr>
                  <a:buSzPts val="1400"/>
                  <a:buFont typeface="Montserrat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 marL="139700" indent="0">
                  <a:buSzPts val="1400"/>
                  <a:buNone/>
                </a:pPr>
                <a:r>
                  <a:rPr lang="ru-RU" sz="1400" dirty="0">
                    <a:solidFill>
                      <a:schemeClr val="dk1"/>
                    </a:solidFill>
                  </a:rPr>
                  <a:t>Если применить линейную регрессию к этим данным, уравнение линейной модели будет иметь вид:</a:t>
                </a:r>
              </a:p>
              <a:p>
                <a:pPr marL="139700" indent="0">
                  <a:buSzPts val="1400"/>
                  <a:buNone/>
                </a:pPr>
                <a:endParaRPr lang="ru-RU" sz="1400" dirty="0">
                  <a:solidFill>
                    <a:schemeClr val="dk1"/>
                  </a:solidFill>
                </a:endParaRPr>
              </a:p>
              <a:p>
                <a:pPr marL="139700" indent="0">
                  <a:buSzPts val="1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Продажи=</m:t>
                      </m:r>
                      <m:r>
                        <a:rPr lang="ru-RU" sz="16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ru-RU" sz="16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×Рекламные затраты</m:t>
                      </m:r>
                    </m:oMath>
                  </m:oMathPara>
                </a14:m>
                <a:endParaRPr lang="ru-RU" sz="1600" b="1" dirty="0">
                  <a:solidFill>
                    <a:schemeClr val="dk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9700" indent="0">
                  <a:buSzPts val="1400"/>
                  <a:buNone/>
                </a:pPr>
                <a:endParaRPr lang="ru-RU" sz="1600" b="1" dirty="0">
                  <a:solidFill>
                    <a:schemeClr val="dk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9700" indent="0">
                  <a:buSzPts val="1400"/>
                  <a:buNone/>
                </a:pPr>
                <a:r>
                  <a:rPr lang="ru-RU" sz="1400" dirty="0">
                    <a:solidFill>
                      <a:schemeClr val="dk1"/>
                    </a:solidFill>
                  </a:rPr>
                  <a:t>Это означает, что каждый 1 тыс. у.е., вложенный в рекламу, увеличивает продажи на 2 тыс. единиц. Таким образом, для рекламного бюджета в 60 тыс. у.е. модель предскажет объём продаж в 120 тыс. единиц.</a:t>
                </a:r>
              </a:p>
              <a:p>
                <a:pPr marL="139700" indent="0">
                  <a:buSzPts val="1400"/>
                  <a:buNone/>
                </a:pPr>
                <a:endParaRPr lang="ru-RU" sz="1400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2" name="Google Shape;304;p40">
                <a:extLst>
                  <a:ext uri="{FF2B5EF4-FFF2-40B4-BE49-F238E27FC236}">
                    <a16:creationId xmlns:a16="http://schemas.microsoft.com/office/drawing/2014/main" id="{050F810D-1B81-DEA5-5A64-587A452C5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430" y="2288700"/>
                <a:ext cx="5485860" cy="1434300"/>
              </a:xfrm>
              <a:prstGeom prst="rect">
                <a:avLst/>
              </a:prstGeom>
              <a:blipFill>
                <a:blip r:embed="rId3"/>
                <a:stretch>
                  <a:fillRect b="-5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239;p36">
            <a:extLst>
              <a:ext uri="{FF2B5EF4-FFF2-40B4-BE49-F238E27FC236}">
                <a16:creationId xmlns:a16="http://schemas.microsoft.com/office/drawing/2014/main" id="{59BE8C21-C962-032B-86DE-FD234667D4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6944" y="610429"/>
            <a:ext cx="5485861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/>
              <a:t>Пример использования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2761266105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11671</TotalTime>
  <Words>832</Words>
  <Application>Microsoft Office PowerPoint</Application>
  <PresentationFormat>Экран (16:9)</PresentationFormat>
  <Paragraphs>107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Barlow</vt:lpstr>
      <vt:lpstr>Arial</vt:lpstr>
      <vt:lpstr>Fira Sans Extra Condensed Medium</vt:lpstr>
      <vt:lpstr>Quicksand Medium</vt:lpstr>
      <vt:lpstr>Montserrat</vt:lpstr>
      <vt:lpstr>Cambria Math</vt:lpstr>
      <vt:lpstr>Management Consulting Toolkit by Slidesgo</vt:lpstr>
      <vt:lpstr>Метод линейной регрессии</vt:lpstr>
      <vt:lpstr>Содержание</vt:lpstr>
      <vt:lpstr>Введение</vt:lpstr>
      <vt:lpstr>Постановка задачи</vt:lpstr>
      <vt:lpstr>Описание алгоритма</vt:lpstr>
      <vt:lpstr>Области применения</vt:lpstr>
      <vt:lpstr>Пример использования</vt:lpstr>
      <vt:lpstr>Презентация PowerPoint</vt:lpstr>
      <vt:lpstr>Пример использования</vt:lpstr>
      <vt:lpstr>Преимущества</vt:lpstr>
      <vt:lpstr>Недостатки</vt:lpstr>
      <vt:lpstr>Переобучение</vt:lpstr>
      <vt:lpstr>Переобучение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Софья Кац</cp:lastModifiedBy>
  <cp:revision>3</cp:revision>
  <dcterms:modified xsi:type="dcterms:W3CDTF">2024-11-09T19:38:15Z</dcterms:modified>
</cp:coreProperties>
</file>