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9" r:id="rId20"/>
    <p:sldId id="275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0720"/>
  </p:normalViewPr>
  <p:slideViewPr>
    <p:cSldViewPr snapToGrid="0">
      <p:cViewPr>
        <p:scale>
          <a:sx n="153" d="100"/>
          <a:sy n="153" d="100"/>
        </p:scale>
        <p:origin x="-1768" y="-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75DD5-3721-2640-9D8C-D47E542F7E4A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2C262-6516-A740-AB79-95D13143F7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66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2C262-6516-A740-AB79-95D13143F78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04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2C262-6516-A740-AB79-95D13143F78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53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F1F1F"/>
                </a:solidFill>
                <a:effectLst/>
                <a:latin typeface="Google Sans Text"/>
              </a:rPr>
              <a:t>禁止个人贷款应用、以协助获取个人贷款为主要用途的应用（例如贷款推广应用或贷款中介应用）、贷款附属应用（贷款计算器、贷款指南等）和工资随取 </a:t>
            </a:r>
            <a:r>
              <a:rPr lang="en-US" altLang="zh-CN" b="0" i="0" dirty="0">
                <a:solidFill>
                  <a:srgbClr val="1F1F1F"/>
                </a:solidFill>
                <a:effectLst/>
                <a:latin typeface="Google Sans Text"/>
              </a:rPr>
              <a:t>(</a:t>
            </a:r>
            <a:r>
              <a:rPr lang="en" altLang="zh-CN" b="0" i="0" dirty="0">
                <a:solidFill>
                  <a:srgbClr val="1F1F1F"/>
                </a:solidFill>
                <a:effectLst/>
                <a:latin typeface="Google Sans Text"/>
              </a:rPr>
              <a:t>EWA) 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Google Sans Text"/>
              </a:rPr>
              <a:t>应用，禁止获取以下权限：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Read_external_storage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Read_media_images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Read_contacts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Access_fine_location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Read_phone_numbers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Read_media_videos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Query_all_packages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Write_external_storage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1F1F1F"/>
                </a:solidFill>
                <a:effectLst/>
                <a:latin typeface="Google Sans Text"/>
              </a:rPr>
              <a:t>如果应用使用 </a:t>
            </a:r>
            <a:r>
              <a:rPr lang="en" altLang="zh-CN" b="0" i="0" dirty="0">
                <a:solidFill>
                  <a:srgbClr val="1F1F1F"/>
                </a:solidFill>
                <a:effectLst/>
                <a:latin typeface="Google Sans Text"/>
              </a:rPr>
              <a:t>AI 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Google Sans Text"/>
              </a:rPr>
              <a:t>生成内容，则必须包含应用内用户举报或标记功能，让用户无需退出应用即可向开发者举报或标记冒犯性内容。</a:t>
            </a:r>
            <a:endParaRPr lang="en-US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None/>
            </a:pPr>
            <a:endParaRPr lang="en-US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r>
              <a:rPr lang="zh-CN" altLang="en-US" b="1" dirty="0"/>
              <a:t>自动化检测工具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关键词和图像识别</a:t>
            </a:r>
            <a:r>
              <a:rPr lang="zh-CN" altLang="en-US" dirty="0"/>
              <a:t>：平台会部署自动化的工具，通过扫描应用的名称、描述、关键字和图标等元素，查找与已知的知识产权（如商标、版权作品）相似的内容。例如，图像识别技术可以检测应用图标或界面中的侵权图像，而文本分析工具可以查找可能的商标或版权侵权内容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代码审查</a:t>
            </a:r>
            <a:r>
              <a:rPr lang="zh-CN" altLang="en-US" dirty="0"/>
              <a:t>：有些平台使用代码分析工具，检查是否有未经授权使用的第三方代码库或开源代码。违反开源许可证的使用也可能构成知识产权侵权。</a:t>
            </a:r>
          </a:p>
          <a:p>
            <a:pPr algn="l" fontAlgn="base">
              <a:buFont typeface="Arial" panose="020B0604020202020204" pitchFamily="34" charset="0"/>
              <a:buNone/>
            </a:pP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2C262-6516-A740-AB79-95D13143F78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86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B59C-C309-A1FF-0380-F2FB12C8B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EB3A94-A8FE-93C5-7210-CF3420DFC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1724F-2D0C-45E1-16E6-511535AA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E8FB6-B7F0-2280-2561-9212AE83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0020A-E279-9EF9-F2B5-85FFB226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0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A60A8-35FF-6085-BFB7-7BD0C667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B45B43-CEAE-A340-4E26-567BC5B60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DE668-A7DC-A974-6A9F-7B28F4FF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13161-099C-038C-127B-D670C9E4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EA745-3C26-9E90-3059-C5269A52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69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036F14-478B-C94C-2000-1941E193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4A3E6-1995-EEA1-7BE3-33D187BE7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EBA9E-AE16-3985-E2A7-F48B4034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C76DE-949D-B5C8-FBE0-76058533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E6F08-DB56-ABD7-E2D4-714B0049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688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477E7-0545-4D8A-B2C7-280B131BA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3ECE1-198C-4A37-8FAE-5BA0BF758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490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2D41-4B13-A1CD-38D7-318D490C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C03DF-548F-29A2-4696-7B8CAC22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68B0F-5B2E-4CAB-13FD-AFB1742C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30ECE-C7B9-0A43-70F4-2D6CBCA3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7F957-9F80-6F7A-4CFC-0C19DF7B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01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481A2-28EC-4B62-1832-5FCA1D76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93139-26F2-37EE-545B-1C73B90FC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D502A-043E-E8B7-6D9F-D8BFF682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72BB9-84C7-E1B6-CD0E-7D0E987F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A510F-F40D-53BB-6A53-90EE6589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54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ABCB4-F41F-0C8D-1DB2-4B4A1BF5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B443B-6057-CCDA-B2F2-FC401C689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9D7-9025-918A-CF54-7E5838453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53A8A-E8BB-7D54-0631-B0252080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8D789-C55B-37E0-2D36-3B130FB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DFC6A-6926-84C5-89CE-6190626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67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97D43-62A1-11DD-CF10-6E1FE089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29044-92EC-5A53-A880-56A2DBD1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819E4B-3BEB-EEB0-FD17-AD18CC58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4DE1A8-FDAF-669A-C4CB-0A6EFF935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F532AB-A7DD-D5E8-6844-33D1A50C5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1FA133-5B2B-F5DC-D38B-7E0FFA6B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9900A-B427-6DA3-EF9F-C94AEAC3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D3D080-5657-8725-E8B7-2CB04AA2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90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39E1-83B4-B6FD-4FC3-DA67726E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39676-998E-1C8F-D485-77089149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CEA964-BC09-3220-E76F-BF76BC33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65D140-BA76-7ED1-8781-4A8A5FF3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57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42BD47-ADAA-78E1-99A1-80640FAA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B5C11C-D33C-C845-5FA4-E8B3D40E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6903CE-F5AA-9E90-1476-25014DCA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31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2C80B-51EC-8ADE-C14A-158AC09E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E033F-F5B1-EC6F-DE25-287C8D208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3156B-2979-F7B0-D8C6-F68444362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75A38-75D7-B29B-293E-7FF90719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99C96-58FC-79A3-6563-A4BC20B7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48FA0-CC51-1C19-EBE7-88E12D30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49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D104A-DDD5-9D16-7B9C-90EF7A4E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80867C-B041-CDB4-09BC-C0243A3BF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17C32-E77C-B355-BE68-FCC1506B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7C5C5-A495-693A-C657-C3AD19C0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851EE-76EE-2134-525B-A844FFA8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59C32-5AEF-C4C6-8EB3-35822DED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74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7CFB24-A33E-1AFC-C948-8D7AC26A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A3475-9266-1250-58B9-33FE099C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7EF7A-A28E-E86C-214C-7680F4791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993B7-B417-4045-9DD8-161AC673585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E6CF4-2F6B-98E6-90F0-1357A535D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939A9-CC6D-D61F-D03D-95736328A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4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10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EF371EE-28B7-2D40-B276-059B37C5D68F}"/>
              </a:ext>
            </a:extLst>
          </p:cNvPr>
          <p:cNvSpPr txBox="1"/>
          <p:nvPr/>
        </p:nvSpPr>
        <p:spPr>
          <a:xfrm>
            <a:off x="200417" y="237995"/>
            <a:ext cx="457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场景一：待上架的</a:t>
            </a:r>
            <a:r>
              <a:rPr kumimoji="1"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风险审核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8D214E-152C-58CB-20B2-6C0BE0802835}"/>
              </a:ext>
            </a:extLst>
          </p:cNvPr>
          <p:cNvSpPr txBox="1"/>
          <p:nvPr/>
        </p:nvSpPr>
        <p:spPr>
          <a:xfrm>
            <a:off x="200416" y="766176"/>
            <a:ext cx="457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问题：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未上架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是否缺少用户评论及其衍生检测项（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avg_adv_score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），还是说存在一些体验用户的反馈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9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4C6D10F3-B570-90B3-8872-42DB80A905B3}"/>
              </a:ext>
            </a:extLst>
          </p:cNvPr>
          <p:cNvGrpSpPr/>
          <p:nvPr/>
        </p:nvGrpSpPr>
        <p:grpSpPr>
          <a:xfrm>
            <a:off x="4301045" y="2422988"/>
            <a:ext cx="3347918" cy="1626420"/>
            <a:chOff x="5090026" y="3933585"/>
            <a:chExt cx="3347918" cy="162642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C7023AD-E3B4-4F4D-61AF-FC41D042A22A}"/>
                </a:ext>
              </a:extLst>
            </p:cNvPr>
            <p:cNvSpPr/>
            <p:nvPr/>
          </p:nvSpPr>
          <p:spPr>
            <a:xfrm>
              <a:off x="5090026" y="3933585"/>
              <a:ext cx="3347918" cy="1626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D2AC91FB-0733-F080-6A8E-D2C026D84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6959" y="4009400"/>
              <a:ext cx="3188708" cy="1503308"/>
            </a:xfrm>
            <a:prstGeom prst="rect">
              <a:avLst/>
            </a:prstGeom>
          </p:spPr>
        </p:pic>
      </p:grp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D3079196-0776-208C-9B2C-2A40E10D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61389"/>
              </p:ext>
            </p:extLst>
          </p:nvPr>
        </p:nvGraphicFramePr>
        <p:xfrm>
          <a:off x="869231" y="2761954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9EC9E77A-80EF-CAEB-2F36-EBAE47CFFA19}"/>
              </a:ext>
            </a:extLst>
          </p:cNvPr>
          <p:cNvSpPr txBox="1"/>
          <p:nvPr/>
        </p:nvSpPr>
        <p:spPr>
          <a:xfrm>
            <a:off x="685885" y="2515733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超过</a:t>
            </a:r>
            <a:r>
              <a:rPr lang="en-US" altLang="zh-CN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100</a:t>
            </a: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维的特征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4A6FC32-2978-84A1-4FD7-B2BA1FB23558}"/>
              </a:ext>
            </a:extLst>
          </p:cNvPr>
          <p:cNvSpPr/>
          <p:nvPr/>
        </p:nvSpPr>
        <p:spPr>
          <a:xfrm>
            <a:off x="2009366" y="1967657"/>
            <a:ext cx="2075438" cy="10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53" name="箭头: 左 37">
            <a:extLst>
              <a:ext uri="{FF2B5EF4-FFF2-40B4-BE49-F238E27FC236}">
                <a16:creationId xmlns:a16="http://schemas.microsoft.com/office/drawing/2014/main" id="{411D2886-254F-06F1-90C9-57040DB9DEF6}"/>
              </a:ext>
            </a:extLst>
          </p:cNvPr>
          <p:cNvSpPr/>
          <p:nvPr/>
        </p:nvSpPr>
        <p:spPr>
          <a:xfrm rot="10800000">
            <a:off x="1722018" y="2969545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CDECB95-D5D3-4CB1-59D3-8F2CF8AC30D9}"/>
              </a:ext>
            </a:extLst>
          </p:cNvPr>
          <p:cNvSpPr/>
          <p:nvPr/>
        </p:nvSpPr>
        <p:spPr>
          <a:xfrm>
            <a:off x="2009366" y="3140732"/>
            <a:ext cx="2075438" cy="1486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92A5903-3AEE-FF30-E8BF-A2174FFAA7B7}"/>
              </a:ext>
            </a:extLst>
          </p:cNvPr>
          <p:cNvSpPr txBox="1"/>
          <p:nvPr/>
        </p:nvSpPr>
        <p:spPr>
          <a:xfrm>
            <a:off x="2079007" y="1798380"/>
            <a:ext cx="12669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待上架</a:t>
            </a:r>
            <a:r>
              <a:rPr lang="en-US" altLang="zh-CN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APP</a:t>
            </a:r>
            <a:r>
              <a:rPr lang="zh-CN" altLang="en-US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审核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6310A45-FDED-EC1E-4EF0-B9FE7C52A6CC}"/>
              </a:ext>
            </a:extLst>
          </p:cNvPr>
          <p:cNvSpPr txBox="1"/>
          <p:nvPr/>
        </p:nvSpPr>
        <p:spPr>
          <a:xfrm>
            <a:off x="2079007" y="3055203"/>
            <a:ext cx="12669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已上架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复测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F5A85F1-3594-8769-1AC8-CC983C22DE51}"/>
              </a:ext>
            </a:extLst>
          </p:cNvPr>
          <p:cNvGrpSpPr/>
          <p:nvPr/>
        </p:nvGrpSpPr>
        <p:grpSpPr>
          <a:xfrm>
            <a:off x="2079007" y="2178060"/>
            <a:ext cx="1873857" cy="741089"/>
            <a:chOff x="2229319" y="1345429"/>
            <a:chExt cx="1873857" cy="74108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8CA7145-1EE0-AEB3-74EC-40087B675B10}"/>
                </a:ext>
              </a:extLst>
            </p:cNvPr>
            <p:cNvSpPr/>
            <p:nvPr/>
          </p:nvSpPr>
          <p:spPr>
            <a:xfrm>
              <a:off x="2229319" y="1345429"/>
              <a:ext cx="1873857" cy="741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A471F54-FF35-B0F1-017D-001CED2D7090}"/>
                </a:ext>
              </a:extLst>
            </p:cNvPr>
            <p:cNvGrpSpPr/>
            <p:nvPr/>
          </p:nvGrpSpPr>
          <p:grpSpPr>
            <a:xfrm>
              <a:off x="2303679" y="1446201"/>
              <a:ext cx="837913" cy="261611"/>
              <a:chOff x="4010863" y="3185606"/>
              <a:chExt cx="837913" cy="26161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0CAA4CC-9DF6-9425-7EE6-3D9678C87CF4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752217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D142048-34AE-A668-7812-37EEE8809DF2}"/>
                  </a:ext>
                </a:extLst>
              </p:cNvPr>
              <p:cNvSpPr txBox="1"/>
              <p:nvPr/>
            </p:nvSpPr>
            <p:spPr>
              <a:xfrm>
                <a:off x="4010863" y="3208904"/>
                <a:ext cx="8379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0F88C5CF-B304-5623-0510-F8CAC00A38DA}"/>
                </a:ext>
              </a:extLst>
            </p:cNvPr>
            <p:cNvGrpSpPr/>
            <p:nvPr/>
          </p:nvGrpSpPr>
          <p:grpSpPr>
            <a:xfrm>
              <a:off x="2440544" y="1765774"/>
              <a:ext cx="927477" cy="261611"/>
              <a:chOff x="3801966" y="3173173"/>
              <a:chExt cx="927477" cy="261611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A80CE24-74F4-5DB9-F82A-057EC70FB51E}"/>
                  </a:ext>
                </a:extLst>
              </p:cNvPr>
              <p:cNvSpPr/>
              <p:nvPr/>
            </p:nvSpPr>
            <p:spPr>
              <a:xfrm>
                <a:off x="3844815" y="3173173"/>
                <a:ext cx="837913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9A6970D-A8DB-8C91-F1FC-2E9FDF9B735E}"/>
                  </a:ext>
                </a:extLst>
              </p:cNvPr>
              <p:cNvSpPr txBox="1"/>
              <p:nvPr/>
            </p:nvSpPr>
            <p:spPr>
              <a:xfrm>
                <a:off x="3801966" y="3196471"/>
                <a:ext cx="9274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动静态检测报告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5C81AF6-5AE5-0228-E24D-20EA46046E90}"/>
                </a:ext>
              </a:extLst>
            </p:cNvPr>
            <p:cNvGrpSpPr/>
            <p:nvPr/>
          </p:nvGrpSpPr>
          <p:grpSpPr>
            <a:xfrm>
              <a:off x="3234868" y="1446201"/>
              <a:ext cx="837914" cy="261611"/>
              <a:chOff x="4024797" y="3185606"/>
              <a:chExt cx="837914" cy="261611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027875B-61CD-0786-2718-349DD6D21F89}"/>
                  </a:ext>
                </a:extLst>
              </p:cNvPr>
              <p:cNvSpPr/>
              <p:nvPr/>
            </p:nvSpPr>
            <p:spPr>
              <a:xfrm>
                <a:off x="4048730" y="3185606"/>
                <a:ext cx="75221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29DD98E-A2AD-A763-7C37-1856112012A5}"/>
                  </a:ext>
                </a:extLst>
              </p:cNvPr>
              <p:cNvSpPr txBox="1"/>
              <p:nvPr/>
            </p:nvSpPr>
            <p:spPr>
              <a:xfrm>
                <a:off x="4024797" y="3208288"/>
                <a:ext cx="8379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风控模型打分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13BBBC7-328B-1B50-7012-9700F0D98B78}"/>
                </a:ext>
              </a:extLst>
            </p:cNvPr>
            <p:cNvSpPr txBox="1"/>
            <p:nvPr/>
          </p:nvSpPr>
          <p:spPr>
            <a:xfrm>
              <a:off x="3308111" y="1707884"/>
              <a:ext cx="684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626C88F-EC10-DE0A-6615-1E566846CD99}"/>
              </a:ext>
            </a:extLst>
          </p:cNvPr>
          <p:cNvGrpSpPr/>
          <p:nvPr/>
        </p:nvGrpSpPr>
        <p:grpSpPr>
          <a:xfrm>
            <a:off x="2079007" y="3366867"/>
            <a:ext cx="1873858" cy="1168988"/>
            <a:chOff x="2229319" y="1345429"/>
            <a:chExt cx="1873858" cy="1168988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6C6269F-B7C4-8C9B-F627-26917DA769D1}"/>
                </a:ext>
              </a:extLst>
            </p:cNvPr>
            <p:cNvSpPr/>
            <p:nvPr/>
          </p:nvSpPr>
          <p:spPr>
            <a:xfrm>
              <a:off x="2229319" y="1345429"/>
              <a:ext cx="1873858" cy="11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AB06F6EE-B8D6-32C6-387F-2577C2EC9357}"/>
                </a:ext>
              </a:extLst>
            </p:cNvPr>
            <p:cNvGrpSpPr/>
            <p:nvPr/>
          </p:nvGrpSpPr>
          <p:grpSpPr>
            <a:xfrm>
              <a:off x="2303679" y="1446201"/>
              <a:ext cx="837913" cy="261611"/>
              <a:chOff x="4010863" y="3185606"/>
              <a:chExt cx="837913" cy="261611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F2566E8-5526-491E-B4A8-A657C658CE7E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752217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2546CFEA-D9AA-9502-F657-CBB32EF8CC44}"/>
                  </a:ext>
                </a:extLst>
              </p:cNvPr>
              <p:cNvSpPr txBox="1"/>
              <p:nvPr/>
            </p:nvSpPr>
            <p:spPr>
              <a:xfrm>
                <a:off x="4010863" y="3208904"/>
                <a:ext cx="8379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66F9628A-FF91-C433-051A-7D4F6707C802}"/>
                </a:ext>
              </a:extLst>
            </p:cNvPr>
            <p:cNvGrpSpPr/>
            <p:nvPr/>
          </p:nvGrpSpPr>
          <p:grpSpPr>
            <a:xfrm>
              <a:off x="2382199" y="1766359"/>
              <a:ext cx="927477" cy="261611"/>
              <a:chOff x="3743621" y="3173758"/>
              <a:chExt cx="927477" cy="261611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847124E-8339-36C6-594C-1C582329E746}"/>
                  </a:ext>
                </a:extLst>
              </p:cNvPr>
              <p:cNvSpPr/>
              <p:nvPr/>
            </p:nvSpPr>
            <p:spPr>
              <a:xfrm>
                <a:off x="3801966" y="3173758"/>
                <a:ext cx="780391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64DB86D-72EE-FB4E-B985-ECBF96A788A2}"/>
                  </a:ext>
                </a:extLst>
              </p:cNvPr>
              <p:cNvSpPr txBox="1"/>
              <p:nvPr/>
            </p:nvSpPr>
            <p:spPr>
              <a:xfrm>
                <a:off x="3743621" y="3208276"/>
                <a:ext cx="9274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动静态检测报告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2D83F1A4-5C10-3FD3-AE93-479379BF48F3}"/>
                </a:ext>
              </a:extLst>
            </p:cNvPr>
            <p:cNvGrpSpPr/>
            <p:nvPr/>
          </p:nvGrpSpPr>
          <p:grpSpPr>
            <a:xfrm>
              <a:off x="3141592" y="1442348"/>
              <a:ext cx="837914" cy="261611"/>
              <a:chOff x="3931521" y="3181753"/>
              <a:chExt cx="837914" cy="26161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1EB968A0-35EA-893D-97C1-7ECAD40D01CE}"/>
                  </a:ext>
                </a:extLst>
              </p:cNvPr>
              <p:cNvSpPr/>
              <p:nvPr/>
            </p:nvSpPr>
            <p:spPr>
              <a:xfrm>
                <a:off x="3974370" y="3181753"/>
                <a:ext cx="75221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366A932-6033-9B54-9EB6-BEF8BAEE854A}"/>
                  </a:ext>
                </a:extLst>
              </p:cNvPr>
              <p:cNvSpPr txBox="1"/>
              <p:nvPr/>
            </p:nvSpPr>
            <p:spPr>
              <a:xfrm>
                <a:off x="3931521" y="3205051"/>
                <a:ext cx="8379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风控模型打分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542733B-901F-0A45-F056-81A1CB9B1ACC}"/>
                </a:ext>
              </a:extLst>
            </p:cNvPr>
            <p:cNvSpPr txBox="1"/>
            <p:nvPr/>
          </p:nvSpPr>
          <p:spPr>
            <a:xfrm>
              <a:off x="3223578" y="1699653"/>
              <a:ext cx="684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A3CD819E-BE18-7337-4D92-4E275C456FCF}"/>
              </a:ext>
            </a:extLst>
          </p:cNvPr>
          <p:cNvSpPr/>
          <p:nvPr/>
        </p:nvSpPr>
        <p:spPr>
          <a:xfrm>
            <a:off x="2196214" y="4112081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D091DC1-D5AF-C64E-5B61-5308B9F2420E}"/>
              </a:ext>
            </a:extLst>
          </p:cNvPr>
          <p:cNvSpPr txBox="1"/>
          <p:nvPr/>
        </p:nvSpPr>
        <p:spPr>
          <a:xfrm>
            <a:off x="2153367" y="4156172"/>
            <a:ext cx="8379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用户评论反馈</a:t>
            </a:r>
            <a:endParaRPr kumimoji="1" lang="en-US" altLang="zh-CN" sz="800" dirty="0">
              <a:solidFill>
                <a:srgbClr val="FF0000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A6D401B-84DF-0080-D332-1D1E96F3DF22}"/>
              </a:ext>
            </a:extLst>
          </p:cNvPr>
          <p:cNvSpPr/>
          <p:nvPr/>
        </p:nvSpPr>
        <p:spPr>
          <a:xfrm>
            <a:off x="3034129" y="4110005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2F5CBF2-9A80-0EE6-7300-3F5E7292ACD8}"/>
              </a:ext>
            </a:extLst>
          </p:cNvPr>
          <p:cNvSpPr txBox="1"/>
          <p:nvPr/>
        </p:nvSpPr>
        <p:spPr>
          <a:xfrm>
            <a:off x="2923506" y="4142473"/>
            <a:ext cx="10091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用户评论衍生项</a:t>
            </a:r>
            <a:endParaRPr kumimoji="1" lang="en-US" altLang="zh-CN" sz="800" dirty="0">
              <a:solidFill>
                <a:srgbClr val="FF0000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箭头: 左 37">
            <a:extLst>
              <a:ext uri="{FF2B5EF4-FFF2-40B4-BE49-F238E27FC236}">
                <a16:creationId xmlns:a16="http://schemas.microsoft.com/office/drawing/2014/main" id="{B9DB00AB-8DBE-9205-9DD3-AFE084490743}"/>
              </a:ext>
            </a:extLst>
          </p:cNvPr>
          <p:cNvSpPr/>
          <p:nvPr/>
        </p:nvSpPr>
        <p:spPr>
          <a:xfrm rot="10800000">
            <a:off x="4051202" y="3830305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86" name="箭头: 左 37">
            <a:extLst>
              <a:ext uri="{FF2B5EF4-FFF2-40B4-BE49-F238E27FC236}">
                <a16:creationId xmlns:a16="http://schemas.microsoft.com/office/drawing/2014/main" id="{74FEB559-4EFF-1CB6-D487-341E1BAF1A2A}"/>
              </a:ext>
            </a:extLst>
          </p:cNvPr>
          <p:cNvSpPr/>
          <p:nvPr/>
        </p:nvSpPr>
        <p:spPr>
          <a:xfrm rot="10800000">
            <a:off x="7678252" y="3150196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461C55A-C98B-C125-1CDE-38634C08F697}"/>
              </a:ext>
            </a:extLst>
          </p:cNvPr>
          <p:cNvSpPr txBox="1"/>
          <p:nvPr/>
        </p:nvSpPr>
        <p:spPr>
          <a:xfrm>
            <a:off x="7848098" y="2963178"/>
            <a:ext cx="1302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生成结果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:该应用在近期存在大量弹窗相关用户反馈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端侧显综上，该应用存在后台广告弹窗等问题。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90A1552-6CE9-9F04-19F9-865890670886}"/>
              </a:ext>
            </a:extLst>
          </p:cNvPr>
          <p:cNvSpPr txBox="1"/>
          <p:nvPr/>
        </p:nvSpPr>
        <p:spPr>
          <a:xfrm>
            <a:off x="4959470" y="2110656"/>
            <a:ext cx="1877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证据链生成系统</a:t>
            </a:r>
            <a:endParaRPr kumimoji="1" lang="en-US" altLang="zh-CN" sz="1600" b="1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箭头: 左 37">
            <a:extLst>
              <a:ext uri="{FF2B5EF4-FFF2-40B4-BE49-F238E27FC236}">
                <a16:creationId xmlns:a16="http://schemas.microsoft.com/office/drawing/2014/main" id="{C9BA4CCF-2516-A316-DFBC-D04D0DAF0482}"/>
              </a:ext>
            </a:extLst>
          </p:cNvPr>
          <p:cNvSpPr/>
          <p:nvPr/>
        </p:nvSpPr>
        <p:spPr>
          <a:xfrm rot="10800000">
            <a:off x="4046069" y="2446904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1C17E4-E086-0A0C-FED9-19FDA44C13FF}"/>
              </a:ext>
            </a:extLst>
          </p:cNvPr>
          <p:cNvSpPr/>
          <p:nvPr/>
        </p:nvSpPr>
        <p:spPr>
          <a:xfrm>
            <a:off x="6776396" y="255294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8AD919-0D58-3BA8-1B7D-6FE0CA324D85}"/>
              </a:ext>
            </a:extLst>
          </p:cNvPr>
          <p:cNvSpPr txBox="1"/>
          <p:nvPr/>
        </p:nvSpPr>
        <p:spPr>
          <a:xfrm>
            <a:off x="6733548" y="278377"/>
            <a:ext cx="8379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形式语言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CEBE10-90F8-B993-3BBC-5E4400BA567F}"/>
              </a:ext>
            </a:extLst>
          </p:cNvPr>
          <p:cNvSpPr/>
          <p:nvPr/>
        </p:nvSpPr>
        <p:spPr>
          <a:xfrm>
            <a:off x="6024178" y="1040461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2E6F47-02D7-6355-3A9A-C11C8A1F1AA4}"/>
              </a:ext>
            </a:extLst>
          </p:cNvPr>
          <p:cNvSpPr txBox="1"/>
          <p:nvPr/>
        </p:nvSpPr>
        <p:spPr>
          <a:xfrm>
            <a:off x="5981330" y="1063544"/>
            <a:ext cx="8379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决策树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FCECBB-D9B8-A204-AB1F-32B61DCA7432}"/>
              </a:ext>
            </a:extLst>
          </p:cNvPr>
          <p:cNvSpPr/>
          <p:nvPr/>
        </p:nvSpPr>
        <p:spPr>
          <a:xfrm>
            <a:off x="7471989" y="1040461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65B45-7B00-311C-97B0-CF87865A717C}"/>
              </a:ext>
            </a:extLst>
          </p:cNvPr>
          <p:cNvSpPr txBox="1"/>
          <p:nvPr/>
        </p:nvSpPr>
        <p:spPr>
          <a:xfrm>
            <a:off x="7429141" y="1063544"/>
            <a:ext cx="8379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数据收集脚本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A63C55-9306-740D-8C2B-80C2510EA3CC}"/>
              </a:ext>
            </a:extLst>
          </p:cNvPr>
          <p:cNvSpPr/>
          <p:nvPr/>
        </p:nvSpPr>
        <p:spPr>
          <a:xfrm>
            <a:off x="5082344" y="493821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2F7B3B-4F19-A5A0-6B0E-C769BB2270E8}"/>
              </a:ext>
            </a:extLst>
          </p:cNvPr>
          <p:cNvSpPr txBox="1"/>
          <p:nvPr/>
        </p:nvSpPr>
        <p:spPr>
          <a:xfrm>
            <a:off x="4445569" y="516904"/>
            <a:ext cx="20257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迭代途中把误分类的条目反馈给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LLM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9EDF23-5176-24B0-3812-AE78040504C9}"/>
              </a:ext>
            </a:extLst>
          </p:cNvPr>
          <p:cNvSpPr txBox="1"/>
          <p:nvPr/>
        </p:nvSpPr>
        <p:spPr>
          <a:xfrm>
            <a:off x="3157799" y="1041702"/>
            <a:ext cx="2025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统计类的方法需要大量标注数据（我们没有）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5FF992-F4DB-1E3D-8B92-57F3A75A8C04}"/>
              </a:ext>
            </a:extLst>
          </p:cNvPr>
          <p:cNvSpPr/>
          <p:nvPr/>
        </p:nvSpPr>
        <p:spPr>
          <a:xfrm>
            <a:off x="2572323" y="215774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C3E5D4-F7B3-B31D-5BDF-E018A0CEC1E5}"/>
              </a:ext>
            </a:extLst>
          </p:cNvPr>
          <p:cNvSpPr txBox="1"/>
          <p:nvPr/>
        </p:nvSpPr>
        <p:spPr>
          <a:xfrm>
            <a:off x="2495838" y="243188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有无检测项命中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DCE476-33AE-3A70-E11A-832ACED458D2}"/>
              </a:ext>
            </a:extLst>
          </p:cNvPr>
          <p:cNvSpPr/>
          <p:nvPr/>
        </p:nvSpPr>
        <p:spPr>
          <a:xfrm>
            <a:off x="1888846" y="837849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99B661-300A-E852-F04B-70919857DC2F}"/>
              </a:ext>
            </a:extLst>
          </p:cNvPr>
          <p:cNvSpPr txBox="1"/>
          <p:nvPr/>
        </p:nvSpPr>
        <p:spPr>
          <a:xfrm>
            <a:off x="1812361" y="865263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有无评论反馈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9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A4DA32-5355-437E-AF26-4D82F8B3C9AD}"/>
              </a:ext>
            </a:extLst>
          </p:cNvPr>
          <p:cNvSpPr/>
          <p:nvPr/>
        </p:nvSpPr>
        <p:spPr>
          <a:xfrm>
            <a:off x="1369183" y="1002757"/>
            <a:ext cx="1657795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是否存在用户反馈</a:t>
            </a:r>
            <a:endParaRPr kumimoji="1"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0B3EF4F-C760-75A3-E04C-ABD0C0C52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026978" y="1172990"/>
            <a:ext cx="928510" cy="15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0F6DB4-37C7-3553-9D4E-DA37BD979BEE}"/>
              </a:ext>
            </a:extLst>
          </p:cNvPr>
          <p:cNvGrpSpPr/>
          <p:nvPr/>
        </p:nvGrpSpPr>
        <p:grpSpPr>
          <a:xfrm>
            <a:off x="3955488" y="1002757"/>
            <a:ext cx="1707923" cy="1007319"/>
            <a:chOff x="3891693" y="1172990"/>
            <a:chExt cx="1707923" cy="1007319"/>
          </a:xfrm>
        </p:grpSpPr>
        <p:pic>
          <p:nvPicPr>
            <p:cNvPr id="9" name="图片 8" descr="形状&#10;&#10;低可信度描述已自动生成">
              <a:extLst>
                <a:ext uri="{FF2B5EF4-FFF2-40B4-BE49-F238E27FC236}">
                  <a16:creationId xmlns:a16="http://schemas.microsoft.com/office/drawing/2014/main" id="{3C06D6D1-3263-4343-0314-14264C9BC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1693" y="1311429"/>
              <a:ext cx="368064" cy="3680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464282-C971-9588-6A94-824F5D510B01}"/>
                </a:ext>
              </a:extLst>
            </p:cNvPr>
            <p:cNvSpPr/>
            <p:nvPr/>
          </p:nvSpPr>
          <p:spPr>
            <a:xfrm>
              <a:off x="4314677" y="1172990"/>
              <a:ext cx="1011085" cy="9338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6B08531-7AD5-D5D2-24D7-556110932527}"/>
                </a:ext>
              </a:extLst>
            </p:cNvPr>
            <p:cNvSpPr txBox="1"/>
            <p:nvPr/>
          </p:nvSpPr>
          <p:spPr>
            <a:xfrm>
              <a:off x="4176258" y="1187684"/>
              <a:ext cx="130645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用户评论列表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444358-B9E6-4BEE-4C25-C9ED0AB2BB4B}"/>
                </a:ext>
              </a:extLst>
            </p:cNvPr>
            <p:cNvSpPr txBox="1"/>
            <p:nvPr/>
          </p:nvSpPr>
          <p:spPr>
            <a:xfrm>
              <a:off x="4075725" y="1402492"/>
              <a:ext cx="152389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广告反馈均值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5DB190-BB1F-ECBD-B8DA-6C59E8EA5F4C}"/>
                </a:ext>
              </a:extLst>
            </p:cNvPr>
            <p:cNvSpPr txBox="1"/>
            <p:nvPr/>
          </p:nvSpPr>
          <p:spPr>
            <a:xfrm>
              <a:off x="4067539" y="1617300"/>
              <a:ext cx="152389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弹窗反馈均值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AA622C-D631-0E68-2713-9EB932B36E79}"/>
                </a:ext>
              </a:extLst>
            </p:cNvPr>
            <p:cNvSpPr txBox="1"/>
            <p:nvPr/>
          </p:nvSpPr>
          <p:spPr>
            <a:xfrm rot="5400000">
              <a:off x="4638197" y="1862064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9B0CF57B-7A83-7CF8-ED4D-C84B6E6DB839}"/>
              </a:ext>
            </a:extLst>
          </p:cNvPr>
          <p:cNvSpPr/>
          <p:nvPr/>
        </p:nvSpPr>
        <p:spPr>
          <a:xfrm>
            <a:off x="210329" y="2156134"/>
            <a:ext cx="1657795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是否存在广告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SDK</a:t>
            </a:r>
          </a:p>
        </p:txBody>
      </p: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CB53793-046E-61B6-BAB8-83E96A203343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1212199" y="1170251"/>
            <a:ext cx="812911" cy="115885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82BDFAC-35CE-7F51-57AE-F39E24FA51E9}"/>
              </a:ext>
            </a:extLst>
          </p:cNvPr>
          <p:cNvSpPr/>
          <p:nvPr/>
        </p:nvSpPr>
        <p:spPr>
          <a:xfrm>
            <a:off x="2556226" y="2156134"/>
            <a:ext cx="1657795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4D8AFDF4-C473-BC08-533A-5ACDADA274F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rot="16200000" flipH="1">
            <a:off x="2385147" y="1156156"/>
            <a:ext cx="812911" cy="11870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D1CB444-FB7A-03D9-3081-93A19A8C550B}"/>
              </a:ext>
            </a:extLst>
          </p:cNvPr>
          <p:cNvGrpSpPr/>
          <p:nvPr/>
        </p:nvGrpSpPr>
        <p:grpSpPr>
          <a:xfrm>
            <a:off x="4801263" y="2694717"/>
            <a:ext cx="1707923" cy="734283"/>
            <a:chOff x="3891693" y="1172991"/>
            <a:chExt cx="1707923" cy="734283"/>
          </a:xfrm>
        </p:grpSpPr>
        <p:pic>
          <p:nvPicPr>
            <p:cNvPr id="27" name="图片 26" descr="形状&#10;&#10;低可信度描述已自动生成">
              <a:extLst>
                <a:ext uri="{FF2B5EF4-FFF2-40B4-BE49-F238E27FC236}">
                  <a16:creationId xmlns:a16="http://schemas.microsoft.com/office/drawing/2014/main" id="{EB0B6C46-D706-CB8C-55FC-084D9244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1693" y="1311429"/>
              <a:ext cx="368064" cy="368064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C12632-6358-75B0-4CC4-4958A4A08E40}"/>
                </a:ext>
              </a:extLst>
            </p:cNvPr>
            <p:cNvSpPr/>
            <p:nvPr/>
          </p:nvSpPr>
          <p:spPr>
            <a:xfrm>
              <a:off x="4314677" y="1172991"/>
              <a:ext cx="1011085" cy="690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12C4434-55EB-F18B-92A5-66E5EE5BF423}"/>
                </a:ext>
              </a:extLst>
            </p:cNvPr>
            <p:cNvSpPr txBox="1"/>
            <p:nvPr/>
          </p:nvSpPr>
          <p:spPr>
            <a:xfrm>
              <a:off x="4176258" y="1187684"/>
              <a:ext cx="130645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静态分析报告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0212B5F-24DD-BB3A-1106-C8F9B7CF15BA}"/>
                </a:ext>
              </a:extLst>
            </p:cNvPr>
            <p:cNvSpPr txBox="1"/>
            <p:nvPr/>
          </p:nvSpPr>
          <p:spPr>
            <a:xfrm>
              <a:off x="4075725" y="1402492"/>
              <a:ext cx="152389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应用风险打分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AAD7E0F-6436-100B-21A3-934054EBE788}"/>
                </a:ext>
              </a:extLst>
            </p:cNvPr>
            <p:cNvSpPr txBox="1"/>
            <p:nvPr/>
          </p:nvSpPr>
          <p:spPr>
            <a:xfrm rot="5400000">
              <a:off x="4681326" y="1589029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A7B027E-0417-103E-BDDA-1B80CA4C20DB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1868124" y="2326367"/>
            <a:ext cx="2933139" cy="69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573620C-BBD7-3B45-5D9C-B2B18C2495C4}"/>
              </a:ext>
            </a:extLst>
          </p:cNvPr>
          <p:cNvGrpSpPr/>
          <p:nvPr/>
        </p:nvGrpSpPr>
        <p:grpSpPr>
          <a:xfrm>
            <a:off x="5444477" y="1840918"/>
            <a:ext cx="1707923" cy="734283"/>
            <a:chOff x="3891693" y="1172991"/>
            <a:chExt cx="1707923" cy="734283"/>
          </a:xfrm>
        </p:grpSpPr>
        <p:pic>
          <p:nvPicPr>
            <p:cNvPr id="37" name="图片 36" descr="形状&#10;&#10;低可信度描述已自动生成">
              <a:extLst>
                <a:ext uri="{FF2B5EF4-FFF2-40B4-BE49-F238E27FC236}">
                  <a16:creationId xmlns:a16="http://schemas.microsoft.com/office/drawing/2014/main" id="{50B7835F-0347-F1B4-3DFD-45E48C030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1693" y="1311429"/>
              <a:ext cx="368064" cy="368064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1CDB60-D0E3-E6C2-5D66-B83CFDE22C3C}"/>
                </a:ext>
              </a:extLst>
            </p:cNvPr>
            <p:cNvSpPr/>
            <p:nvPr/>
          </p:nvSpPr>
          <p:spPr>
            <a:xfrm>
              <a:off x="4314677" y="1172991"/>
              <a:ext cx="1011085" cy="690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7B03271-69E1-EFB4-5BDD-7581AC1237D4}"/>
                </a:ext>
              </a:extLst>
            </p:cNvPr>
            <p:cNvSpPr txBox="1"/>
            <p:nvPr/>
          </p:nvSpPr>
          <p:spPr>
            <a:xfrm>
              <a:off x="4176258" y="1187684"/>
              <a:ext cx="130645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静态分析报告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0BE0996-9098-BDAB-65E2-9763B521F4C1}"/>
                </a:ext>
              </a:extLst>
            </p:cNvPr>
            <p:cNvSpPr txBox="1"/>
            <p:nvPr/>
          </p:nvSpPr>
          <p:spPr>
            <a:xfrm>
              <a:off x="4075725" y="1402492"/>
              <a:ext cx="152389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dirty="0" err="1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xxxxx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6552548-0EA8-3984-3174-FB82856AC9C5}"/>
                </a:ext>
              </a:extLst>
            </p:cNvPr>
            <p:cNvSpPr txBox="1"/>
            <p:nvPr/>
          </p:nvSpPr>
          <p:spPr>
            <a:xfrm rot="5400000">
              <a:off x="4681326" y="1589029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A7CDD3F-5D62-8059-D18F-D835E5111519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 flipV="1">
            <a:off x="4214021" y="2163388"/>
            <a:ext cx="1230456" cy="16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6F864B2-EE3F-FE21-9514-C21770DF0FC7}"/>
              </a:ext>
            </a:extLst>
          </p:cNvPr>
          <p:cNvSpPr txBox="1"/>
          <p:nvPr/>
        </p:nvSpPr>
        <p:spPr>
          <a:xfrm>
            <a:off x="1283727" y="1504742"/>
            <a:ext cx="436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是</a:t>
            </a:r>
            <a:endParaRPr lang="zh-CN" altLang="en" sz="105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1167C9F-94FA-4688-2569-D42D2CF650F7}"/>
              </a:ext>
            </a:extLst>
          </p:cNvPr>
          <p:cNvSpPr txBox="1"/>
          <p:nvPr/>
        </p:nvSpPr>
        <p:spPr>
          <a:xfrm>
            <a:off x="2508815" y="1508093"/>
            <a:ext cx="436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否</a:t>
            </a:r>
            <a:endParaRPr lang="zh-CN" altLang="en" sz="105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91934F8-95D8-A516-E160-3ED7EA63FD90}"/>
              </a:ext>
            </a:extLst>
          </p:cNvPr>
          <p:cNvSpPr/>
          <p:nvPr/>
        </p:nvSpPr>
        <p:spPr>
          <a:xfrm>
            <a:off x="65176" y="3065517"/>
            <a:ext cx="742754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63446CD-7754-FBFD-0F28-587D07E1E4C2}"/>
              </a:ext>
            </a:extLst>
          </p:cNvPr>
          <p:cNvSpPr/>
          <p:nvPr/>
        </p:nvSpPr>
        <p:spPr>
          <a:xfrm>
            <a:off x="1130575" y="3065517"/>
            <a:ext cx="742754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93265CB5-83EB-2CA7-D7A2-429892F9F06D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16200000" flipH="1">
            <a:off x="986131" y="2549695"/>
            <a:ext cx="568917" cy="4627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E74D90AB-93CB-42AD-DBDC-094601FE0E7A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 rot="5400000">
            <a:off x="453432" y="2479721"/>
            <a:ext cx="568917" cy="6026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EA60840E-EA33-504E-43FC-204A73151DBC}"/>
              </a:ext>
            </a:extLst>
          </p:cNvPr>
          <p:cNvCxnSpPr>
            <a:cxnSpLocks/>
            <a:stCxn id="20" idx="2"/>
            <a:endCxn id="56" idx="0"/>
          </p:cNvCxnSpPr>
          <p:nvPr/>
        </p:nvCxnSpPr>
        <p:spPr>
          <a:xfrm rot="5400000">
            <a:off x="2847787" y="2532215"/>
            <a:ext cx="572952" cy="5017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184846FC-17F7-CF11-5DC8-2042039770D4}"/>
              </a:ext>
            </a:extLst>
          </p:cNvPr>
          <p:cNvSpPr/>
          <p:nvPr/>
        </p:nvSpPr>
        <p:spPr>
          <a:xfrm>
            <a:off x="2512025" y="3069552"/>
            <a:ext cx="742754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30AFBB-1790-7ABA-864F-F4F5CCCF94E9}"/>
              </a:ext>
            </a:extLst>
          </p:cNvPr>
          <p:cNvSpPr/>
          <p:nvPr/>
        </p:nvSpPr>
        <p:spPr>
          <a:xfrm>
            <a:off x="3577424" y="3065517"/>
            <a:ext cx="742754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48AD051B-649B-723B-299A-052A9E76431B}"/>
              </a:ext>
            </a:extLst>
          </p:cNvPr>
          <p:cNvCxnSpPr>
            <a:cxnSpLocks/>
            <a:stCxn id="20" idx="2"/>
            <a:endCxn id="59" idx="0"/>
          </p:cNvCxnSpPr>
          <p:nvPr/>
        </p:nvCxnSpPr>
        <p:spPr>
          <a:xfrm rot="16200000" flipH="1">
            <a:off x="3382504" y="2499219"/>
            <a:ext cx="568917" cy="5636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3747715E-B4F4-AAC0-72B7-3A7ACF796699}"/>
              </a:ext>
            </a:extLst>
          </p:cNvPr>
          <p:cNvSpPr txBox="1"/>
          <p:nvPr/>
        </p:nvSpPr>
        <p:spPr>
          <a:xfrm>
            <a:off x="3505618" y="2767134"/>
            <a:ext cx="436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否</a:t>
            </a:r>
            <a:endParaRPr lang="zh-CN" altLang="en" sz="105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E669515-9470-32B8-2237-DF5E6B37A063}"/>
              </a:ext>
            </a:extLst>
          </p:cNvPr>
          <p:cNvSpPr txBox="1"/>
          <p:nvPr/>
        </p:nvSpPr>
        <p:spPr>
          <a:xfrm>
            <a:off x="1008690" y="2753081"/>
            <a:ext cx="436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否</a:t>
            </a:r>
            <a:endParaRPr lang="zh-CN" altLang="en" sz="105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9DC26AA-A669-7B38-EB1F-8A0EA0256D86}"/>
              </a:ext>
            </a:extLst>
          </p:cNvPr>
          <p:cNvSpPr txBox="1"/>
          <p:nvPr/>
        </p:nvSpPr>
        <p:spPr>
          <a:xfrm>
            <a:off x="459128" y="2746831"/>
            <a:ext cx="436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是</a:t>
            </a:r>
            <a:endParaRPr lang="zh-CN" altLang="en" sz="105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79705F4-558F-A96E-D8C8-117355280702}"/>
              </a:ext>
            </a:extLst>
          </p:cNvPr>
          <p:cNvSpPr txBox="1"/>
          <p:nvPr/>
        </p:nvSpPr>
        <p:spPr>
          <a:xfrm>
            <a:off x="2929109" y="2746831"/>
            <a:ext cx="436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是</a:t>
            </a:r>
            <a:endParaRPr lang="zh-CN" altLang="en" sz="105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F0F91C8-DA8B-AF7F-DC82-2A4698A8C4BE}"/>
              </a:ext>
            </a:extLst>
          </p:cNvPr>
          <p:cNvSpPr txBox="1"/>
          <p:nvPr/>
        </p:nvSpPr>
        <p:spPr>
          <a:xfrm rot="5400000">
            <a:off x="267841" y="3498833"/>
            <a:ext cx="3825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" sz="1050" b="1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6EBEC26-6408-41E8-03E3-47E88B6C4406}"/>
              </a:ext>
            </a:extLst>
          </p:cNvPr>
          <p:cNvSpPr txBox="1"/>
          <p:nvPr/>
        </p:nvSpPr>
        <p:spPr>
          <a:xfrm rot="5400000">
            <a:off x="1253853" y="3507475"/>
            <a:ext cx="3825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" sz="1050" b="1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CE4188-8DA2-8DDD-61BE-895559B78990}"/>
              </a:ext>
            </a:extLst>
          </p:cNvPr>
          <p:cNvSpPr txBox="1"/>
          <p:nvPr/>
        </p:nvSpPr>
        <p:spPr>
          <a:xfrm rot="5400000">
            <a:off x="2675452" y="3493329"/>
            <a:ext cx="3825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" sz="1050" b="1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D07E8DA-453D-E485-496F-AC2F68ABD52E}"/>
              </a:ext>
            </a:extLst>
          </p:cNvPr>
          <p:cNvSpPr txBox="1"/>
          <p:nvPr/>
        </p:nvSpPr>
        <p:spPr>
          <a:xfrm rot="5400000">
            <a:off x="3817330" y="3495541"/>
            <a:ext cx="3825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" sz="1050" b="1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F59A597-D3E7-187A-3945-5E9CC93C73F4}"/>
              </a:ext>
            </a:extLst>
          </p:cNvPr>
          <p:cNvGrpSpPr/>
          <p:nvPr/>
        </p:nvGrpSpPr>
        <p:grpSpPr>
          <a:xfrm>
            <a:off x="586086" y="3930922"/>
            <a:ext cx="791049" cy="382574"/>
            <a:chOff x="586086" y="3930922"/>
            <a:chExt cx="791049" cy="382574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49327BA5-C3EA-F285-305D-BCE9AB7FF84D}"/>
                </a:ext>
              </a:extLst>
            </p:cNvPr>
            <p:cNvGrpSpPr/>
            <p:nvPr/>
          </p:nvGrpSpPr>
          <p:grpSpPr>
            <a:xfrm>
              <a:off x="586086" y="3930922"/>
              <a:ext cx="791049" cy="382574"/>
              <a:chOff x="3891693" y="1311429"/>
              <a:chExt cx="791049" cy="382574"/>
            </a:xfrm>
          </p:grpSpPr>
          <p:pic>
            <p:nvPicPr>
              <p:cNvPr id="74" name="图片 73" descr="形状&#10;&#10;低可信度描述已自动生成">
                <a:extLst>
                  <a:ext uri="{FF2B5EF4-FFF2-40B4-BE49-F238E27FC236}">
                    <a16:creationId xmlns:a16="http://schemas.microsoft.com/office/drawing/2014/main" id="{AFF6CE27-6E08-E69E-7AD6-03EE38F65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1693" y="1311429"/>
                <a:ext cx="368064" cy="368064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748745E-52C6-AA0F-7A75-736CD953DEF9}"/>
                  </a:ext>
                </a:extLst>
              </p:cNvPr>
              <p:cNvSpPr/>
              <p:nvPr/>
            </p:nvSpPr>
            <p:spPr>
              <a:xfrm>
                <a:off x="4314678" y="1311429"/>
                <a:ext cx="368064" cy="3825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D0671BF-8C22-C559-A7EF-A690B8D00B97}"/>
                </a:ext>
              </a:extLst>
            </p:cNvPr>
            <p:cNvSpPr txBox="1"/>
            <p:nvPr/>
          </p:nvSpPr>
          <p:spPr>
            <a:xfrm rot="5400000">
              <a:off x="1035628" y="3995251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5E484ED-E768-CA5C-0366-4DA42FBDAF4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36553" y="3405983"/>
            <a:ext cx="232055" cy="41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FD38636-16FD-0737-C5E6-C5C7F5A9D211}"/>
              </a:ext>
            </a:extLst>
          </p:cNvPr>
          <p:cNvGrpSpPr/>
          <p:nvPr/>
        </p:nvGrpSpPr>
        <p:grpSpPr>
          <a:xfrm>
            <a:off x="1765177" y="3923874"/>
            <a:ext cx="791049" cy="382574"/>
            <a:chOff x="586086" y="3930922"/>
            <a:chExt cx="791049" cy="382574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56EFC9DA-2605-2FAA-10D8-EB4AEF8FC521}"/>
                </a:ext>
              </a:extLst>
            </p:cNvPr>
            <p:cNvGrpSpPr/>
            <p:nvPr/>
          </p:nvGrpSpPr>
          <p:grpSpPr>
            <a:xfrm>
              <a:off x="586086" y="3930922"/>
              <a:ext cx="791049" cy="382574"/>
              <a:chOff x="3891693" y="1311429"/>
              <a:chExt cx="791049" cy="382574"/>
            </a:xfrm>
          </p:grpSpPr>
          <p:pic>
            <p:nvPicPr>
              <p:cNvPr id="91" name="图片 90" descr="形状&#10;&#10;低可信度描述已自动生成">
                <a:extLst>
                  <a:ext uri="{FF2B5EF4-FFF2-40B4-BE49-F238E27FC236}">
                    <a16:creationId xmlns:a16="http://schemas.microsoft.com/office/drawing/2014/main" id="{D7708714-4938-6653-10A2-E7D45A59F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1693" y="1311429"/>
                <a:ext cx="368064" cy="368064"/>
              </a:xfrm>
              <a:prstGeom prst="rect">
                <a:avLst/>
              </a:prstGeom>
            </p:spPr>
          </p:pic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1DC1BDA-A987-A630-868F-35584397F457}"/>
                  </a:ext>
                </a:extLst>
              </p:cNvPr>
              <p:cNvSpPr/>
              <p:nvPr/>
            </p:nvSpPr>
            <p:spPr>
              <a:xfrm>
                <a:off x="4314678" y="1311429"/>
                <a:ext cx="368064" cy="3825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A1E8342A-7CA4-A695-CFE5-8CCDFD3310DF}"/>
                </a:ext>
              </a:extLst>
            </p:cNvPr>
            <p:cNvSpPr txBox="1"/>
            <p:nvPr/>
          </p:nvSpPr>
          <p:spPr>
            <a:xfrm rot="5400000">
              <a:off x="1035628" y="3995251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67E90E4D-84F7-E882-C2DD-2D3BAAE58A2A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501952" y="3405983"/>
            <a:ext cx="580220" cy="46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2DE96E99-5CE5-E3AD-C30F-FAA77C4A61B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2883402" y="3410018"/>
            <a:ext cx="622216" cy="40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B4A5D59-90A8-4EC7-6FFF-7D453309169E}"/>
              </a:ext>
            </a:extLst>
          </p:cNvPr>
          <p:cNvGrpSpPr/>
          <p:nvPr/>
        </p:nvGrpSpPr>
        <p:grpSpPr>
          <a:xfrm>
            <a:off x="2970034" y="3873846"/>
            <a:ext cx="791049" cy="382574"/>
            <a:chOff x="586086" y="3930922"/>
            <a:chExt cx="791049" cy="382574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688E5F4D-50DD-7C0E-FC7A-E642C1A7B994}"/>
                </a:ext>
              </a:extLst>
            </p:cNvPr>
            <p:cNvGrpSpPr/>
            <p:nvPr/>
          </p:nvGrpSpPr>
          <p:grpSpPr>
            <a:xfrm>
              <a:off x="586086" y="3930922"/>
              <a:ext cx="791049" cy="382574"/>
              <a:chOff x="3891693" y="1311429"/>
              <a:chExt cx="791049" cy="382574"/>
            </a:xfrm>
          </p:grpSpPr>
          <p:pic>
            <p:nvPicPr>
              <p:cNvPr id="102" name="图片 101" descr="形状&#10;&#10;低可信度描述已自动生成">
                <a:extLst>
                  <a:ext uri="{FF2B5EF4-FFF2-40B4-BE49-F238E27FC236}">
                    <a16:creationId xmlns:a16="http://schemas.microsoft.com/office/drawing/2014/main" id="{80122FD7-2738-5F1E-A177-B4D755A51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1693" y="1311429"/>
                <a:ext cx="368064" cy="368064"/>
              </a:xfrm>
              <a:prstGeom prst="rect">
                <a:avLst/>
              </a:prstGeom>
            </p:spPr>
          </p:pic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00F5AA19-7137-D5E3-A6FB-FA58B7134676}"/>
                  </a:ext>
                </a:extLst>
              </p:cNvPr>
              <p:cNvSpPr/>
              <p:nvPr/>
            </p:nvSpPr>
            <p:spPr>
              <a:xfrm>
                <a:off x="4314678" y="1311429"/>
                <a:ext cx="368064" cy="3825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647B76-81E0-411E-65E5-B93EA9EDB0DD}"/>
                </a:ext>
              </a:extLst>
            </p:cNvPr>
            <p:cNvSpPr txBox="1"/>
            <p:nvPr/>
          </p:nvSpPr>
          <p:spPr>
            <a:xfrm rot="5400000">
              <a:off x="1035628" y="3995251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7F632A7-4589-FEDE-6199-6DE024E08C75}"/>
              </a:ext>
            </a:extLst>
          </p:cNvPr>
          <p:cNvGrpSpPr/>
          <p:nvPr/>
        </p:nvGrpSpPr>
        <p:grpSpPr>
          <a:xfrm>
            <a:off x="4174891" y="3859336"/>
            <a:ext cx="791049" cy="382574"/>
            <a:chOff x="586086" y="3930922"/>
            <a:chExt cx="791049" cy="382574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CF4A9DBA-CE7B-D162-BAD2-BD776973988C}"/>
                </a:ext>
              </a:extLst>
            </p:cNvPr>
            <p:cNvGrpSpPr/>
            <p:nvPr/>
          </p:nvGrpSpPr>
          <p:grpSpPr>
            <a:xfrm>
              <a:off x="586086" y="3930922"/>
              <a:ext cx="791049" cy="382574"/>
              <a:chOff x="3891693" y="1311429"/>
              <a:chExt cx="791049" cy="382574"/>
            </a:xfrm>
          </p:grpSpPr>
          <p:pic>
            <p:nvPicPr>
              <p:cNvPr id="107" name="图片 106" descr="形状&#10;&#10;低可信度描述已自动生成">
                <a:extLst>
                  <a:ext uri="{FF2B5EF4-FFF2-40B4-BE49-F238E27FC236}">
                    <a16:creationId xmlns:a16="http://schemas.microsoft.com/office/drawing/2014/main" id="{DDCA86F9-0E6F-8F57-D29D-EEB8DAECB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1693" y="1311429"/>
                <a:ext cx="368064" cy="368064"/>
              </a:xfrm>
              <a:prstGeom prst="rect">
                <a:avLst/>
              </a:prstGeom>
            </p:spPr>
          </p:pic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E8627DE5-D196-A381-5E1D-579C8C8AF321}"/>
                  </a:ext>
                </a:extLst>
              </p:cNvPr>
              <p:cNvSpPr/>
              <p:nvPr/>
            </p:nvSpPr>
            <p:spPr>
              <a:xfrm>
                <a:off x="4314678" y="1311429"/>
                <a:ext cx="368064" cy="3825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EC72B4D2-8FCF-8BC3-938D-46B1B73A5095}"/>
                </a:ext>
              </a:extLst>
            </p:cNvPr>
            <p:cNvSpPr txBox="1"/>
            <p:nvPr/>
          </p:nvSpPr>
          <p:spPr>
            <a:xfrm rot="5400000">
              <a:off x="1035628" y="3995251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BA8B654-1129-710E-6881-0A45CAEB248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948801" y="3405983"/>
            <a:ext cx="757032" cy="40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4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CC239B-603D-B2AC-3DB8-AECCF66695DD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CF0B11-FBBB-9DEA-3BD1-0AE4972BCDE1}"/>
              </a:ext>
            </a:extLst>
          </p:cNvPr>
          <p:cNvSpPr txBox="1"/>
          <p:nvPr/>
        </p:nvSpPr>
        <p:spPr>
          <a:xfrm>
            <a:off x="4249335" y="1265165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有无检测项命中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786332-9213-D0B0-2C4C-B2EB7A0D02DD}"/>
              </a:ext>
            </a:extLst>
          </p:cNvPr>
          <p:cNvSpPr/>
          <p:nvPr/>
        </p:nvSpPr>
        <p:spPr>
          <a:xfrm>
            <a:off x="3642343" y="1859826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FCB8CC-4725-CB91-D726-62AC7BDAD3DF}"/>
              </a:ext>
            </a:extLst>
          </p:cNvPr>
          <p:cNvSpPr txBox="1"/>
          <p:nvPr/>
        </p:nvSpPr>
        <p:spPr>
          <a:xfrm>
            <a:off x="3565858" y="1887240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有无评论反馈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B1A93E46-2CC2-9BF4-5FA9-E12398A09E8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179959" y="1337856"/>
            <a:ext cx="360464" cy="683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9FBBDAD-F754-8537-F3AE-4E31FADF30A8}"/>
              </a:ext>
            </a:extLst>
          </p:cNvPr>
          <p:cNvSpPr/>
          <p:nvPr/>
        </p:nvSpPr>
        <p:spPr>
          <a:xfrm>
            <a:off x="3189749" y="2503839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ED5FEC-FAD0-3326-A4E8-4EB8F8F87635}"/>
              </a:ext>
            </a:extLst>
          </p:cNvPr>
          <p:cNvSpPr txBox="1"/>
          <p:nvPr/>
        </p:nvSpPr>
        <p:spPr>
          <a:xfrm>
            <a:off x="3113264" y="2531253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B5685F24-27B6-9B39-89C1-2CDCA442B5D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5400000">
            <a:off x="3600954" y="2086341"/>
            <a:ext cx="382402" cy="452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14C0FFA-187B-16DD-0C75-A9B62FB6C54C}"/>
              </a:ext>
            </a:extLst>
          </p:cNvPr>
          <p:cNvSpPr txBox="1"/>
          <p:nvPr/>
        </p:nvSpPr>
        <p:spPr>
          <a:xfrm>
            <a:off x="4282607" y="1508022"/>
            <a:ext cx="3768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无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16D964-9D63-F96F-EBE0-E7EFCB346F48}"/>
              </a:ext>
            </a:extLst>
          </p:cNvPr>
          <p:cNvSpPr txBox="1"/>
          <p:nvPr/>
        </p:nvSpPr>
        <p:spPr>
          <a:xfrm>
            <a:off x="3603716" y="2158132"/>
            <a:ext cx="3768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无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F57BAA0-3DA9-23B1-E97A-E48309AB7CB5}"/>
              </a:ext>
            </a:extLst>
          </p:cNvPr>
          <p:cNvGrpSpPr/>
          <p:nvPr/>
        </p:nvGrpSpPr>
        <p:grpSpPr>
          <a:xfrm>
            <a:off x="5485761" y="1859826"/>
            <a:ext cx="905188" cy="261611"/>
            <a:chOff x="4966953" y="1859826"/>
            <a:chExt cx="905188" cy="261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E5DB037-3023-A4BF-00EF-4532CDCF6B07}"/>
                </a:ext>
              </a:extLst>
            </p:cNvPr>
            <p:cNvSpPr/>
            <p:nvPr/>
          </p:nvSpPr>
          <p:spPr>
            <a:xfrm>
              <a:off x="5043438" y="1859826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E32F823-4FA4-8B54-D9E2-3D6F82168693}"/>
                </a:ext>
              </a:extLst>
            </p:cNvPr>
            <p:cNvSpPr txBox="1"/>
            <p:nvPr/>
          </p:nvSpPr>
          <p:spPr>
            <a:xfrm>
              <a:off x="4966953" y="1887240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D61ADA84-DD98-0057-B418-DAAB3E2F265B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rot="16200000" flipH="1">
            <a:off x="5139910" y="1061381"/>
            <a:ext cx="360464" cy="1236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0E3955D-7F51-CCFD-4AED-323D38855C26}"/>
              </a:ext>
            </a:extLst>
          </p:cNvPr>
          <p:cNvSpPr txBox="1"/>
          <p:nvPr/>
        </p:nvSpPr>
        <p:spPr>
          <a:xfrm>
            <a:off x="4701546" y="1508022"/>
            <a:ext cx="3768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AC885F59-2988-250D-96DF-FE1D84EC6149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rot="16200000" flipH="1">
            <a:off x="4091790" y="2048098"/>
            <a:ext cx="382402" cy="52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644D314-E847-9443-308D-5DC199B9EAB8}"/>
              </a:ext>
            </a:extLst>
          </p:cNvPr>
          <p:cNvGrpSpPr/>
          <p:nvPr/>
        </p:nvGrpSpPr>
        <p:grpSpPr>
          <a:xfrm>
            <a:off x="4100274" y="2465368"/>
            <a:ext cx="905188" cy="338554"/>
            <a:chOff x="4100274" y="2465368"/>
            <a:chExt cx="905188" cy="33855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ADDC052-B924-BB98-9048-AEE61F56C26B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66A7C93-A946-799B-0012-74940014FFDA}"/>
                </a:ext>
              </a:extLst>
            </p:cNvPr>
            <p:cNvSpPr txBox="1"/>
            <p:nvPr/>
          </p:nvSpPr>
          <p:spPr>
            <a:xfrm>
              <a:off x="4100274" y="2465368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有无拉起广告风险应用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60C55F69-BEE5-31E6-AD55-25CF2C1C54F6}"/>
              </a:ext>
            </a:extLst>
          </p:cNvPr>
          <p:cNvSpPr txBox="1"/>
          <p:nvPr/>
        </p:nvSpPr>
        <p:spPr>
          <a:xfrm>
            <a:off x="4039158" y="2154691"/>
            <a:ext cx="3768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6" name="肘形连接符 35">
            <a:extLst>
              <a:ext uri="{FF2B5EF4-FFF2-40B4-BE49-F238E27FC236}">
                <a16:creationId xmlns:a16="http://schemas.microsoft.com/office/drawing/2014/main" id="{F50127E0-7D67-890D-CD24-7249B54B0835}"/>
              </a:ext>
            </a:extLst>
          </p:cNvPr>
          <p:cNvCxnSpPr>
            <a:cxnSpLocks/>
            <a:stCxn id="20" idx="2"/>
            <a:endCxn id="75" idx="0"/>
          </p:cNvCxnSpPr>
          <p:nvPr/>
        </p:nvCxnSpPr>
        <p:spPr>
          <a:xfrm rot="16200000" flipH="1">
            <a:off x="6049012" y="2010779"/>
            <a:ext cx="377420" cy="598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543F500-20DB-7177-768B-0B6E9F516C3E}"/>
              </a:ext>
            </a:extLst>
          </p:cNvPr>
          <p:cNvSpPr txBox="1"/>
          <p:nvPr/>
        </p:nvSpPr>
        <p:spPr>
          <a:xfrm>
            <a:off x="5148865" y="2193374"/>
            <a:ext cx="3768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C273DB03-3C56-DDF2-AF55-377393A789A7}"/>
              </a:ext>
            </a:extLst>
          </p:cNvPr>
          <p:cNvCxnSpPr>
            <a:cxnSpLocks/>
            <a:stCxn id="20" idx="2"/>
            <a:endCxn id="49" idx="0"/>
          </p:cNvCxnSpPr>
          <p:nvPr/>
        </p:nvCxnSpPr>
        <p:spPr>
          <a:xfrm rot="5400000">
            <a:off x="5559636" y="2120138"/>
            <a:ext cx="377420" cy="380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1357245-8D0C-DF8C-984A-A71407B4BF21}"/>
              </a:ext>
            </a:extLst>
          </p:cNvPr>
          <p:cNvGrpSpPr/>
          <p:nvPr/>
        </p:nvGrpSpPr>
        <p:grpSpPr>
          <a:xfrm>
            <a:off x="5109652" y="2498857"/>
            <a:ext cx="905188" cy="261611"/>
            <a:chOff x="4098847" y="2503839"/>
            <a:chExt cx="905188" cy="26161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21FFC9B-3961-E47F-B86B-EB11CD5EC628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8C9E660-65CB-122D-851B-90931ED5B721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YES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E0A19E4-8244-DC8D-6BFB-2C73CE1D1CD5}"/>
              </a:ext>
            </a:extLst>
          </p:cNvPr>
          <p:cNvGrpSpPr/>
          <p:nvPr/>
        </p:nvGrpSpPr>
        <p:grpSpPr>
          <a:xfrm>
            <a:off x="4102733" y="2809300"/>
            <a:ext cx="905188" cy="338554"/>
            <a:chOff x="4100274" y="2465368"/>
            <a:chExt cx="905188" cy="33855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5FB370F-396D-5F93-1669-B4A612B1861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DE5BAF0-39FB-92CC-20F7-B55FFD912C5F}"/>
                </a:ext>
              </a:extLst>
            </p:cNvPr>
            <p:cNvSpPr txBox="1"/>
            <p:nvPr/>
          </p:nvSpPr>
          <p:spPr>
            <a:xfrm>
              <a:off x="4100274" y="2465368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有无申请过量权限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D4C8089-0AF1-9A75-235F-EF675B1AAD55}"/>
              </a:ext>
            </a:extLst>
          </p:cNvPr>
          <p:cNvGrpSpPr/>
          <p:nvPr/>
        </p:nvGrpSpPr>
        <p:grpSpPr>
          <a:xfrm>
            <a:off x="4094937" y="3147853"/>
            <a:ext cx="905188" cy="338554"/>
            <a:chOff x="4100274" y="2465368"/>
            <a:chExt cx="905188" cy="33855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C5CFE1E-DEAC-4343-FC69-A2FC901ADD4B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BDE6150-DF7E-65C0-5E8F-C8FB9ADFE6EA}"/>
                </a:ext>
              </a:extLst>
            </p:cNvPr>
            <p:cNvSpPr txBox="1"/>
            <p:nvPr/>
          </p:nvSpPr>
          <p:spPr>
            <a:xfrm>
              <a:off x="4100274" y="2465368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有无异常运行情况（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24h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在线）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43E02D8-6BBE-37A8-FF0B-E3A8172F5AE7}"/>
              </a:ext>
            </a:extLst>
          </p:cNvPr>
          <p:cNvGrpSpPr/>
          <p:nvPr/>
        </p:nvGrpSpPr>
        <p:grpSpPr>
          <a:xfrm>
            <a:off x="3455003" y="3782705"/>
            <a:ext cx="905188" cy="261611"/>
            <a:chOff x="4098847" y="2503839"/>
            <a:chExt cx="905188" cy="26161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8B62909-1D64-8E63-FD98-1F3A153C317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26692EE-8A41-9017-4044-5025E0058716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NO</a:t>
              </a:r>
            </a:p>
          </p:txBody>
        </p:sp>
      </p:grp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B408EACA-1B80-25C7-CAC3-B265DD3C6C6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rot="5400000">
            <a:off x="4077460" y="3312634"/>
            <a:ext cx="296298" cy="643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0A41DF8-8F83-E13A-1C6E-BF103DFEAB59}"/>
              </a:ext>
            </a:extLst>
          </p:cNvPr>
          <p:cNvSpPr txBox="1"/>
          <p:nvPr/>
        </p:nvSpPr>
        <p:spPr>
          <a:xfrm>
            <a:off x="3856895" y="3453313"/>
            <a:ext cx="4547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都无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092E129-787B-6BE9-9760-DF9E7892B965}"/>
              </a:ext>
            </a:extLst>
          </p:cNvPr>
          <p:cNvGrpSpPr/>
          <p:nvPr/>
        </p:nvGrpSpPr>
        <p:grpSpPr>
          <a:xfrm>
            <a:off x="4781964" y="3782705"/>
            <a:ext cx="905188" cy="261611"/>
            <a:chOff x="4098847" y="2503839"/>
            <a:chExt cx="905188" cy="26161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72EA73E-D118-953B-BBFA-20522D809A9D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B25BE51-E296-778B-F921-07FDE3D8A126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YES</a:t>
              </a:r>
            </a:p>
          </p:txBody>
        </p:sp>
      </p:grp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17576D39-73B7-9D2F-0F2B-192B3DCFE170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 rot="16200000" flipH="1">
            <a:off x="4740940" y="3292997"/>
            <a:ext cx="296298" cy="683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ED2D60C6-0113-4D6D-4635-66FD698AA3E6}"/>
              </a:ext>
            </a:extLst>
          </p:cNvPr>
          <p:cNvSpPr txBox="1"/>
          <p:nvPr/>
        </p:nvSpPr>
        <p:spPr>
          <a:xfrm>
            <a:off x="4627171" y="3452919"/>
            <a:ext cx="608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有一项有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FDE6BDC-E667-FE4F-25BA-EBE7EF421ED4}"/>
              </a:ext>
            </a:extLst>
          </p:cNvPr>
          <p:cNvSpPr txBox="1"/>
          <p:nvPr/>
        </p:nvSpPr>
        <p:spPr>
          <a:xfrm>
            <a:off x="6491230" y="2198704"/>
            <a:ext cx="3768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无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58F51BA-3D44-DFED-89CA-973AAF0EEAF3}"/>
              </a:ext>
            </a:extLst>
          </p:cNvPr>
          <p:cNvGrpSpPr/>
          <p:nvPr/>
        </p:nvGrpSpPr>
        <p:grpSpPr>
          <a:xfrm>
            <a:off x="6096000" y="2465368"/>
            <a:ext cx="905188" cy="338554"/>
            <a:chOff x="4106441" y="2470350"/>
            <a:chExt cx="905188" cy="33855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981C324-AEBC-84A6-8BE7-46BFF0F5C146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BC8E6DF-5716-5F5F-3283-0B85CD7A4731}"/>
                </a:ext>
              </a:extLst>
            </p:cNvPr>
            <p:cNvSpPr txBox="1"/>
            <p:nvPr/>
          </p:nvSpPr>
          <p:spPr>
            <a:xfrm>
              <a:off x="4106441" y="2470350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有无拉起广告风险应用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F404198-B5EB-ECE4-911D-1A239FBF5B3D}"/>
              </a:ext>
            </a:extLst>
          </p:cNvPr>
          <p:cNvGrpSpPr/>
          <p:nvPr/>
        </p:nvGrpSpPr>
        <p:grpSpPr>
          <a:xfrm>
            <a:off x="6092292" y="2804318"/>
            <a:ext cx="905188" cy="338554"/>
            <a:chOff x="4100274" y="2465368"/>
            <a:chExt cx="905188" cy="33855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E799720-BF60-8834-D267-9D3D86035E5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A9D4058-4A55-F79E-79F2-671EC0F3B0EC}"/>
                </a:ext>
              </a:extLst>
            </p:cNvPr>
            <p:cNvSpPr txBox="1"/>
            <p:nvPr/>
          </p:nvSpPr>
          <p:spPr>
            <a:xfrm>
              <a:off x="4100274" y="2465368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有无申请过量权限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30EF1FA-8B01-A01B-723D-52362EA15562}"/>
              </a:ext>
            </a:extLst>
          </p:cNvPr>
          <p:cNvGrpSpPr/>
          <p:nvPr/>
        </p:nvGrpSpPr>
        <p:grpSpPr>
          <a:xfrm>
            <a:off x="6084496" y="3142871"/>
            <a:ext cx="905188" cy="338554"/>
            <a:chOff x="4100274" y="2465368"/>
            <a:chExt cx="905188" cy="338554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276069B-2814-6A08-A348-C25EE2833EF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7F5E028-98DF-CA79-80A6-F6D400E141A5}"/>
                </a:ext>
              </a:extLst>
            </p:cNvPr>
            <p:cNvSpPr txBox="1"/>
            <p:nvPr/>
          </p:nvSpPr>
          <p:spPr>
            <a:xfrm>
              <a:off x="4100274" y="2465368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有无异常运行情况（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24h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在线）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148933D8-B730-9880-202D-B204023002BC}"/>
              </a:ext>
            </a:extLst>
          </p:cNvPr>
          <p:cNvGrpSpPr/>
          <p:nvPr/>
        </p:nvGrpSpPr>
        <p:grpSpPr>
          <a:xfrm>
            <a:off x="5830644" y="3782705"/>
            <a:ext cx="905188" cy="261611"/>
            <a:chOff x="4098847" y="2503839"/>
            <a:chExt cx="905188" cy="26161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2A4D624-3FD5-093D-D160-7119B9D5D0D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56D1AD0-DB9C-6B93-6C68-AE95DBDACAF4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NO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299C4748-192A-A9E4-9BAA-A7484434F744}"/>
              </a:ext>
            </a:extLst>
          </p:cNvPr>
          <p:cNvGrpSpPr/>
          <p:nvPr/>
        </p:nvGrpSpPr>
        <p:grpSpPr>
          <a:xfrm>
            <a:off x="6951899" y="3782705"/>
            <a:ext cx="905188" cy="261611"/>
            <a:chOff x="4098847" y="2503839"/>
            <a:chExt cx="905188" cy="26161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2C02292-BF69-2111-8AD6-D33649A98FFC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9A82720-36DC-09C8-B663-CAD69098068B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YES</a:t>
              </a:r>
            </a:p>
          </p:txBody>
        </p:sp>
      </p:grpSp>
      <p:cxnSp>
        <p:nvCxnSpPr>
          <p:cNvPr id="93" name="肘形连接符 92">
            <a:extLst>
              <a:ext uri="{FF2B5EF4-FFF2-40B4-BE49-F238E27FC236}">
                <a16:creationId xmlns:a16="http://schemas.microsoft.com/office/drawing/2014/main" id="{69FA3BD8-4050-CCE1-4033-88D902FC56EA}"/>
              </a:ext>
            </a:extLst>
          </p:cNvPr>
          <p:cNvCxnSpPr>
            <a:cxnSpLocks/>
            <a:stCxn id="82" idx="2"/>
            <a:endCxn id="88" idx="0"/>
          </p:cNvCxnSpPr>
          <p:nvPr/>
        </p:nvCxnSpPr>
        <p:spPr>
          <a:xfrm rot="5400000">
            <a:off x="6257569" y="3503184"/>
            <a:ext cx="301280" cy="257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肘形连接符 95">
            <a:extLst>
              <a:ext uri="{FF2B5EF4-FFF2-40B4-BE49-F238E27FC236}">
                <a16:creationId xmlns:a16="http://schemas.microsoft.com/office/drawing/2014/main" id="{B599EA7D-B1C3-1798-48C6-E25E0639C66A}"/>
              </a:ext>
            </a:extLst>
          </p:cNvPr>
          <p:cNvCxnSpPr>
            <a:cxnSpLocks/>
            <a:stCxn id="82" idx="2"/>
            <a:endCxn id="91" idx="0"/>
          </p:cNvCxnSpPr>
          <p:nvPr/>
        </p:nvCxnSpPr>
        <p:spPr>
          <a:xfrm rot="16200000" flipH="1">
            <a:off x="6818196" y="3200318"/>
            <a:ext cx="301280" cy="863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43C1195-EED4-8AD6-7248-CFC06D82A53B}"/>
              </a:ext>
            </a:extLst>
          </p:cNvPr>
          <p:cNvSpPr txBox="1"/>
          <p:nvPr/>
        </p:nvSpPr>
        <p:spPr>
          <a:xfrm>
            <a:off x="6949616" y="3442953"/>
            <a:ext cx="608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有一项有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B57DBD6-E45A-BEE3-36AE-AE9D39A68CA6}"/>
              </a:ext>
            </a:extLst>
          </p:cNvPr>
          <p:cNvSpPr txBox="1"/>
          <p:nvPr/>
        </p:nvSpPr>
        <p:spPr>
          <a:xfrm>
            <a:off x="5903219" y="3476805"/>
            <a:ext cx="4547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都无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18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8ED5FD9-0E84-337D-D958-31DF00361F2A}"/>
              </a:ext>
            </a:extLst>
          </p:cNvPr>
          <p:cNvGrpSpPr/>
          <p:nvPr/>
        </p:nvGrpSpPr>
        <p:grpSpPr>
          <a:xfrm>
            <a:off x="3343814" y="3509345"/>
            <a:ext cx="905188" cy="261611"/>
            <a:chOff x="4098847" y="2503839"/>
            <a:chExt cx="905188" cy="2616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2F9A0A7-754D-5A2C-B1FD-FA1F8CB19A31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278021A-9D85-F49C-142C-C2E25C5BE544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是否危害儿童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E9B3192-BFDD-9A40-43ED-5258AF5B7814}"/>
              </a:ext>
            </a:extLst>
          </p:cNvPr>
          <p:cNvGrpSpPr/>
          <p:nvPr/>
        </p:nvGrpSpPr>
        <p:grpSpPr>
          <a:xfrm>
            <a:off x="4418612" y="4939715"/>
            <a:ext cx="905188" cy="261611"/>
            <a:chOff x="4098847" y="2503839"/>
            <a:chExt cx="905188" cy="26161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006D4DA-C1C3-72AB-6F1D-2F7281D1C341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610468D-B328-6575-7F23-F9D40BC24E8A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应用信息风险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7F9C26E-1518-71B9-9BC0-CE8B183876EF}"/>
              </a:ext>
            </a:extLst>
          </p:cNvPr>
          <p:cNvGrpSpPr/>
          <p:nvPr/>
        </p:nvGrpSpPr>
        <p:grpSpPr>
          <a:xfrm>
            <a:off x="6959544" y="4245819"/>
            <a:ext cx="905188" cy="261611"/>
            <a:chOff x="4098847" y="2503839"/>
            <a:chExt cx="905188" cy="26161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6E59DC-B991-FC1F-EDB9-993FAE164FFC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110912F-04CD-03D0-4C08-2ECE6C5FA82C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受限内容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9258448-05B9-9F2E-7375-C1A0C77E11A5}"/>
              </a:ext>
            </a:extLst>
          </p:cNvPr>
          <p:cNvGrpSpPr/>
          <p:nvPr/>
        </p:nvGrpSpPr>
        <p:grpSpPr>
          <a:xfrm>
            <a:off x="1684372" y="2824647"/>
            <a:ext cx="905188" cy="338554"/>
            <a:chOff x="4094937" y="2474894"/>
            <a:chExt cx="905188" cy="33855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A6E0CA3-44E1-7400-EDB9-5E5BE4CF790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673FA27-A344-A9A2-D1A6-E5DDF6AD09BA}"/>
                </a:ext>
              </a:extLst>
            </p:cNvPr>
            <p:cNvSpPr txBox="1"/>
            <p:nvPr/>
          </p:nvSpPr>
          <p:spPr>
            <a:xfrm>
              <a:off x="4094937" y="2474894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针对儿童的不当互动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E58AB44-F920-9871-A300-0DAFCCF97F04}"/>
              </a:ext>
            </a:extLst>
          </p:cNvPr>
          <p:cNvGrpSpPr/>
          <p:nvPr/>
        </p:nvGrpSpPr>
        <p:grpSpPr>
          <a:xfrm>
            <a:off x="2594566" y="2863118"/>
            <a:ext cx="905188" cy="261611"/>
            <a:chOff x="4094937" y="2503839"/>
            <a:chExt cx="905188" cy="26161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E6D40E9-F2A3-BA3C-622D-B9A98F6E006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C573839-4429-1EC2-3394-85CEC8D893CC}"/>
                </a:ext>
              </a:extLst>
            </p:cNvPr>
            <p:cNvSpPr txBox="1"/>
            <p:nvPr/>
          </p:nvSpPr>
          <p:spPr>
            <a:xfrm>
              <a:off x="4094937" y="2534273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诱骗儿童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053536F-B283-1A61-2A47-3EC17787B609}"/>
              </a:ext>
            </a:extLst>
          </p:cNvPr>
          <p:cNvGrpSpPr/>
          <p:nvPr/>
        </p:nvGrpSpPr>
        <p:grpSpPr>
          <a:xfrm>
            <a:off x="1747364" y="2467622"/>
            <a:ext cx="789217" cy="338554"/>
            <a:chOff x="4152922" y="2467674"/>
            <a:chExt cx="789217" cy="33855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B0EF81-2F23-EE38-C575-9D4DBBE917D1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C0468AD-FF23-92F7-91A4-9C8B4E9A6600}"/>
                </a:ext>
              </a:extLst>
            </p:cNvPr>
            <p:cNvSpPr txBox="1"/>
            <p:nvPr/>
          </p:nvSpPr>
          <p:spPr>
            <a:xfrm>
              <a:off x="4152922" y="2467674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将未成年人性欲化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EAEC613-13D9-6F16-EB65-C8DD60232B95}"/>
              </a:ext>
            </a:extLst>
          </p:cNvPr>
          <p:cNvGrpSpPr/>
          <p:nvPr/>
        </p:nvGrpSpPr>
        <p:grpSpPr>
          <a:xfrm>
            <a:off x="2671051" y="2508831"/>
            <a:ext cx="789217" cy="261611"/>
            <a:chOff x="4152922" y="2503839"/>
            <a:chExt cx="789217" cy="26161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8FAE315-AECD-286A-ED41-F3162392B2A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F23310D-1293-9C2F-CEFA-705DB94E3B25}"/>
                </a:ext>
              </a:extLst>
            </p:cNvPr>
            <p:cNvSpPr txBox="1"/>
            <p:nvPr/>
          </p:nvSpPr>
          <p:spPr>
            <a:xfrm>
              <a:off x="4152922" y="2521878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性勒索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995DC0-E6FF-A1D0-5B3D-99CE542A21D4}"/>
              </a:ext>
            </a:extLst>
          </p:cNvPr>
          <p:cNvGrpSpPr/>
          <p:nvPr/>
        </p:nvGrpSpPr>
        <p:grpSpPr>
          <a:xfrm>
            <a:off x="3594738" y="2506921"/>
            <a:ext cx="789217" cy="261611"/>
            <a:chOff x="4152922" y="2503839"/>
            <a:chExt cx="789217" cy="26161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3CE7C95-C6DD-BB37-43DF-1FBF8FF9D0D2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E48EBFB-D6EB-E81C-CADB-8993823EAFA9}"/>
                </a:ext>
              </a:extLst>
            </p:cNvPr>
            <p:cNvSpPr txBox="1"/>
            <p:nvPr/>
          </p:nvSpPr>
          <p:spPr>
            <a:xfrm>
              <a:off x="4152922" y="2521878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拐卖儿童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D7A569E-0B6F-B2C7-7D49-7D967310BAAE}"/>
              </a:ext>
            </a:extLst>
          </p:cNvPr>
          <p:cNvGrpSpPr/>
          <p:nvPr/>
        </p:nvGrpSpPr>
        <p:grpSpPr>
          <a:xfrm>
            <a:off x="3460268" y="2826314"/>
            <a:ext cx="1065990" cy="338554"/>
            <a:chOff x="4011544" y="2466280"/>
            <a:chExt cx="1065990" cy="33855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F43BAF9-9380-44D7-95AF-9C768D328892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4172F17-E173-B1A0-311C-016FA288BB0B}"/>
                </a:ext>
              </a:extLst>
            </p:cNvPr>
            <p:cNvSpPr txBox="1"/>
            <p:nvPr/>
          </p:nvSpPr>
          <p:spPr>
            <a:xfrm>
              <a:off x="4011544" y="2466280"/>
              <a:ext cx="10659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面向儿童的应用中出现成人主题</a:t>
              </a: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971E6A3E-9B4B-BF65-4A89-E6CBEACFBFAB}"/>
              </a:ext>
            </a:extLst>
          </p:cNvPr>
          <p:cNvSpPr/>
          <p:nvPr/>
        </p:nvSpPr>
        <p:spPr>
          <a:xfrm>
            <a:off x="1684371" y="2441340"/>
            <a:ext cx="2768965" cy="776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F87ABB01-8E37-F8DC-B3A9-3CBE41E05DF4}"/>
              </a:ext>
            </a:extLst>
          </p:cNvPr>
          <p:cNvCxnSpPr>
            <a:cxnSpLocks/>
            <a:stCxn id="36" idx="2"/>
            <a:endCxn id="6" idx="0"/>
          </p:cNvCxnSpPr>
          <p:nvPr/>
        </p:nvCxnSpPr>
        <p:spPr>
          <a:xfrm rot="16200000" flipH="1">
            <a:off x="3275342" y="3011362"/>
            <a:ext cx="314578" cy="7275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F1A1F754-1AB6-3F0F-B095-D1F4D200155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5362932" y="2200522"/>
            <a:ext cx="474863" cy="36157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71FF81E7-CEEC-AC06-7F54-E0CAF276AD9D}"/>
              </a:ext>
            </a:extLst>
          </p:cNvPr>
          <p:cNvCxnSpPr>
            <a:cxnSpLocks/>
          </p:cNvCxnSpPr>
          <p:nvPr/>
        </p:nvCxnSpPr>
        <p:spPr>
          <a:xfrm rot="5400000">
            <a:off x="6044146" y="3388893"/>
            <a:ext cx="518479" cy="24399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E56CD4D-6E99-7A00-98EE-EC37901F1570}"/>
              </a:ext>
            </a:extLst>
          </p:cNvPr>
          <p:cNvGrpSpPr/>
          <p:nvPr/>
        </p:nvGrpSpPr>
        <p:grpSpPr>
          <a:xfrm>
            <a:off x="779222" y="2254167"/>
            <a:ext cx="789217" cy="338554"/>
            <a:chOff x="4134423" y="2463011"/>
            <a:chExt cx="789217" cy="33855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E444EA1-2FCB-0F61-A289-EE2EA73B3705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2C5FFDA-9B28-C307-7668-B4EFE97CB72D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3FA5E38-DB47-7D18-19BF-37BE8F269CEC}"/>
              </a:ext>
            </a:extLst>
          </p:cNvPr>
          <p:cNvGrpSpPr/>
          <p:nvPr/>
        </p:nvGrpSpPr>
        <p:grpSpPr>
          <a:xfrm>
            <a:off x="695281" y="2654249"/>
            <a:ext cx="994096" cy="338554"/>
            <a:chOff x="4050483" y="2465367"/>
            <a:chExt cx="994096" cy="33855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A5CACEE-605C-4D3D-A925-E9344E713611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0E07F57-3D56-734F-3086-EECD7FE1A025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apk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包中的图片内容（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4BAC4FD-E238-0487-AD0B-65BA0984D24F}"/>
              </a:ext>
            </a:extLst>
          </p:cNvPr>
          <p:cNvGrpSpPr/>
          <p:nvPr/>
        </p:nvGrpSpPr>
        <p:grpSpPr>
          <a:xfrm>
            <a:off x="695281" y="3090446"/>
            <a:ext cx="994096" cy="338554"/>
            <a:chOff x="4050483" y="2465367"/>
            <a:chExt cx="994096" cy="33855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9B96125-916E-E6EB-970F-5DD0F2C4BB3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D58A9BD-80F1-EC6B-C6A4-7416D065DBD2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view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中的文字内容（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9A64558-7E13-2E6D-2F91-556431EE1757}"/>
              </a:ext>
            </a:extLst>
          </p:cNvPr>
          <p:cNvGrpSpPr/>
          <p:nvPr/>
        </p:nvGrpSpPr>
        <p:grpSpPr>
          <a:xfrm>
            <a:off x="4433147" y="3509345"/>
            <a:ext cx="905188" cy="261611"/>
            <a:chOff x="4098847" y="2503839"/>
            <a:chExt cx="905188" cy="26161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F2AE049-0A09-8F5F-1353-2A2B87277E3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821ED26-0CB5-0C33-6BB6-513208297035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是否不当内容</a:t>
              </a:r>
            </a:p>
          </p:txBody>
        </p:sp>
      </p:grp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C81C7408-6F79-F0A0-B48D-83A21EDFAD64}"/>
              </a:ext>
            </a:extLst>
          </p:cNvPr>
          <p:cNvCxnSpPr>
            <a:cxnSpLocks/>
            <a:stCxn id="57" idx="2"/>
            <a:endCxn id="11" idx="0"/>
          </p:cNvCxnSpPr>
          <p:nvPr/>
        </p:nvCxnSpPr>
        <p:spPr>
          <a:xfrm rot="16200000" flipH="1">
            <a:off x="5907598" y="2745188"/>
            <a:ext cx="474863" cy="25263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9988F9B-5865-5EC1-1D60-5165DDA2E393}"/>
              </a:ext>
            </a:extLst>
          </p:cNvPr>
          <p:cNvGrpSpPr/>
          <p:nvPr/>
        </p:nvGrpSpPr>
        <p:grpSpPr>
          <a:xfrm>
            <a:off x="3127976" y="1695305"/>
            <a:ext cx="905188" cy="261611"/>
            <a:chOff x="4109104" y="2503839"/>
            <a:chExt cx="905188" cy="26161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8E35F13-32FF-6050-F1D0-A56C8926B36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ABB7236-9A7E-B162-47AF-60A25AD9F057}"/>
                </a:ext>
              </a:extLst>
            </p:cNvPr>
            <p:cNvSpPr txBox="1"/>
            <p:nvPr/>
          </p:nvSpPr>
          <p:spPr>
            <a:xfrm>
              <a:off x="4109104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暴力极端主义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4E4E48D-4FDB-2337-5015-92CF4E47CE8B}"/>
              </a:ext>
            </a:extLst>
          </p:cNvPr>
          <p:cNvGrpSpPr/>
          <p:nvPr/>
        </p:nvGrpSpPr>
        <p:grpSpPr>
          <a:xfrm>
            <a:off x="4024003" y="1704831"/>
            <a:ext cx="905188" cy="261611"/>
            <a:chOff x="4094937" y="2503839"/>
            <a:chExt cx="905188" cy="261611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278CE12-3838-39C4-EC20-32245287C75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C289C2C1-2664-1613-8F80-66A039113109}"/>
                </a:ext>
              </a:extLst>
            </p:cNvPr>
            <p:cNvSpPr txBox="1"/>
            <p:nvPr/>
          </p:nvSpPr>
          <p:spPr>
            <a:xfrm>
              <a:off x="4094937" y="2534273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敏感事件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C243D00-8BD2-BDC3-E403-43FA43B4FDA2}"/>
              </a:ext>
            </a:extLst>
          </p:cNvPr>
          <p:cNvGrpSpPr/>
          <p:nvPr/>
        </p:nvGrpSpPr>
        <p:grpSpPr>
          <a:xfrm>
            <a:off x="3176801" y="1309335"/>
            <a:ext cx="789217" cy="338554"/>
            <a:chOff x="4152922" y="2467674"/>
            <a:chExt cx="789217" cy="33855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9D2772A-68AD-1183-9661-FF29B025875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E7EE5AB-7E5D-291E-1513-29406B089DDC}"/>
                </a:ext>
              </a:extLst>
            </p:cNvPr>
            <p:cNvSpPr txBox="1"/>
            <p:nvPr/>
          </p:nvSpPr>
          <p:spPr>
            <a:xfrm>
              <a:off x="4152922" y="2467674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色情内容和亵渎性内容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42A8FD8-36DD-DC9A-6D58-DB2F62E5CB44}"/>
              </a:ext>
            </a:extLst>
          </p:cNvPr>
          <p:cNvGrpSpPr/>
          <p:nvPr/>
        </p:nvGrpSpPr>
        <p:grpSpPr>
          <a:xfrm>
            <a:off x="4100488" y="1350544"/>
            <a:ext cx="789217" cy="261611"/>
            <a:chOff x="4152922" y="2503839"/>
            <a:chExt cx="789217" cy="26161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32EDC8E-E2A0-774A-4816-924C2E3E8566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25715BC-66B8-5177-664F-CC694F69576E}"/>
                </a:ext>
              </a:extLst>
            </p:cNvPr>
            <p:cNvSpPr txBox="1"/>
            <p:nvPr/>
          </p:nvSpPr>
          <p:spPr>
            <a:xfrm>
              <a:off x="4152922" y="2521878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仇恨言论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CB6C4CD-4526-19EE-F3FB-0A90EF2F5F5C}"/>
              </a:ext>
            </a:extLst>
          </p:cNvPr>
          <p:cNvGrpSpPr/>
          <p:nvPr/>
        </p:nvGrpSpPr>
        <p:grpSpPr>
          <a:xfrm>
            <a:off x="5024175" y="1348634"/>
            <a:ext cx="789217" cy="261611"/>
            <a:chOff x="4152922" y="2503839"/>
            <a:chExt cx="789217" cy="26161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43B4E2D-D169-780F-C168-6E912B89A451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457B04-EC1C-70DE-A933-54ABB7D687ED}"/>
                </a:ext>
              </a:extLst>
            </p:cNvPr>
            <p:cNvSpPr txBox="1"/>
            <p:nvPr/>
          </p:nvSpPr>
          <p:spPr>
            <a:xfrm>
              <a:off x="4152922" y="2521878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暴力内容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8CEEEAD-252D-BA6E-71D6-9C8B20D2AFBC}"/>
              </a:ext>
            </a:extLst>
          </p:cNvPr>
          <p:cNvGrpSpPr/>
          <p:nvPr/>
        </p:nvGrpSpPr>
        <p:grpSpPr>
          <a:xfrm>
            <a:off x="4889705" y="1705586"/>
            <a:ext cx="1065990" cy="261611"/>
            <a:chOff x="4011544" y="2503839"/>
            <a:chExt cx="1065990" cy="261611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5097A42-87B7-FA19-C458-31A512422BA5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DFC217C-6C91-3D62-5503-3EEB00C26CA5}"/>
                </a:ext>
              </a:extLst>
            </p:cNvPr>
            <p:cNvSpPr txBox="1"/>
            <p:nvPr/>
          </p:nvSpPr>
          <p:spPr>
            <a:xfrm>
              <a:off x="4011544" y="2542685"/>
              <a:ext cx="10659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欺凌和骚扰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2B14B601-EDE4-2522-ED33-AE157518CF09}"/>
              </a:ext>
            </a:extLst>
          </p:cNvPr>
          <p:cNvSpPr/>
          <p:nvPr/>
        </p:nvSpPr>
        <p:spPr>
          <a:xfrm>
            <a:off x="3127976" y="1272540"/>
            <a:ext cx="2768965" cy="10756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C06CB8F-A22D-F8D9-BA38-65EEA655DC25}"/>
              </a:ext>
            </a:extLst>
          </p:cNvPr>
          <p:cNvGrpSpPr/>
          <p:nvPr/>
        </p:nvGrpSpPr>
        <p:grpSpPr>
          <a:xfrm>
            <a:off x="2237862" y="1962686"/>
            <a:ext cx="789217" cy="338554"/>
            <a:chOff x="4134423" y="2463011"/>
            <a:chExt cx="789217" cy="33855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E9AD1EC-2D86-754B-EADB-F1596D0BB65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99C19A7-1CB7-C76D-36CF-DFB9869D808E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98E643E-7AF3-932B-FD25-2094383C6A9E}"/>
              </a:ext>
            </a:extLst>
          </p:cNvPr>
          <p:cNvGrpSpPr/>
          <p:nvPr/>
        </p:nvGrpSpPr>
        <p:grpSpPr>
          <a:xfrm>
            <a:off x="3166919" y="2039355"/>
            <a:ext cx="789217" cy="261611"/>
            <a:chOff x="4143040" y="2503839"/>
            <a:chExt cx="789217" cy="261611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2BB2088-7989-6E8D-D514-16C8B4677209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FC761A7-9A18-9C78-C2AA-2636167B8596}"/>
                </a:ext>
              </a:extLst>
            </p:cNvPr>
            <p:cNvSpPr txBox="1"/>
            <p:nvPr/>
          </p:nvSpPr>
          <p:spPr>
            <a:xfrm>
              <a:off x="4143040" y="2536863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危险品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511A0553-AE64-0907-28DF-0D700383F1AA}"/>
              </a:ext>
            </a:extLst>
          </p:cNvPr>
          <p:cNvGrpSpPr/>
          <p:nvPr/>
        </p:nvGrpSpPr>
        <p:grpSpPr>
          <a:xfrm>
            <a:off x="4067274" y="2039355"/>
            <a:ext cx="789217" cy="261611"/>
            <a:chOff x="4143040" y="2503839"/>
            <a:chExt cx="789217" cy="261611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1237AF4-2F5E-E9EA-2B0B-23B84A736A26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4ACEBAFC-1844-B4F3-94EA-24A7AA9DEE9D}"/>
                </a:ext>
              </a:extLst>
            </p:cNvPr>
            <p:cNvSpPr txBox="1"/>
            <p:nvPr/>
          </p:nvSpPr>
          <p:spPr>
            <a:xfrm>
              <a:off x="4143040" y="2536863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大麻</a:t>
              </a: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0ABE137-56A7-4904-06F2-5041D2D6493E}"/>
              </a:ext>
            </a:extLst>
          </p:cNvPr>
          <p:cNvGrpSpPr/>
          <p:nvPr/>
        </p:nvGrpSpPr>
        <p:grpSpPr>
          <a:xfrm>
            <a:off x="5031083" y="2000883"/>
            <a:ext cx="789217" cy="338554"/>
            <a:chOff x="4152922" y="2467674"/>
            <a:chExt cx="789217" cy="338554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B03A62F-96D3-BD0C-B46E-4221BCBCE95C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A806AC3C-C9E6-D76B-2826-6FF144E7389D}"/>
                </a:ext>
              </a:extLst>
            </p:cNvPr>
            <p:cNvSpPr txBox="1"/>
            <p:nvPr/>
          </p:nvSpPr>
          <p:spPr>
            <a:xfrm>
              <a:off x="4152922" y="2467674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烟草制品和酒精饮料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AAE08863-EC10-63CE-A3A9-ED8432F2FF9A}"/>
              </a:ext>
            </a:extLst>
          </p:cNvPr>
          <p:cNvGrpSpPr/>
          <p:nvPr/>
        </p:nvGrpSpPr>
        <p:grpSpPr>
          <a:xfrm>
            <a:off x="2153922" y="1608131"/>
            <a:ext cx="994096" cy="338554"/>
            <a:chOff x="4050483" y="2465367"/>
            <a:chExt cx="994096" cy="338554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F48F5C6-2219-6348-3FF0-8423DFC9378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7A69D076-1F87-DA8B-90AF-8BED914C1960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apk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包中的图片内容（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CC54DB8-4422-E2E4-377E-D12BA9AD525C}"/>
              </a:ext>
            </a:extLst>
          </p:cNvPr>
          <p:cNvGrpSpPr/>
          <p:nvPr/>
        </p:nvGrpSpPr>
        <p:grpSpPr>
          <a:xfrm>
            <a:off x="2135422" y="1232430"/>
            <a:ext cx="994096" cy="338554"/>
            <a:chOff x="4050483" y="2465367"/>
            <a:chExt cx="994096" cy="338554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976E7F91-B191-3700-1EEE-6049FA0214C2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AD0A9119-61C8-B8F3-07A1-5EE653FBECD8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view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中的文字内容（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F0A14932-8011-BFBD-EB60-DE96CDE3F05C}"/>
              </a:ext>
            </a:extLst>
          </p:cNvPr>
          <p:cNvCxnSpPr>
            <a:cxnSpLocks/>
            <a:stCxn id="80" idx="2"/>
            <a:endCxn id="58" idx="0"/>
          </p:cNvCxnSpPr>
          <p:nvPr/>
        </p:nvCxnSpPr>
        <p:spPr>
          <a:xfrm rot="16200000" flipH="1">
            <a:off x="4106996" y="2753682"/>
            <a:ext cx="1184209" cy="3732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1778B051-D823-011F-E1D1-726835869A75}"/>
              </a:ext>
            </a:extLst>
          </p:cNvPr>
          <p:cNvGrpSpPr/>
          <p:nvPr/>
        </p:nvGrpSpPr>
        <p:grpSpPr>
          <a:xfrm>
            <a:off x="5522480" y="3503118"/>
            <a:ext cx="905188" cy="261611"/>
            <a:chOff x="4098847" y="2503839"/>
            <a:chExt cx="905188" cy="26161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43D1D5EB-638F-2661-A6C8-D21469A3C71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430D775-EFC2-8E43-4C54-4C0B125C93EA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是否金融服务</a:t>
              </a:r>
            </a:p>
          </p:txBody>
        </p:sp>
      </p:grpSp>
      <p:cxnSp>
        <p:nvCxnSpPr>
          <p:cNvPr id="113" name="肘形连接符 112">
            <a:extLst>
              <a:ext uri="{FF2B5EF4-FFF2-40B4-BE49-F238E27FC236}">
                <a16:creationId xmlns:a16="http://schemas.microsoft.com/office/drawing/2014/main" id="{3D27048C-B99E-0A80-DAE0-C342F7F21DE7}"/>
              </a:ext>
            </a:extLst>
          </p:cNvPr>
          <p:cNvCxnSpPr>
            <a:cxnSpLocks/>
            <a:stCxn id="111" idx="2"/>
            <a:endCxn id="11" idx="0"/>
          </p:cNvCxnSpPr>
          <p:nvPr/>
        </p:nvCxnSpPr>
        <p:spPr>
          <a:xfrm rot="16200000" flipH="1">
            <a:off x="6449151" y="3286742"/>
            <a:ext cx="481090" cy="1437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B22944FD-062D-C5F7-3197-BAE75D2D8D33}"/>
              </a:ext>
            </a:extLst>
          </p:cNvPr>
          <p:cNvGrpSpPr/>
          <p:nvPr/>
        </p:nvGrpSpPr>
        <p:grpSpPr>
          <a:xfrm>
            <a:off x="5192468" y="2879261"/>
            <a:ext cx="789217" cy="261611"/>
            <a:chOff x="4151258" y="2503839"/>
            <a:chExt cx="789217" cy="261611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EA99B2F-8D06-AA0E-D0A8-F6C8F2E1C7D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5236368-86CF-939D-863B-E243075D2271}"/>
                </a:ext>
              </a:extLst>
            </p:cNvPr>
            <p:cNvSpPr txBox="1"/>
            <p:nvPr/>
          </p:nvSpPr>
          <p:spPr>
            <a:xfrm>
              <a:off x="4151258" y="2536716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二元期权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A37EDCE7-E623-8E43-45D3-4F2F1E62BAEF}"/>
              </a:ext>
            </a:extLst>
          </p:cNvPr>
          <p:cNvGrpSpPr/>
          <p:nvPr/>
        </p:nvGrpSpPr>
        <p:grpSpPr>
          <a:xfrm>
            <a:off x="6117819" y="2884305"/>
            <a:ext cx="789217" cy="261611"/>
            <a:chOff x="4152922" y="2503839"/>
            <a:chExt cx="789217" cy="261611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3858CD0-92BC-4573-EFF0-4F13ECA3469B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17E5053E-CDA1-C023-78EE-C04C02A583D9}"/>
                </a:ext>
              </a:extLst>
            </p:cNvPr>
            <p:cNvSpPr txBox="1"/>
            <p:nvPr/>
          </p:nvSpPr>
          <p:spPr>
            <a:xfrm>
              <a:off x="4152922" y="2521878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个人贷款</a:t>
              </a:r>
            </a:p>
          </p:txBody>
        </p:sp>
      </p:grpSp>
      <p:sp>
        <p:nvSpPr>
          <p:cNvPr id="134" name="矩形 133">
            <a:extLst>
              <a:ext uri="{FF2B5EF4-FFF2-40B4-BE49-F238E27FC236}">
                <a16:creationId xmlns:a16="http://schemas.microsoft.com/office/drawing/2014/main" id="{7687B7FA-2CB2-7635-5559-D9B7D77AF315}"/>
              </a:ext>
            </a:extLst>
          </p:cNvPr>
          <p:cNvSpPr/>
          <p:nvPr/>
        </p:nvSpPr>
        <p:spPr>
          <a:xfrm>
            <a:off x="5145308" y="2806302"/>
            <a:ext cx="1828290" cy="406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29514E26-E340-BA01-799A-C1387951B539}"/>
              </a:ext>
            </a:extLst>
          </p:cNvPr>
          <p:cNvGrpSpPr/>
          <p:nvPr/>
        </p:nvGrpSpPr>
        <p:grpSpPr>
          <a:xfrm>
            <a:off x="5060961" y="2439223"/>
            <a:ext cx="994096" cy="338554"/>
            <a:chOff x="4055920" y="2465367"/>
            <a:chExt cx="994096" cy="33855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F53436BF-4854-8680-1840-B51BA5D5711F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C9CD80B6-6F53-FE5D-48AD-453434F33AAE}"/>
                </a:ext>
              </a:extLst>
            </p:cNvPr>
            <p:cNvSpPr txBox="1"/>
            <p:nvPr/>
          </p:nvSpPr>
          <p:spPr>
            <a:xfrm>
              <a:off x="4055920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内容检查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（简介）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44BF8794-3816-8C17-CE6F-AECA7AA2352E}"/>
              </a:ext>
            </a:extLst>
          </p:cNvPr>
          <p:cNvGrpSpPr/>
          <p:nvPr/>
        </p:nvGrpSpPr>
        <p:grpSpPr>
          <a:xfrm>
            <a:off x="5979501" y="2482406"/>
            <a:ext cx="994096" cy="261611"/>
            <a:chOff x="4052650" y="2503839"/>
            <a:chExt cx="994096" cy="261611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75952B2-A666-1E2A-31DF-E74508F3D6A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06E57AFD-D52A-C87C-7EFC-203734CB63D8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权限列表检查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1F907AE0-6BD8-B8CF-2A3A-6B82BE463F36}"/>
              </a:ext>
            </a:extLst>
          </p:cNvPr>
          <p:cNvGrpSpPr/>
          <p:nvPr/>
        </p:nvGrpSpPr>
        <p:grpSpPr>
          <a:xfrm>
            <a:off x="5977334" y="2155438"/>
            <a:ext cx="994096" cy="261611"/>
            <a:chOff x="4052650" y="2503839"/>
            <a:chExt cx="994096" cy="261611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28B32C53-43CD-7027-6936-37F187392F4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C90BA9DF-DE16-3516-954D-EEEE69A65AF9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地区政策查询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4" name="肘形连接符 153">
            <a:extLst>
              <a:ext uri="{FF2B5EF4-FFF2-40B4-BE49-F238E27FC236}">
                <a16:creationId xmlns:a16="http://schemas.microsoft.com/office/drawing/2014/main" id="{172EBDBE-363E-44A8-5A49-65321F462F22}"/>
              </a:ext>
            </a:extLst>
          </p:cNvPr>
          <p:cNvCxnSpPr>
            <a:cxnSpLocks/>
            <a:stCxn id="134" idx="2"/>
            <a:endCxn id="112" idx="0"/>
          </p:cNvCxnSpPr>
          <p:nvPr/>
        </p:nvCxnSpPr>
        <p:spPr>
          <a:xfrm rot="5400000">
            <a:off x="5860454" y="3327201"/>
            <a:ext cx="313621" cy="84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9ABEEA53-B9F7-9292-8DD5-70CC0CC83D40}"/>
              </a:ext>
            </a:extLst>
          </p:cNvPr>
          <p:cNvGrpSpPr/>
          <p:nvPr/>
        </p:nvGrpSpPr>
        <p:grpSpPr>
          <a:xfrm>
            <a:off x="6531418" y="3488469"/>
            <a:ext cx="905188" cy="338554"/>
            <a:chOff x="4098847" y="2482964"/>
            <a:chExt cx="905188" cy="33855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21DC0B6B-EF15-9814-3BA9-1696B30F59C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E7A386DD-5176-7B45-846A-7ED2AE451909}"/>
                </a:ext>
              </a:extLst>
            </p:cNvPr>
            <p:cNvSpPr txBox="1"/>
            <p:nvPr/>
          </p:nvSpPr>
          <p:spPr>
            <a:xfrm>
              <a:off x="4098847" y="2482964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现金赌博、游戏和竞赛</a:t>
              </a: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84937D05-5F39-BD32-B550-319781720EE8}"/>
              </a:ext>
            </a:extLst>
          </p:cNvPr>
          <p:cNvGrpSpPr/>
          <p:nvPr/>
        </p:nvGrpSpPr>
        <p:grpSpPr>
          <a:xfrm>
            <a:off x="7197474" y="2824647"/>
            <a:ext cx="905188" cy="338554"/>
            <a:chOff x="4094937" y="2474894"/>
            <a:chExt cx="905188" cy="338554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46B8496-2903-9DFA-419F-17012B32246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86449569-360D-524D-262D-D2A51D500650}"/>
                </a:ext>
              </a:extLst>
            </p:cNvPr>
            <p:cNvSpPr txBox="1"/>
            <p:nvPr/>
          </p:nvSpPr>
          <p:spPr>
            <a:xfrm>
              <a:off x="4094937" y="2474894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其他现金游戏、竞赛和比赛应用</a:t>
              </a: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0A5CDBAC-87B3-7FD4-FB08-31F9A7156E2F}"/>
              </a:ext>
            </a:extLst>
          </p:cNvPr>
          <p:cNvGrpSpPr/>
          <p:nvPr/>
        </p:nvGrpSpPr>
        <p:grpSpPr>
          <a:xfrm>
            <a:off x="7250432" y="2503787"/>
            <a:ext cx="789217" cy="261611"/>
            <a:chOff x="4142888" y="2503839"/>
            <a:chExt cx="789217" cy="261611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DBD62F4E-ABB0-A43D-30C9-435F76CBCAA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4A2C7D45-56E9-0607-2659-0A87451F62F6}"/>
                </a:ext>
              </a:extLst>
            </p:cNvPr>
            <p:cNvSpPr txBox="1"/>
            <p:nvPr/>
          </p:nvSpPr>
          <p:spPr>
            <a:xfrm>
              <a:off x="4142888" y="2531966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赌博应用</a:t>
              </a:r>
            </a:p>
          </p:txBody>
        </p:sp>
      </p:grpSp>
      <p:sp>
        <p:nvSpPr>
          <p:cNvPr id="178" name="矩形 177">
            <a:extLst>
              <a:ext uri="{FF2B5EF4-FFF2-40B4-BE49-F238E27FC236}">
                <a16:creationId xmlns:a16="http://schemas.microsoft.com/office/drawing/2014/main" id="{1AD8DEFC-FEFE-6F57-5C3D-56629176C090}"/>
              </a:ext>
            </a:extLst>
          </p:cNvPr>
          <p:cNvSpPr/>
          <p:nvPr/>
        </p:nvSpPr>
        <p:spPr>
          <a:xfrm>
            <a:off x="7197474" y="2441340"/>
            <a:ext cx="905188" cy="776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0F0656A4-6467-8C24-0F7F-57CA8B3889AA}"/>
              </a:ext>
            </a:extLst>
          </p:cNvPr>
          <p:cNvGrpSpPr/>
          <p:nvPr/>
        </p:nvGrpSpPr>
        <p:grpSpPr>
          <a:xfrm>
            <a:off x="6062512" y="1755709"/>
            <a:ext cx="789217" cy="338554"/>
            <a:chOff x="4134423" y="2463011"/>
            <a:chExt cx="789217" cy="338554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C182DC6-207B-7304-FD71-B867CE1A742D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BD6E2D1F-0F9E-259B-AAFD-6243881C9E01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B0EF28AC-B2C6-34B7-7B62-C74CB1399B9B}"/>
              </a:ext>
            </a:extLst>
          </p:cNvPr>
          <p:cNvGrpSpPr/>
          <p:nvPr/>
        </p:nvGrpSpPr>
        <p:grpSpPr>
          <a:xfrm>
            <a:off x="7233272" y="2057499"/>
            <a:ext cx="789217" cy="338554"/>
            <a:chOff x="4134423" y="2463011"/>
            <a:chExt cx="789217" cy="338554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CC6E006-2F94-E85C-A8AE-06383B500314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D01C9F2E-7B3C-AC25-30A0-3F3FAB59DA45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E4C527C1-397B-8C4F-C63C-C037DABA8E35}"/>
              </a:ext>
            </a:extLst>
          </p:cNvPr>
          <p:cNvGrpSpPr/>
          <p:nvPr/>
        </p:nvGrpSpPr>
        <p:grpSpPr>
          <a:xfrm>
            <a:off x="7158027" y="1722386"/>
            <a:ext cx="994096" cy="338554"/>
            <a:chOff x="4055920" y="2465367"/>
            <a:chExt cx="994096" cy="338554"/>
          </a:xfrm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28A4AF6D-E7A8-E4FA-B898-D73CBE965122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E27DC861-1D4F-DA57-1AB4-EEB7E257FB40}"/>
                </a:ext>
              </a:extLst>
            </p:cNvPr>
            <p:cNvSpPr txBox="1"/>
            <p:nvPr/>
          </p:nvSpPr>
          <p:spPr>
            <a:xfrm>
              <a:off x="4055920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内容检查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（简介）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B4D51B96-FC86-C6BA-19CF-F227C37B80F7}"/>
              </a:ext>
            </a:extLst>
          </p:cNvPr>
          <p:cNvGrpSpPr/>
          <p:nvPr/>
        </p:nvGrpSpPr>
        <p:grpSpPr>
          <a:xfrm>
            <a:off x="7147992" y="1374306"/>
            <a:ext cx="994096" cy="338554"/>
            <a:chOff x="4050483" y="2465367"/>
            <a:chExt cx="994096" cy="338554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4B914E27-D153-180E-9423-836EDA64AB25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E24AEC9C-950E-5C09-C821-44DE705F92F9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view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中的文字内容（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0090BF64-B7FB-04F4-60A2-4201E0CFEAA1}"/>
              </a:ext>
            </a:extLst>
          </p:cNvPr>
          <p:cNvGrpSpPr/>
          <p:nvPr/>
        </p:nvGrpSpPr>
        <p:grpSpPr>
          <a:xfrm>
            <a:off x="7145980" y="1014435"/>
            <a:ext cx="994096" cy="338554"/>
            <a:chOff x="4050483" y="2465367"/>
            <a:chExt cx="994096" cy="33855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02566791-EDF8-54C7-0428-2BE4F9D67D46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1A5A5C3A-53D8-FDE5-0BDA-DF7EB9C2EAE7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apk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包中的图片内容（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4" name="肘形连接符 193">
            <a:extLst>
              <a:ext uri="{FF2B5EF4-FFF2-40B4-BE49-F238E27FC236}">
                <a16:creationId xmlns:a16="http://schemas.microsoft.com/office/drawing/2014/main" id="{6EB0415A-1321-CAD4-8E39-463D3A13625B}"/>
              </a:ext>
            </a:extLst>
          </p:cNvPr>
          <p:cNvCxnSpPr>
            <a:cxnSpLocks/>
            <a:stCxn id="178" idx="2"/>
            <a:endCxn id="158" idx="0"/>
          </p:cNvCxnSpPr>
          <p:nvPr/>
        </p:nvCxnSpPr>
        <p:spPr>
          <a:xfrm rot="5400000">
            <a:off x="7169338" y="3028614"/>
            <a:ext cx="291494" cy="6699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肘形连接符 196">
            <a:extLst>
              <a:ext uri="{FF2B5EF4-FFF2-40B4-BE49-F238E27FC236}">
                <a16:creationId xmlns:a16="http://schemas.microsoft.com/office/drawing/2014/main" id="{4310C4AE-B682-89FA-BD5B-F59ABC755A5C}"/>
              </a:ext>
            </a:extLst>
          </p:cNvPr>
          <p:cNvCxnSpPr>
            <a:cxnSpLocks/>
            <a:stCxn id="158" idx="2"/>
            <a:endCxn id="11" idx="0"/>
          </p:cNvCxnSpPr>
          <p:nvPr/>
        </p:nvCxnSpPr>
        <p:spPr>
          <a:xfrm rot="16200000" flipH="1">
            <a:off x="6956733" y="3794324"/>
            <a:ext cx="474864" cy="4281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172606AD-C64B-FA1C-7AEA-35E0DCE1A021}"/>
              </a:ext>
            </a:extLst>
          </p:cNvPr>
          <p:cNvGrpSpPr/>
          <p:nvPr/>
        </p:nvGrpSpPr>
        <p:grpSpPr>
          <a:xfrm>
            <a:off x="7544265" y="3504357"/>
            <a:ext cx="905188" cy="261611"/>
            <a:chOff x="4101461" y="2503839"/>
            <a:chExt cx="905188" cy="261611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5FEAB3AA-C5FF-D013-3E7F-9F6D96AD04EF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1F6E5782-2098-8712-7F34-8C57F05484A3}"/>
                </a:ext>
              </a:extLst>
            </p:cNvPr>
            <p:cNvSpPr txBox="1"/>
            <p:nvPr/>
          </p:nvSpPr>
          <p:spPr>
            <a:xfrm>
              <a:off x="4101461" y="2537845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非法活动</a:t>
              </a:r>
            </a:p>
          </p:txBody>
        </p:sp>
      </p:grpSp>
      <p:cxnSp>
        <p:nvCxnSpPr>
          <p:cNvPr id="213" name="肘形连接符 212">
            <a:extLst>
              <a:ext uri="{FF2B5EF4-FFF2-40B4-BE49-F238E27FC236}">
                <a16:creationId xmlns:a16="http://schemas.microsoft.com/office/drawing/2014/main" id="{80BA9497-4B4D-0FED-0FA0-F5233A4701EA}"/>
              </a:ext>
            </a:extLst>
          </p:cNvPr>
          <p:cNvCxnSpPr>
            <a:cxnSpLocks/>
            <a:stCxn id="222" idx="2"/>
            <a:endCxn id="211" idx="0"/>
          </p:cNvCxnSpPr>
          <p:nvPr/>
        </p:nvCxnSpPr>
        <p:spPr>
          <a:xfrm rot="5400000">
            <a:off x="8251697" y="2959623"/>
            <a:ext cx="283373" cy="8060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肘形连接符 213">
            <a:extLst>
              <a:ext uri="{FF2B5EF4-FFF2-40B4-BE49-F238E27FC236}">
                <a16:creationId xmlns:a16="http://schemas.microsoft.com/office/drawing/2014/main" id="{6A42152E-D42A-3262-1A6F-FBFB6A5DE15E}"/>
              </a:ext>
            </a:extLst>
          </p:cNvPr>
          <p:cNvCxnSpPr>
            <a:cxnSpLocks/>
            <a:stCxn id="211" idx="2"/>
            <a:endCxn id="11" idx="0"/>
          </p:cNvCxnSpPr>
          <p:nvPr/>
        </p:nvCxnSpPr>
        <p:spPr>
          <a:xfrm rot="5400000">
            <a:off x="7459357" y="3714840"/>
            <a:ext cx="479851" cy="5821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7CF5CDAA-9175-3A7A-73F7-FE052D07BCF6}"/>
              </a:ext>
            </a:extLst>
          </p:cNvPr>
          <p:cNvGrpSpPr/>
          <p:nvPr/>
        </p:nvGrpSpPr>
        <p:grpSpPr>
          <a:xfrm>
            <a:off x="8312677" y="2819678"/>
            <a:ext cx="950802" cy="461665"/>
            <a:chOff x="4063778" y="2466791"/>
            <a:chExt cx="950802" cy="461665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899118D-CA0B-B01E-67EC-80E7CC97D338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DEE2F9D8-C82A-AC0F-096C-2A9DE5383B22}"/>
                </a:ext>
              </a:extLst>
            </p:cNvPr>
            <p:cNvSpPr txBox="1"/>
            <p:nvPr/>
          </p:nvSpPr>
          <p:spPr>
            <a:xfrm>
              <a:off x="4063778" y="2466791"/>
              <a:ext cx="9508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提供有关如何种植或制造违禁药品的说明</a:t>
              </a:r>
            </a:p>
          </p:txBody>
        </p: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FB02C9A1-80E0-A21F-C4CB-664894E23183}"/>
              </a:ext>
            </a:extLst>
          </p:cNvPr>
          <p:cNvGrpSpPr/>
          <p:nvPr/>
        </p:nvGrpSpPr>
        <p:grpSpPr>
          <a:xfrm>
            <a:off x="8401821" y="2477695"/>
            <a:ext cx="816947" cy="338554"/>
            <a:chOff x="4147915" y="2474613"/>
            <a:chExt cx="816947" cy="338554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AD1DF84D-4243-9B9B-40CF-F0A9498E693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AC59BBFA-9B58-6C02-A963-181AB1CCD1CD}"/>
                </a:ext>
              </a:extLst>
            </p:cNvPr>
            <p:cNvSpPr txBox="1"/>
            <p:nvPr/>
          </p:nvSpPr>
          <p:spPr>
            <a:xfrm>
              <a:off x="4147915" y="2474613"/>
              <a:ext cx="8169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为买卖违禁药品提供便利</a:t>
              </a:r>
            </a:p>
          </p:txBody>
        </p:sp>
      </p:grpSp>
      <p:sp>
        <p:nvSpPr>
          <p:cNvPr id="222" name="矩形 221">
            <a:extLst>
              <a:ext uri="{FF2B5EF4-FFF2-40B4-BE49-F238E27FC236}">
                <a16:creationId xmlns:a16="http://schemas.microsoft.com/office/drawing/2014/main" id="{88B128DB-D92F-B85C-6680-DF8C4B1CEE5E}"/>
              </a:ext>
            </a:extLst>
          </p:cNvPr>
          <p:cNvSpPr/>
          <p:nvPr/>
        </p:nvSpPr>
        <p:spPr>
          <a:xfrm>
            <a:off x="8343836" y="2444474"/>
            <a:ext cx="905188" cy="776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33549C59-6CC6-C597-2680-77768009ABB8}"/>
              </a:ext>
            </a:extLst>
          </p:cNvPr>
          <p:cNvGrpSpPr/>
          <p:nvPr/>
        </p:nvGrpSpPr>
        <p:grpSpPr>
          <a:xfrm>
            <a:off x="8369686" y="2061224"/>
            <a:ext cx="789217" cy="338554"/>
            <a:chOff x="4134423" y="2463011"/>
            <a:chExt cx="789217" cy="338554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459BAB4D-CF19-DB1C-545F-121794DAF45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34AD99FA-8E5B-8B85-C1B8-2130037D6C46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1F3FC586-E392-5436-735D-CB7B86A93190}"/>
              </a:ext>
            </a:extLst>
          </p:cNvPr>
          <p:cNvGrpSpPr/>
          <p:nvPr/>
        </p:nvGrpSpPr>
        <p:grpSpPr>
          <a:xfrm>
            <a:off x="8294441" y="1726111"/>
            <a:ext cx="994096" cy="338554"/>
            <a:chOff x="4055920" y="2465367"/>
            <a:chExt cx="994096" cy="338554"/>
          </a:xfrm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8C2913CC-D771-B63D-8687-8052F2F98DC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8687993E-7F92-9A6A-59A0-1DA29AB1F4B2}"/>
                </a:ext>
              </a:extLst>
            </p:cNvPr>
            <p:cNvSpPr txBox="1"/>
            <p:nvPr/>
          </p:nvSpPr>
          <p:spPr>
            <a:xfrm>
              <a:off x="4055920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内容检查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（简介）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AA8B9FC0-9AC4-5C80-4689-B82DA46F6C9A}"/>
              </a:ext>
            </a:extLst>
          </p:cNvPr>
          <p:cNvGrpSpPr/>
          <p:nvPr/>
        </p:nvGrpSpPr>
        <p:grpSpPr>
          <a:xfrm>
            <a:off x="8284406" y="1378031"/>
            <a:ext cx="994096" cy="338554"/>
            <a:chOff x="4050483" y="2465367"/>
            <a:chExt cx="994096" cy="338554"/>
          </a:xfrm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7F690BA-3CC5-5AD4-4951-18A107DE953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CF96CC83-FE77-4B05-BC96-778FE71689AB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view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中的文字内容（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3AC97E7D-8CEC-0E70-0A30-CE4927360903}"/>
              </a:ext>
            </a:extLst>
          </p:cNvPr>
          <p:cNvGrpSpPr/>
          <p:nvPr/>
        </p:nvGrpSpPr>
        <p:grpSpPr>
          <a:xfrm>
            <a:off x="8282394" y="1018160"/>
            <a:ext cx="994096" cy="338554"/>
            <a:chOff x="4050483" y="2465367"/>
            <a:chExt cx="994096" cy="338554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79F566E6-CB2D-0E29-D47A-21FE7BBF3849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CA064B23-35FE-AB8A-0F17-F095AA69BA8F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apk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包中的图片内容（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ECF81826-7DCC-9AAE-C28C-9A4ECDC365F6}"/>
              </a:ext>
            </a:extLst>
          </p:cNvPr>
          <p:cNvGrpSpPr/>
          <p:nvPr/>
        </p:nvGrpSpPr>
        <p:grpSpPr>
          <a:xfrm>
            <a:off x="8690277" y="3503118"/>
            <a:ext cx="905188" cy="261611"/>
            <a:chOff x="4101461" y="2503839"/>
            <a:chExt cx="905188" cy="261611"/>
          </a:xfrm>
        </p:grpSpPr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626FD08D-A024-568F-5A61-A96418122FE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F8292B0B-B24B-6010-2004-17530F124677}"/>
                </a:ext>
              </a:extLst>
            </p:cNvPr>
            <p:cNvSpPr txBox="1"/>
            <p:nvPr/>
          </p:nvSpPr>
          <p:spPr>
            <a:xfrm>
              <a:off x="4101461" y="2537845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UGC</a:t>
              </a:r>
              <a:endPara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9" name="肘形连接符 238">
            <a:extLst>
              <a:ext uri="{FF2B5EF4-FFF2-40B4-BE49-F238E27FC236}">
                <a16:creationId xmlns:a16="http://schemas.microsoft.com/office/drawing/2014/main" id="{64A2D9EA-296C-E904-71FF-01CA9E090F88}"/>
              </a:ext>
            </a:extLst>
          </p:cNvPr>
          <p:cNvCxnSpPr>
            <a:cxnSpLocks/>
            <a:stCxn id="237" idx="2"/>
            <a:endCxn id="11" idx="0"/>
          </p:cNvCxnSpPr>
          <p:nvPr/>
        </p:nvCxnSpPr>
        <p:spPr>
          <a:xfrm rot="5400000">
            <a:off x="8031743" y="3141215"/>
            <a:ext cx="481090" cy="1728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21A1818C-0BC0-7133-FA54-D5ECD9D50213}"/>
              </a:ext>
            </a:extLst>
          </p:cNvPr>
          <p:cNvGrpSpPr/>
          <p:nvPr/>
        </p:nvGrpSpPr>
        <p:grpSpPr>
          <a:xfrm>
            <a:off x="9263479" y="3154901"/>
            <a:ext cx="789217" cy="338554"/>
            <a:chOff x="4134423" y="2463011"/>
            <a:chExt cx="789217" cy="338554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797EB995-FEEB-54F3-6417-D3A1E358BA8D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BD5D3566-68A4-12B6-F55C-84EEE8AB0980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不良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UGC</a:t>
              </a: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检测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FFE92947-A680-3FF3-37AF-E9B61F0E8B2C}"/>
              </a:ext>
            </a:extLst>
          </p:cNvPr>
          <p:cNvGrpSpPr/>
          <p:nvPr/>
        </p:nvGrpSpPr>
        <p:grpSpPr>
          <a:xfrm>
            <a:off x="9950932" y="3488469"/>
            <a:ext cx="905188" cy="338554"/>
            <a:chOff x="4114288" y="2472069"/>
            <a:chExt cx="905188" cy="338554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32ABA0B8-186B-1C6C-A8E5-B6FF8EF69C3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96FD3509-5A9D-F2D9-37F6-E3492B30ECDE}"/>
                </a:ext>
              </a:extLst>
            </p:cNvPr>
            <p:cNvSpPr txBox="1"/>
            <p:nvPr/>
          </p:nvSpPr>
          <p:spPr>
            <a:xfrm>
              <a:off x="4114288" y="2472069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健康类内容和服务</a:t>
              </a:r>
            </a:p>
          </p:txBody>
        </p: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0F40B10-1648-696A-0E05-E881AF584BF1}"/>
              </a:ext>
            </a:extLst>
          </p:cNvPr>
          <p:cNvGrpSpPr/>
          <p:nvPr/>
        </p:nvGrpSpPr>
        <p:grpSpPr>
          <a:xfrm>
            <a:off x="10212209" y="2086863"/>
            <a:ext cx="789217" cy="338554"/>
            <a:chOff x="4134423" y="2463011"/>
            <a:chExt cx="789217" cy="338554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E4B07196-054D-F807-C30C-D392A7E075D1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4A81E621-3940-032F-6D9E-72139C3E2465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隐私权限政策审核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D27C5C65-23D6-D62F-B078-32F8FB34BDEE}"/>
              </a:ext>
            </a:extLst>
          </p:cNvPr>
          <p:cNvGrpSpPr/>
          <p:nvPr/>
        </p:nvGrpSpPr>
        <p:grpSpPr>
          <a:xfrm>
            <a:off x="10212209" y="2827781"/>
            <a:ext cx="905188" cy="338554"/>
            <a:chOff x="4094937" y="2474894"/>
            <a:chExt cx="905188" cy="338554"/>
          </a:xfrm>
        </p:grpSpPr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BD77438D-00E9-329A-90A9-85347ED4DA89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34F20472-D2DA-075A-74BE-6FB4286537EB}"/>
                </a:ext>
              </a:extLst>
            </p:cNvPr>
            <p:cNvSpPr txBox="1"/>
            <p:nvPr/>
          </p:nvSpPr>
          <p:spPr>
            <a:xfrm>
              <a:off x="4094937" y="2474894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有关健康的虚假宣传信息</a:t>
              </a:r>
            </a:p>
          </p:txBody>
        </p:sp>
      </p:grp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B6A3F807-5A60-7DEC-A7C5-25E19D21CF64}"/>
              </a:ext>
            </a:extLst>
          </p:cNvPr>
          <p:cNvGrpSpPr/>
          <p:nvPr/>
        </p:nvGrpSpPr>
        <p:grpSpPr>
          <a:xfrm>
            <a:off x="10241128" y="2474755"/>
            <a:ext cx="852230" cy="338554"/>
            <a:chOff x="4118849" y="2471673"/>
            <a:chExt cx="852230" cy="338554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0FC259F1-E1F0-B81D-DA1A-8E37F446DA8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BC73DA24-CF9D-0D6C-B152-D7BFAE624FDC}"/>
                </a:ext>
              </a:extLst>
            </p:cNvPr>
            <p:cNvSpPr txBox="1"/>
            <p:nvPr/>
          </p:nvSpPr>
          <p:spPr>
            <a:xfrm>
              <a:off x="4118849" y="2471673"/>
              <a:ext cx="8522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未获批准的药物成分宣传</a:t>
              </a:r>
            </a:p>
          </p:txBody>
        </p:sp>
      </p:grpSp>
      <p:sp>
        <p:nvSpPr>
          <p:cNvPr id="257" name="矩形 256">
            <a:extLst>
              <a:ext uri="{FF2B5EF4-FFF2-40B4-BE49-F238E27FC236}">
                <a16:creationId xmlns:a16="http://schemas.microsoft.com/office/drawing/2014/main" id="{17C6545A-C7E6-5108-D442-D1CE082C6015}"/>
              </a:ext>
            </a:extLst>
          </p:cNvPr>
          <p:cNvSpPr/>
          <p:nvPr/>
        </p:nvSpPr>
        <p:spPr>
          <a:xfrm>
            <a:off x="10212209" y="2444474"/>
            <a:ext cx="905188" cy="776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5835C748-359F-1BC8-12EE-3DA734EF68F2}"/>
              </a:ext>
            </a:extLst>
          </p:cNvPr>
          <p:cNvGrpSpPr/>
          <p:nvPr/>
        </p:nvGrpSpPr>
        <p:grpSpPr>
          <a:xfrm>
            <a:off x="9274119" y="2840164"/>
            <a:ext cx="789217" cy="338554"/>
            <a:chOff x="4134423" y="2463011"/>
            <a:chExt cx="789217" cy="338554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F6A09E1-D27F-C76E-B898-D833448DD2F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D2C45C53-5542-681F-920D-83C4CCB8553F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00FCCC5-32CC-8ADF-54ED-1C28416DFFF1}"/>
              </a:ext>
            </a:extLst>
          </p:cNvPr>
          <p:cNvGrpSpPr/>
          <p:nvPr/>
        </p:nvGrpSpPr>
        <p:grpSpPr>
          <a:xfrm>
            <a:off x="10201043" y="1755709"/>
            <a:ext cx="789217" cy="338554"/>
            <a:chOff x="4134423" y="2463011"/>
            <a:chExt cx="789217" cy="338554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A5AAB490-B367-0B6F-5148-B96A94BA22D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C5EC799A-3C5A-68BA-68B7-6DB85740E33E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1D795193-3555-FF55-B20D-A55405935F7D}"/>
              </a:ext>
            </a:extLst>
          </p:cNvPr>
          <p:cNvGrpSpPr/>
          <p:nvPr/>
        </p:nvGrpSpPr>
        <p:grpSpPr>
          <a:xfrm>
            <a:off x="10123301" y="1420855"/>
            <a:ext cx="994096" cy="338554"/>
            <a:chOff x="4055920" y="2465367"/>
            <a:chExt cx="994096" cy="338554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C8D62EC-1ECA-9828-80F6-C0DA828C98F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01987581-1C41-5062-CFA6-31662565A904}"/>
                </a:ext>
              </a:extLst>
            </p:cNvPr>
            <p:cNvSpPr txBox="1"/>
            <p:nvPr/>
          </p:nvSpPr>
          <p:spPr>
            <a:xfrm>
              <a:off x="4055920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内容检查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（简介）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A3F3ED05-E396-A0BE-C2C3-C62AE377A58E}"/>
              </a:ext>
            </a:extLst>
          </p:cNvPr>
          <p:cNvGrpSpPr/>
          <p:nvPr/>
        </p:nvGrpSpPr>
        <p:grpSpPr>
          <a:xfrm>
            <a:off x="10113266" y="1078879"/>
            <a:ext cx="994096" cy="338554"/>
            <a:chOff x="4050483" y="2465367"/>
            <a:chExt cx="994096" cy="338554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057B89AE-CEA9-A380-8B56-80BD73C40BE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B9342F53-EF51-D1EA-C625-4771058111BE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view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中的文字内容（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666590AB-A589-FC6B-7D38-FC2884CC8D77}"/>
              </a:ext>
            </a:extLst>
          </p:cNvPr>
          <p:cNvGrpSpPr/>
          <p:nvPr/>
        </p:nvGrpSpPr>
        <p:grpSpPr>
          <a:xfrm>
            <a:off x="10111254" y="719008"/>
            <a:ext cx="994096" cy="338554"/>
            <a:chOff x="4050483" y="2465367"/>
            <a:chExt cx="994096" cy="338554"/>
          </a:xfrm>
        </p:grpSpPr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0D699691-76AF-6EF6-73C4-C6AEB4132C9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F22302CF-AF61-E8B8-5FD9-17E125F7C70C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apk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包中的图片内容（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6" name="肘形连接符 275">
            <a:extLst>
              <a:ext uri="{FF2B5EF4-FFF2-40B4-BE49-F238E27FC236}">
                <a16:creationId xmlns:a16="http://schemas.microsoft.com/office/drawing/2014/main" id="{8CDBDA53-036B-5184-652C-65710D5E2F02}"/>
              </a:ext>
            </a:extLst>
          </p:cNvPr>
          <p:cNvCxnSpPr>
            <a:cxnSpLocks/>
            <a:stCxn id="246" idx="2"/>
            <a:endCxn id="11" idx="0"/>
          </p:cNvCxnSpPr>
          <p:nvPr/>
        </p:nvCxnSpPr>
        <p:spPr>
          <a:xfrm rot="5400000">
            <a:off x="8664218" y="2525861"/>
            <a:ext cx="463969" cy="29759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肘形连接符 279">
            <a:extLst>
              <a:ext uri="{FF2B5EF4-FFF2-40B4-BE49-F238E27FC236}">
                <a16:creationId xmlns:a16="http://schemas.microsoft.com/office/drawing/2014/main" id="{F8E2B476-F4AE-3DE3-D4DA-7B8A9A25C8E9}"/>
              </a:ext>
            </a:extLst>
          </p:cNvPr>
          <p:cNvCxnSpPr>
            <a:cxnSpLocks/>
            <a:stCxn id="257" idx="2"/>
            <a:endCxn id="246" idx="0"/>
          </p:cNvCxnSpPr>
          <p:nvPr/>
        </p:nvCxnSpPr>
        <p:spPr>
          <a:xfrm rot="5400000">
            <a:off x="10374862" y="3230297"/>
            <a:ext cx="299255" cy="2806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ED39E426-DB6F-D2CC-02FB-B19904098178}"/>
              </a:ext>
            </a:extLst>
          </p:cNvPr>
          <p:cNvGrpSpPr/>
          <p:nvPr/>
        </p:nvGrpSpPr>
        <p:grpSpPr>
          <a:xfrm>
            <a:off x="11122542" y="3495373"/>
            <a:ext cx="905188" cy="338554"/>
            <a:chOff x="4114288" y="2472069"/>
            <a:chExt cx="905188" cy="338554"/>
          </a:xfrm>
        </p:grpSpPr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4ADA18F2-8737-D8C7-02ED-F9BB0C341DC9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BEA80E70-A76A-9902-90C7-2A628C532BDE}"/>
                </a:ext>
              </a:extLst>
            </p:cNvPr>
            <p:cNvSpPr txBox="1"/>
            <p:nvPr/>
          </p:nvSpPr>
          <p:spPr>
            <a:xfrm>
              <a:off x="4114288" y="2472069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基于区块链的内容</a:t>
              </a:r>
            </a:p>
          </p:txBody>
        </p:sp>
      </p:grpSp>
      <p:cxnSp>
        <p:nvCxnSpPr>
          <p:cNvPr id="287" name="肘形连接符 286">
            <a:extLst>
              <a:ext uri="{FF2B5EF4-FFF2-40B4-BE49-F238E27FC236}">
                <a16:creationId xmlns:a16="http://schemas.microsoft.com/office/drawing/2014/main" id="{B3D815F4-C295-6BEF-B974-4B07901B6B3E}"/>
              </a:ext>
            </a:extLst>
          </p:cNvPr>
          <p:cNvCxnSpPr>
            <a:cxnSpLocks/>
            <a:stCxn id="285" idx="2"/>
            <a:endCxn id="11" idx="0"/>
          </p:cNvCxnSpPr>
          <p:nvPr/>
        </p:nvCxnSpPr>
        <p:spPr>
          <a:xfrm rot="5400000">
            <a:off x="9253475" y="1943508"/>
            <a:ext cx="457065" cy="41475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FBD281D6-DD62-2351-747E-E9EF6D803373}"/>
              </a:ext>
            </a:extLst>
          </p:cNvPr>
          <p:cNvGrpSpPr/>
          <p:nvPr/>
        </p:nvGrpSpPr>
        <p:grpSpPr>
          <a:xfrm>
            <a:off x="11238032" y="2829495"/>
            <a:ext cx="905188" cy="338554"/>
            <a:chOff x="4094937" y="2474894"/>
            <a:chExt cx="905188" cy="338554"/>
          </a:xfrm>
        </p:grpSpPr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547A2269-ABF8-4276-5A64-9C1B379F0CA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CF5E1A47-8C4E-767E-F1C1-26B43AEDEE82}"/>
                </a:ext>
              </a:extLst>
            </p:cNvPr>
            <p:cNvSpPr txBox="1"/>
            <p:nvPr/>
          </p:nvSpPr>
          <p:spPr>
            <a:xfrm>
              <a:off x="4094937" y="2474894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加密货币交易所和软件钱包</a:t>
              </a:r>
            </a:p>
          </p:txBody>
        </p:sp>
      </p:grp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ECA53C00-1BBF-2234-9E03-DCEE3D3D3BB9}"/>
              </a:ext>
            </a:extLst>
          </p:cNvPr>
          <p:cNvGrpSpPr/>
          <p:nvPr/>
        </p:nvGrpSpPr>
        <p:grpSpPr>
          <a:xfrm>
            <a:off x="11258016" y="2508635"/>
            <a:ext cx="852230" cy="261611"/>
            <a:chOff x="4109914" y="2503839"/>
            <a:chExt cx="852230" cy="261611"/>
          </a:xfrm>
        </p:grpSpPr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CD4DEC9A-C62C-611A-6E84-258FCD0BBAB5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BD7BC3D6-7AF4-644F-A430-4220F3B25236}"/>
                </a:ext>
              </a:extLst>
            </p:cNvPr>
            <p:cNvSpPr txBox="1"/>
            <p:nvPr/>
          </p:nvSpPr>
          <p:spPr>
            <a:xfrm>
              <a:off x="4109914" y="2544727"/>
              <a:ext cx="8522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挖矿</a:t>
              </a:r>
            </a:p>
          </p:txBody>
        </p:sp>
      </p:grpSp>
      <p:sp>
        <p:nvSpPr>
          <p:cNvPr id="298" name="矩形 297">
            <a:extLst>
              <a:ext uri="{FF2B5EF4-FFF2-40B4-BE49-F238E27FC236}">
                <a16:creationId xmlns:a16="http://schemas.microsoft.com/office/drawing/2014/main" id="{9BDE3E97-0870-461A-F58C-C53C8D1FAD5E}"/>
              </a:ext>
            </a:extLst>
          </p:cNvPr>
          <p:cNvSpPr/>
          <p:nvPr/>
        </p:nvSpPr>
        <p:spPr>
          <a:xfrm>
            <a:off x="11238032" y="2446188"/>
            <a:ext cx="905188" cy="776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C0E0CD2C-5787-ADA6-4A66-8F53A568D65E}"/>
              </a:ext>
            </a:extLst>
          </p:cNvPr>
          <p:cNvGrpSpPr/>
          <p:nvPr/>
        </p:nvGrpSpPr>
        <p:grpSpPr>
          <a:xfrm>
            <a:off x="11226866" y="1757423"/>
            <a:ext cx="789217" cy="338554"/>
            <a:chOff x="4134423" y="2463011"/>
            <a:chExt cx="789217" cy="338554"/>
          </a:xfrm>
        </p:grpSpPr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C86D4180-CF12-58FA-0A9C-0334136C4E39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4B5D36B4-6AF4-D766-75CB-11B77DA5E6D9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2" name="组合 301">
            <a:extLst>
              <a:ext uri="{FF2B5EF4-FFF2-40B4-BE49-F238E27FC236}">
                <a16:creationId xmlns:a16="http://schemas.microsoft.com/office/drawing/2014/main" id="{E1596C42-09CB-A697-3A2C-115698436819}"/>
              </a:ext>
            </a:extLst>
          </p:cNvPr>
          <p:cNvGrpSpPr/>
          <p:nvPr/>
        </p:nvGrpSpPr>
        <p:grpSpPr>
          <a:xfrm>
            <a:off x="11149124" y="1422569"/>
            <a:ext cx="994096" cy="338554"/>
            <a:chOff x="4055920" y="2465367"/>
            <a:chExt cx="994096" cy="338554"/>
          </a:xfrm>
        </p:grpSpPr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14EC1E35-CDCF-0BB5-92DA-D1980E50DD9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3A86CFF7-F762-8491-4DF9-720D181A9C9B}"/>
                </a:ext>
              </a:extLst>
            </p:cNvPr>
            <p:cNvSpPr txBox="1"/>
            <p:nvPr/>
          </p:nvSpPr>
          <p:spPr>
            <a:xfrm>
              <a:off x="4055920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内容检查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（简介）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3D9C9AD0-B243-D2B9-0564-F9165A929807}"/>
              </a:ext>
            </a:extLst>
          </p:cNvPr>
          <p:cNvGrpSpPr/>
          <p:nvPr/>
        </p:nvGrpSpPr>
        <p:grpSpPr>
          <a:xfrm>
            <a:off x="11149124" y="2134442"/>
            <a:ext cx="994096" cy="261611"/>
            <a:chOff x="4052650" y="2503839"/>
            <a:chExt cx="994096" cy="261611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05B99FD5-4A54-1F12-50D5-831C1F2CB8AB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4E2C5444-73C1-48D5-5C8B-9B70238B280B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地区政策查询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CC5697DF-6DF2-3769-F093-B31F2B63A0E8}"/>
              </a:ext>
            </a:extLst>
          </p:cNvPr>
          <p:cNvGrpSpPr/>
          <p:nvPr/>
        </p:nvGrpSpPr>
        <p:grpSpPr>
          <a:xfrm>
            <a:off x="2153922" y="3505514"/>
            <a:ext cx="905188" cy="261611"/>
            <a:chOff x="4098847" y="2503839"/>
            <a:chExt cx="905188" cy="261611"/>
          </a:xfrm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0A40F755-A273-607C-C92C-357FA2CD40DF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8" name="文本框 317">
              <a:extLst>
                <a:ext uri="{FF2B5EF4-FFF2-40B4-BE49-F238E27FC236}">
                  <a16:creationId xmlns:a16="http://schemas.microsoft.com/office/drawing/2014/main" id="{8E9642E4-28FF-386F-019E-8B195E9C4B8D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生成的内容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9" name="肘形连接符 318">
            <a:extLst>
              <a:ext uri="{FF2B5EF4-FFF2-40B4-BE49-F238E27FC236}">
                <a16:creationId xmlns:a16="http://schemas.microsoft.com/office/drawing/2014/main" id="{E26D7628-5125-3030-2772-7D77F9C765DA}"/>
              </a:ext>
            </a:extLst>
          </p:cNvPr>
          <p:cNvCxnSpPr>
            <a:cxnSpLocks/>
            <a:stCxn id="317" idx="2"/>
            <a:endCxn id="11" idx="0"/>
          </p:cNvCxnSpPr>
          <p:nvPr/>
        </p:nvCxnSpPr>
        <p:spPr>
          <a:xfrm rot="16200000" flipH="1">
            <a:off x="4766070" y="1603661"/>
            <a:ext cx="478694" cy="4805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6" name="组合 325">
            <a:extLst>
              <a:ext uri="{FF2B5EF4-FFF2-40B4-BE49-F238E27FC236}">
                <a16:creationId xmlns:a16="http://schemas.microsoft.com/office/drawing/2014/main" id="{966499B3-6086-94DE-3A1A-7C93981BD700}"/>
              </a:ext>
            </a:extLst>
          </p:cNvPr>
          <p:cNvGrpSpPr/>
          <p:nvPr/>
        </p:nvGrpSpPr>
        <p:grpSpPr>
          <a:xfrm>
            <a:off x="1370927" y="3540635"/>
            <a:ext cx="789217" cy="338554"/>
            <a:chOff x="4134423" y="2463011"/>
            <a:chExt cx="789217" cy="338554"/>
          </a:xfrm>
        </p:grpSpPr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469B197C-4E98-7184-6602-AA4640BC42C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8" name="文本框 327">
              <a:extLst>
                <a:ext uri="{FF2B5EF4-FFF2-40B4-BE49-F238E27FC236}">
                  <a16:creationId xmlns:a16="http://schemas.microsoft.com/office/drawing/2014/main" id="{FD665206-9C80-366F-5749-260CA63A9AB7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8C6FE165-2D3F-E9D3-0A45-E06AC46D04C9}"/>
              </a:ext>
            </a:extLst>
          </p:cNvPr>
          <p:cNvGrpSpPr/>
          <p:nvPr/>
        </p:nvGrpSpPr>
        <p:grpSpPr>
          <a:xfrm>
            <a:off x="1292354" y="3936021"/>
            <a:ext cx="994096" cy="261611"/>
            <a:chOff x="4055850" y="2503839"/>
            <a:chExt cx="994096" cy="261611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1280EDC4-5404-D2D3-B13A-7D7D8852B32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A9CF7573-3335-0D72-9043-B19213C270C9}"/>
                </a:ext>
              </a:extLst>
            </p:cNvPr>
            <p:cNvSpPr txBox="1"/>
            <p:nvPr/>
          </p:nvSpPr>
          <p:spPr>
            <a:xfrm>
              <a:off x="4055850" y="2530499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view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内容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2" name="组合 331">
            <a:extLst>
              <a:ext uri="{FF2B5EF4-FFF2-40B4-BE49-F238E27FC236}">
                <a16:creationId xmlns:a16="http://schemas.microsoft.com/office/drawing/2014/main" id="{6E320CEA-EAE6-5D09-4C41-A511A134798A}"/>
              </a:ext>
            </a:extLst>
          </p:cNvPr>
          <p:cNvGrpSpPr/>
          <p:nvPr/>
        </p:nvGrpSpPr>
        <p:grpSpPr>
          <a:xfrm>
            <a:off x="6961112" y="5519000"/>
            <a:ext cx="752218" cy="261611"/>
            <a:chOff x="4171422" y="2503839"/>
            <a:chExt cx="752218" cy="261611"/>
          </a:xfrm>
        </p:grpSpPr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FDDAF29D-BD00-E4A1-DC07-13BA6B14B66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BC853F2A-9587-4AAA-D94A-B9C718275445}"/>
                </a:ext>
              </a:extLst>
            </p:cNvPr>
            <p:cNvSpPr txBox="1"/>
            <p:nvPr/>
          </p:nvSpPr>
          <p:spPr>
            <a:xfrm>
              <a:off x="4188623" y="2534481"/>
              <a:ext cx="6871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知识产权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5" name="肘形连接符 334">
            <a:extLst>
              <a:ext uri="{FF2B5EF4-FFF2-40B4-BE49-F238E27FC236}">
                <a16:creationId xmlns:a16="http://schemas.microsoft.com/office/drawing/2014/main" id="{0BCD0C75-AF93-8D5E-9A06-3D3D58B8778A}"/>
              </a:ext>
            </a:extLst>
          </p:cNvPr>
          <p:cNvCxnSpPr>
            <a:cxnSpLocks/>
            <a:stCxn id="333" idx="0"/>
            <a:endCxn id="8" idx="2"/>
          </p:cNvCxnSpPr>
          <p:nvPr/>
        </p:nvCxnSpPr>
        <p:spPr>
          <a:xfrm rot="16200000" flipV="1">
            <a:off x="5943422" y="4125200"/>
            <a:ext cx="317674" cy="24699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7BE97F6B-8686-5679-ADB8-74D02946107C}"/>
              </a:ext>
            </a:extLst>
          </p:cNvPr>
          <p:cNvGrpSpPr/>
          <p:nvPr/>
        </p:nvGrpSpPr>
        <p:grpSpPr>
          <a:xfrm>
            <a:off x="9195022" y="5564260"/>
            <a:ext cx="905188" cy="261611"/>
            <a:chOff x="4094937" y="2503839"/>
            <a:chExt cx="905188" cy="261611"/>
          </a:xfrm>
        </p:grpSpPr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EBC295-9683-404C-2E54-E64DF28006A5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5" name="文本框 344">
              <a:extLst>
                <a:ext uri="{FF2B5EF4-FFF2-40B4-BE49-F238E27FC236}">
                  <a16:creationId xmlns:a16="http://schemas.microsoft.com/office/drawing/2014/main" id="{06F164AC-96A5-3DC2-A918-118C52A2FF36}"/>
                </a:ext>
              </a:extLst>
            </p:cNvPr>
            <p:cNvSpPr txBox="1"/>
            <p:nvPr/>
          </p:nvSpPr>
          <p:spPr>
            <a:xfrm>
              <a:off x="4094937" y="2534273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仿冒</a:t>
              </a:r>
            </a:p>
          </p:txBody>
        </p:sp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A340D1DC-FB80-FE2F-370C-2949EF2E422F}"/>
              </a:ext>
            </a:extLst>
          </p:cNvPr>
          <p:cNvGrpSpPr/>
          <p:nvPr/>
        </p:nvGrpSpPr>
        <p:grpSpPr>
          <a:xfrm>
            <a:off x="8356979" y="5155765"/>
            <a:ext cx="789217" cy="584775"/>
            <a:chOff x="4162081" y="2454675"/>
            <a:chExt cx="789217" cy="584775"/>
          </a:xfrm>
        </p:grpSpPr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E8E0BC9D-333E-5A4F-6750-6811E9D2AE4B}"/>
                </a:ext>
              </a:extLst>
            </p:cNvPr>
            <p:cNvSpPr/>
            <p:nvPr/>
          </p:nvSpPr>
          <p:spPr>
            <a:xfrm>
              <a:off x="4171422" y="2503839"/>
              <a:ext cx="752218" cy="48625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8" name="文本框 347">
              <a:extLst>
                <a:ext uri="{FF2B5EF4-FFF2-40B4-BE49-F238E27FC236}">
                  <a16:creationId xmlns:a16="http://schemas.microsoft.com/office/drawing/2014/main" id="{3F3329A9-3FE9-09AB-9792-C3F0194F2957}"/>
                </a:ext>
              </a:extLst>
            </p:cNvPr>
            <p:cNvSpPr txBox="1"/>
            <p:nvPr/>
          </p:nvSpPr>
          <p:spPr>
            <a:xfrm>
              <a:off x="4162081" y="2454675"/>
              <a:ext cx="7892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在未经授权的情况下使用受版权保护的内容</a:t>
              </a:r>
            </a:p>
          </p:txBody>
        </p:sp>
      </p:grp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4DE29288-502D-2EED-57A4-327AC9CBFA01}"/>
              </a:ext>
            </a:extLst>
          </p:cNvPr>
          <p:cNvGrpSpPr/>
          <p:nvPr/>
        </p:nvGrpSpPr>
        <p:grpSpPr>
          <a:xfrm>
            <a:off x="9271507" y="5209973"/>
            <a:ext cx="789217" cy="261611"/>
            <a:chOff x="4152922" y="2503839"/>
            <a:chExt cx="789217" cy="261611"/>
          </a:xfrm>
        </p:grpSpPr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726774A3-9764-5ECF-24A4-884A7CDDFF7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9D7F9F0A-B925-F9BB-6988-557575449A75}"/>
                </a:ext>
              </a:extLst>
            </p:cNvPr>
            <p:cNvSpPr txBox="1"/>
            <p:nvPr/>
          </p:nvSpPr>
          <p:spPr>
            <a:xfrm>
              <a:off x="4152922" y="2521878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商标侵权</a:t>
              </a:r>
            </a:p>
          </p:txBody>
        </p:sp>
      </p:grpSp>
      <p:sp>
        <p:nvSpPr>
          <p:cNvPr id="358" name="矩形 357">
            <a:extLst>
              <a:ext uri="{FF2B5EF4-FFF2-40B4-BE49-F238E27FC236}">
                <a16:creationId xmlns:a16="http://schemas.microsoft.com/office/drawing/2014/main" id="{6DCD0452-2E7C-41D7-E499-0EA9D88CDF10}"/>
              </a:ext>
            </a:extLst>
          </p:cNvPr>
          <p:cNvSpPr/>
          <p:nvPr/>
        </p:nvSpPr>
        <p:spPr>
          <a:xfrm>
            <a:off x="8298996" y="5131970"/>
            <a:ext cx="1824306" cy="9310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BF0C848D-737A-033A-D877-DECC95EF721B}"/>
              </a:ext>
            </a:extLst>
          </p:cNvPr>
          <p:cNvGrpSpPr/>
          <p:nvPr/>
        </p:nvGrpSpPr>
        <p:grpSpPr>
          <a:xfrm>
            <a:off x="8343149" y="5724493"/>
            <a:ext cx="789217" cy="338554"/>
            <a:chOff x="4143498" y="2474149"/>
            <a:chExt cx="789217" cy="338554"/>
          </a:xfrm>
        </p:grpSpPr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D4C2F023-65C0-9D36-5BCA-15E04997DB54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1" name="文本框 360">
              <a:extLst>
                <a:ext uri="{FF2B5EF4-FFF2-40B4-BE49-F238E27FC236}">
                  <a16:creationId xmlns:a16="http://schemas.microsoft.com/office/drawing/2014/main" id="{5B353B5F-2BBC-6D9C-1347-1896E34A4D88}"/>
                </a:ext>
              </a:extLst>
            </p:cNvPr>
            <p:cNvSpPr txBox="1"/>
            <p:nvPr/>
          </p:nvSpPr>
          <p:spPr>
            <a:xfrm>
              <a:off x="4143498" y="2474149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鼓动他人侵犯版权</a:t>
              </a:r>
            </a:p>
          </p:txBody>
        </p:sp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E1F4E785-95EB-7B09-06FF-793F1D2936D8}"/>
              </a:ext>
            </a:extLst>
          </p:cNvPr>
          <p:cNvGrpSpPr/>
          <p:nvPr/>
        </p:nvGrpSpPr>
        <p:grpSpPr>
          <a:xfrm>
            <a:off x="8223761" y="4818535"/>
            <a:ext cx="994096" cy="261611"/>
            <a:chOff x="4052650" y="2503839"/>
            <a:chExt cx="994096" cy="261611"/>
          </a:xfrm>
        </p:grpSpPr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33A3C30A-D07E-513C-DF05-0535CD62D57C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BB54956E-D49C-254E-3243-BAB65800673B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自动化检测工具</a:t>
              </a:r>
            </a:p>
          </p:txBody>
        </p:sp>
      </p:grpSp>
      <p:grpSp>
        <p:nvGrpSpPr>
          <p:cNvPr id="374" name="组合 373">
            <a:extLst>
              <a:ext uri="{FF2B5EF4-FFF2-40B4-BE49-F238E27FC236}">
                <a16:creationId xmlns:a16="http://schemas.microsoft.com/office/drawing/2014/main" id="{54035439-643B-DA30-58AE-B8A3B5709B96}"/>
              </a:ext>
            </a:extLst>
          </p:cNvPr>
          <p:cNvGrpSpPr/>
          <p:nvPr/>
        </p:nvGrpSpPr>
        <p:grpSpPr>
          <a:xfrm>
            <a:off x="8217053" y="4490777"/>
            <a:ext cx="994096" cy="261611"/>
            <a:chOff x="4052650" y="2503839"/>
            <a:chExt cx="994096" cy="261611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B3BAE800-48B0-5F0E-16D9-478619157A2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6" name="文本框 375">
              <a:extLst>
                <a:ext uri="{FF2B5EF4-FFF2-40B4-BE49-F238E27FC236}">
                  <a16:creationId xmlns:a16="http://schemas.microsoft.com/office/drawing/2014/main" id="{8E8CE97A-B4A8-ACBC-F921-96455284AAB7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人工核审</a:t>
              </a:r>
            </a:p>
          </p:txBody>
        </p:sp>
      </p:grpSp>
      <p:grpSp>
        <p:nvGrpSpPr>
          <p:cNvPr id="380" name="组合 379">
            <a:extLst>
              <a:ext uri="{FF2B5EF4-FFF2-40B4-BE49-F238E27FC236}">
                <a16:creationId xmlns:a16="http://schemas.microsoft.com/office/drawing/2014/main" id="{AD1A6DDB-7E24-F455-36A6-C5F8AB1B0867}"/>
              </a:ext>
            </a:extLst>
          </p:cNvPr>
          <p:cNvGrpSpPr/>
          <p:nvPr/>
        </p:nvGrpSpPr>
        <p:grpSpPr>
          <a:xfrm>
            <a:off x="9098417" y="4818534"/>
            <a:ext cx="994096" cy="261611"/>
            <a:chOff x="4052650" y="2503839"/>
            <a:chExt cx="994096" cy="261611"/>
          </a:xfrm>
        </p:grpSpPr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3C63B49-D07A-6DCE-5548-10675DC17B7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2" name="文本框 381">
              <a:extLst>
                <a:ext uri="{FF2B5EF4-FFF2-40B4-BE49-F238E27FC236}">
                  <a16:creationId xmlns:a16="http://schemas.microsoft.com/office/drawing/2014/main" id="{570CE2F2-3F43-3F53-867F-D3B59AEE416E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相似性检测</a:t>
              </a:r>
            </a:p>
          </p:txBody>
        </p:sp>
      </p:grpSp>
      <p:grpSp>
        <p:nvGrpSpPr>
          <p:cNvPr id="383" name="组合 382">
            <a:extLst>
              <a:ext uri="{FF2B5EF4-FFF2-40B4-BE49-F238E27FC236}">
                <a16:creationId xmlns:a16="http://schemas.microsoft.com/office/drawing/2014/main" id="{2C03A5E5-67A2-D004-D566-AD4AE66D9D31}"/>
              </a:ext>
            </a:extLst>
          </p:cNvPr>
          <p:cNvGrpSpPr/>
          <p:nvPr/>
        </p:nvGrpSpPr>
        <p:grpSpPr>
          <a:xfrm>
            <a:off x="9181853" y="4454411"/>
            <a:ext cx="789217" cy="338554"/>
            <a:chOff x="4134423" y="2463011"/>
            <a:chExt cx="789217" cy="338554"/>
          </a:xfrm>
        </p:grpSpPr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CFCD5035-79DA-5288-1785-D8EA68621692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5" name="文本框 384">
              <a:extLst>
                <a:ext uri="{FF2B5EF4-FFF2-40B4-BE49-F238E27FC236}">
                  <a16:creationId xmlns:a16="http://schemas.microsoft.com/office/drawing/2014/main" id="{101DC2A8-4DDF-21FC-B0E7-B90BFA3B1DEA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86" name="肘形连接符 385">
            <a:extLst>
              <a:ext uri="{FF2B5EF4-FFF2-40B4-BE49-F238E27FC236}">
                <a16:creationId xmlns:a16="http://schemas.microsoft.com/office/drawing/2014/main" id="{C8C6421E-323D-F50E-A3DC-EFA5E7BF47AE}"/>
              </a:ext>
            </a:extLst>
          </p:cNvPr>
          <p:cNvCxnSpPr>
            <a:cxnSpLocks/>
            <a:stCxn id="333" idx="3"/>
            <a:endCxn id="358" idx="1"/>
          </p:cNvCxnSpPr>
          <p:nvPr/>
        </p:nvCxnSpPr>
        <p:spPr>
          <a:xfrm flipV="1">
            <a:off x="7713330" y="5597509"/>
            <a:ext cx="585666" cy="522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5C3D6BDB-5453-7C8B-0F2D-1F8148D21D1E}"/>
              </a:ext>
            </a:extLst>
          </p:cNvPr>
          <p:cNvGrpSpPr/>
          <p:nvPr/>
        </p:nvGrpSpPr>
        <p:grpSpPr>
          <a:xfrm>
            <a:off x="2473649" y="4939416"/>
            <a:ext cx="905188" cy="261611"/>
            <a:chOff x="4098847" y="2503839"/>
            <a:chExt cx="905188" cy="261611"/>
          </a:xfrm>
        </p:grpSpPr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D315C975-D072-B09C-6809-AF69B6579C4B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2" name="文本框 391">
              <a:extLst>
                <a:ext uri="{FF2B5EF4-FFF2-40B4-BE49-F238E27FC236}">
                  <a16:creationId xmlns:a16="http://schemas.microsoft.com/office/drawing/2014/main" id="{8D0E8113-19D6-742D-A9E1-AFAC5F521862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假冒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3FF063BC-96D9-E911-180D-06CFD7302D82}"/>
              </a:ext>
            </a:extLst>
          </p:cNvPr>
          <p:cNvGrpSpPr/>
          <p:nvPr/>
        </p:nvGrpSpPr>
        <p:grpSpPr>
          <a:xfrm>
            <a:off x="1173830" y="5425417"/>
            <a:ext cx="994096" cy="338554"/>
            <a:chOff x="4050483" y="2465367"/>
            <a:chExt cx="994096" cy="338554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2FCB7D89-0081-607B-31D5-2509D1D02AC8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5" name="文本框 394">
              <a:extLst>
                <a:ext uri="{FF2B5EF4-FFF2-40B4-BE49-F238E27FC236}">
                  <a16:creationId xmlns:a16="http://schemas.microsoft.com/office/drawing/2014/main" id="{5D1E590B-D576-87BA-0FB7-3E30E9621369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应用开发者背景调查</a:t>
              </a:r>
            </a:p>
          </p:txBody>
        </p:sp>
      </p:grpSp>
      <p:grpSp>
        <p:nvGrpSpPr>
          <p:cNvPr id="396" name="组合 395">
            <a:extLst>
              <a:ext uri="{FF2B5EF4-FFF2-40B4-BE49-F238E27FC236}">
                <a16:creationId xmlns:a16="http://schemas.microsoft.com/office/drawing/2014/main" id="{8D90BF33-F701-BAA1-2BD4-A582A66C9BB7}"/>
              </a:ext>
            </a:extLst>
          </p:cNvPr>
          <p:cNvGrpSpPr/>
          <p:nvPr/>
        </p:nvGrpSpPr>
        <p:grpSpPr>
          <a:xfrm>
            <a:off x="756060" y="5093165"/>
            <a:ext cx="994096" cy="261611"/>
            <a:chOff x="4052650" y="2503839"/>
            <a:chExt cx="994096" cy="261611"/>
          </a:xfrm>
        </p:grpSpPr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7F31603B-31B9-5FA6-C291-B64C4393D41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8" name="文本框 397">
              <a:extLst>
                <a:ext uri="{FF2B5EF4-FFF2-40B4-BE49-F238E27FC236}">
                  <a16:creationId xmlns:a16="http://schemas.microsoft.com/office/drawing/2014/main" id="{B58C7E0C-0B09-3B19-4563-4EDE12FBE6CE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自动化检测工具</a:t>
              </a:r>
            </a:p>
          </p:txBody>
        </p:sp>
      </p:grpSp>
      <p:grpSp>
        <p:nvGrpSpPr>
          <p:cNvPr id="399" name="组合 398">
            <a:extLst>
              <a:ext uri="{FF2B5EF4-FFF2-40B4-BE49-F238E27FC236}">
                <a16:creationId xmlns:a16="http://schemas.microsoft.com/office/drawing/2014/main" id="{3F4E1EF7-A091-6DEB-B2F1-332EC2FD3E4F}"/>
              </a:ext>
            </a:extLst>
          </p:cNvPr>
          <p:cNvGrpSpPr/>
          <p:nvPr/>
        </p:nvGrpSpPr>
        <p:grpSpPr>
          <a:xfrm>
            <a:off x="749352" y="4765407"/>
            <a:ext cx="994096" cy="261611"/>
            <a:chOff x="4052650" y="2503839"/>
            <a:chExt cx="994096" cy="261611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19629970-7B98-862C-4594-DA61286B82F4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F4CC0EDC-363E-57D1-E4B1-228CD34F4D20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人工核审</a:t>
              </a:r>
            </a:p>
          </p:txBody>
        </p:sp>
      </p:grpSp>
      <p:grpSp>
        <p:nvGrpSpPr>
          <p:cNvPr id="402" name="组合 401">
            <a:extLst>
              <a:ext uri="{FF2B5EF4-FFF2-40B4-BE49-F238E27FC236}">
                <a16:creationId xmlns:a16="http://schemas.microsoft.com/office/drawing/2014/main" id="{1E0DCD41-9D50-4E1C-44B5-0E496EB7F2BB}"/>
              </a:ext>
            </a:extLst>
          </p:cNvPr>
          <p:cNvGrpSpPr/>
          <p:nvPr/>
        </p:nvGrpSpPr>
        <p:grpSpPr>
          <a:xfrm>
            <a:off x="1630716" y="5093164"/>
            <a:ext cx="994096" cy="261611"/>
            <a:chOff x="4052650" y="2503839"/>
            <a:chExt cx="994096" cy="261611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EFA8C11B-A5CA-DE97-5293-6075973E77B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4" name="文本框 403">
              <a:extLst>
                <a:ext uri="{FF2B5EF4-FFF2-40B4-BE49-F238E27FC236}">
                  <a16:creationId xmlns:a16="http://schemas.microsoft.com/office/drawing/2014/main" id="{44D47D0D-0195-1DBB-519B-BF01AA2E8AFE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相似性检测</a:t>
              </a:r>
            </a:p>
          </p:txBody>
        </p: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B4D91212-EAC2-0524-327C-2D4518D2905C}"/>
              </a:ext>
            </a:extLst>
          </p:cNvPr>
          <p:cNvGrpSpPr/>
          <p:nvPr/>
        </p:nvGrpSpPr>
        <p:grpSpPr>
          <a:xfrm>
            <a:off x="1714152" y="4729041"/>
            <a:ext cx="789217" cy="338554"/>
            <a:chOff x="4134423" y="2463011"/>
            <a:chExt cx="789217" cy="338554"/>
          </a:xfrm>
        </p:grpSpPr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30039369-B5E6-71C4-C66F-79CDC95CF1CC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EEC61E20-97DA-1A19-D914-764A36B275DC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8" name="肘形连接符 407">
            <a:extLst>
              <a:ext uri="{FF2B5EF4-FFF2-40B4-BE49-F238E27FC236}">
                <a16:creationId xmlns:a16="http://schemas.microsoft.com/office/drawing/2014/main" id="{4564F3D0-7187-C5CF-DC7A-D4041D965314}"/>
              </a:ext>
            </a:extLst>
          </p:cNvPr>
          <p:cNvCxnSpPr>
            <a:cxnSpLocks/>
            <a:stCxn id="392" idx="3"/>
            <a:endCxn id="9" idx="1"/>
          </p:cNvCxnSpPr>
          <p:nvPr/>
        </p:nvCxnSpPr>
        <p:spPr>
          <a:xfrm>
            <a:off x="3378837" y="5070221"/>
            <a:ext cx="1039775" cy="2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9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3DC9D80B-FFE1-29D4-8897-241E18EBFAAD}"/>
              </a:ext>
            </a:extLst>
          </p:cNvPr>
          <p:cNvGrpSpPr/>
          <p:nvPr/>
        </p:nvGrpSpPr>
        <p:grpSpPr>
          <a:xfrm>
            <a:off x="177697" y="244417"/>
            <a:ext cx="2880520" cy="2757739"/>
            <a:chOff x="1343888" y="2550296"/>
            <a:chExt cx="2880520" cy="275773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A4332E7-2FDB-C5EE-BECC-28E50EBEFAED}"/>
                </a:ext>
              </a:extLst>
            </p:cNvPr>
            <p:cNvGrpSpPr/>
            <p:nvPr/>
          </p:nvGrpSpPr>
          <p:grpSpPr>
            <a:xfrm>
              <a:off x="1343888" y="2550296"/>
              <a:ext cx="2880520" cy="2757739"/>
              <a:chOff x="180853" y="953449"/>
              <a:chExt cx="2880520" cy="275773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9EFEAA8-9D7E-69AF-0992-9F500B958320}"/>
                  </a:ext>
                </a:extLst>
              </p:cNvPr>
              <p:cNvSpPr/>
              <p:nvPr/>
            </p:nvSpPr>
            <p:spPr>
              <a:xfrm>
                <a:off x="180853" y="1840250"/>
                <a:ext cx="2861869" cy="18709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9CDC7F-8F96-6ECD-36B4-312B3AE92D08}"/>
                  </a:ext>
                </a:extLst>
              </p:cNvPr>
              <p:cNvSpPr txBox="1"/>
              <p:nvPr/>
            </p:nvSpPr>
            <p:spPr>
              <a:xfrm>
                <a:off x="223272" y="1666809"/>
                <a:ext cx="167272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风险决策树生成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7" name="图片 6" descr="图片包含 图标&#10;&#10;描述已自动生成">
                <a:extLst>
                  <a:ext uri="{FF2B5EF4-FFF2-40B4-BE49-F238E27FC236}">
                    <a16:creationId xmlns:a16="http://schemas.microsoft.com/office/drawing/2014/main" id="{04AECF6C-E31B-A41E-D955-256EED30B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471" y="2068739"/>
                <a:ext cx="842163" cy="842163"/>
              </a:xfrm>
              <a:prstGeom prst="rect">
                <a:avLst/>
              </a:prstGeom>
            </p:spPr>
          </p:pic>
          <p:pic>
            <p:nvPicPr>
              <p:cNvPr id="8" name="图片 7" descr="图片包含 游戏机&#10;&#10;描述已自动生成">
                <a:extLst>
                  <a:ext uri="{FF2B5EF4-FFF2-40B4-BE49-F238E27FC236}">
                    <a16:creationId xmlns:a16="http://schemas.microsoft.com/office/drawing/2014/main" id="{7D40A263-1536-B85D-DC45-B049C5363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4439" y="2028231"/>
                <a:ext cx="363022" cy="395780"/>
              </a:xfrm>
              <a:prstGeom prst="rect">
                <a:avLst/>
              </a:prstGeom>
            </p:spPr>
          </p:pic>
          <p:pic>
            <p:nvPicPr>
              <p:cNvPr id="9" name="图片 8" descr="形状&#10;&#10;低可信度描述已自动生成">
                <a:extLst>
                  <a:ext uri="{FF2B5EF4-FFF2-40B4-BE49-F238E27FC236}">
                    <a16:creationId xmlns:a16="http://schemas.microsoft.com/office/drawing/2014/main" id="{377744AB-474A-C6DD-7B31-50CDAC28C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30185" flipH="1">
                <a:off x="1005736" y="2329554"/>
                <a:ext cx="246655" cy="246655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488B5E4-FCC9-D01D-2360-262047B668FD}"/>
                  </a:ext>
                </a:extLst>
              </p:cNvPr>
              <p:cNvSpPr txBox="1"/>
              <p:nvPr/>
            </p:nvSpPr>
            <p:spPr>
              <a:xfrm>
                <a:off x="1189822" y="2422404"/>
                <a:ext cx="885012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9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RAG</a:t>
                </a:r>
                <a:r>
                  <a:rPr lang="zh-CN" altLang="en-US" sz="9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知识：公开风险判定依据 </a:t>
                </a:r>
              </a:p>
            </p:txBody>
          </p:sp>
          <p:sp>
            <p:nvSpPr>
              <p:cNvPr id="11" name="箭头: 左 37">
                <a:extLst>
                  <a:ext uri="{FF2B5EF4-FFF2-40B4-BE49-F238E27FC236}">
                    <a16:creationId xmlns:a16="http://schemas.microsoft.com/office/drawing/2014/main" id="{A5A70ECD-8CE9-364C-E1A6-631E223BAB01}"/>
                  </a:ext>
                </a:extLst>
              </p:cNvPr>
              <p:cNvSpPr/>
              <p:nvPr/>
            </p:nvSpPr>
            <p:spPr>
              <a:xfrm rot="10800000">
                <a:off x="1898658" y="2160080"/>
                <a:ext cx="208006" cy="210742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89F24363-5C03-DC21-AFC2-60CC8A9FAED3}"/>
                  </a:ext>
                </a:extLst>
              </p:cNvPr>
              <p:cNvGrpSpPr/>
              <p:nvPr/>
            </p:nvGrpSpPr>
            <p:grpSpPr>
              <a:xfrm>
                <a:off x="2090150" y="1939153"/>
                <a:ext cx="885012" cy="789568"/>
                <a:chOff x="2112981" y="2209898"/>
                <a:chExt cx="885012" cy="789568"/>
              </a:xfrm>
            </p:grpSpPr>
            <p:pic>
              <p:nvPicPr>
                <p:cNvPr id="23" name="图片 22">
                  <a:extLst>
                    <a:ext uri="{FF2B5EF4-FFF2-40B4-BE49-F238E27FC236}">
                      <a16:creationId xmlns:a16="http://schemas.microsoft.com/office/drawing/2014/main" id="{CCA7F409-E640-849C-1CAC-41C4C9FC7E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08109" y="2209898"/>
                  <a:ext cx="494756" cy="559844"/>
                </a:xfrm>
                <a:prstGeom prst="rect">
                  <a:avLst/>
                </a:prstGeom>
              </p:spPr>
            </p:pic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CE4B661-43ED-371B-D8BB-B42D4CE96D9D}"/>
                    </a:ext>
                  </a:extLst>
                </p:cNvPr>
                <p:cNvSpPr txBox="1"/>
                <p:nvPr/>
              </p:nvSpPr>
              <p:spPr>
                <a:xfrm>
                  <a:off x="2112981" y="2768634"/>
                  <a:ext cx="885012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900" dirty="0">
                      <a:solidFill>
                        <a:prstClr val="black"/>
                      </a:solidFill>
                      <a:latin typeface="High Tower Text" panose="02040502050506030303" pitchFamily="18" charset="0"/>
                      <a:ea typeface="等线" panose="02010600030101010101" pitchFamily="2" charset="-122"/>
                    </a:rPr>
                    <a:t>原始决策树</a:t>
                  </a:r>
                </a:p>
              </p:txBody>
            </p:sp>
          </p:grpSp>
          <p:sp>
            <p:nvSpPr>
              <p:cNvPr id="13" name="箭头: 左 37">
                <a:extLst>
                  <a:ext uri="{FF2B5EF4-FFF2-40B4-BE49-F238E27FC236}">
                    <a16:creationId xmlns:a16="http://schemas.microsoft.com/office/drawing/2014/main" id="{54EE3EEE-3D48-BE84-0E12-3F9018AA33BD}"/>
                  </a:ext>
                </a:extLst>
              </p:cNvPr>
              <p:cNvSpPr/>
              <p:nvPr/>
            </p:nvSpPr>
            <p:spPr>
              <a:xfrm rot="16200000">
                <a:off x="2428653" y="2723780"/>
                <a:ext cx="208006" cy="210742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074C989-CD15-46EF-88D7-9D268BD6BFCF}"/>
                  </a:ext>
                </a:extLst>
              </p:cNvPr>
              <p:cNvSpPr txBox="1"/>
              <p:nvPr/>
            </p:nvSpPr>
            <p:spPr>
              <a:xfrm>
                <a:off x="2090150" y="3480356"/>
                <a:ext cx="88501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自我测试验证</a:t>
                </a:r>
              </a:p>
            </p:txBody>
          </p:sp>
          <p:pic>
            <p:nvPicPr>
              <p:cNvPr id="15" name="图片 14" descr="形状&#10;&#10;低可信度描述已自动生成">
                <a:extLst>
                  <a:ext uri="{FF2B5EF4-FFF2-40B4-BE49-F238E27FC236}">
                    <a16:creationId xmlns:a16="http://schemas.microsoft.com/office/drawing/2014/main" id="{3B0E9A8A-DF2E-D4AF-D455-BFF1C5EE9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8967" y="3071965"/>
                <a:ext cx="447745" cy="352811"/>
              </a:xfrm>
              <a:prstGeom prst="rect">
                <a:avLst/>
              </a:prstGeom>
            </p:spPr>
          </p:pic>
          <p:sp>
            <p:nvSpPr>
              <p:cNvPr id="16" name="箭头: 左 37">
                <a:extLst>
                  <a:ext uri="{FF2B5EF4-FFF2-40B4-BE49-F238E27FC236}">
                    <a16:creationId xmlns:a16="http://schemas.microsoft.com/office/drawing/2014/main" id="{4A44596A-87A1-6A91-F78D-5C4461F876EC}"/>
                  </a:ext>
                </a:extLst>
              </p:cNvPr>
              <p:cNvSpPr/>
              <p:nvPr/>
            </p:nvSpPr>
            <p:spPr>
              <a:xfrm>
                <a:off x="1895995" y="3142999"/>
                <a:ext cx="208006" cy="210742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0A1C253-EA18-12FA-928F-8D281C776AA5}"/>
                  </a:ext>
                </a:extLst>
              </p:cNvPr>
              <p:cNvSpPr txBox="1"/>
              <p:nvPr/>
            </p:nvSpPr>
            <p:spPr>
              <a:xfrm>
                <a:off x="1023444" y="3423850"/>
                <a:ext cx="88501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反馈调整信息</a:t>
                </a:r>
              </a:p>
            </p:txBody>
          </p:sp>
          <p:sp>
            <p:nvSpPr>
              <p:cNvPr id="18" name="箭头: 左 37">
                <a:extLst>
                  <a:ext uri="{FF2B5EF4-FFF2-40B4-BE49-F238E27FC236}">
                    <a16:creationId xmlns:a16="http://schemas.microsoft.com/office/drawing/2014/main" id="{D4D0CCCB-DAE9-1956-FC71-D2BAC2D8FDC9}"/>
                  </a:ext>
                </a:extLst>
              </p:cNvPr>
              <p:cNvSpPr/>
              <p:nvPr/>
            </p:nvSpPr>
            <p:spPr>
              <a:xfrm rot="2722209">
                <a:off x="884787" y="2875641"/>
                <a:ext cx="208006" cy="210742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9" name="箭头: 左 37">
                <a:extLst>
                  <a:ext uri="{FF2B5EF4-FFF2-40B4-BE49-F238E27FC236}">
                    <a16:creationId xmlns:a16="http://schemas.microsoft.com/office/drawing/2014/main" id="{7293189D-1AE3-344C-C992-5455E09AB21E}"/>
                  </a:ext>
                </a:extLst>
              </p:cNvPr>
              <p:cNvSpPr/>
              <p:nvPr/>
            </p:nvSpPr>
            <p:spPr>
              <a:xfrm rot="5400000">
                <a:off x="2428653" y="1665441"/>
                <a:ext cx="208006" cy="210742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900FF0D3-6938-F52B-E5F0-D858A4C60D6F}"/>
                  </a:ext>
                </a:extLst>
              </p:cNvPr>
              <p:cNvGrpSpPr/>
              <p:nvPr/>
            </p:nvGrpSpPr>
            <p:grpSpPr>
              <a:xfrm>
                <a:off x="2006349" y="953449"/>
                <a:ext cx="1055024" cy="630588"/>
                <a:chOff x="2009145" y="2452099"/>
                <a:chExt cx="1055024" cy="630588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9DD3A44-34E4-AFD3-1719-D3BEE8F93318}"/>
                    </a:ext>
                  </a:extLst>
                </p:cNvPr>
                <p:cNvSpPr txBox="1"/>
                <p:nvPr/>
              </p:nvSpPr>
              <p:spPr>
                <a:xfrm>
                  <a:off x="2009145" y="2821077"/>
                  <a:ext cx="105502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1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gh Tower Text" panose="02040502050506030303" pitchFamily="18" charset="0"/>
                      <a:ea typeface="等线" panose="02010600030101010101" pitchFamily="2" charset="-122"/>
                    </a:rPr>
                    <a:t>决策树模型</a:t>
                  </a:r>
                  <a:endParaRPr kumimoji="0" lang="zh-CN" altLang="en-US" sz="11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pic>
              <p:nvPicPr>
                <p:cNvPr id="22" name="图片 21" descr="形状&#10;&#10;低可信度描述已自动生成">
                  <a:extLst>
                    <a:ext uri="{FF2B5EF4-FFF2-40B4-BE49-F238E27FC236}">
                      <a16:creationId xmlns:a16="http://schemas.microsoft.com/office/drawing/2014/main" id="{12329DCA-3A7C-36C9-542B-CF0345C023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6811" y="2452099"/>
                  <a:ext cx="359693" cy="359693"/>
                </a:xfrm>
                <a:prstGeom prst="rect">
                  <a:avLst/>
                </a:prstGeom>
              </p:spPr>
            </p:pic>
          </p:grpSp>
        </p:grpSp>
        <p:pic>
          <p:nvPicPr>
            <p:cNvPr id="25" name="图片 24" descr="图片包含 图标&#10;&#10;描述已自动生成">
              <a:extLst>
                <a:ext uri="{FF2B5EF4-FFF2-40B4-BE49-F238E27FC236}">
                  <a16:creationId xmlns:a16="http://schemas.microsoft.com/office/drawing/2014/main" id="{D7DA2A0C-210C-A6A3-EF60-C13396DD6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127" y="4555489"/>
              <a:ext cx="558636" cy="558636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75F04DA-A5F0-286F-EAD9-18E13DF1782E}"/>
              </a:ext>
            </a:extLst>
          </p:cNvPr>
          <p:cNvSpPr txBox="1"/>
          <p:nvPr/>
        </p:nvSpPr>
        <p:spPr>
          <a:xfrm>
            <a:off x="3218180" y="648178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数值型数据可以调整阈值？阈值人为确定是合理的，因为模型不是我们训练的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2EAB772-D877-33E7-1865-D24074B6F069}"/>
              </a:ext>
            </a:extLst>
          </p:cNvPr>
          <p:cNvSpPr txBox="1"/>
          <p:nvPr/>
        </p:nvSpPr>
        <p:spPr>
          <a:xfrm>
            <a:off x="3218180" y="1713372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迭代过程为什么不用传统决策树方法（因为标签数据少，因此依靠大模型的知识弥补）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784A032-E7B2-7A0D-7A75-6EB2F38A6F25}"/>
              </a:ext>
            </a:extLst>
          </p:cNvPr>
          <p:cNvSpPr txBox="1"/>
          <p:nvPr/>
        </p:nvSpPr>
        <p:spPr>
          <a:xfrm>
            <a:off x="3218180" y="2843562"/>
            <a:ext cx="3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文本类数据设计模块处理</a:t>
            </a:r>
          </a:p>
        </p:txBody>
      </p:sp>
    </p:spTree>
    <p:extLst>
      <p:ext uri="{BB962C8B-B14F-4D97-AF65-F5344CB8AC3E}">
        <p14:creationId xmlns:p14="http://schemas.microsoft.com/office/powerpoint/2010/main" val="175761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1F19AEF2-32B5-EDBE-C0BA-6E19C717D1E1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3B6233E-2A41-0161-3C64-31888ACD814F}"/>
              </a:ext>
            </a:extLst>
          </p:cNvPr>
          <p:cNvSpPr txBox="1"/>
          <p:nvPr/>
        </p:nvSpPr>
        <p:spPr>
          <a:xfrm>
            <a:off x="4249335" y="1265165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应用信息风险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CE75B64-C697-2A5D-CD80-873462E6C5E6}"/>
              </a:ext>
            </a:extLst>
          </p:cNvPr>
          <p:cNvSpPr/>
          <p:nvPr/>
        </p:nvSpPr>
        <p:spPr>
          <a:xfrm>
            <a:off x="2237783" y="1861545"/>
            <a:ext cx="1217219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A293C52-0EC5-7B6A-B05D-75B275072E9A}"/>
              </a:ext>
            </a:extLst>
          </p:cNvPr>
          <p:cNvSpPr txBox="1"/>
          <p:nvPr/>
        </p:nvSpPr>
        <p:spPr>
          <a:xfrm>
            <a:off x="2058970" y="1828451"/>
            <a:ext cx="16972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名称或图标与其他应用过于相似，导致用户混淆或知识产权侵权</a:t>
            </a: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4AB6EB78-F13F-461B-09CF-43F951D5ECA0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rot="5400000">
            <a:off x="3593070" y="752685"/>
            <a:ext cx="362183" cy="185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D25FC66-2FB1-83B7-AA4F-EBD6FB827DEF}"/>
              </a:ext>
            </a:extLst>
          </p:cNvPr>
          <p:cNvGrpSpPr/>
          <p:nvPr/>
        </p:nvGrpSpPr>
        <p:grpSpPr>
          <a:xfrm>
            <a:off x="3556463" y="1828451"/>
            <a:ext cx="1538713" cy="338554"/>
            <a:chOff x="4878172" y="1828451"/>
            <a:chExt cx="1538713" cy="33855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AD80C8E-0980-29B5-4469-F505833497AF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7E6EA1C-3D79-16F0-A2B7-2EB48414D3A1}"/>
                </a:ext>
              </a:extLst>
            </p:cNvPr>
            <p:cNvSpPr txBox="1"/>
            <p:nvPr/>
          </p:nvSpPr>
          <p:spPr>
            <a:xfrm>
              <a:off x="4878172" y="1828451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使用不规范、误导性或商业化词汇，诱导用户下载</a:t>
              </a:r>
            </a:p>
          </p:txBody>
        </p:sp>
      </p:grp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BCD3992D-CD82-C545-87FF-333615418E3C}"/>
              </a:ext>
            </a:extLst>
          </p:cNvPr>
          <p:cNvCxnSpPr>
            <a:cxnSpLocks/>
            <a:stCxn id="66" idx="2"/>
            <a:endCxn id="77" idx="0"/>
          </p:cNvCxnSpPr>
          <p:nvPr/>
        </p:nvCxnSpPr>
        <p:spPr>
          <a:xfrm rot="5400000">
            <a:off x="4324994" y="1482891"/>
            <a:ext cx="360464" cy="393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BD177AB-1131-DE44-3D52-01977C59A9C7}"/>
              </a:ext>
            </a:extLst>
          </p:cNvPr>
          <p:cNvGrpSpPr/>
          <p:nvPr/>
        </p:nvGrpSpPr>
        <p:grpSpPr>
          <a:xfrm>
            <a:off x="5214560" y="1822111"/>
            <a:ext cx="1227749" cy="338554"/>
            <a:chOff x="5016357" y="1820598"/>
            <a:chExt cx="1227749" cy="338554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D6F539F-9E94-2F30-9848-61D619E22AE0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F30FE61A-86EB-100A-C6D1-D477BF8EDD88}"/>
                </a:ext>
              </a:extLst>
            </p:cNvPr>
            <p:cNvSpPr txBox="1"/>
            <p:nvPr/>
          </p:nvSpPr>
          <p:spPr>
            <a:xfrm>
              <a:off x="5016357" y="1820598"/>
              <a:ext cx="12277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应用信息与实际功能不符，导致用户被误导。</a:t>
              </a:r>
            </a:p>
          </p:txBody>
        </p:sp>
      </p:grpSp>
      <p:cxnSp>
        <p:nvCxnSpPr>
          <p:cNvPr id="144" name="肘形连接符 143">
            <a:extLst>
              <a:ext uri="{FF2B5EF4-FFF2-40B4-BE49-F238E27FC236}">
                <a16:creationId xmlns:a16="http://schemas.microsoft.com/office/drawing/2014/main" id="{BE681F58-703D-5D74-D9BA-8844FC35FA13}"/>
              </a:ext>
            </a:extLst>
          </p:cNvPr>
          <p:cNvCxnSpPr>
            <a:cxnSpLocks/>
            <a:stCxn id="66" idx="2"/>
            <a:endCxn id="142" idx="0"/>
          </p:cNvCxnSpPr>
          <p:nvPr/>
        </p:nvCxnSpPr>
        <p:spPr>
          <a:xfrm rot="16200000" flipH="1">
            <a:off x="5084193" y="1117097"/>
            <a:ext cx="361977" cy="11265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6306DF08-FCA8-8320-2266-EFB77DB070C0}"/>
              </a:ext>
            </a:extLst>
          </p:cNvPr>
          <p:cNvGrpSpPr/>
          <p:nvPr/>
        </p:nvGrpSpPr>
        <p:grpSpPr>
          <a:xfrm>
            <a:off x="6852044" y="1755337"/>
            <a:ext cx="1433538" cy="461665"/>
            <a:chOff x="4913462" y="1759798"/>
            <a:chExt cx="1433538" cy="461665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4CA30704-42FA-3FB1-9341-3D92DDA63A0D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011E6B4-32EB-7829-3E11-3EF5978DAACF}"/>
                </a:ext>
              </a:extLst>
            </p:cNvPr>
            <p:cNvSpPr txBox="1"/>
            <p:nvPr/>
          </p:nvSpPr>
          <p:spPr>
            <a:xfrm>
              <a:off x="4913462" y="1759798"/>
              <a:ext cx="14335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使用不恰当或敏感内容（如色情、暴力等），影响用户体验或违反法律法规</a:t>
              </a:r>
            </a:p>
          </p:txBody>
        </p:sp>
      </p:grpSp>
      <p:cxnSp>
        <p:nvCxnSpPr>
          <p:cNvPr id="152" name="肘形连接符 151">
            <a:extLst>
              <a:ext uri="{FF2B5EF4-FFF2-40B4-BE49-F238E27FC236}">
                <a16:creationId xmlns:a16="http://schemas.microsoft.com/office/drawing/2014/main" id="{A6652678-EA7A-E951-17A2-E59731385F1D}"/>
              </a:ext>
            </a:extLst>
          </p:cNvPr>
          <p:cNvCxnSpPr>
            <a:cxnSpLocks/>
            <a:stCxn id="66" idx="2"/>
            <a:endCxn id="150" idx="0"/>
          </p:cNvCxnSpPr>
          <p:nvPr/>
        </p:nvCxnSpPr>
        <p:spPr>
          <a:xfrm rot="16200000" flipH="1">
            <a:off x="5957370" y="243921"/>
            <a:ext cx="356003" cy="2866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2D7678DC-70FE-600D-3ADD-16AC29475355}"/>
              </a:ext>
            </a:extLst>
          </p:cNvPr>
          <p:cNvGrpSpPr/>
          <p:nvPr/>
        </p:nvGrpSpPr>
        <p:grpSpPr>
          <a:xfrm>
            <a:off x="2197612" y="2303310"/>
            <a:ext cx="1257390" cy="261611"/>
            <a:chOff x="2197612" y="2303310"/>
            <a:chExt cx="1257390" cy="261611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BC89F8F4-F25D-F854-52BF-A55480646DE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227348B2-218E-3470-4263-8DB0FD92BA23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_cn_name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29F17E1F-940F-41FF-1824-59BE3A2A86B5}"/>
              </a:ext>
            </a:extLst>
          </p:cNvPr>
          <p:cNvGrpSpPr/>
          <p:nvPr/>
        </p:nvGrpSpPr>
        <p:grpSpPr>
          <a:xfrm>
            <a:off x="2217697" y="2895702"/>
            <a:ext cx="1257390" cy="338554"/>
            <a:chOff x="2214165" y="2639670"/>
            <a:chExt cx="1257390" cy="338554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24764A16-5F78-7593-539F-414026A91A0F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3AA4D209-885A-4916-EAC4-DB40B007F95A}"/>
                </a:ext>
              </a:extLst>
            </p:cNvPr>
            <p:cNvSpPr txBox="1"/>
            <p:nvPr/>
          </p:nvSpPr>
          <p:spPr>
            <a:xfrm>
              <a:off x="2214165" y="2639670"/>
              <a:ext cx="1257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app_package_name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B4E74101-29A1-A69C-BEE2-4943F8005666}"/>
              </a:ext>
            </a:extLst>
          </p:cNvPr>
          <p:cNvGrpSpPr/>
          <p:nvPr/>
        </p:nvGrpSpPr>
        <p:grpSpPr>
          <a:xfrm>
            <a:off x="2197612" y="2614855"/>
            <a:ext cx="1257390" cy="261611"/>
            <a:chOff x="2197612" y="2303310"/>
            <a:chExt cx="1257390" cy="261611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C28BFF3-5489-54D5-A158-3E62BDD344E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89FAFD04-B1E2-4659-FE89-7BE28801D669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_en_name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80016914-03BA-9B81-0366-98A22490BD0E}"/>
              </a:ext>
            </a:extLst>
          </p:cNvPr>
          <p:cNvGrpSpPr/>
          <p:nvPr/>
        </p:nvGrpSpPr>
        <p:grpSpPr>
          <a:xfrm>
            <a:off x="2217697" y="3255854"/>
            <a:ext cx="1257390" cy="261611"/>
            <a:chOff x="2214165" y="2678142"/>
            <a:chExt cx="1257390" cy="261611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50525F4A-B01B-F24A-3EE6-F6403389C203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C0E2B3DF-BA5A-8FF0-D83E-66C2F385C2EA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图标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020C7703-7095-B506-E493-F8B747772171}"/>
              </a:ext>
            </a:extLst>
          </p:cNvPr>
          <p:cNvGrpSpPr/>
          <p:nvPr/>
        </p:nvGrpSpPr>
        <p:grpSpPr>
          <a:xfrm>
            <a:off x="2217697" y="3582079"/>
            <a:ext cx="1257390" cy="261611"/>
            <a:chOff x="2214165" y="2678142"/>
            <a:chExt cx="1257390" cy="261611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AFB0EE60-3BA0-3FC3-95A1-14F1F7E7E66D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C7BF584F-5660-8FB5-9968-5367F1BD82EA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1921965-F2BB-677F-3563-4AA148F2C200}"/>
              </a:ext>
            </a:extLst>
          </p:cNvPr>
          <p:cNvGrpSpPr/>
          <p:nvPr/>
        </p:nvGrpSpPr>
        <p:grpSpPr>
          <a:xfrm>
            <a:off x="3697125" y="2306485"/>
            <a:ext cx="1257390" cy="261611"/>
            <a:chOff x="2197612" y="2303310"/>
            <a:chExt cx="1257390" cy="261611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9B408634-99D3-A29C-9CF0-B413009BC16C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1E318CB6-646B-CC74-E645-A943F5698A80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_cn_name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CA711765-BFE9-424D-21DE-663449731EF3}"/>
              </a:ext>
            </a:extLst>
          </p:cNvPr>
          <p:cNvGrpSpPr/>
          <p:nvPr/>
        </p:nvGrpSpPr>
        <p:grpSpPr>
          <a:xfrm>
            <a:off x="3697125" y="2618030"/>
            <a:ext cx="1257390" cy="261611"/>
            <a:chOff x="2197612" y="2303310"/>
            <a:chExt cx="1257390" cy="261611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22E5B760-5480-8B51-F2DA-D3E87B4CAF4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02CF32C5-9E23-A5EA-9C4C-408B57DD75D1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_en_name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BE357A9-0B4F-9BBA-3D3E-B5247E698ABE}"/>
              </a:ext>
            </a:extLst>
          </p:cNvPr>
          <p:cNvGrpSpPr/>
          <p:nvPr/>
        </p:nvGrpSpPr>
        <p:grpSpPr>
          <a:xfrm>
            <a:off x="3697125" y="2944309"/>
            <a:ext cx="1257390" cy="261611"/>
            <a:chOff x="2197612" y="2303310"/>
            <a:chExt cx="1257390" cy="261611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FCCB060-E4C1-C37C-3D02-493D5962AEB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5DBE72C4-6B81-6D99-9A7F-D4286883D067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app_description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2B544224-6551-3037-316B-EC64593BD9AA}"/>
              </a:ext>
            </a:extLst>
          </p:cNvPr>
          <p:cNvGrpSpPr/>
          <p:nvPr/>
        </p:nvGrpSpPr>
        <p:grpSpPr>
          <a:xfrm>
            <a:off x="3697125" y="3255854"/>
            <a:ext cx="1257390" cy="261611"/>
            <a:chOff x="2197612" y="2303310"/>
            <a:chExt cx="1257390" cy="261611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DE54F283-4A5C-2F3F-BCA5-9A83CFA6CC33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0B2B8616-CD33-88EF-CD47-9BB49BA50FA2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brief_info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B4B8CD73-BD11-0DC1-34F6-3ED2313DA9BA}"/>
              </a:ext>
            </a:extLst>
          </p:cNvPr>
          <p:cNvGrpSpPr/>
          <p:nvPr/>
        </p:nvGrpSpPr>
        <p:grpSpPr>
          <a:xfrm>
            <a:off x="3717211" y="3582078"/>
            <a:ext cx="1257390" cy="261611"/>
            <a:chOff x="2214165" y="2678142"/>
            <a:chExt cx="1257390" cy="261611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A2ED10C7-A5EA-668E-4D41-801E939BFA15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5A60A1C3-DF19-4FC9-6F12-8CE9C5C61BD7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B124539C-2069-3DAE-25BE-D7319FB0089D}"/>
              </a:ext>
            </a:extLst>
          </p:cNvPr>
          <p:cNvGrpSpPr/>
          <p:nvPr/>
        </p:nvGrpSpPr>
        <p:grpSpPr>
          <a:xfrm>
            <a:off x="5184919" y="2303310"/>
            <a:ext cx="1257390" cy="261611"/>
            <a:chOff x="2197612" y="2303310"/>
            <a:chExt cx="1257390" cy="261611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F4E9153C-3182-6D0E-8981-8EE2BE22F735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47CD62F9-DD4F-F19E-175D-E8EB7EE5BD6B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app_description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889047C8-20AE-A131-D4B9-4502824CBC0B}"/>
              </a:ext>
            </a:extLst>
          </p:cNvPr>
          <p:cNvGrpSpPr/>
          <p:nvPr/>
        </p:nvGrpSpPr>
        <p:grpSpPr>
          <a:xfrm>
            <a:off x="5184919" y="2614855"/>
            <a:ext cx="1257390" cy="261611"/>
            <a:chOff x="2197612" y="2303310"/>
            <a:chExt cx="1257390" cy="261611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EEA5BA63-A66F-3324-8548-870F0DD4982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993D2581-14EE-86D6-36EF-EAD8DF25F1BB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brief_info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21729538-8EE8-351F-4CA0-A54955EBEE52}"/>
              </a:ext>
            </a:extLst>
          </p:cNvPr>
          <p:cNvGrpSpPr/>
          <p:nvPr/>
        </p:nvGrpSpPr>
        <p:grpSpPr>
          <a:xfrm>
            <a:off x="5205005" y="2941079"/>
            <a:ext cx="1257390" cy="261611"/>
            <a:chOff x="2214165" y="2678142"/>
            <a:chExt cx="1257390" cy="261611"/>
          </a:xfrm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309F260C-0F32-8B3E-9D5B-D6E4CBCC76D6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EFB3B2D9-67A3-B46E-63AD-6DF8710D72B9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F0F4EC03-EC86-D85E-7602-E1DC914D38C8}"/>
              </a:ext>
            </a:extLst>
          </p:cNvPr>
          <p:cNvGrpSpPr/>
          <p:nvPr/>
        </p:nvGrpSpPr>
        <p:grpSpPr>
          <a:xfrm>
            <a:off x="6940552" y="2298709"/>
            <a:ext cx="1257390" cy="261611"/>
            <a:chOff x="2197612" y="2303310"/>
            <a:chExt cx="1257390" cy="261611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0329E62E-C622-6E5E-EECF-CFF744AD7362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D1088737-A39F-BCF5-6E94-02E9F5868D8F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app_description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28CEBC4A-0E43-9DC1-F844-0673EAF27E5D}"/>
              </a:ext>
            </a:extLst>
          </p:cNvPr>
          <p:cNvGrpSpPr/>
          <p:nvPr/>
        </p:nvGrpSpPr>
        <p:grpSpPr>
          <a:xfrm>
            <a:off x="6940552" y="2610254"/>
            <a:ext cx="1257390" cy="261611"/>
            <a:chOff x="2197612" y="2303310"/>
            <a:chExt cx="1257390" cy="261611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9D022D5-CC2D-8D8F-A833-C5BEA3373F67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2C955BE4-C367-FB61-8343-E62546F641DD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brief_info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D6A917A3-A6C2-0A45-AC54-6E100952054B}"/>
              </a:ext>
            </a:extLst>
          </p:cNvPr>
          <p:cNvGrpSpPr/>
          <p:nvPr/>
        </p:nvGrpSpPr>
        <p:grpSpPr>
          <a:xfrm>
            <a:off x="6960638" y="2936478"/>
            <a:ext cx="1257390" cy="261611"/>
            <a:chOff x="2214165" y="2678142"/>
            <a:chExt cx="1257390" cy="261611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60C55779-3F47-0C4F-8F47-E9A16364DA3D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4F3A4332-DDF8-0504-BDC9-CC770F3C0FD2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07CB97-F226-32FF-8CC9-8F1C43A3155A}"/>
              </a:ext>
            </a:extLst>
          </p:cNvPr>
          <p:cNvGrpSpPr/>
          <p:nvPr/>
        </p:nvGrpSpPr>
        <p:grpSpPr>
          <a:xfrm>
            <a:off x="2217697" y="3908304"/>
            <a:ext cx="1257390" cy="261611"/>
            <a:chOff x="2214165" y="2678142"/>
            <a:chExt cx="1257390" cy="2616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F128976-A9EA-E032-EAA3-C213FA03B347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89EBAA-B10C-6F07-47FA-BE865B293738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IP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侵权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99D8476-0CE8-46CE-F73B-AD39C60A4E7B}"/>
              </a:ext>
            </a:extLst>
          </p:cNvPr>
          <p:cNvGrpSpPr/>
          <p:nvPr/>
        </p:nvGrpSpPr>
        <p:grpSpPr>
          <a:xfrm>
            <a:off x="6960638" y="3314369"/>
            <a:ext cx="1257390" cy="261611"/>
            <a:chOff x="2214165" y="2678142"/>
            <a:chExt cx="1257390" cy="26161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6A85E65-0C11-6638-4D16-BB842F1FD680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599CBA5-6F68-647D-4BC5-2D9507CBB145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二级检测项：内容审核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54721E3-78AD-E7D0-FE3D-04196DC18C5F}"/>
              </a:ext>
            </a:extLst>
          </p:cNvPr>
          <p:cNvGrpSpPr/>
          <p:nvPr/>
        </p:nvGrpSpPr>
        <p:grpSpPr>
          <a:xfrm>
            <a:off x="6960638" y="3622098"/>
            <a:ext cx="1257390" cy="338554"/>
            <a:chOff x="2214165" y="2653547"/>
            <a:chExt cx="1257390" cy="33855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FF0046-12E8-646C-B7A4-CBC0539F041F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D44CE4-DBD1-6E0A-B6F0-D95D41E95770}"/>
                </a:ext>
              </a:extLst>
            </p:cNvPr>
            <p:cNvSpPr txBox="1"/>
            <p:nvPr/>
          </p:nvSpPr>
          <p:spPr>
            <a:xfrm>
              <a:off x="2214165" y="2653547"/>
              <a:ext cx="1257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三级检测项：零级违规：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涉黄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FB40A7E-E9DB-3626-9D1F-39637B9CEE3B}"/>
              </a:ext>
            </a:extLst>
          </p:cNvPr>
          <p:cNvGrpSpPr/>
          <p:nvPr/>
        </p:nvGrpSpPr>
        <p:grpSpPr>
          <a:xfrm>
            <a:off x="6960638" y="3960652"/>
            <a:ext cx="1257390" cy="338554"/>
            <a:chOff x="2214165" y="2653547"/>
            <a:chExt cx="1257390" cy="3385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58C2131-4482-044B-992C-900D077A29B6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6A9F63D-F113-E06B-470C-0F494D750584}"/>
                </a:ext>
              </a:extLst>
            </p:cNvPr>
            <p:cNvSpPr txBox="1"/>
            <p:nvPr/>
          </p:nvSpPr>
          <p:spPr>
            <a:xfrm>
              <a:off x="2214165" y="2653547"/>
              <a:ext cx="1257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三级检测项：零级违规：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涉赌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578D97F-7961-57A5-284B-33C9F8F0E0F5}"/>
              </a:ext>
            </a:extLst>
          </p:cNvPr>
          <p:cNvGrpSpPr/>
          <p:nvPr/>
        </p:nvGrpSpPr>
        <p:grpSpPr>
          <a:xfrm>
            <a:off x="6960638" y="4301345"/>
            <a:ext cx="1257390" cy="338554"/>
            <a:chOff x="2214165" y="2653547"/>
            <a:chExt cx="1257390" cy="3385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CA5DB7-18DB-2C99-BF87-7222468ACD54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CF2458-9EE8-3C65-CCE8-FAEB2B7D62EC}"/>
                </a:ext>
              </a:extLst>
            </p:cNvPr>
            <p:cNvSpPr txBox="1"/>
            <p:nvPr/>
          </p:nvSpPr>
          <p:spPr>
            <a:xfrm>
              <a:off x="2214165" y="2653547"/>
              <a:ext cx="1257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三级检测项：零级违规：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枪支弹药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AD24059-0F35-33E9-9533-43800D89B6E7}"/>
              </a:ext>
            </a:extLst>
          </p:cNvPr>
          <p:cNvGrpSpPr/>
          <p:nvPr/>
        </p:nvGrpSpPr>
        <p:grpSpPr>
          <a:xfrm>
            <a:off x="6960638" y="4664494"/>
            <a:ext cx="1257390" cy="338554"/>
            <a:chOff x="2214165" y="2653547"/>
            <a:chExt cx="1257390" cy="338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51C8D69-BE8A-6EB7-CB77-05E21C4B1BB6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7CE7235-675F-6AEC-AB82-ABC88AE28792}"/>
                </a:ext>
              </a:extLst>
            </p:cNvPr>
            <p:cNvSpPr txBox="1"/>
            <p:nvPr/>
          </p:nvSpPr>
          <p:spPr>
            <a:xfrm>
              <a:off x="2214165" y="2653547"/>
              <a:ext cx="1257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三级检测项：零级违规：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违法入刑类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D95E4A0-AD38-B24B-D758-F3E0DB48661D}"/>
              </a:ext>
            </a:extLst>
          </p:cNvPr>
          <p:cNvGrpSpPr/>
          <p:nvPr/>
        </p:nvGrpSpPr>
        <p:grpSpPr>
          <a:xfrm>
            <a:off x="2217697" y="4243641"/>
            <a:ext cx="1257390" cy="261611"/>
            <a:chOff x="2214165" y="2678142"/>
            <a:chExt cx="1257390" cy="26161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8F0E00B-00D9-1265-64D4-44B9F4CEA961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72F2199-DFF2-D6D7-DAC2-2402489FD8F0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二级检测项：仿冒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15A198-2B2F-D3A2-D43B-D8C97856C1E2}"/>
              </a:ext>
            </a:extLst>
          </p:cNvPr>
          <p:cNvGrpSpPr/>
          <p:nvPr/>
        </p:nvGrpSpPr>
        <p:grpSpPr>
          <a:xfrm>
            <a:off x="2217697" y="4576262"/>
            <a:ext cx="1257390" cy="261611"/>
            <a:chOff x="2214165" y="2678142"/>
            <a:chExt cx="1257390" cy="26161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60D745-B3AB-813C-18A6-A4441AE74D24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4192A4D-75BE-0C9A-A53B-5E579861FA36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二级检测项：同质化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213C4A0-C4CC-971F-A3E2-B983897A0A4E}"/>
              </a:ext>
            </a:extLst>
          </p:cNvPr>
          <p:cNvGrpSpPr/>
          <p:nvPr/>
        </p:nvGrpSpPr>
        <p:grpSpPr>
          <a:xfrm>
            <a:off x="2217697" y="4910608"/>
            <a:ext cx="1257390" cy="261611"/>
            <a:chOff x="2214165" y="2678142"/>
            <a:chExt cx="1257390" cy="26161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368CBA2-CF2D-1A45-FED6-638ABF7E0105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F9895EC-3D84-A84A-4AAD-96B2D523199B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二级检测项：鸿蒙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UX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C6B5C3-7BB5-17DA-6F41-61E1CD2F3162}"/>
              </a:ext>
            </a:extLst>
          </p:cNvPr>
          <p:cNvGrpSpPr/>
          <p:nvPr/>
        </p:nvGrpSpPr>
        <p:grpSpPr>
          <a:xfrm>
            <a:off x="8300624" y="1859694"/>
            <a:ext cx="1433538" cy="261611"/>
            <a:chOff x="4913462" y="1859826"/>
            <a:chExt cx="1433538" cy="26161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BC94641-44A3-1883-2F64-52466D4F8192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B84F1A9-2D61-9C0E-A89E-0582A49E8B81}"/>
                </a:ext>
              </a:extLst>
            </p:cNvPr>
            <p:cNvSpPr txBox="1"/>
            <p:nvPr/>
          </p:nvSpPr>
          <p:spPr>
            <a:xfrm>
              <a:off x="4913462" y="1878579"/>
              <a:ext cx="1433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UGC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相关</a:t>
              </a:r>
            </a:p>
          </p:txBody>
        </p:sp>
      </p:grp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C3AC6575-B69C-1BBC-881B-960EBB873195}"/>
              </a:ext>
            </a:extLst>
          </p:cNvPr>
          <p:cNvCxnSpPr>
            <a:cxnSpLocks/>
            <a:stCxn id="66" idx="2"/>
            <a:endCxn id="30" idx="0"/>
          </p:cNvCxnSpPr>
          <p:nvPr/>
        </p:nvCxnSpPr>
        <p:spPr>
          <a:xfrm rot="16200000" flipH="1">
            <a:off x="6679495" y="-478204"/>
            <a:ext cx="360332" cy="4315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E8F4A67-3E80-275E-C9CB-26D4782934AE}"/>
              </a:ext>
            </a:extLst>
          </p:cNvPr>
          <p:cNvGrpSpPr/>
          <p:nvPr/>
        </p:nvGrpSpPr>
        <p:grpSpPr>
          <a:xfrm>
            <a:off x="6907436" y="5053797"/>
            <a:ext cx="1322754" cy="338554"/>
            <a:chOff x="2158773" y="2658378"/>
            <a:chExt cx="1322754" cy="33855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2AE6677-6EED-0C73-C668-1A2AB868335D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4E32BB6-FA23-1555-7CA2-59C5F395BA6D}"/>
                </a:ext>
              </a:extLst>
            </p:cNvPr>
            <p:cNvSpPr txBox="1"/>
            <p:nvPr/>
          </p:nvSpPr>
          <p:spPr>
            <a:xfrm>
              <a:off x="2158773" y="2658378"/>
              <a:ext cx="13227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三级检测项：是否含有与儿童年龄不相符的广告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84067F-59C7-5C11-CC5D-914E5CC6A02F}"/>
              </a:ext>
            </a:extLst>
          </p:cNvPr>
          <p:cNvGrpSpPr/>
          <p:nvPr/>
        </p:nvGrpSpPr>
        <p:grpSpPr>
          <a:xfrm>
            <a:off x="8388413" y="2287314"/>
            <a:ext cx="1257390" cy="261611"/>
            <a:chOff x="2214165" y="2678142"/>
            <a:chExt cx="1257390" cy="26161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7CB197A-6928-DA54-E69D-1E839CEA9BBC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FAE5DDE-14D7-31ED-52D0-201C48678D19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UGC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测试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9E3BAF0-2D7B-7F07-9C3A-3BF8C4D7C0A6}"/>
              </a:ext>
            </a:extLst>
          </p:cNvPr>
          <p:cNvGrpSpPr/>
          <p:nvPr/>
        </p:nvGrpSpPr>
        <p:grpSpPr>
          <a:xfrm>
            <a:off x="8403517" y="2608895"/>
            <a:ext cx="1257390" cy="261611"/>
            <a:chOff x="2214165" y="2678142"/>
            <a:chExt cx="1257390" cy="26161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8696E26-8B0B-BE11-B66A-1B4C7931CC30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0422B8B-6441-E2BF-5D62-2D1619DF4060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9B028D1-8534-A168-2D85-B79A14AFD108}"/>
              </a:ext>
            </a:extLst>
          </p:cNvPr>
          <p:cNvGrpSpPr/>
          <p:nvPr/>
        </p:nvGrpSpPr>
        <p:grpSpPr>
          <a:xfrm>
            <a:off x="2217697" y="5261545"/>
            <a:ext cx="1257390" cy="261611"/>
            <a:chOff x="2214165" y="2678142"/>
            <a:chExt cx="1257390" cy="26161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D5D238B-ED4B-61A1-8409-EC8E8B808E96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03582F4-0F63-50B8-C181-66254872F7D7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相似度检测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CBE7129-C9C8-74B4-E1B4-1F4C7344BA12}"/>
              </a:ext>
            </a:extLst>
          </p:cNvPr>
          <p:cNvGrpSpPr/>
          <p:nvPr/>
        </p:nvGrpSpPr>
        <p:grpSpPr>
          <a:xfrm>
            <a:off x="9813042" y="2237233"/>
            <a:ext cx="1399630" cy="261611"/>
            <a:chOff x="2146578" y="2303310"/>
            <a:chExt cx="1399630" cy="26161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D2D94EC-6823-49A9-CE85-E3C10818A2E3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086A8DA4-7FC1-6FAF-981A-A8C6A584750B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级检测项：诱骗欺诈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10939C0-9699-76D5-2F63-3DAAD6072A9B}"/>
              </a:ext>
            </a:extLst>
          </p:cNvPr>
          <p:cNvGrpSpPr/>
          <p:nvPr/>
        </p:nvGrpSpPr>
        <p:grpSpPr>
          <a:xfrm>
            <a:off x="9820563" y="1825241"/>
            <a:ext cx="1538713" cy="338554"/>
            <a:chOff x="4868396" y="1827836"/>
            <a:chExt cx="1538713" cy="33855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A3B7837-E386-3282-D584-DAD131583B8B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0B456BF-82C0-032A-7FB4-D55493577759}"/>
                </a:ext>
              </a:extLst>
            </p:cNvPr>
            <p:cNvSpPr txBox="1"/>
            <p:nvPr/>
          </p:nvSpPr>
          <p:spPr>
            <a:xfrm>
              <a:off x="4868396" y="1827836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应用含有虚假信息或广告，诱导用户消费或进行欺诈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B3F06FB-CD4A-8F2D-B2F4-A3A82408E700}"/>
              </a:ext>
            </a:extLst>
          </p:cNvPr>
          <p:cNvGrpSpPr/>
          <p:nvPr/>
        </p:nvGrpSpPr>
        <p:grpSpPr>
          <a:xfrm>
            <a:off x="9884162" y="2587170"/>
            <a:ext cx="1257390" cy="261611"/>
            <a:chOff x="2214165" y="2678142"/>
            <a:chExt cx="1257390" cy="261611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12B3C88-E6F4-DB77-4628-DFA40746E9B0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AF090F7-1011-6F33-0579-DBDCB4FB7E25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A1B54EC5-E358-792A-85ED-A9CDE20A5972}"/>
              </a:ext>
            </a:extLst>
          </p:cNvPr>
          <p:cNvCxnSpPr>
            <a:cxnSpLocks/>
            <a:stCxn id="66" idx="2"/>
            <a:endCxn id="59" idx="0"/>
          </p:cNvCxnSpPr>
          <p:nvPr/>
        </p:nvCxnSpPr>
        <p:spPr>
          <a:xfrm rot="16200000" flipH="1">
            <a:off x="7463229" y="-1261939"/>
            <a:ext cx="357869" cy="5880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0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A8F70-14F5-F377-40D1-BE2FEDDDD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B7FC2024-F113-4F3C-BAA5-F01EC1118F05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5C07211-C913-5A26-07CA-9547E651C489}"/>
              </a:ext>
            </a:extLst>
          </p:cNvPr>
          <p:cNvSpPr txBox="1"/>
          <p:nvPr/>
        </p:nvSpPr>
        <p:spPr>
          <a:xfrm>
            <a:off x="4249335" y="1265165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安全</a:t>
            </a:r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风险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9277DB-9B19-A732-FFC2-6F7021A0A1D6}"/>
              </a:ext>
            </a:extLst>
          </p:cNvPr>
          <p:cNvSpPr/>
          <p:nvPr/>
        </p:nvSpPr>
        <p:spPr>
          <a:xfrm>
            <a:off x="2237783" y="1861545"/>
            <a:ext cx="1217219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A8A2C52-AEF4-C382-546D-B438A9318203}"/>
              </a:ext>
            </a:extLst>
          </p:cNvPr>
          <p:cNvSpPr txBox="1"/>
          <p:nvPr/>
        </p:nvSpPr>
        <p:spPr>
          <a:xfrm>
            <a:off x="2154162" y="1822538"/>
            <a:ext cx="1378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含有病毒、木马等恶意代码，危害用户设备或隐私</a:t>
            </a: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9F1391DB-A885-C8AC-594F-A58AD2E854C2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rot="5400000">
            <a:off x="3593070" y="752685"/>
            <a:ext cx="362183" cy="185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9B7108E-1DD3-4093-A059-184B1B4F545E}"/>
              </a:ext>
            </a:extLst>
          </p:cNvPr>
          <p:cNvGrpSpPr/>
          <p:nvPr/>
        </p:nvGrpSpPr>
        <p:grpSpPr>
          <a:xfrm>
            <a:off x="3551090" y="1837044"/>
            <a:ext cx="1538713" cy="461665"/>
            <a:chOff x="4872799" y="1837044"/>
            <a:chExt cx="1538713" cy="46166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FDB5EB-3B94-4D39-E6F7-109DA009A6FC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9C14985-D328-7D03-5E0D-75488DF1EE3D}"/>
                </a:ext>
              </a:extLst>
            </p:cNvPr>
            <p:cNvSpPr txBox="1"/>
            <p:nvPr/>
          </p:nvSpPr>
          <p:spPr>
            <a:xfrm>
              <a:off x="4872799" y="1837044"/>
              <a:ext cx="153871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在用户不知情或未授权的情况下进行恶意操作，如发送付费短信、窃取数据。</a:t>
              </a:r>
            </a:p>
          </p:txBody>
        </p:sp>
      </p:grp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E285E5A6-7E1E-61AD-DF41-156CB1DAB31A}"/>
              </a:ext>
            </a:extLst>
          </p:cNvPr>
          <p:cNvCxnSpPr>
            <a:cxnSpLocks/>
            <a:stCxn id="66" idx="2"/>
            <a:endCxn id="77" idx="0"/>
          </p:cNvCxnSpPr>
          <p:nvPr/>
        </p:nvCxnSpPr>
        <p:spPr>
          <a:xfrm rot="5400000">
            <a:off x="4324994" y="1482891"/>
            <a:ext cx="360464" cy="393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9A0A8AA-4727-C873-4A10-D9D89DBD4E82}"/>
              </a:ext>
            </a:extLst>
          </p:cNvPr>
          <p:cNvGrpSpPr/>
          <p:nvPr/>
        </p:nvGrpSpPr>
        <p:grpSpPr>
          <a:xfrm>
            <a:off x="5553284" y="1836991"/>
            <a:ext cx="1997296" cy="338554"/>
            <a:chOff x="4696571" y="1826709"/>
            <a:chExt cx="1997296" cy="338554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03CC7AE8-2CAE-7C75-8262-EE7094935875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0408B578-F38B-275E-70F4-E5DCC9A4EC0B}"/>
                </a:ext>
              </a:extLst>
            </p:cNvPr>
            <p:cNvSpPr txBox="1"/>
            <p:nvPr/>
          </p:nvSpPr>
          <p:spPr>
            <a:xfrm>
              <a:off x="4696571" y="1826709"/>
              <a:ext cx="19972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通过隐蔽手段进行非法行为，如远程控制、加密货币挖矿、广告刷量等。</a:t>
              </a:r>
            </a:p>
          </p:txBody>
        </p:sp>
      </p:grpSp>
      <p:cxnSp>
        <p:nvCxnSpPr>
          <p:cNvPr id="144" name="肘形连接符 143">
            <a:extLst>
              <a:ext uri="{FF2B5EF4-FFF2-40B4-BE49-F238E27FC236}">
                <a16:creationId xmlns:a16="http://schemas.microsoft.com/office/drawing/2014/main" id="{4005B75D-64F1-7D33-4FDD-B92069C8C809}"/>
              </a:ext>
            </a:extLst>
          </p:cNvPr>
          <p:cNvCxnSpPr>
            <a:cxnSpLocks/>
            <a:stCxn id="66" idx="2"/>
            <a:endCxn id="142" idx="0"/>
          </p:cNvCxnSpPr>
          <p:nvPr/>
        </p:nvCxnSpPr>
        <p:spPr>
          <a:xfrm rot="16200000" flipH="1">
            <a:off x="5409063" y="792227"/>
            <a:ext cx="370746" cy="1785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C52FEF83-B879-D0AC-0EFF-96E8C22CE5F2}"/>
              </a:ext>
            </a:extLst>
          </p:cNvPr>
          <p:cNvGrpSpPr/>
          <p:nvPr/>
        </p:nvGrpSpPr>
        <p:grpSpPr>
          <a:xfrm>
            <a:off x="2197612" y="2303310"/>
            <a:ext cx="1257390" cy="261611"/>
            <a:chOff x="2197612" y="2303310"/>
            <a:chExt cx="1257390" cy="261611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FCF1C6C-7721-DD49-F6D5-9B1836ED1CFB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D2F52F7C-1DAA-EEE8-5703-58C7CB499D3A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二级检测项：病毒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4112C278-42D7-C617-7559-6B50580B24F4}"/>
              </a:ext>
            </a:extLst>
          </p:cNvPr>
          <p:cNvGrpSpPr/>
          <p:nvPr/>
        </p:nvGrpSpPr>
        <p:grpSpPr>
          <a:xfrm>
            <a:off x="2230864" y="2914831"/>
            <a:ext cx="1257390" cy="338554"/>
            <a:chOff x="2227332" y="2658799"/>
            <a:chExt cx="1257390" cy="338554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6DBF2B00-BDB2-6D46-8E5F-9AFBAB7E1460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7E5AF96A-0878-496E-7FD7-2FD78CD66744}"/>
                </a:ext>
              </a:extLst>
            </p:cNvPr>
            <p:cNvSpPr txBox="1"/>
            <p:nvPr/>
          </p:nvSpPr>
          <p:spPr>
            <a:xfrm>
              <a:off x="2227332" y="2658799"/>
              <a:ext cx="1257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黑名单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恶意</a:t>
              </a:r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SDK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检测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</a:t>
              </a:r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SDK</a:t>
              </a: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9F9569D4-B0E2-D0F4-4DAC-AA84BDAC63A3}"/>
              </a:ext>
            </a:extLst>
          </p:cNvPr>
          <p:cNvGrpSpPr/>
          <p:nvPr/>
        </p:nvGrpSpPr>
        <p:grpSpPr>
          <a:xfrm>
            <a:off x="2197612" y="2614855"/>
            <a:ext cx="1257390" cy="261611"/>
            <a:chOff x="2197612" y="2303310"/>
            <a:chExt cx="1257390" cy="261611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7451E910-690F-BBD1-F57F-70449EF29DF0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9D8DD665-9B0F-82B3-75E9-A203124A58D4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恶意代码检测模块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E65786BB-461C-40B2-D3B8-5E7DA78F68CD}"/>
              </a:ext>
            </a:extLst>
          </p:cNvPr>
          <p:cNvGrpSpPr/>
          <p:nvPr/>
        </p:nvGrpSpPr>
        <p:grpSpPr>
          <a:xfrm>
            <a:off x="2214600" y="3272728"/>
            <a:ext cx="1257390" cy="261611"/>
            <a:chOff x="2214165" y="2678142"/>
            <a:chExt cx="1257390" cy="261611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FB802AFF-B727-D062-4168-A629A7C712EF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D62914A9-753E-A0DD-7A7F-CF7A6DD41D96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200A4A42-3D38-D5AC-F867-CE4703C9D85C}"/>
              </a:ext>
            </a:extLst>
          </p:cNvPr>
          <p:cNvGrpSpPr/>
          <p:nvPr/>
        </p:nvGrpSpPr>
        <p:grpSpPr>
          <a:xfrm>
            <a:off x="3675479" y="3639304"/>
            <a:ext cx="1257390" cy="261611"/>
            <a:chOff x="2214165" y="2678142"/>
            <a:chExt cx="1257390" cy="261611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04C1E35D-25F5-A427-CC28-60956D459211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926C3E65-F0F3-355D-0A2A-778E0A824153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1F82A1B0-5CF7-1AD6-6861-5AD219EF5A92}"/>
              </a:ext>
            </a:extLst>
          </p:cNvPr>
          <p:cNvGrpSpPr/>
          <p:nvPr/>
        </p:nvGrpSpPr>
        <p:grpSpPr>
          <a:xfrm>
            <a:off x="5853548" y="2950062"/>
            <a:ext cx="1257390" cy="261611"/>
            <a:chOff x="2214165" y="2678142"/>
            <a:chExt cx="1257390" cy="261611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FD7EA795-AC08-282F-C0C0-BA04C059B74E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C4901884-60AE-509B-2EEF-7373D0FA5822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50ED558-54E7-51EA-8F90-BB5CCE1AFFAA}"/>
              </a:ext>
            </a:extLst>
          </p:cNvPr>
          <p:cNvGrpSpPr/>
          <p:nvPr/>
        </p:nvGrpSpPr>
        <p:grpSpPr>
          <a:xfrm>
            <a:off x="3631722" y="2298709"/>
            <a:ext cx="1399630" cy="261611"/>
            <a:chOff x="2150926" y="2303310"/>
            <a:chExt cx="1399630" cy="2616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6A32C22-15F2-3B6F-F60B-B4451E4C202D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86C57E0-D4C8-2E9B-280B-184ADFD07B9E}"/>
                </a:ext>
              </a:extLst>
            </p:cNvPr>
            <p:cNvSpPr txBox="1"/>
            <p:nvPr/>
          </p:nvSpPr>
          <p:spPr>
            <a:xfrm>
              <a:off x="2150926" y="2333705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级检测项：恶意拉活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45D2560-6C03-87ED-5E6A-68E40630D041}"/>
              </a:ext>
            </a:extLst>
          </p:cNvPr>
          <p:cNvGrpSpPr/>
          <p:nvPr/>
        </p:nvGrpSpPr>
        <p:grpSpPr>
          <a:xfrm>
            <a:off x="3620631" y="2580015"/>
            <a:ext cx="1399630" cy="338554"/>
            <a:chOff x="2151412" y="2273071"/>
            <a:chExt cx="1399630" cy="33855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13B63F-BC04-2FA1-8E6A-7FC633451F4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E780C39-B3ED-58FA-B34C-649809B60393}"/>
                </a:ext>
              </a:extLst>
            </p:cNvPr>
            <p:cNvSpPr txBox="1"/>
            <p:nvPr/>
          </p:nvSpPr>
          <p:spPr>
            <a:xfrm>
              <a:off x="2151412" y="2273071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级检测项：恶意收集个人数据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641B9B3-E221-AFE7-73C7-E71E651115CE}"/>
              </a:ext>
            </a:extLst>
          </p:cNvPr>
          <p:cNvGrpSpPr/>
          <p:nvPr/>
        </p:nvGrpSpPr>
        <p:grpSpPr>
          <a:xfrm>
            <a:off x="3615797" y="2941079"/>
            <a:ext cx="1399630" cy="261611"/>
            <a:chOff x="2150926" y="2303310"/>
            <a:chExt cx="1399630" cy="26161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03A4BC3-FB46-B39B-2A1C-46275EE6F41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56AEB41-EDEB-4814-039E-0B7408BB5A23}"/>
                </a:ext>
              </a:extLst>
            </p:cNvPr>
            <p:cNvSpPr txBox="1"/>
            <p:nvPr/>
          </p:nvSpPr>
          <p:spPr>
            <a:xfrm>
              <a:off x="2150926" y="2333705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级检测项：恶意保活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4CE8E79-BB97-6833-9CCF-9C4FB5552A22}"/>
              </a:ext>
            </a:extLst>
          </p:cNvPr>
          <p:cNvGrpSpPr/>
          <p:nvPr/>
        </p:nvGrpSpPr>
        <p:grpSpPr>
          <a:xfrm>
            <a:off x="5786776" y="2279375"/>
            <a:ext cx="1494048" cy="261611"/>
            <a:chOff x="2150926" y="2303310"/>
            <a:chExt cx="1494048" cy="26161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3B21703-870D-BE00-50B9-5FB7B8131C6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3BC63DE-BE59-E058-EB63-BFFE476F7769}"/>
                </a:ext>
              </a:extLst>
            </p:cNvPr>
            <p:cNvSpPr txBox="1"/>
            <p:nvPr/>
          </p:nvSpPr>
          <p:spPr>
            <a:xfrm>
              <a:off x="2150926" y="2333705"/>
              <a:ext cx="14940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级检测项：访问恶意地址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CFA7C9C-7C8A-2CDB-521A-C137A226E63B}"/>
              </a:ext>
            </a:extLst>
          </p:cNvPr>
          <p:cNvGrpSpPr/>
          <p:nvPr/>
        </p:nvGrpSpPr>
        <p:grpSpPr>
          <a:xfrm>
            <a:off x="3608707" y="3275922"/>
            <a:ext cx="1399630" cy="261611"/>
            <a:chOff x="2150926" y="2303310"/>
            <a:chExt cx="1399630" cy="261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67EA51B-C817-FCC7-BE4A-770EE9193D7E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591BAC5-6FAE-23A9-1E19-B53D625F7256}"/>
                </a:ext>
              </a:extLst>
            </p:cNvPr>
            <p:cNvSpPr txBox="1"/>
            <p:nvPr/>
          </p:nvSpPr>
          <p:spPr>
            <a:xfrm>
              <a:off x="2150926" y="2333705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级检测项：恶意锁屏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96CDE6A-2C2F-D54F-F27C-2978D0E1A0BD}"/>
              </a:ext>
            </a:extLst>
          </p:cNvPr>
          <p:cNvGrpSpPr/>
          <p:nvPr/>
        </p:nvGrpSpPr>
        <p:grpSpPr>
          <a:xfrm>
            <a:off x="2225284" y="3603115"/>
            <a:ext cx="1325805" cy="338554"/>
            <a:chOff x="2227331" y="2658799"/>
            <a:chExt cx="1325805" cy="33855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1DD6EF-E938-66D2-4049-0FF1B7EC16FB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9968D13-C507-6234-ABEF-21EAF470A5F2}"/>
                </a:ext>
              </a:extLst>
            </p:cNvPr>
            <p:cNvSpPr txBox="1"/>
            <p:nvPr/>
          </p:nvSpPr>
          <p:spPr>
            <a:xfrm>
              <a:off x="2227331" y="2658799"/>
              <a:ext cx="132580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三级检测项：恶意破坏系统或强制启动系统服务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671EE7D-E4C9-E430-AF46-4CFA2CF62F28}"/>
              </a:ext>
            </a:extLst>
          </p:cNvPr>
          <p:cNvGrpSpPr/>
          <p:nvPr/>
        </p:nvGrpSpPr>
        <p:grpSpPr>
          <a:xfrm>
            <a:off x="3615797" y="4000182"/>
            <a:ext cx="1399630" cy="261611"/>
            <a:chOff x="2150926" y="2303310"/>
            <a:chExt cx="1399630" cy="26161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BD65A87-F9F5-86F9-FD2A-A9888FB49DE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85B555F-C464-F93A-772D-D0E3344F04A6}"/>
                </a:ext>
              </a:extLst>
            </p:cNvPr>
            <p:cNvSpPr txBox="1"/>
            <p:nvPr/>
          </p:nvSpPr>
          <p:spPr>
            <a:xfrm>
              <a:off x="2150926" y="2333705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级检测项：恶意分发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61FB0CA-998A-E22E-065D-C9521CC25AAA}"/>
              </a:ext>
            </a:extLst>
          </p:cNvPr>
          <p:cNvGrpSpPr/>
          <p:nvPr/>
        </p:nvGrpSpPr>
        <p:grpSpPr>
          <a:xfrm>
            <a:off x="3615797" y="4357533"/>
            <a:ext cx="1399630" cy="261611"/>
            <a:chOff x="2150926" y="2303310"/>
            <a:chExt cx="1399630" cy="26161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47F2014-D1FC-6774-E036-6085626125C7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F51438D-8688-41D2-B6AF-941E0647F16D}"/>
                </a:ext>
              </a:extLst>
            </p:cNvPr>
            <p:cNvSpPr txBox="1"/>
            <p:nvPr/>
          </p:nvSpPr>
          <p:spPr>
            <a:xfrm>
              <a:off x="2150926" y="2333705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级检测项：恶意隐匿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8D45E62-8133-B87A-5665-45A0DD2CE829}"/>
              </a:ext>
            </a:extLst>
          </p:cNvPr>
          <p:cNvGrpSpPr/>
          <p:nvPr/>
        </p:nvGrpSpPr>
        <p:grpSpPr>
          <a:xfrm>
            <a:off x="3608707" y="4714884"/>
            <a:ext cx="1399630" cy="261611"/>
            <a:chOff x="2150926" y="2303310"/>
            <a:chExt cx="1399630" cy="26161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1E1C50-0AAF-10BC-9296-4F4D3F866C57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846AF4-7C34-EABE-F972-4C0FD506B49C}"/>
                </a:ext>
              </a:extLst>
            </p:cNvPr>
            <p:cNvSpPr txBox="1"/>
            <p:nvPr/>
          </p:nvSpPr>
          <p:spPr>
            <a:xfrm>
              <a:off x="2150926" y="2333705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级检测项：恶意霸屏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821B6D6-C684-ED17-9901-9FFF7F8CC908}"/>
              </a:ext>
            </a:extLst>
          </p:cNvPr>
          <p:cNvGrpSpPr/>
          <p:nvPr/>
        </p:nvGrpSpPr>
        <p:grpSpPr>
          <a:xfrm>
            <a:off x="3580143" y="5072235"/>
            <a:ext cx="1462241" cy="261611"/>
            <a:chOff x="2115272" y="2303310"/>
            <a:chExt cx="1462241" cy="26161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B24888-4FE4-FFDB-3549-F899CFF75F22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2B98B65-D459-923C-DBA7-90B163C1612E}"/>
                </a:ext>
              </a:extLst>
            </p:cNvPr>
            <p:cNvSpPr txBox="1"/>
            <p:nvPr/>
          </p:nvSpPr>
          <p:spPr>
            <a:xfrm>
              <a:off x="2115272" y="2333705"/>
              <a:ext cx="146224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级检测项：异常后台弹窗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27183E2-17B5-D5D3-FB57-6D95DE693B57}"/>
              </a:ext>
            </a:extLst>
          </p:cNvPr>
          <p:cNvGrpSpPr/>
          <p:nvPr/>
        </p:nvGrpSpPr>
        <p:grpSpPr>
          <a:xfrm>
            <a:off x="3569744" y="5416004"/>
            <a:ext cx="1461608" cy="261611"/>
            <a:chOff x="2104240" y="2303310"/>
            <a:chExt cx="1461608" cy="26161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75C12D8-DD96-EE13-190F-444AD96AB657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20F1ECC-907E-F261-F50E-4F5C997C7A95}"/>
                </a:ext>
              </a:extLst>
            </p:cNvPr>
            <p:cNvSpPr txBox="1"/>
            <p:nvPr/>
          </p:nvSpPr>
          <p:spPr>
            <a:xfrm>
              <a:off x="2104240" y="2341546"/>
              <a:ext cx="146160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级检测项：异常功能消耗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7B0BAD7-9639-E2BD-77FD-369889D041BE}"/>
              </a:ext>
            </a:extLst>
          </p:cNvPr>
          <p:cNvGrpSpPr/>
          <p:nvPr/>
        </p:nvGrpSpPr>
        <p:grpSpPr>
          <a:xfrm>
            <a:off x="5786776" y="2590105"/>
            <a:ext cx="1494048" cy="338554"/>
            <a:chOff x="2150926" y="2275641"/>
            <a:chExt cx="1494048" cy="33855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ABC0E81-129F-5F5E-F4F2-60DC5223276C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DD6449E-4A76-798D-5888-AF31B0ADAF47}"/>
                </a:ext>
              </a:extLst>
            </p:cNvPr>
            <p:cNvSpPr txBox="1"/>
            <p:nvPr/>
          </p:nvSpPr>
          <p:spPr>
            <a:xfrm>
              <a:off x="2150926" y="2275641"/>
              <a:ext cx="14940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级检测项：异常后台行为（什么行为？）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B5351F6-9D6A-5B1B-38FD-A398E68E6806}"/>
              </a:ext>
            </a:extLst>
          </p:cNvPr>
          <p:cNvGrpSpPr/>
          <p:nvPr/>
        </p:nvGrpSpPr>
        <p:grpSpPr>
          <a:xfrm>
            <a:off x="3564698" y="5734314"/>
            <a:ext cx="1461608" cy="338554"/>
            <a:chOff x="2099194" y="2277851"/>
            <a:chExt cx="1461608" cy="33855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6E850D2-DB5D-D09B-CF40-C18D4385B1F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56BF882-BADE-9C07-125A-2A091E6EAB56}"/>
                </a:ext>
              </a:extLst>
            </p:cNvPr>
            <p:cNvSpPr txBox="1"/>
            <p:nvPr/>
          </p:nvSpPr>
          <p:spPr>
            <a:xfrm>
              <a:off x="2099194" y="2277851"/>
              <a:ext cx="14616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级检测项：异常网络流量消耗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90F9558-8BAD-1D36-AC75-767EE65E481E}"/>
              </a:ext>
            </a:extLst>
          </p:cNvPr>
          <p:cNvGrpSpPr/>
          <p:nvPr/>
        </p:nvGrpSpPr>
        <p:grpSpPr>
          <a:xfrm>
            <a:off x="3611448" y="6098729"/>
            <a:ext cx="1399630" cy="261611"/>
            <a:chOff x="2146578" y="2303310"/>
            <a:chExt cx="1399630" cy="26161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FAD01F3-815C-69BA-1547-7DAE04B0B692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5D75AC6-83A1-401A-F177-F1BCC55327DE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级检测项：强制更新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0E76BFF-599A-4387-CC54-94037A79A1FE}"/>
              </a:ext>
            </a:extLst>
          </p:cNvPr>
          <p:cNvGrpSpPr/>
          <p:nvPr/>
        </p:nvGrpSpPr>
        <p:grpSpPr>
          <a:xfrm>
            <a:off x="7627691" y="2260198"/>
            <a:ext cx="1246458" cy="261611"/>
            <a:chOff x="2227332" y="2678142"/>
            <a:chExt cx="1246458" cy="26161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B3335F4-8863-F134-EE26-7ADA993BB917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96D7B21-F010-0FBA-4243-4468BC032272}"/>
                </a:ext>
              </a:extLst>
            </p:cNvPr>
            <p:cNvSpPr txBox="1"/>
            <p:nvPr/>
          </p:nvSpPr>
          <p:spPr>
            <a:xfrm>
              <a:off x="2227332" y="2716653"/>
              <a:ext cx="124645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三级检测项：恶意变脸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935FA99-1C6F-7607-22FC-0817D6E90BF8}"/>
              </a:ext>
            </a:extLst>
          </p:cNvPr>
          <p:cNvGrpSpPr/>
          <p:nvPr/>
        </p:nvGrpSpPr>
        <p:grpSpPr>
          <a:xfrm>
            <a:off x="7627691" y="1870108"/>
            <a:ext cx="1173586" cy="261611"/>
            <a:chOff x="5043438" y="1859826"/>
            <a:chExt cx="1173586" cy="26161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862277-9503-A882-EE5F-0F5AB3CD39E8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653877A-8631-236E-EA57-AABD9610AB99}"/>
                </a:ext>
              </a:extLst>
            </p:cNvPr>
            <p:cNvSpPr txBox="1"/>
            <p:nvPr/>
          </p:nvSpPr>
          <p:spPr>
            <a:xfrm>
              <a:off x="5263612" y="1895711"/>
              <a:ext cx="73323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其他</a:t>
              </a:r>
            </a:p>
          </p:txBody>
        </p:sp>
      </p:grp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7EBDBAD6-61E1-744E-E720-A7A900B5AD0F}"/>
              </a:ext>
            </a:extLst>
          </p:cNvPr>
          <p:cNvCxnSpPr>
            <a:cxnSpLocks/>
            <a:stCxn id="66" idx="2"/>
            <a:endCxn id="56" idx="0"/>
          </p:cNvCxnSpPr>
          <p:nvPr/>
        </p:nvCxnSpPr>
        <p:spPr>
          <a:xfrm rot="16200000" flipH="1">
            <a:off x="6272833" y="-71543"/>
            <a:ext cx="370746" cy="3512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9AC95F3-34FE-B1FB-C8AA-B34D74D732DF}"/>
              </a:ext>
            </a:extLst>
          </p:cNvPr>
          <p:cNvGrpSpPr/>
          <p:nvPr/>
        </p:nvGrpSpPr>
        <p:grpSpPr>
          <a:xfrm>
            <a:off x="7512166" y="2580015"/>
            <a:ext cx="1469172" cy="338554"/>
            <a:chOff x="2100830" y="2277248"/>
            <a:chExt cx="1469172" cy="338554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BCDB463-B8E9-E8D7-7F06-1576977A226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3319501B-827D-2575-306C-9B4CC7856094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级检测项：攻击系统漏洞，造成重大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6D6BC14-34BE-63D8-6809-1FB009D5EA10}"/>
              </a:ext>
            </a:extLst>
          </p:cNvPr>
          <p:cNvGrpSpPr/>
          <p:nvPr/>
        </p:nvGrpSpPr>
        <p:grpSpPr>
          <a:xfrm>
            <a:off x="7546271" y="3244762"/>
            <a:ext cx="1469172" cy="338554"/>
            <a:chOff x="2133824" y="2274118"/>
            <a:chExt cx="1469172" cy="338554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AF2A06B-D459-7F67-906D-B2684F82BD81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1F983470-026C-C84A-F534-35488AAD2EC3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级检测项：隐私政策中未声明自启动行为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3BDCB0D-8AE7-55FD-E5CD-B39A214BD5EC}"/>
              </a:ext>
            </a:extLst>
          </p:cNvPr>
          <p:cNvGrpSpPr/>
          <p:nvPr/>
        </p:nvGrpSpPr>
        <p:grpSpPr>
          <a:xfrm>
            <a:off x="7627691" y="2944091"/>
            <a:ext cx="1257390" cy="261611"/>
            <a:chOff x="2214165" y="2678142"/>
            <a:chExt cx="1257390" cy="261611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1141492-0A24-E9E1-5BEA-5707A4824E2E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2221A84-2B74-DD28-DE9E-52CF0F6D5DCA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存在自启动行为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1190B38C-B59D-755A-9222-69B8B4384E32}"/>
              </a:ext>
            </a:extLst>
          </p:cNvPr>
          <p:cNvSpPr/>
          <p:nvPr/>
        </p:nvSpPr>
        <p:spPr>
          <a:xfrm>
            <a:off x="7639325" y="2904219"/>
            <a:ext cx="1325804" cy="71823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6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A9D1A-1467-762E-62B7-6B1220D65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B83B615B-D28E-314C-AF4E-B4261D7D031C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810F1A4-6DE7-7917-44B1-147A7E6651E4}"/>
              </a:ext>
            </a:extLst>
          </p:cNvPr>
          <p:cNvSpPr txBox="1"/>
          <p:nvPr/>
        </p:nvSpPr>
        <p:spPr>
          <a:xfrm>
            <a:off x="4123039" y="1258608"/>
            <a:ext cx="11265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功能兼容性风险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E87B623-7D00-E60D-7AC9-B89AE69B4060}"/>
              </a:ext>
            </a:extLst>
          </p:cNvPr>
          <p:cNvSpPr/>
          <p:nvPr/>
        </p:nvSpPr>
        <p:spPr>
          <a:xfrm>
            <a:off x="2237783" y="1861545"/>
            <a:ext cx="1217219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DF9280D-27C4-E2F8-DD36-EB9C2D71C520}"/>
              </a:ext>
            </a:extLst>
          </p:cNvPr>
          <p:cNvSpPr txBox="1"/>
          <p:nvPr/>
        </p:nvSpPr>
        <p:spPr>
          <a:xfrm>
            <a:off x="2160791" y="1836172"/>
            <a:ext cx="1378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应用在不同设备或网络环境下不兼容，影响用户正常使用</a:t>
            </a: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0F1BEEC2-A1C2-186A-A83C-1C91849B5355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rot="5400000">
            <a:off x="3593070" y="752685"/>
            <a:ext cx="362183" cy="185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8BA89DF3-4686-2201-6065-44A6EB02804D}"/>
              </a:ext>
            </a:extLst>
          </p:cNvPr>
          <p:cNvGrpSpPr/>
          <p:nvPr/>
        </p:nvGrpSpPr>
        <p:grpSpPr>
          <a:xfrm>
            <a:off x="3551090" y="1837044"/>
            <a:ext cx="1538713" cy="338554"/>
            <a:chOff x="4872799" y="1837044"/>
            <a:chExt cx="1538713" cy="33855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701EEE2-422A-D63E-33DD-BD97A4E355BA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61B35AC-0A99-68A4-A736-AD47153F65B0}"/>
                </a:ext>
              </a:extLst>
            </p:cNvPr>
            <p:cNvSpPr txBox="1"/>
            <p:nvPr/>
          </p:nvSpPr>
          <p:spPr>
            <a:xfrm>
              <a:off x="4872799" y="1837044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应用功能不完善或存在运行不稳定问题，频繁崩溃、闪退</a:t>
              </a:r>
            </a:p>
          </p:txBody>
        </p:sp>
      </p:grp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0B1F320D-8148-7CF3-AF29-795D416BD1B8}"/>
              </a:ext>
            </a:extLst>
          </p:cNvPr>
          <p:cNvCxnSpPr>
            <a:cxnSpLocks/>
            <a:stCxn id="66" idx="2"/>
            <a:endCxn id="77" idx="0"/>
          </p:cNvCxnSpPr>
          <p:nvPr/>
        </p:nvCxnSpPr>
        <p:spPr>
          <a:xfrm rot="5400000">
            <a:off x="4324994" y="1482891"/>
            <a:ext cx="360464" cy="393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F00388D2-A4B9-1A15-3E2F-F0521FBFF738}"/>
              </a:ext>
            </a:extLst>
          </p:cNvPr>
          <p:cNvGrpSpPr/>
          <p:nvPr/>
        </p:nvGrpSpPr>
        <p:grpSpPr>
          <a:xfrm>
            <a:off x="5221174" y="2227572"/>
            <a:ext cx="1399630" cy="261611"/>
            <a:chOff x="2146578" y="2303310"/>
            <a:chExt cx="1399630" cy="2616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673274A-F4AE-A88A-C9A1-6C98907578F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367762-3929-AF0B-C800-0AAB876E1773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级检测项：虚假功能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84A5A8D-07F9-5C16-483D-170406554941}"/>
              </a:ext>
            </a:extLst>
          </p:cNvPr>
          <p:cNvGrpSpPr/>
          <p:nvPr/>
        </p:nvGrpSpPr>
        <p:grpSpPr>
          <a:xfrm>
            <a:off x="5155981" y="1827836"/>
            <a:ext cx="1538713" cy="338554"/>
            <a:chOff x="4860875" y="1827836"/>
            <a:chExt cx="1538713" cy="3385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10F2F8D-4D74-C859-D412-622CF373A0AF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E19DC9C-8F67-1E8A-7329-87163EF47A6C}"/>
                </a:ext>
              </a:extLst>
            </p:cNvPr>
            <p:cNvSpPr txBox="1"/>
            <p:nvPr/>
          </p:nvSpPr>
          <p:spPr>
            <a:xfrm>
              <a:off x="4860875" y="1827836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应用功能描述与实际不符，提供虚假或误导性的功能</a:t>
              </a:r>
            </a:p>
          </p:txBody>
        </p:sp>
      </p:grp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F81FA115-AA05-61CF-980F-88A71BAE8046}"/>
              </a:ext>
            </a:extLst>
          </p:cNvPr>
          <p:cNvCxnSpPr>
            <a:cxnSpLocks/>
            <a:stCxn id="66" idx="2"/>
            <a:endCxn id="5" idx="0"/>
          </p:cNvCxnSpPr>
          <p:nvPr/>
        </p:nvCxnSpPr>
        <p:spPr>
          <a:xfrm rot="16200000" flipH="1">
            <a:off x="5133401" y="1067890"/>
            <a:ext cx="360464" cy="1223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A5DC365-5A7B-BC21-EAF5-BE9182745C15}"/>
              </a:ext>
            </a:extLst>
          </p:cNvPr>
          <p:cNvGrpSpPr/>
          <p:nvPr/>
        </p:nvGrpSpPr>
        <p:grpSpPr>
          <a:xfrm>
            <a:off x="2152547" y="2227572"/>
            <a:ext cx="1399630" cy="261611"/>
            <a:chOff x="2146578" y="2303310"/>
            <a:chExt cx="1399630" cy="26161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78DC7B7-842B-4296-830F-619F97316A2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3B7994B-680C-5DAB-DC3E-3FC73A679314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级检测项：安装冲突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5CFD291-EFF6-0C79-35FF-8763724ED516}"/>
              </a:ext>
            </a:extLst>
          </p:cNvPr>
          <p:cNvGrpSpPr/>
          <p:nvPr/>
        </p:nvGrpSpPr>
        <p:grpSpPr>
          <a:xfrm>
            <a:off x="5120435" y="2587781"/>
            <a:ext cx="1601107" cy="261611"/>
            <a:chOff x="2045839" y="2303310"/>
            <a:chExt cx="1601107" cy="26161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A2B4970-7903-9AAA-CBF3-0EA43FB15353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9F9D407-378B-3088-9B0A-793E38953CC1}"/>
                </a:ext>
              </a:extLst>
            </p:cNvPr>
            <p:cNvSpPr txBox="1"/>
            <p:nvPr/>
          </p:nvSpPr>
          <p:spPr>
            <a:xfrm>
              <a:off x="2045839" y="2338585"/>
              <a:ext cx="16011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级检测项：异常桌面图标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AE08808-1632-274C-AF09-90AB2E7C03ED}"/>
              </a:ext>
            </a:extLst>
          </p:cNvPr>
          <p:cNvGrpSpPr/>
          <p:nvPr/>
        </p:nvGrpSpPr>
        <p:grpSpPr>
          <a:xfrm>
            <a:off x="3608707" y="2217985"/>
            <a:ext cx="1399630" cy="338554"/>
            <a:chOff x="2146578" y="2281886"/>
            <a:chExt cx="1399630" cy="33855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A172DC-F978-7EC5-5CF2-F13E92B71815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E5BC89-6AA5-AE7F-8685-D5C4D2111C17}"/>
                </a:ext>
              </a:extLst>
            </p:cNvPr>
            <p:cNvSpPr txBox="1"/>
            <p:nvPr/>
          </p:nvSpPr>
          <p:spPr>
            <a:xfrm>
              <a:off x="2146578" y="2281886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级检测项：拒绝授权后无法进入应用或退出应用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67666C-6DFA-4FBB-E61A-B7C29E077788}"/>
              </a:ext>
            </a:extLst>
          </p:cNvPr>
          <p:cNvGrpSpPr/>
          <p:nvPr/>
        </p:nvGrpSpPr>
        <p:grpSpPr>
          <a:xfrm>
            <a:off x="2146577" y="2605758"/>
            <a:ext cx="1399630" cy="261611"/>
            <a:chOff x="2146578" y="2303310"/>
            <a:chExt cx="1399630" cy="26161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E4F4852-9733-1EF6-6E50-84C8113E3E15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A05A8CC-B369-EB8B-7014-14AC0AFCE648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二级检测项：安卓兼容性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AC9B834-C8C3-6107-B2B0-2F18E32B6A67}"/>
              </a:ext>
            </a:extLst>
          </p:cNvPr>
          <p:cNvGrpSpPr/>
          <p:nvPr/>
        </p:nvGrpSpPr>
        <p:grpSpPr>
          <a:xfrm>
            <a:off x="3608707" y="2599972"/>
            <a:ext cx="1399630" cy="261611"/>
            <a:chOff x="2146578" y="2303310"/>
            <a:chExt cx="1399630" cy="26161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96E823-D7D2-27C8-FC33-071B65AECCAB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18D4477-0037-A1AC-F26B-943C395EDE7E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二级检测项：鸿蒙稳定性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F594E25-1AAA-2A80-39A4-7378D3169330}"/>
              </a:ext>
            </a:extLst>
          </p:cNvPr>
          <p:cNvGrpSpPr/>
          <p:nvPr/>
        </p:nvGrpSpPr>
        <p:grpSpPr>
          <a:xfrm>
            <a:off x="3608707" y="2939129"/>
            <a:ext cx="1399630" cy="261611"/>
            <a:chOff x="2146578" y="2303310"/>
            <a:chExt cx="1399630" cy="26161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6C2256F-D97F-ACF7-F089-B446ED706145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0F0F4F8-4DCB-CE64-F7C4-1681DCBF50BB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二级检测项：鸿蒙功耗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4EECDB-DC86-7641-889E-B19B68C7C01F}"/>
              </a:ext>
            </a:extLst>
          </p:cNvPr>
          <p:cNvGrpSpPr/>
          <p:nvPr/>
        </p:nvGrpSpPr>
        <p:grpSpPr>
          <a:xfrm>
            <a:off x="2200088" y="2983943"/>
            <a:ext cx="1257390" cy="261611"/>
            <a:chOff x="2214165" y="2678142"/>
            <a:chExt cx="1257390" cy="26161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B8733AC-92B9-F633-D512-5968B29ECB34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E5C8C22-E0B4-BE7D-CDF2-DB6FD15E4EAA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3EB90D8-91EE-5CDD-58FF-2C4629F7B6AF}"/>
              </a:ext>
            </a:extLst>
          </p:cNvPr>
          <p:cNvGrpSpPr/>
          <p:nvPr/>
        </p:nvGrpSpPr>
        <p:grpSpPr>
          <a:xfrm>
            <a:off x="3679827" y="3301369"/>
            <a:ext cx="1257390" cy="261611"/>
            <a:chOff x="2214165" y="2678142"/>
            <a:chExt cx="1257390" cy="26161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0E3E414-2C99-2121-590F-6ABE0A5E2A9A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A27032F-78E2-F66B-7FED-03CC82029FEB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A08A9D5-7BB2-69CF-E56C-61496E27661B}"/>
              </a:ext>
            </a:extLst>
          </p:cNvPr>
          <p:cNvGrpSpPr/>
          <p:nvPr/>
        </p:nvGrpSpPr>
        <p:grpSpPr>
          <a:xfrm>
            <a:off x="5292293" y="2922765"/>
            <a:ext cx="1257390" cy="261611"/>
            <a:chOff x="2214165" y="2678142"/>
            <a:chExt cx="1257390" cy="26161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65A9718-0F97-1DA2-108B-467F70F84CBB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3464297-D646-F596-59D1-5953CEF88FD1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532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1CC8F-CC6C-8FD9-F678-09F2798A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D56C592B-173E-2794-0EF2-70A6C02F14CA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08D9869-894B-7FD4-8578-9F87F68E6A64}"/>
              </a:ext>
            </a:extLst>
          </p:cNvPr>
          <p:cNvSpPr txBox="1"/>
          <p:nvPr/>
        </p:nvSpPr>
        <p:spPr>
          <a:xfrm>
            <a:off x="4123039" y="1258608"/>
            <a:ext cx="11265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广告与推送信息风险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11A2AD7-6916-6F16-364B-733C7C90E6CC}"/>
              </a:ext>
            </a:extLst>
          </p:cNvPr>
          <p:cNvSpPr/>
          <p:nvPr/>
        </p:nvSpPr>
        <p:spPr>
          <a:xfrm>
            <a:off x="2237783" y="1861545"/>
            <a:ext cx="1217219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19B235C-1E64-5806-D2B3-BAEB4DCBF726}"/>
              </a:ext>
            </a:extLst>
          </p:cNvPr>
          <p:cNvSpPr txBox="1"/>
          <p:nvPr/>
        </p:nvSpPr>
        <p:spPr>
          <a:xfrm>
            <a:off x="2160791" y="1836172"/>
            <a:ext cx="1378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广告或推送信息频繁且无法关闭，干扰用户体验</a:t>
            </a: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ECCEDCAF-6589-4A68-1569-C462716F711B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rot="5400000">
            <a:off x="3593070" y="752685"/>
            <a:ext cx="362183" cy="185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B40F036-3E23-F65C-6ADA-22BA55CE26C5}"/>
              </a:ext>
            </a:extLst>
          </p:cNvPr>
          <p:cNvGrpSpPr/>
          <p:nvPr/>
        </p:nvGrpSpPr>
        <p:grpSpPr>
          <a:xfrm>
            <a:off x="3551090" y="1837044"/>
            <a:ext cx="1538713" cy="338554"/>
            <a:chOff x="4872799" y="1837044"/>
            <a:chExt cx="1538713" cy="33855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C91F6A4-BCB5-3ED6-5CD5-7BED0E0D2A0F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CFF09E8-4A75-5D29-2C20-0A87E74C3047}"/>
                </a:ext>
              </a:extLst>
            </p:cNvPr>
            <p:cNvSpPr txBox="1"/>
            <p:nvPr/>
          </p:nvSpPr>
          <p:spPr>
            <a:xfrm>
              <a:off x="4872799" y="1837044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应用推送无关内容或隐藏发送者身份，误导用户</a:t>
              </a:r>
            </a:p>
          </p:txBody>
        </p:sp>
      </p:grp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AD6AB7F4-F002-B292-B53E-CAB26618BE49}"/>
              </a:ext>
            </a:extLst>
          </p:cNvPr>
          <p:cNvCxnSpPr>
            <a:cxnSpLocks/>
            <a:stCxn id="66" idx="2"/>
            <a:endCxn id="77" idx="0"/>
          </p:cNvCxnSpPr>
          <p:nvPr/>
        </p:nvCxnSpPr>
        <p:spPr>
          <a:xfrm rot="5400000">
            <a:off x="4324994" y="1482891"/>
            <a:ext cx="360464" cy="393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F04540-A8BE-F44C-D126-DF529D228F12}"/>
              </a:ext>
            </a:extLst>
          </p:cNvPr>
          <p:cNvGrpSpPr/>
          <p:nvPr/>
        </p:nvGrpSpPr>
        <p:grpSpPr>
          <a:xfrm>
            <a:off x="6795642" y="2198935"/>
            <a:ext cx="1469172" cy="261611"/>
            <a:chOff x="2111807" y="2303310"/>
            <a:chExt cx="1469172" cy="2616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21B4013-62D4-A902-BFBE-B17AFE46E03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5F642C-14A5-4BF6-731E-4BA790CE7317}"/>
                </a:ext>
              </a:extLst>
            </p:cNvPr>
            <p:cNvSpPr txBox="1"/>
            <p:nvPr/>
          </p:nvSpPr>
          <p:spPr>
            <a:xfrm>
              <a:off x="2111807" y="2328357"/>
              <a:ext cx="146917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级检测项：异常后台弹窗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B038CA-2AC2-23AD-2947-E1E3B9A82D66}"/>
              </a:ext>
            </a:extLst>
          </p:cNvPr>
          <p:cNvGrpSpPr/>
          <p:nvPr/>
        </p:nvGrpSpPr>
        <p:grpSpPr>
          <a:xfrm>
            <a:off x="5155981" y="1827836"/>
            <a:ext cx="1538713" cy="338554"/>
            <a:chOff x="4860875" y="1827836"/>
            <a:chExt cx="1538713" cy="3385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3F2D1C5-E461-C6ED-68BD-D3EF602926AE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E1AC21-90C3-7475-0553-6E71FF48AC8C}"/>
                </a:ext>
              </a:extLst>
            </p:cNvPr>
            <p:cNvSpPr txBox="1"/>
            <p:nvPr/>
          </p:nvSpPr>
          <p:spPr>
            <a:xfrm>
              <a:off x="4860875" y="1827836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锁屏广告或通知模仿系统消息，诱导用户点击</a:t>
              </a:r>
            </a:p>
          </p:txBody>
        </p:sp>
      </p:grp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1CB1F967-B869-5F19-49B4-3940DD8F1FAE}"/>
              </a:ext>
            </a:extLst>
          </p:cNvPr>
          <p:cNvCxnSpPr>
            <a:cxnSpLocks/>
            <a:stCxn id="66" idx="2"/>
            <a:endCxn id="5" idx="0"/>
          </p:cNvCxnSpPr>
          <p:nvPr/>
        </p:nvCxnSpPr>
        <p:spPr>
          <a:xfrm rot="16200000" flipH="1">
            <a:off x="5133401" y="1067890"/>
            <a:ext cx="360464" cy="1223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D5A270-3840-CA9D-740F-49FBB1B038CF}"/>
              </a:ext>
            </a:extLst>
          </p:cNvPr>
          <p:cNvGrpSpPr/>
          <p:nvPr/>
        </p:nvGrpSpPr>
        <p:grpSpPr>
          <a:xfrm>
            <a:off x="6760872" y="1853344"/>
            <a:ext cx="1538713" cy="261611"/>
            <a:chOff x="4860875" y="1859826"/>
            <a:chExt cx="1538713" cy="26161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0AEB96-D0F2-227D-7CB5-877C58B5B57C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08CE7C-F6DA-C6E0-6802-C81BC41ADEB7}"/>
                </a:ext>
              </a:extLst>
            </p:cNvPr>
            <p:cNvSpPr txBox="1"/>
            <p:nvPr/>
          </p:nvSpPr>
          <p:spPr>
            <a:xfrm>
              <a:off x="4860875" y="1882909"/>
              <a:ext cx="1538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弹窗类问题</a:t>
              </a:r>
            </a:p>
          </p:txBody>
        </p:sp>
      </p:grp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9C6BCA44-D396-5669-EF56-D2E07EB21FB0}"/>
              </a:ext>
            </a:extLst>
          </p:cNvPr>
          <p:cNvCxnSpPr>
            <a:cxnSpLocks/>
            <a:stCxn id="66" idx="2"/>
            <a:endCxn id="9" idx="0"/>
          </p:cNvCxnSpPr>
          <p:nvPr/>
        </p:nvCxnSpPr>
        <p:spPr>
          <a:xfrm rot="16200000" flipH="1">
            <a:off x="5939087" y="262203"/>
            <a:ext cx="353982" cy="2828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0BA5784-9BE7-AD1B-351D-A869A907603B}"/>
              </a:ext>
            </a:extLst>
          </p:cNvPr>
          <p:cNvGrpSpPr/>
          <p:nvPr/>
        </p:nvGrpSpPr>
        <p:grpSpPr>
          <a:xfrm>
            <a:off x="5179774" y="2172872"/>
            <a:ext cx="1469172" cy="338554"/>
            <a:chOff x="2100830" y="2277248"/>
            <a:chExt cx="1469172" cy="33855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3FA3163-FB10-6C47-060B-C5A9D68D2347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7B69FBD-6207-528E-7861-94756CC59B61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级检测项：广告点击立即下载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B415225-4DE4-B5DE-8F73-22B9BFB1D4A6}"/>
              </a:ext>
            </a:extLst>
          </p:cNvPr>
          <p:cNvGrpSpPr/>
          <p:nvPr/>
        </p:nvGrpSpPr>
        <p:grpSpPr>
          <a:xfrm>
            <a:off x="2111806" y="2172872"/>
            <a:ext cx="1469172" cy="338554"/>
            <a:chOff x="2100830" y="2277248"/>
            <a:chExt cx="1469172" cy="33855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0EA9E4-4F96-FA9B-C818-1741E2F245B5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A71DDA9-3E54-285D-D25C-C5F1D60072DE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级检测项：广告下载功能无法取消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8994B8-1FE2-F806-90E9-78C8221739A5}"/>
              </a:ext>
            </a:extLst>
          </p:cNvPr>
          <p:cNvGrpSpPr/>
          <p:nvPr/>
        </p:nvGrpSpPr>
        <p:grpSpPr>
          <a:xfrm>
            <a:off x="2110978" y="2533623"/>
            <a:ext cx="1469172" cy="338554"/>
            <a:chOff x="2100830" y="2277248"/>
            <a:chExt cx="1469172" cy="33855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ED92D33-2396-6EA8-95A7-9FE8F2B0AD96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081B5C5-7AFD-2ABD-01FE-3FEEB3960413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级检测项：广告无正常关闭按钮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97EBA83-4B19-A95B-AB04-6F7A81B22727}"/>
              </a:ext>
            </a:extLst>
          </p:cNvPr>
          <p:cNvGrpSpPr/>
          <p:nvPr/>
        </p:nvGrpSpPr>
        <p:grpSpPr>
          <a:xfrm>
            <a:off x="2110978" y="2894374"/>
            <a:ext cx="1469172" cy="338554"/>
            <a:chOff x="2100830" y="2277248"/>
            <a:chExt cx="1469172" cy="33855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2AC72D5-4680-490E-C2C6-A35A09CB7E5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768ABBD-8297-F426-3A6C-E34BC44C3745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级检测项：应用内频繁弹出广告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B7D8B1-0304-821E-E43F-ACE87BC5E04F}"/>
              </a:ext>
            </a:extLst>
          </p:cNvPr>
          <p:cNvGrpSpPr/>
          <p:nvPr/>
        </p:nvGrpSpPr>
        <p:grpSpPr>
          <a:xfrm>
            <a:off x="3565828" y="2180251"/>
            <a:ext cx="1469172" cy="338554"/>
            <a:chOff x="2100830" y="2277248"/>
            <a:chExt cx="1469172" cy="33855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E9287B8-AC44-C8C3-210E-0C33865871D2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5167BB5-A072-F76B-7350-F305DCAC5926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级检测项：强制用户使用定向推送功能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858C1E0-9095-AF66-AEA8-2BFEF2835568}"/>
              </a:ext>
            </a:extLst>
          </p:cNvPr>
          <p:cNvGrpSpPr/>
          <p:nvPr/>
        </p:nvGrpSpPr>
        <p:grpSpPr>
          <a:xfrm>
            <a:off x="8482148" y="1853343"/>
            <a:ext cx="1538713" cy="261611"/>
            <a:chOff x="4860875" y="1859826"/>
            <a:chExt cx="1538713" cy="26161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0859435-53AB-88E4-F4C2-D716DD01F1A6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5282B36-9185-0189-86AC-3DEA45EECE3B}"/>
                </a:ext>
              </a:extLst>
            </p:cNvPr>
            <p:cNvSpPr txBox="1"/>
            <p:nvPr/>
          </p:nvSpPr>
          <p:spPr>
            <a:xfrm>
              <a:off x="4860875" y="1882909"/>
              <a:ext cx="1538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恶意广告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问题</a:t>
              </a:r>
            </a:p>
          </p:txBody>
        </p:sp>
      </p:grpSp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669AC972-E1AD-14B3-EC45-BF0D27B835BC}"/>
              </a:ext>
            </a:extLst>
          </p:cNvPr>
          <p:cNvCxnSpPr>
            <a:cxnSpLocks/>
            <a:stCxn id="66" idx="2"/>
            <a:endCxn id="31" idx="0"/>
          </p:cNvCxnSpPr>
          <p:nvPr/>
        </p:nvCxnSpPr>
        <p:spPr>
          <a:xfrm rot="16200000" flipH="1">
            <a:off x="6799726" y="-598436"/>
            <a:ext cx="353981" cy="4549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90021BD-D78A-FA30-7B28-5DAE5D1DCAEA}"/>
              </a:ext>
            </a:extLst>
          </p:cNvPr>
          <p:cNvGrpSpPr/>
          <p:nvPr/>
        </p:nvGrpSpPr>
        <p:grpSpPr>
          <a:xfrm>
            <a:off x="8516918" y="2206312"/>
            <a:ext cx="1469172" cy="261611"/>
            <a:chOff x="2111807" y="2303310"/>
            <a:chExt cx="1469172" cy="26161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70FED84-B8E3-B13E-E434-52DFDC34CDA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89183A6-FA1A-FF70-BB8E-CD1032CBA152}"/>
                </a:ext>
              </a:extLst>
            </p:cNvPr>
            <p:cNvSpPr txBox="1"/>
            <p:nvPr/>
          </p:nvSpPr>
          <p:spPr>
            <a:xfrm>
              <a:off x="2111807" y="2328357"/>
              <a:ext cx="146917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级检测项：虚假广告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2C0FEBA-9A90-1EFA-FD6A-95E0C809D61A}"/>
              </a:ext>
            </a:extLst>
          </p:cNvPr>
          <p:cNvGrpSpPr/>
          <p:nvPr/>
        </p:nvGrpSpPr>
        <p:grpSpPr>
          <a:xfrm>
            <a:off x="8501914" y="2526022"/>
            <a:ext cx="1469172" cy="338554"/>
            <a:chOff x="2096803" y="2270051"/>
            <a:chExt cx="1469172" cy="33855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16BC07B-C101-8D90-16F7-B5D3A97664F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0775248-2C80-FF05-18CD-4398E80D8B51}"/>
                </a:ext>
              </a:extLst>
            </p:cNvPr>
            <p:cNvSpPr txBox="1"/>
            <p:nvPr/>
          </p:nvSpPr>
          <p:spPr>
            <a:xfrm>
              <a:off x="2096803" y="2270051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级检测项：应用广告收集个人信息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6F540A-4B79-85BF-B1F7-8A3DE2E93EB4}"/>
              </a:ext>
            </a:extLst>
          </p:cNvPr>
          <p:cNvGrpSpPr/>
          <p:nvPr/>
        </p:nvGrpSpPr>
        <p:grpSpPr>
          <a:xfrm>
            <a:off x="2110978" y="3275202"/>
            <a:ext cx="1469172" cy="261611"/>
            <a:chOff x="2103572" y="2303310"/>
            <a:chExt cx="1469172" cy="26161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8239C61-5966-F4FE-364F-C71B655285E0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A56F7C6-6AA7-AA69-55B1-339B5782CF15}"/>
                </a:ext>
              </a:extLst>
            </p:cNvPr>
            <p:cNvSpPr txBox="1"/>
            <p:nvPr/>
          </p:nvSpPr>
          <p:spPr>
            <a:xfrm>
              <a:off x="2103572" y="2349477"/>
              <a:ext cx="146917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级检测项：锁屏广告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59AA706-B3AC-2517-25FF-C567CECB7AA3}"/>
              </a:ext>
            </a:extLst>
          </p:cNvPr>
          <p:cNvGrpSpPr/>
          <p:nvPr/>
        </p:nvGrpSpPr>
        <p:grpSpPr>
          <a:xfrm>
            <a:off x="2130190" y="3604610"/>
            <a:ext cx="1469172" cy="338554"/>
            <a:chOff x="2111807" y="2282849"/>
            <a:chExt cx="1469172" cy="33855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AFFAC0F-1997-0D4E-2D27-4BE841FF8658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24ECD5F-0CE3-CAA4-2504-4BFE03F3BADF}"/>
                </a:ext>
              </a:extLst>
            </p:cNvPr>
            <p:cNvSpPr txBox="1"/>
            <p:nvPr/>
          </p:nvSpPr>
          <p:spPr>
            <a:xfrm>
              <a:off x="2111807" y="2282849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级检测项：检测应用广告是否提供正常关闭按钮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A6D3803-A927-B9A4-8747-E5AE36A9CAB3}"/>
              </a:ext>
            </a:extLst>
          </p:cNvPr>
          <p:cNvGrpSpPr/>
          <p:nvPr/>
        </p:nvGrpSpPr>
        <p:grpSpPr>
          <a:xfrm>
            <a:off x="5190751" y="2534696"/>
            <a:ext cx="1469172" cy="338554"/>
            <a:chOff x="2100830" y="2277248"/>
            <a:chExt cx="1469172" cy="33855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586CAF8-42CA-CF87-7B72-7690B3CA2E8D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BDAFF7-15CE-619B-F395-16BDAE3AA2E1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级检测项：不允许未经用户允许进行下载应用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66CCC62-6A67-E894-1ECC-11090124C648}"/>
              </a:ext>
            </a:extLst>
          </p:cNvPr>
          <p:cNvGrpSpPr/>
          <p:nvPr/>
        </p:nvGrpSpPr>
        <p:grpSpPr>
          <a:xfrm>
            <a:off x="5201728" y="2903002"/>
            <a:ext cx="1469172" cy="338554"/>
            <a:chOff x="2100830" y="2277248"/>
            <a:chExt cx="1469172" cy="33855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24F3A29-8149-673C-72A9-5EA2F2A2E866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964F5FF-5D46-807D-32BA-80B26F8CA865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级检测项：检测应用广告是否含诱导点击按钮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7B8CE61-03DF-D285-7D41-6693C67E9220}"/>
              </a:ext>
            </a:extLst>
          </p:cNvPr>
          <p:cNvGrpSpPr/>
          <p:nvPr/>
        </p:nvGrpSpPr>
        <p:grpSpPr>
          <a:xfrm>
            <a:off x="8505016" y="2902075"/>
            <a:ext cx="1469172" cy="338554"/>
            <a:chOff x="2096803" y="2270051"/>
            <a:chExt cx="1469172" cy="33855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F3C9FC3-27A9-1243-B5D9-C9C293CA944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DF4C70E-E833-DAC7-2D5F-40CF9C9CF6F8}"/>
                </a:ext>
              </a:extLst>
            </p:cNvPr>
            <p:cNvSpPr txBox="1"/>
            <p:nvPr/>
          </p:nvSpPr>
          <p:spPr>
            <a:xfrm>
              <a:off x="2096803" y="2270051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级检测项：应用广告是否分发至第三方平台下载应用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4A28296-8D42-D6D1-2DD9-B02F6254D468}"/>
              </a:ext>
            </a:extLst>
          </p:cNvPr>
          <p:cNvGrpSpPr/>
          <p:nvPr/>
        </p:nvGrpSpPr>
        <p:grpSpPr>
          <a:xfrm>
            <a:off x="8501914" y="3294699"/>
            <a:ext cx="1469172" cy="338554"/>
            <a:chOff x="2096803" y="2270051"/>
            <a:chExt cx="1469172" cy="33855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5D6F58B-CA86-072B-63E0-4F430BF514B0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5A6A0AC-5E5F-77E1-693C-0B99E6EABCC7}"/>
                </a:ext>
              </a:extLst>
            </p:cNvPr>
            <p:cNvSpPr txBox="1"/>
            <p:nvPr/>
          </p:nvSpPr>
          <p:spPr>
            <a:xfrm>
              <a:off x="2096803" y="2270051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级检测项：点击广告是否含有捆绑下载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8A5F484-5F2D-AC16-7899-DD84CB5CAC2A}"/>
              </a:ext>
            </a:extLst>
          </p:cNvPr>
          <p:cNvGrpSpPr/>
          <p:nvPr/>
        </p:nvGrpSpPr>
        <p:grpSpPr>
          <a:xfrm>
            <a:off x="2133480" y="3976717"/>
            <a:ext cx="1469172" cy="338554"/>
            <a:chOff x="2111807" y="2282849"/>
            <a:chExt cx="1469172" cy="33855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6520AA4-61A6-1319-C51A-CB7CB38216C8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FADB8E9-AB95-99CC-94E6-709697959785}"/>
                </a:ext>
              </a:extLst>
            </p:cNvPr>
            <p:cNvSpPr txBox="1"/>
            <p:nvPr/>
          </p:nvSpPr>
          <p:spPr>
            <a:xfrm>
              <a:off x="2111807" y="2282849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级检测项：下载广告是否无法暂停或取消下载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2D63664-48AA-B819-B98E-7AAA53AF4501}"/>
              </a:ext>
            </a:extLst>
          </p:cNvPr>
          <p:cNvGrpSpPr/>
          <p:nvPr/>
        </p:nvGrpSpPr>
        <p:grpSpPr>
          <a:xfrm>
            <a:off x="2141100" y="4337043"/>
            <a:ext cx="1469172" cy="338554"/>
            <a:chOff x="2111807" y="2282849"/>
            <a:chExt cx="1469172" cy="33855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8FAED0D-5BDC-21CF-84C6-5BA51CAF24B0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68B940D-5AD6-4A0C-CED4-6988C5B8146A}"/>
                </a:ext>
              </a:extLst>
            </p:cNvPr>
            <p:cNvSpPr txBox="1"/>
            <p:nvPr/>
          </p:nvSpPr>
          <p:spPr>
            <a:xfrm>
              <a:off x="2111807" y="2282849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级检测项：关闭按钮是否过小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FD39392-A445-7D92-6048-B9E054820A13}"/>
              </a:ext>
            </a:extLst>
          </p:cNvPr>
          <p:cNvGrpSpPr/>
          <p:nvPr/>
        </p:nvGrpSpPr>
        <p:grpSpPr>
          <a:xfrm>
            <a:off x="5201728" y="3275202"/>
            <a:ext cx="1469172" cy="261611"/>
            <a:chOff x="2103572" y="2303310"/>
            <a:chExt cx="1469172" cy="26161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A8ACF7B-0571-4B0B-4F11-16A6FF1BF6E0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97FC546-4943-D6E7-3A16-B414833ECBFD}"/>
                </a:ext>
              </a:extLst>
            </p:cNvPr>
            <p:cNvSpPr txBox="1"/>
            <p:nvPr/>
          </p:nvSpPr>
          <p:spPr>
            <a:xfrm>
              <a:off x="2103572" y="2349477"/>
              <a:ext cx="146917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级检测项：锁屏广告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5DFCFCE-1B27-9267-334E-4E8B2D0EE7B4}"/>
              </a:ext>
            </a:extLst>
          </p:cNvPr>
          <p:cNvGrpSpPr/>
          <p:nvPr/>
        </p:nvGrpSpPr>
        <p:grpSpPr>
          <a:xfrm>
            <a:off x="2141100" y="4675597"/>
            <a:ext cx="1469172" cy="338554"/>
            <a:chOff x="2111807" y="2282849"/>
            <a:chExt cx="1469172" cy="33855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B2B01E1-A9A6-F9ED-F24F-E5C5C141390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5624295-8BE5-6CB4-E643-B7A74A44B95F}"/>
                </a:ext>
              </a:extLst>
            </p:cNvPr>
            <p:cNvSpPr txBox="1"/>
            <p:nvPr/>
          </p:nvSpPr>
          <p:spPr>
            <a:xfrm>
              <a:off x="2111807" y="2282849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级检测项：广告是否有明显的广告标识字样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EBAF226-DFD3-932E-D36F-3831EE822466}"/>
              </a:ext>
            </a:extLst>
          </p:cNvPr>
          <p:cNvGrpSpPr/>
          <p:nvPr/>
        </p:nvGrpSpPr>
        <p:grpSpPr>
          <a:xfrm>
            <a:off x="2225104" y="5038837"/>
            <a:ext cx="1257390" cy="261611"/>
            <a:chOff x="2214165" y="2678142"/>
            <a:chExt cx="1257390" cy="261611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A1D68EE-BE63-E681-3DCF-9AABA3688611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2ABF781-BEE6-86CE-DD92-9331A44149A3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FA341AF-1B50-AD3E-B51D-448E9DE604B1}"/>
              </a:ext>
            </a:extLst>
          </p:cNvPr>
          <p:cNvGrpSpPr/>
          <p:nvPr/>
        </p:nvGrpSpPr>
        <p:grpSpPr>
          <a:xfrm>
            <a:off x="3679827" y="2556258"/>
            <a:ext cx="1257390" cy="261611"/>
            <a:chOff x="2214165" y="2678142"/>
            <a:chExt cx="1257390" cy="26161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D233962-AB4E-43F7-6613-72E91C70BDEB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9CD5610-02B3-EF85-FD28-6679E15D8A59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408B926-937B-088B-DAB0-52B695487E8A}"/>
              </a:ext>
            </a:extLst>
          </p:cNvPr>
          <p:cNvGrpSpPr/>
          <p:nvPr/>
        </p:nvGrpSpPr>
        <p:grpSpPr>
          <a:xfrm>
            <a:off x="5307619" y="3616626"/>
            <a:ext cx="1257390" cy="261611"/>
            <a:chOff x="2214165" y="2678142"/>
            <a:chExt cx="1257390" cy="26161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2555FAF-F332-50E3-36AC-F25B515001EA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9823AB4-9D10-F18F-0EB3-6F2B41B28F66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23553FE-406B-A523-F706-8827CA3FE906}"/>
              </a:ext>
            </a:extLst>
          </p:cNvPr>
          <p:cNvGrpSpPr/>
          <p:nvPr/>
        </p:nvGrpSpPr>
        <p:grpSpPr>
          <a:xfrm>
            <a:off x="6897024" y="2536112"/>
            <a:ext cx="1257390" cy="261611"/>
            <a:chOff x="2214165" y="2678142"/>
            <a:chExt cx="1257390" cy="26161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4F537FF-07B1-1F00-7E2C-C13BDD476122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C468F81-E2C0-74CA-3561-0CB2B8536065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AC4707E6-8204-57EF-24CB-5C0C3101EDEB}"/>
              </a:ext>
            </a:extLst>
          </p:cNvPr>
          <p:cNvGrpSpPr/>
          <p:nvPr/>
        </p:nvGrpSpPr>
        <p:grpSpPr>
          <a:xfrm>
            <a:off x="8622809" y="3681553"/>
            <a:ext cx="1257390" cy="261611"/>
            <a:chOff x="2214165" y="2678142"/>
            <a:chExt cx="1257390" cy="261611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4A3C378-63A5-C388-E356-64CFFA6B87FB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8FF47030-075D-1F7D-B244-6C480F36D8C9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66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9C29-E368-AF1C-03FE-05A293370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688A0152-7636-246E-59C1-2932E34B02E3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5E974DF-7838-B8C1-697E-9B671D33DD47}"/>
              </a:ext>
            </a:extLst>
          </p:cNvPr>
          <p:cNvSpPr txBox="1"/>
          <p:nvPr/>
        </p:nvSpPr>
        <p:spPr>
          <a:xfrm>
            <a:off x="4123039" y="1258608"/>
            <a:ext cx="11265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隐私与权限滥用风险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BE3FE0E-E396-D957-C57D-733DB4A786EF}"/>
              </a:ext>
            </a:extLst>
          </p:cNvPr>
          <p:cNvSpPr/>
          <p:nvPr/>
        </p:nvSpPr>
        <p:spPr>
          <a:xfrm>
            <a:off x="2237783" y="1861545"/>
            <a:ext cx="1217219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C4C593F-1093-35FC-8E37-BFD218084A31}"/>
              </a:ext>
            </a:extLst>
          </p:cNvPr>
          <p:cNvSpPr txBox="1"/>
          <p:nvPr/>
        </p:nvSpPr>
        <p:spPr>
          <a:xfrm>
            <a:off x="2160791" y="1753762"/>
            <a:ext cx="13782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在未经用户授权的情况下，滥用或过度请求权限，如访问联系人、相机、位置信息等。</a:t>
            </a: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1C8EE0B0-D8A9-5514-74C6-DC8CDB2A992A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rot="5400000">
            <a:off x="3593070" y="752685"/>
            <a:ext cx="362183" cy="185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39BB933-4352-0921-1502-9D2FAFBF9181}"/>
              </a:ext>
            </a:extLst>
          </p:cNvPr>
          <p:cNvGrpSpPr/>
          <p:nvPr/>
        </p:nvGrpSpPr>
        <p:grpSpPr>
          <a:xfrm>
            <a:off x="3539058" y="1853145"/>
            <a:ext cx="1538713" cy="461665"/>
            <a:chOff x="4860767" y="1853145"/>
            <a:chExt cx="1538713" cy="46166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D27A408-CDE9-DD9F-2BE0-BE0C091CC6DE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77A98FD-5E2B-C73E-8FF6-2775EE9E51C4}"/>
                </a:ext>
              </a:extLst>
            </p:cNvPr>
            <p:cNvSpPr txBox="1"/>
            <p:nvPr/>
          </p:nvSpPr>
          <p:spPr>
            <a:xfrm>
              <a:off x="4860767" y="1853145"/>
              <a:ext cx="153871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在用户不知情或未授权的情况下进行恶意操作，如发送付费短信、窃取数据。</a:t>
              </a:r>
            </a:p>
          </p:txBody>
        </p:sp>
      </p:grp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F97A92A1-8C60-B4C3-8AA0-532928D37131}"/>
              </a:ext>
            </a:extLst>
          </p:cNvPr>
          <p:cNvCxnSpPr>
            <a:cxnSpLocks/>
            <a:stCxn id="66" idx="2"/>
            <a:endCxn id="77" idx="0"/>
          </p:cNvCxnSpPr>
          <p:nvPr/>
        </p:nvCxnSpPr>
        <p:spPr>
          <a:xfrm rot="5400000">
            <a:off x="4324994" y="1482891"/>
            <a:ext cx="360464" cy="393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7D2AE9-A08F-7271-E961-7F08B9189C97}"/>
              </a:ext>
            </a:extLst>
          </p:cNvPr>
          <p:cNvGrpSpPr/>
          <p:nvPr/>
        </p:nvGrpSpPr>
        <p:grpSpPr>
          <a:xfrm>
            <a:off x="2160791" y="2345588"/>
            <a:ext cx="1399630" cy="338554"/>
            <a:chOff x="2150926" y="2274118"/>
            <a:chExt cx="1399630" cy="33855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78C3F6A-3E1F-2A5A-CDB5-B1BC961A2C2E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CE5E13F-65E4-DA05-CC94-886798FA9B6B}"/>
                </a:ext>
              </a:extLst>
            </p:cNvPr>
            <p:cNvSpPr txBox="1"/>
            <p:nvPr/>
          </p:nvSpPr>
          <p:spPr>
            <a:xfrm>
              <a:off x="2150926" y="2274118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级检测项：异常敏感权限访问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3D870-0E7A-98F3-0A70-F0E32B759E53}"/>
              </a:ext>
            </a:extLst>
          </p:cNvPr>
          <p:cNvGrpSpPr/>
          <p:nvPr/>
        </p:nvGrpSpPr>
        <p:grpSpPr>
          <a:xfrm>
            <a:off x="5042443" y="1863351"/>
            <a:ext cx="1538713" cy="261611"/>
            <a:chOff x="4860874" y="1859826"/>
            <a:chExt cx="1538713" cy="26161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496A3B-6C72-EDB4-64D3-99D0DABDC544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A23F270-CA78-3E97-36CD-F26DA04EE935}"/>
                </a:ext>
              </a:extLst>
            </p:cNvPr>
            <p:cNvSpPr txBox="1"/>
            <p:nvPr/>
          </p:nvSpPr>
          <p:spPr>
            <a:xfrm>
              <a:off x="4860874" y="1888661"/>
              <a:ext cx="1538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隐私政策相关问题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06DC51-9416-F62C-D2B3-008979DA9680}"/>
              </a:ext>
            </a:extLst>
          </p:cNvPr>
          <p:cNvGrpSpPr/>
          <p:nvPr/>
        </p:nvGrpSpPr>
        <p:grpSpPr>
          <a:xfrm>
            <a:off x="2139428" y="2759939"/>
            <a:ext cx="1399630" cy="261611"/>
            <a:chOff x="2143777" y="2303310"/>
            <a:chExt cx="1399630" cy="26161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92195D6-A413-C28D-0D51-20AA0446285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0972CE6-53BB-437E-A92D-337954FAEFF2}"/>
                </a:ext>
              </a:extLst>
            </p:cNvPr>
            <p:cNvSpPr txBox="1"/>
            <p:nvPr/>
          </p:nvSpPr>
          <p:spPr>
            <a:xfrm>
              <a:off x="2143777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级检测项：恶意提权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79FCBF-8142-4962-0E0D-3202E37DF3F0}"/>
              </a:ext>
            </a:extLst>
          </p:cNvPr>
          <p:cNvGrpSpPr/>
          <p:nvPr/>
        </p:nvGrpSpPr>
        <p:grpSpPr>
          <a:xfrm>
            <a:off x="3608707" y="2345588"/>
            <a:ext cx="1399630" cy="338554"/>
            <a:chOff x="2150926" y="2274118"/>
            <a:chExt cx="1399630" cy="338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84E484-FDB7-CDDA-4BF3-77E49787586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BACDBC7-FB41-0FB7-8AC7-45DF2C6093A4}"/>
                </a:ext>
              </a:extLst>
            </p:cNvPr>
            <p:cNvSpPr txBox="1"/>
            <p:nvPr/>
          </p:nvSpPr>
          <p:spPr>
            <a:xfrm>
              <a:off x="2150926" y="2274118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级检测项：恶意收集个人数据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D71419-1EE2-8E89-5403-B457E6EEE1B4}"/>
              </a:ext>
            </a:extLst>
          </p:cNvPr>
          <p:cNvGrpSpPr/>
          <p:nvPr/>
        </p:nvGrpSpPr>
        <p:grpSpPr>
          <a:xfrm>
            <a:off x="3604359" y="2721467"/>
            <a:ext cx="1399630" cy="338554"/>
            <a:chOff x="2150926" y="2274118"/>
            <a:chExt cx="1399630" cy="33855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E134A6E-E563-DE3E-9674-22AE98DA637D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5AB7F5E-25A3-13B1-1A53-0BAB0C0F8EA0}"/>
                </a:ext>
              </a:extLst>
            </p:cNvPr>
            <p:cNvSpPr txBox="1"/>
            <p:nvPr/>
          </p:nvSpPr>
          <p:spPr>
            <a:xfrm>
              <a:off x="2150926" y="2274118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级检测项：隐私政策同意前收集个人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信息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DD666B6-AD39-DC8F-D106-26D8C093A9BF}"/>
              </a:ext>
            </a:extLst>
          </p:cNvPr>
          <p:cNvGrpSpPr/>
          <p:nvPr/>
        </p:nvGrpSpPr>
        <p:grpSpPr>
          <a:xfrm>
            <a:off x="5094882" y="2338537"/>
            <a:ext cx="1469172" cy="338554"/>
            <a:chOff x="2133824" y="2274118"/>
            <a:chExt cx="1469172" cy="3385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2A1B6B9-D716-F8F0-ADDF-E205C2C2B11C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8BEEB51-B668-4BA4-A059-33E0ED647C13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级检测项：隐私政策中未声明应用收集的个人信息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DFDCBC1-53B5-710F-2B02-C7369E1B6879}"/>
              </a:ext>
            </a:extLst>
          </p:cNvPr>
          <p:cNvGrpSpPr/>
          <p:nvPr/>
        </p:nvGrpSpPr>
        <p:grpSpPr>
          <a:xfrm>
            <a:off x="5104206" y="2704299"/>
            <a:ext cx="1469172" cy="461665"/>
            <a:chOff x="2133824" y="2274118"/>
            <a:chExt cx="1469172" cy="46166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EB59C7D-BA2E-5018-5000-F7C8C2216456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0F24A75-3B64-94EC-71CD-6173928C69DA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级检测项：隐私政策中未声明应用在后台时收集个人信息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E42BFBC-1B4A-8326-2CD7-23A5C7899826}"/>
              </a:ext>
            </a:extLst>
          </p:cNvPr>
          <p:cNvGrpSpPr/>
          <p:nvPr/>
        </p:nvGrpSpPr>
        <p:grpSpPr>
          <a:xfrm>
            <a:off x="5086549" y="3165964"/>
            <a:ext cx="1469172" cy="338554"/>
            <a:chOff x="2133824" y="2274118"/>
            <a:chExt cx="1469172" cy="33855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2721397-BAC7-9163-4369-A45F32D4BFBC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6D62763-23D8-06F0-4143-85A44AD44B5B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级检测项：应用未明示隐私政策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6689670-7589-7D73-5BC6-61C368457512}"/>
              </a:ext>
            </a:extLst>
          </p:cNvPr>
          <p:cNvGrpSpPr/>
          <p:nvPr/>
        </p:nvGrpSpPr>
        <p:grpSpPr>
          <a:xfrm>
            <a:off x="5082448" y="3591771"/>
            <a:ext cx="1469172" cy="338554"/>
            <a:chOff x="2133824" y="2274118"/>
            <a:chExt cx="1469172" cy="33855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91786F7-A5ED-5B63-B23E-9420219FA78B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B11DFE2-0417-F9F4-F4F4-780A39B69B6A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级检测项：隐私政策链接无法打开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D0D5399-2C0B-7E17-1F57-2B4FF6FB2A6F}"/>
              </a:ext>
            </a:extLst>
          </p:cNvPr>
          <p:cNvGrpSpPr/>
          <p:nvPr/>
        </p:nvGrpSpPr>
        <p:grpSpPr>
          <a:xfrm>
            <a:off x="5072865" y="3966183"/>
            <a:ext cx="1469172" cy="461665"/>
            <a:chOff x="2133824" y="2274118"/>
            <a:chExt cx="1469172" cy="46166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9492BD4-B1BB-0B0F-D0E6-51F81B3A4D26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974BE7A-6CCE-8A62-0DEE-3DC6D0A42B1E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级检测项：隐私政策中未声明应用超频率收集个人信息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3356D7B-7EA5-7FAB-2890-398D9C0DC364}"/>
              </a:ext>
            </a:extLst>
          </p:cNvPr>
          <p:cNvGrpSpPr/>
          <p:nvPr/>
        </p:nvGrpSpPr>
        <p:grpSpPr>
          <a:xfrm>
            <a:off x="5072865" y="4391990"/>
            <a:ext cx="1469172" cy="338554"/>
            <a:chOff x="2133824" y="2274118"/>
            <a:chExt cx="1469172" cy="33855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662DA3B-6B3A-CF15-605D-23C1C5E0971D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DFEF5D2-6359-72DF-F5FB-8BE1AD4E291D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级检测项：应用内未提供隐私政策查看功能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23894C3-3127-18CA-6B34-66A90D65B2AD}"/>
              </a:ext>
            </a:extLst>
          </p:cNvPr>
          <p:cNvGrpSpPr/>
          <p:nvPr/>
        </p:nvGrpSpPr>
        <p:grpSpPr>
          <a:xfrm>
            <a:off x="5085619" y="4730544"/>
            <a:ext cx="1399630" cy="338554"/>
            <a:chOff x="2141457" y="2270948"/>
            <a:chExt cx="1399630" cy="338554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8AECE2-6819-0455-B036-CA50815B79D9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591F0D2-BB5C-FB54-94CE-AD97BF6664F4}"/>
                </a:ext>
              </a:extLst>
            </p:cNvPr>
            <p:cNvSpPr txBox="1"/>
            <p:nvPr/>
          </p:nvSpPr>
          <p:spPr>
            <a:xfrm>
              <a:off x="2141457" y="2270948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级检测项：隐私政策设为默认同意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7C34AFC-1A20-ECC7-2CA8-2328465B6E33}"/>
              </a:ext>
            </a:extLst>
          </p:cNvPr>
          <p:cNvGrpSpPr/>
          <p:nvPr/>
        </p:nvGrpSpPr>
        <p:grpSpPr>
          <a:xfrm>
            <a:off x="5072865" y="5105656"/>
            <a:ext cx="1469172" cy="338554"/>
            <a:chOff x="2133824" y="2274118"/>
            <a:chExt cx="1469172" cy="338554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6F2BE9-71A7-06BE-BBE5-EEC3D5FA25B1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DC46E6-A954-4BC4-C73E-D657B1429DFE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级检测项：隐私政策链接内容不合规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0B0484B-B473-689D-945C-A1A0DEDCA7D1}"/>
              </a:ext>
            </a:extLst>
          </p:cNvPr>
          <p:cNvGrpSpPr/>
          <p:nvPr/>
        </p:nvGrpSpPr>
        <p:grpSpPr>
          <a:xfrm>
            <a:off x="5072865" y="5466032"/>
            <a:ext cx="1469172" cy="461665"/>
            <a:chOff x="2133824" y="2274118"/>
            <a:chExt cx="1469172" cy="46166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82FFC4C-BB07-4C59-C6C2-D88AF34EE952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B34C5F2-827F-2514-8112-1B0BE4F8F048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级检测项：隐私政策链接内容与应用内隐私政策不一致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280E1F7-8E7D-A002-7ADB-51FBAB313285}"/>
              </a:ext>
            </a:extLst>
          </p:cNvPr>
          <p:cNvGrpSpPr/>
          <p:nvPr/>
        </p:nvGrpSpPr>
        <p:grpSpPr>
          <a:xfrm>
            <a:off x="5072865" y="5849360"/>
            <a:ext cx="1469172" cy="461665"/>
            <a:chOff x="2133824" y="2274118"/>
            <a:chExt cx="1469172" cy="461665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3694CB4-198F-7C9C-2698-51234851D558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6D03A8C-B07E-712C-0CD9-885D8F634160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中的运营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主体单位与上传应用的开发者主体不一致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BB897B3-EC35-32EC-8AEA-5218B9E5CBC1}"/>
              </a:ext>
            </a:extLst>
          </p:cNvPr>
          <p:cNvGrpSpPr/>
          <p:nvPr/>
        </p:nvGrpSpPr>
        <p:grpSpPr>
          <a:xfrm>
            <a:off x="5075133" y="6281460"/>
            <a:ext cx="1469172" cy="338554"/>
            <a:chOff x="2133824" y="2274118"/>
            <a:chExt cx="1469172" cy="33855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E37F23F-3E68-2F4C-7834-479641885175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1D78CAA-E959-7D20-5360-1EC3331A5CBE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级检测项：隐私政策中未声明应用集成的</a:t>
              </a:r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SDK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E93E383-8FF5-EB00-DD87-A2CD953F3C52}"/>
              </a:ext>
            </a:extLst>
          </p:cNvPr>
          <p:cNvGrpSpPr/>
          <p:nvPr/>
        </p:nvGrpSpPr>
        <p:grpSpPr>
          <a:xfrm>
            <a:off x="6398593" y="2343923"/>
            <a:ext cx="1469172" cy="461665"/>
            <a:chOff x="2133824" y="2274118"/>
            <a:chExt cx="1469172" cy="461665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9C4D677-E46E-7707-2D9F-C5555D5200F6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46E3C07-6428-A8B9-717E-24B0936CB541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级检测项：隐私政策中未声明应用向第三方传输共享个人信息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5C9DF0E3-A698-95F1-A5AB-2D2B373EAD4B}"/>
              </a:ext>
            </a:extLst>
          </p:cNvPr>
          <p:cNvGrpSpPr/>
          <p:nvPr/>
        </p:nvGrpSpPr>
        <p:grpSpPr>
          <a:xfrm>
            <a:off x="6372989" y="2802864"/>
            <a:ext cx="1469172" cy="338554"/>
            <a:chOff x="2133824" y="2274118"/>
            <a:chExt cx="1469172" cy="338554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6538ADB-AFE2-5BBD-583D-B1F29AAA641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B5696C6-DD09-6335-324B-83520440DF54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级检测项：隐私政策中未声明自启动行为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027473B-4082-3D57-7BCB-EF70722D350A}"/>
              </a:ext>
            </a:extLst>
          </p:cNvPr>
          <p:cNvGrpSpPr/>
          <p:nvPr/>
        </p:nvGrpSpPr>
        <p:grpSpPr>
          <a:xfrm>
            <a:off x="8257597" y="2297837"/>
            <a:ext cx="1399630" cy="338554"/>
            <a:chOff x="2146578" y="2264255"/>
            <a:chExt cx="1399630" cy="338554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A131510-4F7F-64BD-2A02-2C04CBCDD85B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EDD75EA-3F72-BD1A-0770-8FD0FDEBB78C}"/>
                </a:ext>
              </a:extLst>
            </p:cNvPr>
            <p:cNvSpPr txBox="1"/>
            <p:nvPr/>
          </p:nvSpPr>
          <p:spPr>
            <a:xfrm>
              <a:off x="2146578" y="2264255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级检测项：拒绝授权后频繁索权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96E6BC5-DFBB-CF21-B873-391F6D84D911}"/>
              </a:ext>
            </a:extLst>
          </p:cNvPr>
          <p:cNvGrpSpPr/>
          <p:nvPr/>
        </p:nvGrpSpPr>
        <p:grpSpPr>
          <a:xfrm>
            <a:off x="8188056" y="1869102"/>
            <a:ext cx="1538713" cy="261611"/>
            <a:chOff x="4860874" y="1859826"/>
            <a:chExt cx="1538713" cy="261611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CE443FC-0F32-EA23-5070-375553A25765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70886A48-ED9D-BD14-120B-53F3583395E9}"/>
                </a:ext>
              </a:extLst>
            </p:cNvPr>
            <p:cNvSpPr txBox="1"/>
            <p:nvPr/>
          </p:nvSpPr>
          <p:spPr>
            <a:xfrm>
              <a:off x="4860874" y="1888661"/>
              <a:ext cx="1538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其他（索权类）</a:t>
              </a:r>
            </a:p>
          </p:txBody>
        </p:sp>
      </p:grpSp>
      <p:cxnSp>
        <p:nvCxnSpPr>
          <p:cNvPr id="85" name="肘形连接符 84">
            <a:extLst>
              <a:ext uri="{FF2B5EF4-FFF2-40B4-BE49-F238E27FC236}">
                <a16:creationId xmlns:a16="http://schemas.microsoft.com/office/drawing/2014/main" id="{FE5F2CE8-A590-3014-03D0-C4CE964D6248}"/>
              </a:ext>
            </a:extLst>
          </p:cNvPr>
          <p:cNvCxnSpPr>
            <a:cxnSpLocks/>
            <a:stCxn id="66" idx="2"/>
            <a:endCxn id="12" idx="0"/>
          </p:cNvCxnSpPr>
          <p:nvPr/>
        </p:nvCxnSpPr>
        <p:spPr>
          <a:xfrm rot="16200000" flipH="1">
            <a:off x="5074870" y="1126420"/>
            <a:ext cx="363989" cy="110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0AA1C1FD-648B-D411-38A4-BEBBCF5110C5}"/>
              </a:ext>
            </a:extLst>
          </p:cNvPr>
          <p:cNvCxnSpPr>
            <a:cxnSpLocks/>
            <a:stCxn id="66" idx="2"/>
            <a:endCxn id="83" idx="0"/>
          </p:cNvCxnSpPr>
          <p:nvPr/>
        </p:nvCxnSpPr>
        <p:spPr>
          <a:xfrm rot="16200000" flipH="1">
            <a:off x="6644801" y="-443510"/>
            <a:ext cx="369740" cy="4255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3C7D7A3-2AAD-8AC1-5D43-38EEE014614D}"/>
              </a:ext>
            </a:extLst>
          </p:cNvPr>
          <p:cNvGrpSpPr/>
          <p:nvPr/>
        </p:nvGrpSpPr>
        <p:grpSpPr>
          <a:xfrm>
            <a:off x="8267077" y="2740246"/>
            <a:ext cx="1399630" cy="261611"/>
            <a:chOff x="2146578" y="2303310"/>
            <a:chExt cx="1399630" cy="26161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CA3DCF0-64A6-629D-0439-B64B24CED513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01706F3-C4CA-D78A-B13E-AE8A2FAE6150}"/>
                </a:ext>
              </a:extLst>
            </p:cNvPr>
            <p:cNvSpPr txBox="1"/>
            <p:nvPr/>
          </p:nvSpPr>
          <p:spPr>
            <a:xfrm>
              <a:off x="2146578" y="2330070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级检测项：提前索权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2A67478-4695-786D-E158-84369B386292}"/>
              </a:ext>
            </a:extLst>
          </p:cNvPr>
          <p:cNvGrpSpPr/>
          <p:nvPr/>
        </p:nvGrpSpPr>
        <p:grpSpPr>
          <a:xfrm>
            <a:off x="8257597" y="3099076"/>
            <a:ext cx="1399630" cy="261611"/>
            <a:chOff x="2137098" y="2303310"/>
            <a:chExt cx="1399630" cy="26161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A8D196E-BCAD-AAD9-C41C-5354C4131B5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D6B3920-EBBA-C05B-0BF7-CF5D29FE0796}"/>
                </a:ext>
              </a:extLst>
            </p:cNvPr>
            <p:cNvSpPr txBox="1"/>
            <p:nvPr/>
          </p:nvSpPr>
          <p:spPr>
            <a:xfrm>
              <a:off x="2137098" y="2336706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级检测项：批量索权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6F91088-D70B-BF8E-10FA-B8C50C6A6F54}"/>
              </a:ext>
            </a:extLst>
          </p:cNvPr>
          <p:cNvGrpSpPr/>
          <p:nvPr/>
        </p:nvGrpSpPr>
        <p:grpSpPr>
          <a:xfrm>
            <a:off x="6390274" y="3197736"/>
            <a:ext cx="1469172" cy="338554"/>
            <a:chOff x="2133824" y="2274118"/>
            <a:chExt cx="1469172" cy="338554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27755D5-ED52-0427-51BE-333AA6DA9CA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3FFD65C8-C396-0DEB-AC0D-4573A982389A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级检测项：隐私政策无明确同意选项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3162F4DB-AF4F-3087-59B6-1A68C3F345EF}"/>
              </a:ext>
            </a:extLst>
          </p:cNvPr>
          <p:cNvGrpSpPr/>
          <p:nvPr/>
        </p:nvGrpSpPr>
        <p:grpSpPr>
          <a:xfrm>
            <a:off x="2197612" y="3120430"/>
            <a:ext cx="1257390" cy="261611"/>
            <a:chOff x="2214165" y="2678142"/>
            <a:chExt cx="1257390" cy="26161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639EA9E-0CE2-26FC-1C56-DFBB31684188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A360555-D289-85EC-2C73-696ED780CD78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13B5AB5-E44C-5F8B-AD61-7A3EEA6F2494}"/>
              </a:ext>
            </a:extLst>
          </p:cNvPr>
          <p:cNvGrpSpPr/>
          <p:nvPr/>
        </p:nvGrpSpPr>
        <p:grpSpPr>
          <a:xfrm>
            <a:off x="3668416" y="3120429"/>
            <a:ext cx="1257390" cy="261611"/>
            <a:chOff x="2214165" y="2678142"/>
            <a:chExt cx="1257390" cy="26161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B696C01-06C0-D4C4-D438-11FCE3E14DC4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DF9940F-14D4-82AC-8A9C-20BC7593A77B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CDFF07B-E40C-2B66-5567-DE676531D351}"/>
              </a:ext>
            </a:extLst>
          </p:cNvPr>
          <p:cNvGrpSpPr/>
          <p:nvPr/>
        </p:nvGrpSpPr>
        <p:grpSpPr>
          <a:xfrm>
            <a:off x="6485249" y="3582170"/>
            <a:ext cx="1257390" cy="261611"/>
            <a:chOff x="2214165" y="2678142"/>
            <a:chExt cx="1257390" cy="261611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DBBFB6D6-9900-9CA5-EDF1-5D16A575A3DB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F4207FCB-515C-9F0A-3877-C5308FCE9E59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24CF67E0-771E-146A-E88A-835675D7B2BA}"/>
              </a:ext>
            </a:extLst>
          </p:cNvPr>
          <p:cNvGrpSpPr/>
          <p:nvPr/>
        </p:nvGrpSpPr>
        <p:grpSpPr>
          <a:xfrm>
            <a:off x="8338197" y="3571470"/>
            <a:ext cx="1257390" cy="261611"/>
            <a:chOff x="2214165" y="2678142"/>
            <a:chExt cx="1257390" cy="261611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8A7BC86-89D2-A001-3736-0E5E7B844B5A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3D8F75AA-D329-6053-A725-D5428A75E6B1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9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2FCF-009D-4DFE-C80E-4466D2C92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D80DBE-4318-5EA1-829A-7E5C479FF85E}"/>
              </a:ext>
            </a:extLst>
          </p:cNvPr>
          <p:cNvSpPr txBox="1"/>
          <p:nvPr/>
        </p:nvSpPr>
        <p:spPr>
          <a:xfrm>
            <a:off x="200417" y="237995"/>
            <a:ext cx="457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场景二：已上架的</a:t>
            </a:r>
            <a:r>
              <a:rPr kumimoji="1"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复测审核</a:t>
            </a:r>
            <a:endParaRPr kumimoji="1" lang="zh-CN" altLang="en-US" sz="2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1327AE-9954-67FC-0838-F36786B9F39F}"/>
              </a:ext>
            </a:extLst>
          </p:cNvPr>
          <p:cNvSpPr txBox="1"/>
          <p:nvPr/>
        </p:nvSpPr>
        <p:spPr>
          <a:xfrm>
            <a:off x="200416" y="766176"/>
            <a:ext cx="45719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问题：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复测的频率？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可能复测周期里没有用户的评论反馈，因此缺少评论及其衍生检测项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原始的处理流程？（人工审核每一条复测结果？一个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可能有大量的评论反馈）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4.context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size</a:t>
            </a: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哪些数据可以作为训练数据（是否有标注是因为什么下架的？）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6.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训练数据里应该包括了所有的风险？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5D4F67-E8DC-D05C-B064-05D9765EEB47}"/>
              </a:ext>
            </a:extLst>
          </p:cNvPr>
          <p:cNvSpPr/>
          <p:nvPr/>
        </p:nvSpPr>
        <p:spPr>
          <a:xfrm>
            <a:off x="175365" y="4614408"/>
            <a:ext cx="2304789" cy="4979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原始数据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(hive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EDE9150-FFC6-34F5-C0A4-B76A7DC63367}"/>
              </a:ext>
            </a:extLst>
          </p:cNvPr>
          <p:cNvSpPr/>
          <p:nvPr/>
        </p:nvSpPr>
        <p:spPr>
          <a:xfrm>
            <a:off x="3319399" y="4562738"/>
            <a:ext cx="2442577" cy="601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关键字段触发检测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EC758FF0-D0C4-308D-9760-691D83C20FA8}"/>
              </a:ext>
            </a:extLst>
          </p:cNvPr>
          <p:cNvSpPr/>
          <p:nvPr/>
        </p:nvSpPr>
        <p:spPr>
          <a:xfrm>
            <a:off x="2693097" y="4722227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6D3AD6-B670-99A4-1F10-57F8D277D5E2}"/>
              </a:ext>
            </a:extLst>
          </p:cNvPr>
          <p:cNvSpPr txBox="1"/>
          <p:nvPr/>
        </p:nvSpPr>
        <p:spPr>
          <a:xfrm>
            <a:off x="3344449" y="5198836"/>
            <a:ext cx="2354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例如：</a:t>
            </a:r>
            <a:endParaRPr kumimoji="1" lang="en-US" altLang="zh-CN" sz="1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14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avg_adv_score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&gt; 0.3 &amp;&amp;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malicious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detect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有结果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B79FFF-172E-ADFD-DE13-41479AA07746}"/>
              </a:ext>
            </a:extLst>
          </p:cNvPr>
          <p:cNvSpPr txBox="1"/>
          <p:nvPr/>
        </p:nvSpPr>
        <p:spPr>
          <a:xfrm>
            <a:off x="3344449" y="5969692"/>
            <a:ext cx="3908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实验证据：</a:t>
            </a:r>
            <a:endParaRPr kumimoji="1" lang="en-US" altLang="zh-CN" sz="1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有超过一条的评论</a:t>
            </a:r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不是每个</a:t>
            </a:r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都有</a:t>
            </a:r>
            <a:r>
              <a:rPr kumimoji="1" lang="en-US" altLang="zh-CN" sz="14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milicious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detect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的记录结果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E721D8-78B6-AFA7-EBD9-470DC219D59E}"/>
              </a:ext>
            </a:extLst>
          </p:cNvPr>
          <p:cNvSpPr/>
          <p:nvPr/>
        </p:nvSpPr>
        <p:spPr>
          <a:xfrm>
            <a:off x="6851737" y="237995"/>
            <a:ext cx="5022937" cy="18044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7E11DB90-00B4-38E0-C5EF-67F88688F461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5761976" y="1140230"/>
            <a:ext cx="1089761" cy="372313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E42AE-0D6C-0CDB-AF49-DEB45981CE70}"/>
              </a:ext>
            </a:extLst>
          </p:cNvPr>
          <p:cNvSpPr txBox="1"/>
          <p:nvPr/>
        </p:nvSpPr>
        <p:spPr>
          <a:xfrm>
            <a:off x="6745266" y="135115"/>
            <a:ext cx="26179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：判断风险类型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DB9A0179-694D-CD32-B8AC-73E0E3BC8347}"/>
              </a:ext>
            </a:extLst>
          </p:cNvPr>
          <p:cNvSpPr/>
          <p:nvPr/>
        </p:nvSpPr>
        <p:spPr>
          <a:xfrm>
            <a:off x="6992654" y="595162"/>
            <a:ext cx="2123159" cy="6012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1: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决策树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分类树（规则）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F1769D6-B208-9D78-BEFD-CC51CB5D6FD1}"/>
              </a:ext>
            </a:extLst>
          </p:cNvPr>
          <p:cNvSpPr/>
          <p:nvPr/>
        </p:nvSpPr>
        <p:spPr>
          <a:xfrm>
            <a:off x="9457150" y="595162"/>
            <a:ext cx="2278691" cy="6012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2: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Context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Learning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3EC0EA-A33D-EC12-B360-D4B729B1A4D7}"/>
              </a:ext>
            </a:extLst>
          </p:cNvPr>
          <p:cNvSpPr/>
          <p:nvPr/>
        </p:nvSpPr>
        <p:spPr>
          <a:xfrm>
            <a:off x="6851736" y="3203646"/>
            <a:ext cx="5022937" cy="18044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DB44DDE-7F6F-DA62-1E62-D6B927842B53}"/>
              </a:ext>
            </a:extLst>
          </p:cNvPr>
          <p:cNvSpPr txBox="1"/>
          <p:nvPr/>
        </p:nvSpPr>
        <p:spPr>
          <a:xfrm>
            <a:off x="6745265" y="3100766"/>
            <a:ext cx="26179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：风险证据生成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B88A2F4D-4222-1871-9DC8-B84FFB06D0FF}"/>
              </a:ext>
            </a:extLst>
          </p:cNvPr>
          <p:cNvSpPr/>
          <p:nvPr/>
        </p:nvSpPr>
        <p:spPr>
          <a:xfrm>
            <a:off x="6992654" y="3805256"/>
            <a:ext cx="2123159" cy="6012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59325556-CCF6-2F26-6821-541BAD72094C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5400000">
            <a:off x="8782616" y="2623055"/>
            <a:ext cx="1161181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265078E-959F-D985-687C-CFD9D34DCE78}"/>
              </a:ext>
            </a:extLst>
          </p:cNvPr>
          <p:cNvSpPr txBox="1"/>
          <p:nvPr/>
        </p:nvSpPr>
        <p:spPr>
          <a:xfrm>
            <a:off x="6851735" y="1297162"/>
            <a:ext cx="2705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构建决策树的依据？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人工筛选（结合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E0F1C25-CD8B-0479-00A1-7BB225089B11}"/>
              </a:ext>
            </a:extLst>
          </p:cNvPr>
          <p:cNvSpPr txBox="1"/>
          <p:nvPr/>
        </p:nvSpPr>
        <p:spPr>
          <a:xfrm>
            <a:off x="9557358" y="1297162"/>
            <a:ext cx="2705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也是需要考虑选哪些指标（以文本类为主）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1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E496-0CB0-20A3-DE3D-5045881F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DC6AF8E6-3C62-28DA-DDE8-B0AA12723391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C64CEFA-6AFC-812C-C695-0A3C31882A09}"/>
              </a:ext>
            </a:extLst>
          </p:cNvPr>
          <p:cNvSpPr txBox="1"/>
          <p:nvPr/>
        </p:nvSpPr>
        <p:spPr>
          <a:xfrm>
            <a:off x="4123039" y="1258608"/>
            <a:ext cx="11265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更新与审核绕过风险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C3C24FF-EB2A-CB0B-3920-3393B72AA3E8}"/>
              </a:ext>
            </a:extLst>
          </p:cNvPr>
          <p:cNvSpPr/>
          <p:nvPr/>
        </p:nvSpPr>
        <p:spPr>
          <a:xfrm>
            <a:off x="2237783" y="1861545"/>
            <a:ext cx="1217219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BF84746-3480-496B-8CAE-A40DB85847F2}"/>
              </a:ext>
            </a:extLst>
          </p:cNvPr>
          <p:cNvSpPr txBox="1"/>
          <p:nvPr/>
        </p:nvSpPr>
        <p:spPr>
          <a:xfrm>
            <a:off x="2160791" y="1836172"/>
            <a:ext cx="1378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应用绕过平台审核机制进行自动更新，导致未审核代码上线</a:t>
            </a: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54988E2C-BDF8-DBC3-185F-4DAEF8648DE3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rot="5400000">
            <a:off x="3593070" y="752685"/>
            <a:ext cx="362183" cy="185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1312FE6-9CB9-B56A-4A3B-A5EE5B161E64}"/>
              </a:ext>
            </a:extLst>
          </p:cNvPr>
          <p:cNvGrpSpPr/>
          <p:nvPr/>
        </p:nvGrpSpPr>
        <p:grpSpPr>
          <a:xfrm>
            <a:off x="3551090" y="1837044"/>
            <a:ext cx="1538713" cy="338554"/>
            <a:chOff x="4872799" y="1837044"/>
            <a:chExt cx="1538713" cy="33855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8052DAD-1CEF-62DB-4FEC-F8F61C792D8C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91DEA43-075E-E6FE-560E-2E6C30BBD2A8}"/>
                </a:ext>
              </a:extLst>
            </p:cNvPr>
            <p:cNvSpPr txBox="1"/>
            <p:nvPr/>
          </p:nvSpPr>
          <p:spPr>
            <a:xfrm>
              <a:off x="4872799" y="1837044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通过技术手段在审核后更新或修改功能，规避平台审查</a:t>
              </a:r>
            </a:p>
          </p:txBody>
        </p:sp>
      </p:grp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E33F0C0A-5255-CC68-1B7B-4AE655D765C6}"/>
              </a:ext>
            </a:extLst>
          </p:cNvPr>
          <p:cNvCxnSpPr>
            <a:cxnSpLocks/>
            <a:stCxn id="66" idx="2"/>
            <a:endCxn id="77" idx="0"/>
          </p:cNvCxnSpPr>
          <p:nvPr/>
        </p:nvCxnSpPr>
        <p:spPr>
          <a:xfrm rot="5400000">
            <a:off x="4324994" y="1482891"/>
            <a:ext cx="360464" cy="393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0A8D25D-FF67-2980-3544-412FC50239A0}"/>
              </a:ext>
            </a:extLst>
          </p:cNvPr>
          <p:cNvGrpSpPr/>
          <p:nvPr/>
        </p:nvGrpSpPr>
        <p:grpSpPr>
          <a:xfrm>
            <a:off x="2139428" y="2297837"/>
            <a:ext cx="1399630" cy="261611"/>
            <a:chOff x="2146578" y="2303310"/>
            <a:chExt cx="1399630" cy="2616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3F217B-1020-6E2D-CC86-E41120086578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2BE2BF8-401D-BEBF-B090-F80C1A365134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级检测项：恶意热更新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B6EAF9-A976-B0B5-D79F-15309C310658}"/>
              </a:ext>
            </a:extLst>
          </p:cNvPr>
          <p:cNvGrpSpPr/>
          <p:nvPr/>
        </p:nvGrpSpPr>
        <p:grpSpPr>
          <a:xfrm>
            <a:off x="3620631" y="2297837"/>
            <a:ext cx="1399630" cy="261611"/>
            <a:chOff x="2146578" y="2303310"/>
            <a:chExt cx="1399630" cy="26161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6AA7981-09B8-7C62-4CBE-4EF6DF2544D2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0F287A8-A5FE-FB15-9EE9-74653C03AAB0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级检测项：检测对抗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AF7484E-9DBD-25E7-F386-1EE5D2F1C22A}"/>
              </a:ext>
            </a:extLst>
          </p:cNvPr>
          <p:cNvGrpSpPr/>
          <p:nvPr/>
        </p:nvGrpSpPr>
        <p:grpSpPr>
          <a:xfrm>
            <a:off x="2139428" y="2634648"/>
            <a:ext cx="1399630" cy="261611"/>
            <a:chOff x="2146578" y="2303310"/>
            <a:chExt cx="1399630" cy="26161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7447737-5D18-735C-6C96-705BB79655AC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998E7B5-E5FB-06B0-D04B-77FAC74CE2FA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级检测项：强制更新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412919-D357-B74A-8D2F-74AF04B0CAB8}"/>
              </a:ext>
            </a:extLst>
          </p:cNvPr>
          <p:cNvGrpSpPr/>
          <p:nvPr/>
        </p:nvGrpSpPr>
        <p:grpSpPr>
          <a:xfrm>
            <a:off x="5231438" y="1837044"/>
            <a:ext cx="1538713" cy="338554"/>
            <a:chOff x="4872799" y="1837044"/>
            <a:chExt cx="1538713" cy="3385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199A91E-AEE9-B19A-923B-DF3B6BF03047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304FC65-AFF1-1344-CEF9-F736F164C357}"/>
                </a:ext>
              </a:extLst>
            </p:cNvPr>
            <p:cNvSpPr txBox="1"/>
            <p:nvPr/>
          </p:nvSpPr>
          <p:spPr>
            <a:xfrm>
              <a:off x="4872799" y="1837044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在应用上架后通过技术手段展示违规内容，规避审核</a:t>
              </a:r>
            </a:p>
          </p:txBody>
        </p:sp>
      </p:grp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03495925-71AC-185F-D37E-9344926C2EC0}"/>
              </a:ext>
            </a:extLst>
          </p:cNvPr>
          <p:cNvCxnSpPr>
            <a:cxnSpLocks/>
            <a:stCxn id="66" idx="2"/>
            <a:endCxn id="24" idx="0"/>
          </p:cNvCxnSpPr>
          <p:nvPr/>
        </p:nvCxnSpPr>
        <p:spPr>
          <a:xfrm rot="16200000" flipH="1">
            <a:off x="5165167" y="1036123"/>
            <a:ext cx="360464" cy="1286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C6F2082-5D19-397F-3694-FF52BFB6FC7F}"/>
              </a:ext>
            </a:extLst>
          </p:cNvPr>
          <p:cNvGrpSpPr/>
          <p:nvPr/>
        </p:nvGrpSpPr>
        <p:grpSpPr>
          <a:xfrm>
            <a:off x="2215337" y="2963231"/>
            <a:ext cx="1257390" cy="261611"/>
            <a:chOff x="2214165" y="2678142"/>
            <a:chExt cx="1257390" cy="26161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E0E9009-6151-E047-F088-C49125BCC9C8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BB02C41-51DB-5CAF-EF5C-31D6740B5A08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6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878FD3-2D86-330D-01FF-D5E832D88B5F}"/>
              </a:ext>
            </a:extLst>
          </p:cNvPr>
          <p:cNvSpPr txBox="1"/>
          <p:nvPr/>
        </p:nvSpPr>
        <p:spPr>
          <a:xfrm>
            <a:off x="200417" y="237995"/>
            <a:ext cx="457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1: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决策树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分类树（规则）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21F92A3-BD0A-D022-97B9-91CB070D0CD2}"/>
              </a:ext>
            </a:extLst>
          </p:cNvPr>
          <p:cNvSpPr/>
          <p:nvPr/>
        </p:nvSpPr>
        <p:spPr>
          <a:xfrm>
            <a:off x="200417" y="1438561"/>
            <a:ext cx="1139868" cy="4001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有评论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F521F9A-9DC8-84CA-4AE5-8D60A90F8B16}"/>
              </a:ext>
            </a:extLst>
          </p:cNvPr>
          <p:cNvSpPr/>
          <p:nvPr/>
        </p:nvSpPr>
        <p:spPr>
          <a:xfrm>
            <a:off x="200416" y="5622270"/>
            <a:ext cx="1139868" cy="4001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无评论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5CF6236D-985C-2C75-F317-13610C0C9150}"/>
              </a:ext>
            </a:extLst>
          </p:cNvPr>
          <p:cNvSpPr/>
          <p:nvPr/>
        </p:nvSpPr>
        <p:spPr>
          <a:xfrm>
            <a:off x="1465544" y="5681189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2B3F8BBD-4E1F-7F9B-52D3-459F14839371}"/>
              </a:ext>
            </a:extLst>
          </p:cNvPr>
          <p:cNvSpPr/>
          <p:nvPr/>
        </p:nvSpPr>
        <p:spPr>
          <a:xfrm>
            <a:off x="1465545" y="1497480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C44F21-3768-D057-51A9-B663411A204F}"/>
              </a:ext>
            </a:extLst>
          </p:cNvPr>
          <p:cNvSpPr txBox="1"/>
          <p:nvPr/>
        </p:nvSpPr>
        <p:spPr>
          <a:xfrm>
            <a:off x="2004163" y="5468381"/>
            <a:ext cx="2705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可用信息较少（衍生项缺失）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DFDE9C5-5BF9-AE0D-4D6B-14721DF2BC23}"/>
              </a:ext>
            </a:extLst>
          </p:cNvPr>
          <p:cNvSpPr/>
          <p:nvPr/>
        </p:nvSpPr>
        <p:spPr>
          <a:xfrm>
            <a:off x="4653418" y="5681189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49E13CD5-740B-7E39-01B4-49B929DB1428}"/>
              </a:ext>
            </a:extLst>
          </p:cNvPr>
          <p:cNvSpPr/>
          <p:nvPr/>
        </p:nvSpPr>
        <p:spPr>
          <a:xfrm>
            <a:off x="2004164" y="1052042"/>
            <a:ext cx="1513561" cy="282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avg_adv_score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849792-6D7D-D6C5-D097-CD732D185F78}"/>
              </a:ext>
            </a:extLst>
          </p:cNvPr>
          <p:cNvSpPr/>
          <p:nvPr/>
        </p:nvSpPr>
        <p:spPr>
          <a:xfrm>
            <a:off x="2004164" y="1394306"/>
            <a:ext cx="1513561" cy="282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avg_tc_score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465BDA2-1158-72F1-6F03-CB485C495657}"/>
              </a:ext>
            </a:extLst>
          </p:cNvPr>
          <p:cNvSpPr/>
          <p:nvPr/>
        </p:nvSpPr>
        <p:spPr>
          <a:xfrm>
            <a:off x="2004163" y="1752239"/>
            <a:ext cx="1513561" cy="282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avg_pe_score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3D0704-9D75-1C71-D14D-3F541BBFC3E2}"/>
              </a:ext>
            </a:extLst>
          </p:cNvPr>
          <p:cNvSpPr txBox="1"/>
          <p:nvPr/>
        </p:nvSpPr>
        <p:spPr>
          <a:xfrm rot="5400000">
            <a:off x="2529536" y="3605271"/>
            <a:ext cx="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D964FA-4856-9E89-0853-1B3FBC7665AD}"/>
              </a:ext>
            </a:extLst>
          </p:cNvPr>
          <p:cNvSpPr txBox="1"/>
          <p:nvPr/>
        </p:nvSpPr>
        <p:spPr>
          <a:xfrm>
            <a:off x="1544686" y="706434"/>
            <a:ext cx="13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数值型数据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AA7E6ABF-2254-B981-58D7-FDA458EF16BD}"/>
              </a:ext>
            </a:extLst>
          </p:cNvPr>
          <p:cNvSpPr/>
          <p:nvPr/>
        </p:nvSpPr>
        <p:spPr>
          <a:xfrm>
            <a:off x="3642983" y="1498535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9C27D9-A160-B475-1D31-45715A0ED2A6}"/>
              </a:ext>
            </a:extLst>
          </p:cNvPr>
          <p:cNvSpPr txBox="1"/>
          <p:nvPr/>
        </p:nvSpPr>
        <p:spPr>
          <a:xfrm>
            <a:off x="3823569" y="2076312"/>
            <a:ext cx="2705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根据熵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基尼系数</a:t>
            </a:r>
            <a:endParaRPr kumimoji="1"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生成最基础的决策树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A7B69B-17A5-DF8E-C4C7-0BBF8D6E094E}"/>
              </a:ext>
            </a:extLst>
          </p:cNvPr>
          <p:cNvSpPr txBox="1"/>
          <p:nvPr/>
        </p:nvSpPr>
        <p:spPr>
          <a:xfrm>
            <a:off x="5217081" y="813057"/>
            <a:ext cx="270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连续变量的阈值怎么确定？</a:t>
            </a:r>
            <a:endParaRPr kumimoji="1"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某个值缺失怎么处理？</a:t>
            </a:r>
            <a:endParaRPr kumimoji="1"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1041DB-0291-0264-B9AF-8FECDEEF403A}"/>
              </a:ext>
            </a:extLst>
          </p:cNvPr>
          <p:cNvSpPr txBox="1"/>
          <p:nvPr/>
        </p:nvSpPr>
        <p:spPr>
          <a:xfrm>
            <a:off x="3642983" y="268773"/>
            <a:ext cx="812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证据链生成里用到的信息一定是决策树也考虑了的，否则无法作为证据？</a:t>
            </a:r>
            <a:endParaRPr kumimoji="1"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2CB9539A-1DCC-4A2A-1F39-53B386613E42}"/>
              </a:ext>
            </a:extLst>
          </p:cNvPr>
          <p:cNvSpPr/>
          <p:nvPr/>
        </p:nvSpPr>
        <p:spPr>
          <a:xfrm>
            <a:off x="1771390" y="2143588"/>
            <a:ext cx="2052179" cy="344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拉起应用的风险程度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17C9149-9F16-AF51-7E34-016F6983A5CD}"/>
              </a:ext>
            </a:extLst>
          </p:cNvPr>
          <p:cNvGrpSpPr/>
          <p:nvPr/>
        </p:nvGrpSpPr>
        <p:grpSpPr>
          <a:xfrm>
            <a:off x="166733" y="4000505"/>
            <a:ext cx="2597624" cy="1291536"/>
            <a:chOff x="405488" y="3334275"/>
            <a:chExt cx="2597624" cy="129153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05AEA1B-256B-0510-93FF-21EEA390793E}"/>
                </a:ext>
              </a:extLst>
            </p:cNvPr>
            <p:cNvSpPr/>
            <p:nvPr/>
          </p:nvSpPr>
          <p:spPr>
            <a:xfrm>
              <a:off x="466592" y="3334275"/>
              <a:ext cx="2536520" cy="4979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1: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计算拉起应用序列的风险得分（已下架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总数）</a:t>
              </a:r>
            </a:p>
          </p:txBody>
        </p:sp>
        <p:pic>
          <p:nvPicPr>
            <p:cNvPr id="26" name="图片 25" descr="图片包含 游戏机&#10;&#10;描述已自动生成">
              <a:extLst>
                <a:ext uri="{FF2B5EF4-FFF2-40B4-BE49-F238E27FC236}">
                  <a16:creationId xmlns:a16="http://schemas.microsoft.com/office/drawing/2014/main" id="{CB657DF8-857F-7E08-BB62-A670DCBA0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488" y="3896086"/>
              <a:ext cx="729725" cy="729725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90146DD-0DC8-D07C-7B1E-12DD7FC0BEF2}"/>
                </a:ext>
              </a:extLst>
            </p:cNvPr>
            <p:cNvSpPr txBox="1"/>
            <p:nvPr/>
          </p:nvSpPr>
          <p:spPr>
            <a:xfrm>
              <a:off x="906569" y="4136005"/>
              <a:ext cx="1944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应用状态记录数据库</a:t>
              </a: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AEF5A77-F554-032B-2D3F-D882426D9462}"/>
              </a:ext>
            </a:extLst>
          </p:cNvPr>
          <p:cNvCxnSpPr>
            <a:cxnSpLocks/>
          </p:cNvCxnSpPr>
          <p:nvPr/>
        </p:nvCxnSpPr>
        <p:spPr>
          <a:xfrm flipV="1">
            <a:off x="388309" y="2382717"/>
            <a:ext cx="1283915" cy="15453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BCC32905-EC62-70D0-1164-BBFBE67F7BFB}"/>
              </a:ext>
            </a:extLst>
          </p:cNvPr>
          <p:cNvSpPr/>
          <p:nvPr/>
        </p:nvSpPr>
        <p:spPr>
          <a:xfrm>
            <a:off x="1771390" y="2589026"/>
            <a:ext cx="2052179" cy="4771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malicious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detect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反应的风险程度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B40F2FC-8E58-FF4C-2A7E-A1A7AE228BA7}"/>
              </a:ext>
            </a:extLst>
          </p:cNvPr>
          <p:cNvSpPr/>
          <p:nvPr/>
        </p:nvSpPr>
        <p:spPr>
          <a:xfrm>
            <a:off x="3138616" y="3886036"/>
            <a:ext cx="2536520" cy="740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2:</a:t>
            </a:r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把每一条检测结果映射到每种风险的可能性（结果并不能直接说明风险）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BB2232BD-453A-5C3D-81C9-3D6340541033}"/>
              </a:ext>
            </a:extLst>
          </p:cNvPr>
          <p:cNvCxnSpPr>
            <a:cxnSpLocks/>
          </p:cNvCxnSpPr>
          <p:nvPr/>
        </p:nvCxnSpPr>
        <p:spPr>
          <a:xfrm flipH="1" flipV="1">
            <a:off x="3922735" y="2857584"/>
            <a:ext cx="730683" cy="9130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55129BA-53BD-A6A3-7EA0-D09036292640}"/>
              </a:ext>
            </a:extLst>
          </p:cNvPr>
          <p:cNvSpPr/>
          <p:nvPr/>
        </p:nvSpPr>
        <p:spPr>
          <a:xfrm>
            <a:off x="5217081" y="5583734"/>
            <a:ext cx="2052179" cy="4771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malicious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detect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反应的风险程度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09B6D8EA-83BA-286E-62BE-3AF91082514C}"/>
              </a:ext>
            </a:extLst>
          </p:cNvPr>
          <p:cNvCxnSpPr>
            <a:cxnSpLocks/>
          </p:cNvCxnSpPr>
          <p:nvPr/>
        </p:nvCxnSpPr>
        <p:spPr>
          <a:xfrm>
            <a:off x="4709786" y="4725215"/>
            <a:ext cx="1386214" cy="7431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右箭头 50">
            <a:extLst>
              <a:ext uri="{FF2B5EF4-FFF2-40B4-BE49-F238E27FC236}">
                <a16:creationId xmlns:a16="http://schemas.microsoft.com/office/drawing/2014/main" id="{C2BAE4B5-A2EC-B45D-FAEB-6645C0779491}"/>
              </a:ext>
            </a:extLst>
          </p:cNvPr>
          <p:cNvSpPr/>
          <p:nvPr/>
        </p:nvSpPr>
        <p:spPr>
          <a:xfrm>
            <a:off x="7419564" y="5681188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990E63E-F6D7-C8E8-F789-B97A5ABB0874}"/>
              </a:ext>
            </a:extLst>
          </p:cNvPr>
          <p:cNvSpPr txBox="1"/>
          <p:nvPr/>
        </p:nvSpPr>
        <p:spPr>
          <a:xfrm>
            <a:off x="7766837" y="4276378"/>
            <a:ext cx="2705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证据链生成的时候描述一下缺少评论因此</a:t>
            </a:r>
            <a:r>
              <a:rPr kumimoji="1"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无法判断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or</a:t>
            </a:r>
            <a:r>
              <a:rPr kumimoji="1"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可信度低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A0DBF243-4E57-52FC-BDB0-EA66D162B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65" y="1025663"/>
            <a:ext cx="977264" cy="977264"/>
          </a:xfrm>
          <a:prstGeom prst="rect">
            <a:avLst/>
          </a:prstGeom>
        </p:spPr>
      </p:pic>
      <p:sp>
        <p:nvSpPr>
          <p:cNvPr id="55" name="右箭头 54">
            <a:extLst>
              <a:ext uri="{FF2B5EF4-FFF2-40B4-BE49-F238E27FC236}">
                <a16:creationId xmlns:a16="http://schemas.microsoft.com/office/drawing/2014/main" id="{D4CA9CE4-9185-AE83-D063-1BA25C628BA6}"/>
              </a:ext>
            </a:extLst>
          </p:cNvPr>
          <p:cNvSpPr/>
          <p:nvPr/>
        </p:nvSpPr>
        <p:spPr>
          <a:xfrm>
            <a:off x="5736915" y="1502589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0D973E6-277E-E4EE-0C51-0E7DACE7E668}"/>
              </a:ext>
            </a:extLst>
          </p:cNvPr>
          <p:cNvSpPr txBox="1"/>
          <p:nvPr/>
        </p:nvSpPr>
        <p:spPr>
          <a:xfrm>
            <a:off x="5909939" y="1484726"/>
            <a:ext cx="429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各项风险类型的可能性列表：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[0.7, 0.2 …]</a:t>
            </a:r>
            <a:endParaRPr kumimoji="1"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AA0D1ED-DF54-52F9-3A3D-6B1C802CE786}"/>
              </a:ext>
            </a:extLst>
          </p:cNvPr>
          <p:cNvSpPr txBox="1"/>
          <p:nvPr/>
        </p:nvSpPr>
        <p:spPr>
          <a:xfrm>
            <a:off x="7419564" y="5668434"/>
            <a:ext cx="429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各项风险类型的可能性列表：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[0.7, 0.2 …]</a:t>
            </a:r>
            <a:endParaRPr kumimoji="1"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4F3626A5-576E-93A7-992C-8804673AD587}"/>
              </a:ext>
            </a:extLst>
          </p:cNvPr>
          <p:cNvSpPr/>
          <p:nvPr/>
        </p:nvSpPr>
        <p:spPr>
          <a:xfrm>
            <a:off x="1765965" y="3179525"/>
            <a:ext cx="2052179" cy="3151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权限问题风险程度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B106D4-596D-DC57-47D6-2EC9666D562F}"/>
              </a:ext>
            </a:extLst>
          </p:cNvPr>
          <p:cNvSpPr/>
          <p:nvPr/>
        </p:nvSpPr>
        <p:spPr>
          <a:xfrm>
            <a:off x="5027962" y="2947925"/>
            <a:ext cx="2536520" cy="740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3:</a:t>
            </a:r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根据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manifest</a:t>
            </a:r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文件 和 权限请求序列 和 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简介判断风险得分（可结合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60" name="图片 59" descr="图片包含 游戏机&#10;&#10;描述已自动生成">
            <a:extLst>
              <a:ext uri="{FF2B5EF4-FFF2-40B4-BE49-F238E27FC236}">
                <a16:creationId xmlns:a16="http://schemas.microsoft.com/office/drawing/2014/main" id="{B9807BAA-3BB7-DA8D-0C5A-47481626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565" y="2948456"/>
            <a:ext cx="729725" cy="729725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1D7B65EF-2715-1F19-3B58-D2283294DBDD}"/>
              </a:ext>
            </a:extLst>
          </p:cNvPr>
          <p:cNvSpPr txBox="1"/>
          <p:nvPr/>
        </p:nvSpPr>
        <p:spPr>
          <a:xfrm>
            <a:off x="8388820" y="3118652"/>
            <a:ext cx="150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应用类别映射权限集合数据库</a:t>
            </a:r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35B4A5C3-C54C-1EA0-94FF-210731FB122C}"/>
              </a:ext>
            </a:extLst>
          </p:cNvPr>
          <p:cNvCxnSpPr>
            <a:cxnSpLocks/>
          </p:cNvCxnSpPr>
          <p:nvPr/>
        </p:nvCxnSpPr>
        <p:spPr>
          <a:xfrm flipH="1">
            <a:off x="3906756" y="3313318"/>
            <a:ext cx="953341" cy="97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86E00CC3-542C-5B1A-4691-246E7B290E31}"/>
              </a:ext>
            </a:extLst>
          </p:cNvPr>
          <p:cNvCxnSpPr>
            <a:cxnSpLocks/>
          </p:cNvCxnSpPr>
          <p:nvPr/>
        </p:nvCxnSpPr>
        <p:spPr>
          <a:xfrm flipH="1">
            <a:off x="6150274" y="3782434"/>
            <a:ext cx="366592" cy="168594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4EA1811-85A6-E94A-DFD6-1937CEC6F4E5}"/>
              </a:ext>
            </a:extLst>
          </p:cNvPr>
          <p:cNvSpPr txBox="1"/>
          <p:nvPr/>
        </p:nvSpPr>
        <p:spPr>
          <a:xfrm>
            <a:off x="7141386" y="2234778"/>
            <a:ext cx="3236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专注于生成属性的算法的设计，选一个效果比较好的决策树</a:t>
            </a:r>
            <a:endParaRPr kumimoji="1"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3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AEA5AA22-CBC4-017E-47C8-2B0172098266}"/>
              </a:ext>
            </a:extLst>
          </p:cNvPr>
          <p:cNvSpPr/>
          <p:nvPr/>
        </p:nvSpPr>
        <p:spPr>
          <a:xfrm>
            <a:off x="3360894" y="27771"/>
            <a:ext cx="2585712" cy="375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25C8AE8-4A30-A916-85E1-BC6D880EFA0B}"/>
              </a:ext>
            </a:extLst>
          </p:cNvPr>
          <p:cNvSpPr/>
          <p:nvPr/>
        </p:nvSpPr>
        <p:spPr>
          <a:xfrm>
            <a:off x="720671" y="27771"/>
            <a:ext cx="2585712" cy="375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B297A09-6CF0-4ABF-8ED6-2BD8C07DDFE5}"/>
              </a:ext>
            </a:extLst>
          </p:cNvPr>
          <p:cNvGrpSpPr/>
          <p:nvPr/>
        </p:nvGrpSpPr>
        <p:grpSpPr>
          <a:xfrm>
            <a:off x="1886852" y="2604621"/>
            <a:ext cx="1419531" cy="1180520"/>
            <a:chOff x="793161" y="3413260"/>
            <a:chExt cx="1419531" cy="1180520"/>
          </a:xfrm>
        </p:grpSpPr>
        <p:pic>
          <p:nvPicPr>
            <p:cNvPr id="5" name="图片 4" descr="图片包含 游戏机&#10;&#10;描述已自动生成">
              <a:extLst>
                <a:ext uri="{FF2B5EF4-FFF2-40B4-BE49-F238E27FC236}">
                  <a16:creationId xmlns:a16="http://schemas.microsoft.com/office/drawing/2014/main" id="{DDC0EE98-B6B9-6EB1-F5BA-A5446A1B1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709" y="3413260"/>
              <a:ext cx="546436" cy="59574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EE38C95-3545-4150-5F0C-D122594A7FD8}"/>
                </a:ext>
              </a:extLst>
            </p:cNvPr>
            <p:cNvSpPr txBox="1"/>
            <p:nvPr/>
          </p:nvSpPr>
          <p:spPr>
            <a:xfrm>
              <a:off x="793161" y="4009005"/>
              <a:ext cx="14195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风险判定依据数据库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985D3D4F-C414-F1EA-99BE-E8E912B0E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01" y="993495"/>
            <a:ext cx="890494" cy="890494"/>
          </a:xfrm>
          <a:prstGeom prst="rect">
            <a:avLst/>
          </a:prstGeom>
        </p:spPr>
      </p:pic>
      <p:sp>
        <p:nvSpPr>
          <p:cNvPr id="44" name="箭头: 左 37">
            <a:extLst>
              <a:ext uri="{FF2B5EF4-FFF2-40B4-BE49-F238E27FC236}">
                <a16:creationId xmlns:a16="http://schemas.microsoft.com/office/drawing/2014/main" id="{6B7CD083-8B29-1718-90DD-93629CDEA0F8}"/>
              </a:ext>
            </a:extLst>
          </p:cNvPr>
          <p:cNvSpPr/>
          <p:nvPr/>
        </p:nvSpPr>
        <p:spPr>
          <a:xfrm rot="16200000">
            <a:off x="2519783" y="795871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45" name="箭头: 左 37">
            <a:extLst>
              <a:ext uri="{FF2B5EF4-FFF2-40B4-BE49-F238E27FC236}">
                <a16:creationId xmlns:a16="http://schemas.microsoft.com/office/drawing/2014/main" id="{F6F5582B-A99A-9E96-8A06-DF4840DC2009}"/>
              </a:ext>
            </a:extLst>
          </p:cNvPr>
          <p:cNvSpPr/>
          <p:nvPr/>
        </p:nvSpPr>
        <p:spPr>
          <a:xfrm rot="16200000">
            <a:off x="2524069" y="1858795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46" name="箭头: 左 37">
            <a:extLst>
              <a:ext uri="{FF2B5EF4-FFF2-40B4-BE49-F238E27FC236}">
                <a16:creationId xmlns:a16="http://schemas.microsoft.com/office/drawing/2014/main" id="{D1C1D56A-C95C-D6DC-394D-4CBC80C496DD}"/>
              </a:ext>
            </a:extLst>
          </p:cNvPr>
          <p:cNvSpPr/>
          <p:nvPr/>
        </p:nvSpPr>
        <p:spPr>
          <a:xfrm rot="16200000">
            <a:off x="2513153" y="2446884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B34A2ED1-7629-DD17-493D-6F133B198475}"/>
              </a:ext>
            </a:extLst>
          </p:cNvPr>
          <p:cNvGraphicFramePr>
            <a:graphicFrameLocks noGrp="1"/>
          </p:cNvGraphicFramePr>
          <p:nvPr/>
        </p:nvGraphicFramePr>
        <p:xfrm>
          <a:off x="1823174" y="85930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grpSp>
        <p:nvGrpSpPr>
          <p:cNvPr id="52" name="组合 51">
            <a:extLst>
              <a:ext uri="{FF2B5EF4-FFF2-40B4-BE49-F238E27FC236}">
                <a16:creationId xmlns:a16="http://schemas.microsoft.com/office/drawing/2014/main" id="{64EF8790-1F0F-8812-F667-873CFFE57DEE}"/>
              </a:ext>
            </a:extLst>
          </p:cNvPr>
          <p:cNvGrpSpPr/>
          <p:nvPr/>
        </p:nvGrpSpPr>
        <p:grpSpPr>
          <a:xfrm>
            <a:off x="2596618" y="27771"/>
            <a:ext cx="811267" cy="622601"/>
            <a:chOff x="3057931" y="194802"/>
            <a:chExt cx="811267" cy="622601"/>
          </a:xfrm>
        </p:grpSpPr>
        <p:pic>
          <p:nvPicPr>
            <p:cNvPr id="50" name="图片 49" descr="图标&#10;&#10;描述已自动生成">
              <a:extLst>
                <a:ext uri="{FF2B5EF4-FFF2-40B4-BE49-F238E27FC236}">
                  <a16:creationId xmlns:a16="http://schemas.microsoft.com/office/drawing/2014/main" id="{966373F1-ED05-1009-E359-6C3266949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061" y="194802"/>
              <a:ext cx="440193" cy="440193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33B0F5C-4020-B156-4BE8-690DE4B4E4D9}"/>
                </a:ext>
              </a:extLst>
            </p:cNvPr>
            <p:cNvSpPr txBox="1"/>
            <p:nvPr/>
          </p:nvSpPr>
          <p:spPr>
            <a:xfrm>
              <a:off x="3057931" y="563487"/>
              <a:ext cx="81126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恶意弹窗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55" name="图片 54" descr="形状&#10;&#10;低可信度描述已自动生成">
            <a:extLst>
              <a:ext uri="{FF2B5EF4-FFF2-40B4-BE49-F238E27FC236}">
                <a16:creationId xmlns:a16="http://schemas.microsoft.com/office/drawing/2014/main" id="{380FAC1E-B37A-7F07-FAB4-8330A9076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9989" y="267402"/>
            <a:ext cx="246655" cy="246655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B11FCE37-2863-6FA8-1160-43BA4483838F}"/>
              </a:ext>
            </a:extLst>
          </p:cNvPr>
          <p:cNvGrpSpPr/>
          <p:nvPr/>
        </p:nvGrpSpPr>
        <p:grpSpPr>
          <a:xfrm>
            <a:off x="2077490" y="2096306"/>
            <a:ext cx="1051516" cy="261611"/>
            <a:chOff x="4040437" y="3185606"/>
            <a:chExt cx="1051516" cy="26161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017FA29-C698-D5F2-5BA4-0C7B408742E6}"/>
                </a:ext>
              </a:extLst>
            </p:cNvPr>
            <p:cNvSpPr/>
            <p:nvPr/>
          </p:nvSpPr>
          <p:spPr>
            <a:xfrm>
              <a:off x="4053712" y="3185606"/>
              <a:ext cx="1038241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B06FA9C-8820-4906-BA91-B889A896A336}"/>
                </a:ext>
              </a:extLst>
            </p:cNvPr>
            <p:cNvSpPr txBox="1"/>
            <p:nvPr/>
          </p:nvSpPr>
          <p:spPr>
            <a:xfrm>
              <a:off x="4040437" y="3208485"/>
              <a:ext cx="8379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恶意弹窗</a:t>
              </a:r>
              <a:r>
                <a:rPr kumimoji="0" lang="zh-CN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依据：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61" name="图片 60" descr="形状&#10;&#10;低可信度描述已自动生成">
              <a:extLst>
                <a:ext uri="{FF2B5EF4-FFF2-40B4-BE49-F238E27FC236}">
                  <a16:creationId xmlns:a16="http://schemas.microsoft.com/office/drawing/2014/main" id="{08D45E62-72EC-7A57-BFB7-E93144CF9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485" y="3196943"/>
              <a:ext cx="238527" cy="238527"/>
            </a:xfrm>
            <a:prstGeom prst="rect">
              <a:avLst/>
            </a:prstGeom>
          </p:spPr>
        </p:pic>
      </p:grpSp>
      <p:sp>
        <p:nvSpPr>
          <p:cNvPr id="64" name="箭头: 左 37">
            <a:extLst>
              <a:ext uri="{FF2B5EF4-FFF2-40B4-BE49-F238E27FC236}">
                <a16:creationId xmlns:a16="http://schemas.microsoft.com/office/drawing/2014/main" id="{1D544100-3673-7E66-06F7-561DB2F6A467}"/>
              </a:ext>
            </a:extLst>
          </p:cNvPr>
          <p:cNvSpPr/>
          <p:nvPr/>
        </p:nvSpPr>
        <p:spPr>
          <a:xfrm rot="10800000">
            <a:off x="1991071" y="1486995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pic>
        <p:nvPicPr>
          <p:cNvPr id="65" name="图片 64" descr="形状&#10;&#10;低可信度描述已自动生成">
            <a:extLst>
              <a:ext uri="{FF2B5EF4-FFF2-40B4-BE49-F238E27FC236}">
                <a16:creationId xmlns:a16="http://schemas.microsoft.com/office/drawing/2014/main" id="{3CB034CA-CE47-74C6-701B-A6DAE28186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38" y="210882"/>
            <a:ext cx="359693" cy="359693"/>
          </a:xfrm>
          <a:prstGeom prst="rect">
            <a:avLst/>
          </a:prstGeom>
        </p:spPr>
      </p:pic>
      <p:sp>
        <p:nvSpPr>
          <p:cNvPr id="66" name="箭头: 左 37">
            <a:extLst>
              <a:ext uri="{FF2B5EF4-FFF2-40B4-BE49-F238E27FC236}">
                <a16:creationId xmlns:a16="http://schemas.microsoft.com/office/drawing/2014/main" id="{57539B4A-2FBB-EBB6-D0B1-74C6AB5BA27F}"/>
              </a:ext>
            </a:extLst>
          </p:cNvPr>
          <p:cNvSpPr/>
          <p:nvPr/>
        </p:nvSpPr>
        <p:spPr>
          <a:xfrm>
            <a:off x="1621398" y="316363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1886C03-307C-A5F4-92AE-54FEE95C2981}"/>
              </a:ext>
            </a:extLst>
          </p:cNvPr>
          <p:cNvGrpSpPr/>
          <p:nvPr/>
        </p:nvGrpSpPr>
        <p:grpSpPr>
          <a:xfrm>
            <a:off x="785814" y="844439"/>
            <a:ext cx="611790" cy="112341"/>
            <a:chOff x="3860970" y="1942213"/>
            <a:chExt cx="611790" cy="112341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F845C673-8520-6477-130D-FD543E055497}"/>
                </a:ext>
              </a:extLst>
            </p:cNvPr>
            <p:cNvGrpSpPr/>
            <p:nvPr/>
          </p:nvGrpSpPr>
          <p:grpSpPr>
            <a:xfrm>
              <a:off x="3860970" y="1942214"/>
              <a:ext cx="611790" cy="110337"/>
              <a:chOff x="5295332" y="1880619"/>
              <a:chExt cx="611790" cy="110337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EB625B18-8E96-0FFD-E21E-512570A4A923}"/>
                  </a:ext>
                </a:extLst>
              </p:cNvPr>
              <p:cNvSpPr/>
              <p:nvPr/>
            </p:nvSpPr>
            <p:spPr>
              <a:xfrm>
                <a:off x="5295332" y="1880619"/>
                <a:ext cx="611790" cy="1103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9" name="直接连接符 22">
                <a:extLst>
                  <a:ext uri="{FF2B5EF4-FFF2-40B4-BE49-F238E27FC236}">
                    <a16:creationId xmlns:a16="http://schemas.microsoft.com/office/drawing/2014/main" id="{3D134750-B3C3-E566-AA46-6A30A57DD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9217" y="1880619"/>
                <a:ext cx="0" cy="1103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直接连接符 22">
              <a:extLst>
                <a:ext uri="{FF2B5EF4-FFF2-40B4-BE49-F238E27FC236}">
                  <a16:creationId xmlns:a16="http://schemas.microsoft.com/office/drawing/2014/main" id="{FFBE365C-B929-5952-E245-456966FDC81F}"/>
                </a:ext>
              </a:extLst>
            </p:cNvPr>
            <p:cNvCxnSpPr>
              <a:cxnSpLocks/>
            </p:cNvCxnSpPr>
            <p:nvPr/>
          </p:nvCxnSpPr>
          <p:spPr>
            <a:xfrm>
              <a:off x="4177255" y="1942213"/>
              <a:ext cx="0" cy="1103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22">
              <a:extLst>
                <a:ext uri="{FF2B5EF4-FFF2-40B4-BE49-F238E27FC236}">
                  <a16:creationId xmlns:a16="http://schemas.microsoft.com/office/drawing/2014/main" id="{B5D5A6FF-40F1-F2F4-B4C1-EEFD1068B40E}"/>
                </a:ext>
              </a:extLst>
            </p:cNvPr>
            <p:cNvCxnSpPr>
              <a:cxnSpLocks/>
            </p:cNvCxnSpPr>
            <p:nvPr/>
          </p:nvCxnSpPr>
          <p:spPr>
            <a:xfrm>
              <a:off x="4329655" y="1944217"/>
              <a:ext cx="0" cy="1103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箭头: 左 37">
            <a:extLst>
              <a:ext uri="{FF2B5EF4-FFF2-40B4-BE49-F238E27FC236}">
                <a16:creationId xmlns:a16="http://schemas.microsoft.com/office/drawing/2014/main" id="{4A516144-5300-D024-0CE9-9AD42FAC90A2}"/>
              </a:ext>
            </a:extLst>
          </p:cNvPr>
          <p:cNvSpPr/>
          <p:nvPr/>
        </p:nvSpPr>
        <p:spPr>
          <a:xfrm rot="16200000">
            <a:off x="1008244" y="632899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BC00804-CDC4-93E5-917D-4412A52D3944}"/>
              </a:ext>
            </a:extLst>
          </p:cNvPr>
          <p:cNvSpPr txBox="1"/>
          <p:nvPr/>
        </p:nvSpPr>
        <p:spPr>
          <a:xfrm>
            <a:off x="1327261" y="791605"/>
            <a:ext cx="4454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向量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A1DC094-AD08-E0BD-195E-5633FC26D0FA}"/>
              </a:ext>
            </a:extLst>
          </p:cNvPr>
          <p:cNvSpPr txBox="1"/>
          <p:nvPr/>
        </p:nvSpPr>
        <p:spPr>
          <a:xfrm>
            <a:off x="1277231" y="3796111"/>
            <a:ext cx="14195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准备阶段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箭头: 左 37">
            <a:extLst>
              <a:ext uri="{FF2B5EF4-FFF2-40B4-BE49-F238E27FC236}">
                <a16:creationId xmlns:a16="http://schemas.microsoft.com/office/drawing/2014/main" id="{997B854D-B296-CE09-286D-3F5EEA20D6B4}"/>
              </a:ext>
            </a:extLst>
          </p:cNvPr>
          <p:cNvSpPr/>
          <p:nvPr/>
        </p:nvSpPr>
        <p:spPr>
          <a:xfrm rot="16200000">
            <a:off x="1005201" y="1033838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90950B6A-581B-FBBE-A517-3388AE843944}"/>
              </a:ext>
            </a:extLst>
          </p:cNvPr>
          <p:cNvGrpSpPr/>
          <p:nvPr/>
        </p:nvGrpSpPr>
        <p:grpSpPr>
          <a:xfrm>
            <a:off x="672248" y="1231771"/>
            <a:ext cx="854478" cy="1076192"/>
            <a:chOff x="884779" y="1235557"/>
            <a:chExt cx="854478" cy="1076192"/>
          </a:xfrm>
        </p:grpSpPr>
        <p:pic>
          <p:nvPicPr>
            <p:cNvPr id="92" name="图片 91" descr="图标&#10;&#10;描述已自动生成">
              <a:extLst>
                <a:ext uri="{FF2B5EF4-FFF2-40B4-BE49-F238E27FC236}">
                  <a16:creationId xmlns:a16="http://schemas.microsoft.com/office/drawing/2014/main" id="{84BAAF7A-6846-18AD-D78C-BDDD7DB2A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976" y="1235557"/>
              <a:ext cx="611790" cy="690228"/>
            </a:xfrm>
            <a:prstGeom prst="rect">
              <a:avLst/>
            </a:pr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7163E91-B215-7F79-407B-CDCA0CC61ACB}"/>
                </a:ext>
              </a:extLst>
            </p:cNvPr>
            <p:cNvSpPr txBox="1"/>
            <p:nvPr/>
          </p:nvSpPr>
          <p:spPr>
            <a:xfrm>
              <a:off x="884779" y="1880862"/>
              <a:ext cx="85447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风险依据背景知识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AA000F46-45FA-56EC-7CF6-5DBCE2D51AD1}"/>
              </a:ext>
            </a:extLst>
          </p:cNvPr>
          <p:cNvSpPr txBox="1"/>
          <p:nvPr/>
        </p:nvSpPr>
        <p:spPr>
          <a:xfrm>
            <a:off x="1213882" y="221357"/>
            <a:ext cx="445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嵌入模型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9" name="图片 98" descr="图标&#10;&#10;描述已自动生成">
            <a:extLst>
              <a:ext uri="{FF2B5EF4-FFF2-40B4-BE49-F238E27FC236}">
                <a16:creationId xmlns:a16="http://schemas.microsoft.com/office/drawing/2014/main" id="{FAC9CE77-8C81-F4C6-4C83-8DE217A62A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85" y="1386621"/>
            <a:ext cx="302715" cy="302715"/>
          </a:xfrm>
          <a:prstGeom prst="rect">
            <a:avLst/>
          </a:prstGeom>
        </p:spPr>
      </p:pic>
      <p:sp>
        <p:nvSpPr>
          <p:cNvPr id="100" name="箭头: 左 37">
            <a:extLst>
              <a:ext uri="{FF2B5EF4-FFF2-40B4-BE49-F238E27FC236}">
                <a16:creationId xmlns:a16="http://schemas.microsoft.com/office/drawing/2014/main" id="{52B37A90-CF39-019A-BF50-90BF52FA426D}"/>
              </a:ext>
            </a:extLst>
          </p:cNvPr>
          <p:cNvSpPr/>
          <p:nvPr/>
        </p:nvSpPr>
        <p:spPr>
          <a:xfrm rot="10800000">
            <a:off x="1519671" y="1483097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3A30FDA-E674-04A2-2D6D-743BD36C5CE0}"/>
              </a:ext>
            </a:extLst>
          </p:cNvPr>
          <p:cNvSpPr txBox="1"/>
          <p:nvPr/>
        </p:nvSpPr>
        <p:spPr>
          <a:xfrm>
            <a:off x="1611746" y="1664558"/>
            <a:ext cx="445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知识</a:t>
            </a: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背景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F427EE7-FEC0-5F48-625D-C9040FB514CF}"/>
              </a:ext>
            </a:extLst>
          </p:cNvPr>
          <p:cNvSpPr txBox="1"/>
          <p:nvPr/>
        </p:nvSpPr>
        <p:spPr>
          <a:xfrm>
            <a:off x="3943984" y="3796111"/>
            <a:ext cx="14195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生成阶段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B298CCDB-88E2-B493-86ED-534BAFD744FB}"/>
              </a:ext>
            </a:extLst>
          </p:cNvPr>
          <p:cNvGraphicFramePr>
            <a:graphicFrameLocks noGrp="1"/>
          </p:cNvGraphicFramePr>
          <p:nvPr/>
        </p:nvGraphicFramePr>
        <p:xfrm>
          <a:off x="3415577" y="85834"/>
          <a:ext cx="768009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b="1" dirty="0">
                          <a:solidFill>
                            <a:srgbClr val="FF0000"/>
                          </a:solidFill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b="1" dirty="0">
                          <a:solidFill>
                            <a:srgbClr val="FF0000"/>
                          </a:solidFill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b="1" dirty="0">
                        <a:solidFill>
                          <a:srgbClr val="FF0000"/>
                        </a:solidFill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pic>
        <p:nvPicPr>
          <p:cNvPr id="109" name="图片 108" descr="形状&#10;&#10;低可信度描述已自动生成">
            <a:extLst>
              <a:ext uri="{FF2B5EF4-FFF2-40B4-BE49-F238E27FC236}">
                <a16:creationId xmlns:a16="http://schemas.microsoft.com/office/drawing/2014/main" id="{6EB41E90-FF5B-116A-DB66-5DA749E32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74700" y="239631"/>
            <a:ext cx="246655" cy="246655"/>
          </a:xfrm>
          <a:prstGeom prst="rect">
            <a:avLst/>
          </a:prstGeom>
        </p:spPr>
      </p:pic>
      <p:pic>
        <p:nvPicPr>
          <p:cNvPr id="113" name="图片 112" descr="图标&#10;&#10;描述已自动生成">
            <a:extLst>
              <a:ext uri="{FF2B5EF4-FFF2-40B4-BE49-F238E27FC236}">
                <a16:creationId xmlns:a16="http://schemas.microsoft.com/office/drawing/2014/main" id="{FBD5ECE3-E2B8-28AB-EC1C-25B6D47A9C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957" y="156636"/>
            <a:ext cx="369333" cy="369333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0EE1BCAB-AFA7-682B-2272-BCEFB92E0BAA}"/>
              </a:ext>
            </a:extLst>
          </p:cNvPr>
          <p:cNvSpPr txBox="1"/>
          <p:nvPr/>
        </p:nvSpPr>
        <p:spPr>
          <a:xfrm>
            <a:off x="5062642" y="1118158"/>
            <a:ext cx="8544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In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Context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Learning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2A13A23-9A24-CF8D-AE68-F6F2EDBF1136}"/>
              </a:ext>
            </a:extLst>
          </p:cNvPr>
          <p:cNvSpPr/>
          <p:nvPr/>
        </p:nvSpPr>
        <p:spPr>
          <a:xfrm>
            <a:off x="3415577" y="993495"/>
            <a:ext cx="2472057" cy="653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箭头: 左 37">
            <a:extLst>
              <a:ext uri="{FF2B5EF4-FFF2-40B4-BE49-F238E27FC236}">
                <a16:creationId xmlns:a16="http://schemas.microsoft.com/office/drawing/2014/main" id="{6540B94E-0BFA-64C3-CF52-C47A65C57A91}"/>
              </a:ext>
            </a:extLst>
          </p:cNvPr>
          <p:cNvSpPr/>
          <p:nvPr/>
        </p:nvSpPr>
        <p:spPr>
          <a:xfrm rot="16200000">
            <a:off x="4214562" y="770168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0406691-11C6-CE72-F33F-06680C48F765}"/>
              </a:ext>
            </a:extLst>
          </p:cNvPr>
          <p:cNvSpPr txBox="1"/>
          <p:nvPr/>
        </p:nvSpPr>
        <p:spPr>
          <a:xfrm>
            <a:off x="4426810" y="806653"/>
            <a:ext cx="1385316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rPr>
              <a:t>风险类型判断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rPr>
              <a:t>-Agent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pic>
        <p:nvPicPr>
          <p:cNvPr id="118" name="图片 117" descr="图片包含 图标&#10;&#10;描述已自动生成">
            <a:extLst>
              <a:ext uri="{FF2B5EF4-FFF2-40B4-BE49-F238E27FC236}">
                <a16:creationId xmlns:a16="http://schemas.microsoft.com/office/drawing/2014/main" id="{0689E9A9-6A3D-1ADB-221F-0DEC79D64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99" y="1019717"/>
            <a:ext cx="611924" cy="611924"/>
          </a:xfrm>
          <a:prstGeom prst="rect">
            <a:avLst/>
          </a:prstGeom>
        </p:spPr>
      </p:pic>
      <p:sp>
        <p:nvSpPr>
          <p:cNvPr id="119" name="矩形 118">
            <a:extLst>
              <a:ext uri="{FF2B5EF4-FFF2-40B4-BE49-F238E27FC236}">
                <a16:creationId xmlns:a16="http://schemas.microsoft.com/office/drawing/2014/main" id="{3F336BC9-FEEA-79F0-D364-F2E2F9E13923}"/>
              </a:ext>
            </a:extLst>
          </p:cNvPr>
          <p:cNvSpPr/>
          <p:nvPr/>
        </p:nvSpPr>
        <p:spPr>
          <a:xfrm>
            <a:off x="3415577" y="2496990"/>
            <a:ext cx="2472057" cy="653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箭头: 左 37">
            <a:extLst>
              <a:ext uri="{FF2B5EF4-FFF2-40B4-BE49-F238E27FC236}">
                <a16:creationId xmlns:a16="http://schemas.microsoft.com/office/drawing/2014/main" id="{0281FB54-7D2E-5659-5723-2E7400B526C5}"/>
              </a:ext>
            </a:extLst>
          </p:cNvPr>
          <p:cNvSpPr/>
          <p:nvPr/>
        </p:nvSpPr>
        <p:spPr>
          <a:xfrm rot="16200000">
            <a:off x="4214563" y="1691864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E6902FC-7B8C-52A7-0061-56FADEDDD9BD}"/>
              </a:ext>
            </a:extLst>
          </p:cNvPr>
          <p:cNvSpPr txBox="1"/>
          <p:nvPr/>
        </p:nvSpPr>
        <p:spPr>
          <a:xfrm>
            <a:off x="3673332" y="1861572"/>
            <a:ext cx="1249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可能存在的风险：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risk1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risk2…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riskK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219FDDB-816F-4CCC-8EC7-2A38753442C8}"/>
              </a:ext>
            </a:extLst>
          </p:cNvPr>
          <p:cNvSpPr txBox="1"/>
          <p:nvPr/>
        </p:nvSpPr>
        <p:spPr>
          <a:xfrm>
            <a:off x="4431618" y="2441670"/>
            <a:ext cx="137569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rPr>
              <a:t>风险证据提取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rPr>
              <a:t>-Agent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04E10A2-B179-7962-28C4-8F433548D22B}"/>
              </a:ext>
            </a:extLst>
          </p:cNvPr>
          <p:cNvSpPr txBox="1"/>
          <p:nvPr/>
        </p:nvSpPr>
        <p:spPr>
          <a:xfrm>
            <a:off x="4697217" y="1861572"/>
            <a:ext cx="1249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存在的风险是：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riskX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箭头: 左 37">
            <a:extLst>
              <a:ext uri="{FF2B5EF4-FFF2-40B4-BE49-F238E27FC236}">
                <a16:creationId xmlns:a16="http://schemas.microsoft.com/office/drawing/2014/main" id="{836D5640-14C7-4AB4-F18D-C98A09039575}"/>
              </a:ext>
            </a:extLst>
          </p:cNvPr>
          <p:cNvSpPr/>
          <p:nvPr/>
        </p:nvSpPr>
        <p:spPr>
          <a:xfrm rot="16200000">
            <a:off x="5167775" y="1698529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pic>
        <p:nvPicPr>
          <p:cNvPr id="125" name="图片 124" descr="图片包含 游戏机&#10;&#10;描述已自动生成">
            <a:extLst>
              <a:ext uri="{FF2B5EF4-FFF2-40B4-BE49-F238E27FC236}">
                <a16:creationId xmlns:a16="http://schemas.microsoft.com/office/drawing/2014/main" id="{48A10977-B228-A0AB-F4AA-AD61BFA14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56" y="1100452"/>
            <a:ext cx="427703" cy="466298"/>
          </a:xfrm>
          <a:prstGeom prst="rect">
            <a:avLst/>
          </a:prstGeom>
        </p:spPr>
      </p:pic>
      <p:sp>
        <p:nvSpPr>
          <p:cNvPr id="126" name="箭头: 左 37">
            <a:extLst>
              <a:ext uri="{FF2B5EF4-FFF2-40B4-BE49-F238E27FC236}">
                <a16:creationId xmlns:a16="http://schemas.microsoft.com/office/drawing/2014/main" id="{0BD5D235-CE01-69FA-C62E-3F6343163130}"/>
              </a:ext>
            </a:extLst>
          </p:cNvPr>
          <p:cNvSpPr/>
          <p:nvPr/>
        </p:nvSpPr>
        <p:spPr>
          <a:xfrm rot="10800000">
            <a:off x="2874469" y="2829884"/>
            <a:ext cx="509073" cy="20114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27" name="箭头: 左 37">
            <a:extLst>
              <a:ext uri="{FF2B5EF4-FFF2-40B4-BE49-F238E27FC236}">
                <a16:creationId xmlns:a16="http://schemas.microsoft.com/office/drawing/2014/main" id="{A452BA42-960D-5020-D451-DB1E9F45E5D1}"/>
              </a:ext>
            </a:extLst>
          </p:cNvPr>
          <p:cNvSpPr/>
          <p:nvPr/>
        </p:nvSpPr>
        <p:spPr>
          <a:xfrm rot="16200000">
            <a:off x="4213112" y="2230618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28" name="箭头: 左 37">
            <a:extLst>
              <a:ext uri="{FF2B5EF4-FFF2-40B4-BE49-F238E27FC236}">
                <a16:creationId xmlns:a16="http://schemas.microsoft.com/office/drawing/2014/main" id="{ABA2066C-F3BA-8A4B-153D-4B26C75AC0CE}"/>
              </a:ext>
            </a:extLst>
          </p:cNvPr>
          <p:cNvSpPr/>
          <p:nvPr/>
        </p:nvSpPr>
        <p:spPr>
          <a:xfrm rot="16200000">
            <a:off x="5166324" y="2237283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29" name="箭头: 左 37">
            <a:extLst>
              <a:ext uri="{FF2B5EF4-FFF2-40B4-BE49-F238E27FC236}">
                <a16:creationId xmlns:a16="http://schemas.microsoft.com/office/drawing/2014/main" id="{8212683C-54AE-F526-7499-97904D550A79}"/>
              </a:ext>
            </a:extLst>
          </p:cNvPr>
          <p:cNvSpPr/>
          <p:nvPr/>
        </p:nvSpPr>
        <p:spPr>
          <a:xfrm>
            <a:off x="4160570" y="1316012"/>
            <a:ext cx="509073" cy="20114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9529183-26D5-08B2-36A1-E0A8B48F93F3}"/>
              </a:ext>
            </a:extLst>
          </p:cNvPr>
          <p:cNvSpPr txBox="1"/>
          <p:nvPr/>
        </p:nvSpPr>
        <p:spPr>
          <a:xfrm>
            <a:off x="3957537" y="1066145"/>
            <a:ext cx="9151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K-examples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1" name="图片 130" descr="图片包含 图标&#10;&#10;描述已自动生成">
            <a:extLst>
              <a:ext uri="{FF2B5EF4-FFF2-40B4-BE49-F238E27FC236}">
                <a16:creationId xmlns:a16="http://schemas.microsoft.com/office/drawing/2014/main" id="{F4D6D040-0DBE-AFF5-4DC9-BE8A927AD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99" y="2538843"/>
            <a:ext cx="611924" cy="611924"/>
          </a:xfrm>
          <a:prstGeom prst="rect">
            <a:avLst/>
          </a:prstGeom>
        </p:spPr>
      </p:pic>
      <p:sp>
        <p:nvSpPr>
          <p:cNvPr id="132" name="文本框 131">
            <a:extLst>
              <a:ext uri="{FF2B5EF4-FFF2-40B4-BE49-F238E27FC236}">
                <a16:creationId xmlns:a16="http://schemas.microsoft.com/office/drawing/2014/main" id="{1B55E311-5472-5633-F670-51CCC73B7303}"/>
              </a:ext>
            </a:extLst>
          </p:cNvPr>
          <p:cNvSpPr txBox="1"/>
          <p:nvPr/>
        </p:nvSpPr>
        <p:spPr>
          <a:xfrm>
            <a:off x="3943984" y="2695586"/>
            <a:ext cx="19012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ReAct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（装备分析工具自己去取需要的证据）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CF1058B-0DE0-7391-CEE4-5F9DA4AC9202}"/>
              </a:ext>
            </a:extLst>
          </p:cNvPr>
          <p:cNvSpPr txBox="1"/>
          <p:nvPr/>
        </p:nvSpPr>
        <p:spPr>
          <a:xfrm>
            <a:off x="5863716" y="1023624"/>
            <a:ext cx="819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漏报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误报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3BE603B-A592-31DE-B3D7-BE59B15BE71C}"/>
              </a:ext>
            </a:extLst>
          </p:cNvPr>
          <p:cNvSpPr txBox="1"/>
          <p:nvPr/>
        </p:nvSpPr>
        <p:spPr>
          <a:xfrm>
            <a:off x="716039" y="2574374"/>
            <a:ext cx="1734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怎么描述证据的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箭头: 左 37">
            <a:extLst>
              <a:ext uri="{FF2B5EF4-FFF2-40B4-BE49-F238E27FC236}">
                <a16:creationId xmlns:a16="http://schemas.microsoft.com/office/drawing/2014/main" id="{C84D1BA0-2B8C-7AD2-32A4-1D533AD7B9E3}"/>
              </a:ext>
            </a:extLst>
          </p:cNvPr>
          <p:cNvSpPr/>
          <p:nvPr/>
        </p:nvSpPr>
        <p:spPr>
          <a:xfrm rot="7937743">
            <a:off x="1978435" y="2418576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1FE66D2-54EE-69A8-CEB2-A1F31CC218FC}"/>
              </a:ext>
            </a:extLst>
          </p:cNvPr>
          <p:cNvSpPr txBox="1"/>
          <p:nvPr/>
        </p:nvSpPr>
        <p:spPr>
          <a:xfrm>
            <a:off x="6323489" y="1664558"/>
            <a:ext cx="31176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原始数据怎么表示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json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（整个输入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/LLM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进行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summarize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17D3F82-CA36-3728-1E40-7362831F1DFE}"/>
              </a:ext>
            </a:extLst>
          </p:cNvPr>
          <p:cNvSpPr txBox="1"/>
          <p:nvPr/>
        </p:nvSpPr>
        <p:spPr>
          <a:xfrm>
            <a:off x="6323491" y="2395020"/>
            <a:ext cx="31176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和业务交流一下他们一般是怎么判断的（如果一个应用有多个风险怎么办）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168DBF9-E102-06BE-3FD3-E74BE64466B9}"/>
              </a:ext>
            </a:extLst>
          </p:cNvPr>
          <p:cNvSpPr txBox="1"/>
          <p:nvPr/>
        </p:nvSpPr>
        <p:spPr>
          <a:xfrm>
            <a:off x="6448690" y="3303668"/>
            <a:ext cx="28672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要求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LLM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证据找原文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模糊匹配：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check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证据原文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根据风险判定依据再补充解释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49C4D36-CBFF-B78D-A83D-3F8D5B24695F}"/>
              </a:ext>
            </a:extLst>
          </p:cNvPr>
          <p:cNvSpPr txBox="1"/>
          <p:nvPr/>
        </p:nvSpPr>
        <p:spPr>
          <a:xfrm>
            <a:off x="3129005" y="4464770"/>
            <a:ext cx="65002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找证据这块全部由程序完成，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LLM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负责给证据生成解释和整合成可读的文字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等线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类似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ReAct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的代理，通过之前的知识（不是决策树那么确定的知识）自己找证据（并验证），最后再生成解释和可读的文字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81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330118-D072-68C4-2394-32DAF0DE5332}"/>
              </a:ext>
            </a:extLst>
          </p:cNvPr>
          <p:cNvSpPr/>
          <p:nvPr/>
        </p:nvSpPr>
        <p:spPr>
          <a:xfrm>
            <a:off x="7116426" y="441890"/>
            <a:ext cx="1383331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77605D-96AC-A6C2-CF10-476612A399BB}"/>
              </a:ext>
            </a:extLst>
          </p:cNvPr>
          <p:cNvSpPr/>
          <p:nvPr/>
        </p:nvSpPr>
        <p:spPr>
          <a:xfrm>
            <a:off x="142753" y="437050"/>
            <a:ext cx="6232297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497E07-D177-04E6-7C0B-137E4AFB893F}"/>
              </a:ext>
            </a:extLst>
          </p:cNvPr>
          <p:cNvSpPr txBox="1"/>
          <p:nvPr/>
        </p:nvSpPr>
        <p:spPr>
          <a:xfrm>
            <a:off x="201051" y="299786"/>
            <a:ext cx="148781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风险类型判定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51BBF-0144-2161-FD2B-0FC167876F97}"/>
              </a:ext>
            </a:extLst>
          </p:cNvPr>
          <p:cNvSpPr/>
          <p:nvPr/>
        </p:nvSpPr>
        <p:spPr>
          <a:xfrm>
            <a:off x="9109882" y="439462"/>
            <a:ext cx="2832889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7A341D-AA02-3E01-BFE4-27C6AF66F835}"/>
              </a:ext>
            </a:extLst>
          </p:cNvPr>
          <p:cNvSpPr txBox="1"/>
          <p:nvPr/>
        </p:nvSpPr>
        <p:spPr>
          <a:xfrm>
            <a:off x="9175753" y="300084"/>
            <a:ext cx="163833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风险证据链生成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95D29A-405D-1C50-4862-EA6808296805}"/>
              </a:ext>
            </a:extLst>
          </p:cNvPr>
          <p:cNvSpPr/>
          <p:nvPr/>
        </p:nvSpPr>
        <p:spPr>
          <a:xfrm>
            <a:off x="201052" y="691343"/>
            <a:ext cx="5299546" cy="800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箭头: 左 37">
            <a:extLst>
              <a:ext uri="{FF2B5EF4-FFF2-40B4-BE49-F238E27FC236}">
                <a16:creationId xmlns:a16="http://schemas.microsoft.com/office/drawing/2014/main" id="{02B65853-83F9-D2EF-64F2-5AEADA34A710}"/>
              </a:ext>
            </a:extLst>
          </p:cNvPr>
          <p:cNvSpPr/>
          <p:nvPr/>
        </p:nvSpPr>
        <p:spPr>
          <a:xfrm rot="10800000">
            <a:off x="5574964" y="990439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40539D-F9CA-32A7-D588-DE6C720120C3}"/>
              </a:ext>
            </a:extLst>
          </p:cNvPr>
          <p:cNvGrpSpPr/>
          <p:nvPr/>
        </p:nvGrpSpPr>
        <p:grpSpPr>
          <a:xfrm>
            <a:off x="249229" y="816435"/>
            <a:ext cx="837913" cy="261611"/>
            <a:chOff x="4010863" y="3185606"/>
            <a:chExt cx="837913" cy="261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5AFA21E-AE1A-F663-C5A7-4E30E67550F6}"/>
                </a:ext>
              </a:extLst>
            </p:cNvPr>
            <p:cNvSpPr/>
            <p:nvPr/>
          </p:nvSpPr>
          <p:spPr>
            <a:xfrm>
              <a:off x="4053712" y="3185606"/>
              <a:ext cx="752217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12B378-3D7D-3DA0-3F9D-3D6EBD4C88B1}"/>
                </a:ext>
              </a:extLst>
            </p:cNvPr>
            <p:cNvSpPr txBox="1"/>
            <p:nvPr/>
          </p:nvSpPr>
          <p:spPr>
            <a:xfrm>
              <a:off x="4010863" y="3208904"/>
              <a:ext cx="8379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avg_adv_score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46B6292-7293-7156-2C5C-5AA5895B4434}"/>
              </a:ext>
            </a:extLst>
          </p:cNvPr>
          <p:cNvGrpSpPr/>
          <p:nvPr/>
        </p:nvGrpSpPr>
        <p:grpSpPr>
          <a:xfrm>
            <a:off x="1566278" y="1157977"/>
            <a:ext cx="837913" cy="261611"/>
            <a:chOff x="4010863" y="3185606"/>
            <a:chExt cx="837913" cy="26161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74E2D19-6644-0ACC-FDCF-1E6BDB3E7C49}"/>
                </a:ext>
              </a:extLst>
            </p:cNvPr>
            <p:cNvSpPr/>
            <p:nvPr/>
          </p:nvSpPr>
          <p:spPr>
            <a:xfrm>
              <a:off x="4053712" y="3185606"/>
              <a:ext cx="752217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34EADE4-41E7-FE75-5223-4A64CB964AA7}"/>
                </a:ext>
              </a:extLst>
            </p:cNvPr>
            <p:cNvSpPr txBox="1"/>
            <p:nvPr/>
          </p:nvSpPr>
          <p:spPr>
            <a:xfrm>
              <a:off x="4010863" y="3208904"/>
              <a:ext cx="8379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avg_tc_score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D18510-69DD-3700-1310-AD0CC4CBF75F}"/>
              </a:ext>
            </a:extLst>
          </p:cNvPr>
          <p:cNvGrpSpPr/>
          <p:nvPr/>
        </p:nvGrpSpPr>
        <p:grpSpPr>
          <a:xfrm>
            <a:off x="1283930" y="816435"/>
            <a:ext cx="837913" cy="261611"/>
            <a:chOff x="4010863" y="3185606"/>
            <a:chExt cx="837913" cy="26161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7FBE5EC-366A-BD65-F8A9-7EFBFDFE19EC}"/>
                </a:ext>
              </a:extLst>
            </p:cNvPr>
            <p:cNvSpPr/>
            <p:nvPr/>
          </p:nvSpPr>
          <p:spPr>
            <a:xfrm>
              <a:off x="4053712" y="3185606"/>
              <a:ext cx="752217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5AD7EBE-0365-4511-B243-678B183DE517}"/>
                </a:ext>
              </a:extLst>
            </p:cNvPr>
            <p:cNvSpPr txBox="1"/>
            <p:nvPr/>
          </p:nvSpPr>
          <p:spPr>
            <a:xfrm>
              <a:off x="4010863" y="3208904"/>
              <a:ext cx="8379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avg_pe_score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E30A836-350A-0B6B-0D35-26A0F5E482AE}"/>
              </a:ext>
            </a:extLst>
          </p:cNvPr>
          <p:cNvGrpSpPr/>
          <p:nvPr/>
        </p:nvGrpSpPr>
        <p:grpSpPr>
          <a:xfrm>
            <a:off x="3530421" y="1158655"/>
            <a:ext cx="1327705" cy="261611"/>
            <a:chOff x="4010863" y="3185606"/>
            <a:chExt cx="1327705" cy="26161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D15F4E5-64DD-F157-C120-28C487BB159A}"/>
                </a:ext>
              </a:extLst>
            </p:cNvPr>
            <p:cNvSpPr/>
            <p:nvPr/>
          </p:nvSpPr>
          <p:spPr>
            <a:xfrm>
              <a:off x="4053712" y="3185606"/>
              <a:ext cx="1216503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5C00E93-B86B-99CA-83C6-03C8E628B5F0}"/>
                </a:ext>
              </a:extLst>
            </p:cNvPr>
            <p:cNvSpPr txBox="1"/>
            <p:nvPr/>
          </p:nvSpPr>
          <p:spPr>
            <a:xfrm>
              <a:off x="4010863" y="3208904"/>
              <a:ext cx="132770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拉起与被拉起的风险情况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19D12-DBD5-5EB4-F96C-8EC235677ED8}"/>
              </a:ext>
            </a:extLst>
          </p:cNvPr>
          <p:cNvGrpSpPr/>
          <p:nvPr/>
        </p:nvGrpSpPr>
        <p:grpSpPr>
          <a:xfrm>
            <a:off x="3274486" y="816758"/>
            <a:ext cx="807579" cy="261611"/>
            <a:chOff x="4010863" y="3185606"/>
            <a:chExt cx="807579" cy="26161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700EFE1-0D87-0736-9E04-207703512F3F}"/>
                </a:ext>
              </a:extLst>
            </p:cNvPr>
            <p:cNvSpPr/>
            <p:nvPr/>
          </p:nvSpPr>
          <p:spPr>
            <a:xfrm>
              <a:off x="4053713" y="3185606"/>
              <a:ext cx="700562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DC96FE0-ED56-391B-AF84-73E1A136E7FF}"/>
                </a:ext>
              </a:extLst>
            </p:cNvPr>
            <p:cNvSpPr txBox="1"/>
            <p:nvPr/>
          </p:nvSpPr>
          <p:spPr>
            <a:xfrm>
              <a:off x="4010863" y="3208904"/>
              <a:ext cx="80757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权限风险情况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75E1DE2-C29A-5DA0-1291-58D1448AF04E}"/>
              </a:ext>
            </a:extLst>
          </p:cNvPr>
          <p:cNvGrpSpPr/>
          <p:nvPr/>
        </p:nvGrpSpPr>
        <p:grpSpPr>
          <a:xfrm>
            <a:off x="4151426" y="814007"/>
            <a:ext cx="1261102" cy="261611"/>
            <a:chOff x="4010864" y="3185606"/>
            <a:chExt cx="1261102" cy="26161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DE2CE1F-D34E-4A03-AC2E-1013151EA8D4}"/>
                </a:ext>
              </a:extLst>
            </p:cNvPr>
            <p:cNvSpPr/>
            <p:nvPr/>
          </p:nvSpPr>
          <p:spPr>
            <a:xfrm>
              <a:off x="4053712" y="3185606"/>
              <a:ext cx="1193229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412028E-CBD0-F059-1D83-C6B324839208}"/>
                </a:ext>
              </a:extLst>
            </p:cNvPr>
            <p:cNvSpPr txBox="1"/>
            <p:nvPr/>
          </p:nvSpPr>
          <p:spPr>
            <a:xfrm>
              <a:off x="4010864" y="3208904"/>
              <a:ext cx="126110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检测报告风险分布情况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64842CA-C2D7-EE0E-BA71-DF18C71FACA7}"/>
              </a:ext>
            </a:extLst>
          </p:cNvPr>
          <p:cNvGrpSpPr/>
          <p:nvPr/>
        </p:nvGrpSpPr>
        <p:grpSpPr>
          <a:xfrm>
            <a:off x="2546869" y="1158656"/>
            <a:ext cx="837913" cy="261611"/>
            <a:chOff x="4010863" y="3185606"/>
            <a:chExt cx="837913" cy="26161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0377D00-4C36-8698-AC2F-3E94E8B6BED9}"/>
                </a:ext>
              </a:extLst>
            </p:cNvPr>
            <p:cNvSpPr/>
            <p:nvPr/>
          </p:nvSpPr>
          <p:spPr>
            <a:xfrm>
              <a:off x="4053712" y="3185606"/>
              <a:ext cx="752217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1930DB5-3DFD-0F42-FEF4-FBB017E4C890}"/>
                </a:ext>
              </a:extLst>
            </p:cNvPr>
            <p:cNvSpPr txBox="1"/>
            <p:nvPr/>
          </p:nvSpPr>
          <p:spPr>
            <a:xfrm>
              <a:off x="4010863" y="3208904"/>
              <a:ext cx="8379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ser_score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596A4F2-A889-86DA-3BE1-FC8F541E03CE}"/>
              </a:ext>
            </a:extLst>
          </p:cNvPr>
          <p:cNvGrpSpPr/>
          <p:nvPr/>
        </p:nvGrpSpPr>
        <p:grpSpPr>
          <a:xfrm>
            <a:off x="2315752" y="814007"/>
            <a:ext cx="837913" cy="261611"/>
            <a:chOff x="4010863" y="3185606"/>
            <a:chExt cx="837913" cy="26161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7A88AE0-58DB-68AC-4EFB-FDF30201D795}"/>
                </a:ext>
              </a:extLst>
            </p:cNvPr>
            <p:cNvSpPr/>
            <p:nvPr/>
          </p:nvSpPr>
          <p:spPr>
            <a:xfrm>
              <a:off x="4053712" y="3185606"/>
              <a:ext cx="752217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0E2B67D-552B-AA80-D71A-F0447054CDA2}"/>
                </a:ext>
              </a:extLst>
            </p:cNvPr>
            <p:cNvSpPr txBox="1"/>
            <p:nvPr/>
          </p:nvSpPr>
          <p:spPr>
            <a:xfrm>
              <a:off x="4010863" y="3208904"/>
              <a:ext cx="8379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ope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_score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EA37CCA-DD57-E5F2-5ECE-653F641340F0}"/>
              </a:ext>
            </a:extLst>
          </p:cNvPr>
          <p:cNvGrpSpPr/>
          <p:nvPr/>
        </p:nvGrpSpPr>
        <p:grpSpPr>
          <a:xfrm>
            <a:off x="436752" y="1164317"/>
            <a:ext cx="1021034" cy="261611"/>
            <a:chOff x="3976687" y="3185606"/>
            <a:chExt cx="1021034" cy="26161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B93940-A648-D205-2527-D8B43C276726}"/>
                </a:ext>
              </a:extLst>
            </p:cNvPr>
            <p:cNvSpPr/>
            <p:nvPr/>
          </p:nvSpPr>
          <p:spPr>
            <a:xfrm>
              <a:off x="4053712" y="3185606"/>
              <a:ext cx="866984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6EBC415-D37B-AA44-AEAE-958C59AC7FEE}"/>
                </a:ext>
              </a:extLst>
            </p:cNvPr>
            <p:cNvSpPr txBox="1"/>
            <p:nvPr/>
          </p:nvSpPr>
          <p:spPr>
            <a:xfrm>
              <a:off x="3976687" y="3215097"/>
              <a:ext cx="10210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是否存在评论反馈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366717A0-4961-2D1B-323F-B57FEA8B371F}"/>
              </a:ext>
            </a:extLst>
          </p:cNvPr>
          <p:cNvSpPr txBox="1"/>
          <p:nvPr/>
        </p:nvSpPr>
        <p:spPr>
          <a:xfrm>
            <a:off x="4734028" y="1097434"/>
            <a:ext cx="684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…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FA452D8-1C5C-CEB1-1650-8A386788B8AB}"/>
              </a:ext>
            </a:extLst>
          </p:cNvPr>
          <p:cNvGrpSpPr/>
          <p:nvPr/>
        </p:nvGrpSpPr>
        <p:grpSpPr>
          <a:xfrm>
            <a:off x="6338294" y="858915"/>
            <a:ext cx="773820" cy="530417"/>
            <a:chOff x="3111579" y="262009"/>
            <a:chExt cx="811267" cy="461366"/>
          </a:xfrm>
        </p:grpSpPr>
        <p:pic>
          <p:nvPicPr>
            <p:cNvPr id="53" name="图片 52" descr="图标&#10;&#10;描述已自动生成">
              <a:extLst>
                <a:ext uri="{FF2B5EF4-FFF2-40B4-BE49-F238E27FC236}">
                  <a16:creationId xmlns:a16="http://schemas.microsoft.com/office/drawing/2014/main" id="{4A16799C-F8CD-2F09-011B-818DF2173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632" y="262009"/>
              <a:ext cx="365605" cy="307965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B7A02FD-401F-6C72-2668-F182D001FC2B}"/>
                </a:ext>
              </a:extLst>
            </p:cNvPr>
            <p:cNvSpPr txBox="1"/>
            <p:nvPr/>
          </p:nvSpPr>
          <p:spPr>
            <a:xfrm>
              <a:off x="3111579" y="535978"/>
              <a:ext cx="811267" cy="187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弹窗</a:t>
              </a:r>
              <a:r>
                <a:rPr lang="zh-CN" altLang="en-US" sz="800" dirty="0">
                  <a:solidFill>
                    <a:srgbClr val="FF0000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广告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CFB5442-0EE4-393A-83F0-F4D1DED669E3}"/>
              </a:ext>
            </a:extLst>
          </p:cNvPr>
          <p:cNvGrpSpPr/>
          <p:nvPr/>
        </p:nvGrpSpPr>
        <p:grpSpPr>
          <a:xfrm>
            <a:off x="5434209" y="905139"/>
            <a:ext cx="1055024" cy="621303"/>
            <a:chOff x="2947221" y="3558821"/>
            <a:chExt cx="1055024" cy="62130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34F1C-D8B2-46EB-43AA-3DBE20C9E776}"/>
                </a:ext>
              </a:extLst>
            </p:cNvPr>
            <p:cNvSpPr txBox="1"/>
            <p:nvPr/>
          </p:nvSpPr>
          <p:spPr>
            <a:xfrm>
              <a:off x="2947221" y="3918514"/>
              <a:ext cx="105502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</a:rPr>
                <a:t>决策树模型</a:t>
              </a:r>
              <a:endParaRPr kumimoji="0" lang="zh-CN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59" name="图片 58" descr="形状&#10;&#10;低可信度描述已自动生成">
              <a:extLst>
                <a:ext uri="{FF2B5EF4-FFF2-40B4-BE49-F238E27FC236}">
                  <a16:creationId xmlns:a16="http://schemas.microsoft.com/office/drawing/2014/main" id="{1DE19072-FAD4-1662-C69A-C8CBBAAEB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49" y="3558821"/>
              <a:ext cx="359693" cy="359693"/>
            </a:xfrm>
            <a:prstGeom prst="rect">
              <a:avLst/>
            </a:prstGeom>
          </p:spPr>
        </p:pic>
      </p:grpSp>
      <p:sp>
        <p:nvSpPr>
          <p:cNvPr id="62" name="箭头: 左 37">
            <a:extLst>
              <a:ext uri="{FF2B5EF4-FFF2-40B4-BE49-F238E27FC236}">
                <a16:creationId xmlns:a16="http://schemas.microsoft.com/office/drawing/2014/main" id="{B939C14F-A8BE-0709-B4F3-E4A8C0C7B92E}"/>
              </a:ext>
            </a:extLst>
          </p:cNvPr>
          <p:cNvSpPr/>
          <p:nvPr/>
        </p:nvSpPr>
        <p:spPr>
          <a:xfrm rot="10800000">
            <a:off x="6317003" y="989017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41144D9E-25D6-1FAA-354D-C54E5173850A}"/>
              </a:ext>
            </a:extLst>
          </p:cNvPr>
          <p:cNvGrpSpPr/>
          <p:nvPr/>
        </p:nvGrpSpPr>
        <p:grpSpPr>
          <a:xfrm>
            <a:off x="9272196" y="657720"/>
            <a:ext cx="2501543" cy="840619"/>
            <a:chOff x="3415577" y="806653"/>
            <a:chExt cx="2501543" cy="840619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20CAAF0-19B8-2A23-1E06-7BFB019AD6ED}"/>
                </a:ext>
              </a:extLst>
            </p:cNvPr>
            <p:cNvSpPr txBox="1"/>
            <p:nvPr/>
          </p:nvSpPr>
          <p:spPr>
            <a:xfrm>
              <a:off x="5062642" y="1118158"/>
              <a:ext cx="85447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In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Context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Learning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8567B60-4B60-1DD8-86A2-14D2EE1AE0BA}"/>
                </a:ext>
              </a:extLst>
            </p:cNvPr>
            <p:cNvSpPr/>
            <p:nvPr/>
          </p:nvSpPr>
          <p:spPr>
            <a:xfrm>
              <a:off x="3415577" y="993495"/>
              <a:ext cx="2472057" cy="653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FFEB39D-374E-DA57-2804-8EB86F356417}"/>
                </a:ext>
              </a:extLst>
            </p:cNvPr>
            <p:cNvSpPr txBox="1"/>
            <p:nvPr/>
          </p:nvSpPr>
          <p:spPr>
            <a:xfrm>
              <a:off x="4494138" y="806653"/>
              <a:ext cx="12506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霞鹜文楷" panose="02020500000000000000" pitchFamily="18" charset="-122"/>
                </a:rPr>
                <a:t>证据链生成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霞鹜文楷" panose="02020500000000000000" pitchFamily="18" charset="-122"/>
                  <a:cs typeface="+mn-cs"/>
                </a:rPr>
                <a:t>-Agent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68" name="图片 67" descr="图片包含 图标&#10;&#10;描述已自动生成">
              <a:extLst>
                <a:ext uri="{FF2B5EF4-FFF2-40B4-BE49-F238E27FC236}">
                  <a16:creationId xmlns:a16="http://schemas.microsoft.com/office/drawing/2014/main" id="{DAA134C6-F4AD-A1EC-5D4F-CF3BD07D2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299" y="1019717"/>
              <a:ext cx="611924" cy="611924"/>
            </a:xfrm>
            <a:prstGeom prst="rect">
              <a:avLst/>
            </a:prstGeom>
          </p:spPr>
        </p:pic>
        <p:pic>
          <p:nvPicPr>
            <p:cNvPr id="69" name="图片 68" descr="图片包含 游戏机&#10;&#10;描述已自动生成">
              <a:extLst>
                <a:ext uri="{FF2B5EF4-FFF2-40B4-BE49-F238E27FC236}">
                  <a16:creationId xmlns:a16="http://schemas.microsoft.com/office/drawing/2014/main" id="{BAEDF498-81E9-C2A4-C065-0B388F482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2956" y="1100452"/>
              <a:ext cx="427703" cy="466298"/>
            </a:xfrm>
            <a:prstGeom prst="rect">
              <a:avLst/>
            </a:prstGeom>
          </p:spPr>
        </p:pic>
        <p:sp>
          <p:nvSpPr>
            <p:cNvPr id="70" name="箭头: 左 37">
              <a:extLst>
                <a:ext uri="{FF2B5EF4-FFF2-40B4-BE49-F238E27FC236}">
                  <a16:creationId xmlns:a16="http://schemas.microsoft.com/office/drawing/2014/main" id="{5BD4DA08-E3C1-DF5C-F8A9-0FB7C3A78DA1}"/>
                </a:ext>
              </a:extLst>
            </p:cNvPr>
            <p:cNvSpPr/>
            <p:nvPr/>
          </p:nvSpPr>
          <p:spPr>
            <a:xfrm>
              <a:off x="4160570" y="1316012"/>
              <a:ext cx="509073" cy="201144"/>
            </a:xfrm>
            <a:prstGeom prst="lef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EC92C17-3567-99E2-9C7C-4ED5003FE9F7}"/>
                </a:ext>
              </a:extLst>
            </p:cNvPr>
            <p:cNvSpPr txBox="1"/>
            <p:nvPr/>
          </p:nvSpPr>
          <p:spPr>
            <a:xfrm>
              <a:off x="3957537" y="1066145"/>
              <a:ext cx="9151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K-examples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3" name="箭头: 左 37">
            <a:extLst>
              <a:ext uri="{FF2B5EF4-FFF2-40B4-BE49-F238E27FC236}">
                <a16:creationId xmlns:a16="http://schemas.microsoft.com/office/drawing/2014/main" id="{8CDB9B27-16C1-D98F-610A-512BC364AE18}"/>
              </a:ext>
            </a:extLst>
          </p:cNvPr>
          <p:cNvSpPr/>
          <p:nvPr/>
        </p:nvSpPr>
        <p:spPr>
          <a:xfrm rot="10800000">
            <a:off x="9025336" y="983502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74" name="箭头: 左 37">
            <a:extLst>
              <a:ext uri="{FF2B5EF4-FFF2-40B4-BE49-F238E27FC236}">
                <a16:creationId xmlns:a16="http://schemas.microsoft.com/office/drawing/2014/main" id="{4F1F4232-1D04-6A3F-D8B8-1A2B576C7828}"/>
              </a:ext>
            </a:extLst>
          </p:cNvPr>
          <p:cNvSpPr/>
          <p:nvPr/>
        </p:nvSpPr>
        <p:spPr>
          <a:xfrm rot="10800000">
            <a:off x="8333053" y="990662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97A2014-C0D8-08E5-2648-A6BC393E92DB}"/>
              </a:ext>
            </a:extLst>
          </p:cNvPr>
          <p:cNvGrpSpPr/>
          <p:nvPr/>
        </p:nvGrpSpPr>
        <p:grpSpPr>
          <a:xfrm>
            <a:off x="7254270" y="887311"/>
            <a:ext cx="1264944" cy="436088"/>
            <a:chOff x="6045004" y="1756590"/>
            <a:chExt cx="1264944" cy="436088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5EFAA8C0-483A-9106-8738-BF41539C8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45004" y="1780376"/>
              <a:ext cx="412302" cy="412302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1CB9A29-452B-730E-9A0A-9652BA09CABA}"/>
                </a:ext>
              </a:extLst>
            </p:cNvPr>
            <p:cNvSpPr txBox="1"/>
            <p:nvPr/>
          </p:nvSpPr>
          <p:spPr>
            <a:xfrm>
              <a:off x="6254924" y="1756590"/>
              <a:ext cx="105502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</a:rPr>
                <a:t>数据收集</a:t>
              </a:r>
              <a:endParaRPr kumimoji="0" lang="en-US" altLang="zh-CN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</a:rPr>
                <a:t>脚本</a:t>
              </a:r>
              <a:endParaRPr kumimoji="0" lang="zh-CN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81" name="图片 80" descr="形状&#10;&#10;低可信度描述已自动生成">
            <a:extLst>
              <a:ext uri="{FF2B5EF4-FFF2-40B4-BE49-F238E27FC236}">
                <a16:creationId xmlns:a16="http://schemas.microsoft.com/office/drawing/2014/main" id="{00D2D2DF-AA84-962C-8463-BB5349A45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9491" y="867225"/>
            <a:ext cx="366643" cy="366643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468A41A6-5BD9-1D60-8CA2-DD60DE7FD5FF}"/>
              </a:ext>
            </a:extLst>
          </p:cNvPr>
          <p:cNvSpPr txBox="1"/>
          <p:nvPr/>
        </p:nvSpPr>
        <p:spPr>
          <a:xfrm>
            <a:off x="8448408" y="1196746"/>
            <a:ext cx="77382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dirty="0">
                <a:latin typeface="High Tower Text" panose="02040502050506030303" pitchFamily="18" charset="0"/>
                <a:ea typeface="等线" panose="02010600030101010101" pitchFamily="2" charset="-122"/>
              </a:rPr>
              <a:t>证据数据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89443E5C-D441-6AE7-7B53-5EB6B769F1F3}"/>
              </a:ext>
            </a:extLst>
          </p:cNvPr>
          <p:cNvCxnSpPr>
            <a:cxnSpLocks/>
          </p:cNvCxnSpPr>
          <p:nvPr/>
        </p:nvCxnSpPr>
        <p:spPr>
          <a:xfrm flipH="1">
            <a:off x="1688868" y="1078046"/>
            <a:ext cx="1828357" cy="120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A984BCA4-AA96-58B9-616D-AAA31D2BA6AA}"/>
              </a:ext>
            </a:extLst>
          </p:cNvPr>
          <p:cNvGrpSpPr/>
          <p:nvPr/>
        </p:nvGrpSpPr>
        <p:grpSpPr>
          <a:xfrm>
            <a:off x="105607" y="2324414"/>
            <a:ext cx="3792121" cy="1117039"/>
            <a:chOff x="105607" y="2324414"/>
            <a:chExt cx="3792121" cy="1117039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17C6B2BC-4F7E-F182-68DE-E9AE81DC8463}"/>
                </a:ext>
              </a:extLst>
            </p:cNvPr>
            <p:cNvSpPr/>
            <p:nvPr/>
          </p:nvSpPr>
          <p:spPr>
            <a:xfrm>
              <a:off x="142752" y="2324414"/>
              <a:ext cx="3736990" cy="11045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55D1B9F9-B2E7-7FEC-1038-FF34E1C45DE2}"/>
                </a:ext>
              </a:extLst>
            </p:cNvPr>
            <p:cNvGrpSpPr/>
            <p:nvPr/>
          </p:nvGrpSpPr>
          <p:grpSpPr>
            <a:xfrm>
              <a:off x="105607" y="3055791"/>
              <a:ext cx="1084785" cy="261611"/>
              <a:chOff x="3945218" y="3185606"/>
              <a:chExt cx="1084785" cy="261611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F027128-5DB2-9A40-EBA4-6A619E99F695}"/>
                  </a:ext>
                </a:extLst>
              </p:cNvPr>
              <p:cNvSpPr/>
              <p:nvPr/>
            </p:nvSpPr>
            <p:spPr>
              <a:xfrm>
                <a:off x="4053713" y="3185606"/>
                <a:ext cx="84514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3CBB90D-524A-FDF2-14E2-9BFAD5DEACC4}"/>
                  </a:ext>
                </a:extLst>
              </p:cNvPr>
              <p:cNvSpPr txBox="1"/>
              <p:nvPr/>
            </p:nvSpPr>
            <p:spPr>
              <a:xfrm>
                <a:off x="3945218" y="3208689"/>
                <a:ext cx="10847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ma</a:t>
                </a:r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nifest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权限清单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CC53BE9F-1B5A-AE2A-97C5-DD6895656626}"/>
                </a:ext>
              </a:extLst>
            </p:cNvPr>
            <p:cNvGrpSpPr/>
            <p:nvPr/>
          </p:nvGrpSpPr>
          <p:grpSpPr>
            <a:xfrm>
              <a:off x="225425" y="2385755"/>
              <a:ext cx="852855" cy="261611"/>
              <a:chOff x="4053712" y="3185606"/>
              <a:chExt cx="852855" cy="261611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FE5DCEC6-125A-5964-4E6F-DF837A5B9BF6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852855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B555768-5F53-C3AD-7906-331DBD2AD5D4}"/>
                  </a:ext>
                </a:extLst>
              </p:cNvPr>
              <p:cNvSpPr txBox="1"/>
              <p:nvPr/>
            </p:nvSpPr>
            <p:spPr>
              <a:xfrm>
                <a:off x="4103319" y="3208689"/>
                <a:ext cx="74593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应用简介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E0EEAAC-DC7F-DB11-D511-11A300317756}"/>
                </a:ext>
              </a:extLst>
            </p:cNvPr>
            <p:cNvGrpSpPr/>
            <p:nvPr/>
          </p:nvGrpSpPr>
          <p:grpSpPr>
            <a:xfrm>
              <a:off x="225425" y="2685780"/>
              <a:ext cx="852855" cy="338554"/>
              <a:chOff x="4053712" y="3153508"/>
              <a:chExt cx="852855" cy="338554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A7CBBFE1-C346-0EDE-24F1-538DCBF58912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852855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86666B7-F42E-3965-4788-F2A838B252BE}"/>
                  </a:ext>
                </a:extLst>
              </p:cNvPr>
              <p:cNvSpPr txBox="1"/>
              <p:nvPr/>
            </p:nvSpPr>
            <p:spPr>
              <a:xfrm>
                <a:off x="4103319" y="3153508"/>
                <a:ext cx="7459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应用开发商元数据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00" name="图片 99" descr="图片包含 图标&#10;&#10;描述已自动生成">
              <a:extLst>
                <a:ext uri="{FF2B5EF4-FFF2-40B4-BE49-F238E27FC236}">
                  <a16:creationId xmlns:a16="http://schemas.microsoft.com/office/drawing/2014/main" id="{3DDD0AE5-F9CC-B9EE-BF2F-9D9211A18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148" y="2427601"/>
              <a:ext cx="842163" cy="842163"/>
            </a:xfrm>
            <a:prstGeom prst="rect">
              <a:avLst/>
            </a:prstGeom>
          </p:spPr>
        </p:pic>
        <p:sp>
          <p:nvSpPr>
            <p:cNvPr id="101" name="箭头: 左 37">
              <a:extLst>
                <a:ext uri="{FF2B5EF4-FFF2-40B4-BE49-F238E27FC236}">
                  <a16:creationId xmlns:a16="http://schemas.microsoft.com/office/drawing/2014/main" id="{95B54F27-9289-B8C6-923E-CE39D424544B}"/>
                </a:ext>
              </a:extLst>
            </p:cNvPr>
            <p:cNvSpPr/>
            <p:nvPr/>
          </p:nvSpPr>
          <p:spPr>
            <a:xfrm rot="10800000">
              <a:off x="1135781" y="2510933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02" name="箭头: 左 37">
              <a:extLst>
                <a:ext uri="{FF2B5EF4-FFF2-40B4-BE49-F238E27FC236}">
                  <a16:creationId xmlns:a16="http://schemas.microsoft.com/office/drawing/2014/main" id="{A051F86D-AF04-2ECF-5548-C5D371FA634E}"/>
                </a:ext>
              </a:extLst>
            </p:cNvPr>
            <p:cNvSpPr/>
            <p:nvPr/>
          </p:nvSpPr>
          <p:spPr>
            <a:xfrm rot="10800000">
              <a:off x="1983148" y="2807481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1573B3C8-4AEC-FD81-F327-97564AE30CF5}"/>
                </a:ext>
              </a:extLst>
            </p:cNvPr>
            <p:cNvSpPr txBox="1"/>
            <p:nvPr/>
          </p:nvSpPr>
          <p:spPr>
            <a:xfrm>
              <a:off x="2063833" y="2713159"/>
              <a:ext cx="40645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应用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类别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6B1CA196-B6EE-72A1-56B3-BF248D0A7CBD}"/>
                </a:ext>
              </a:extLst>
            </p:cNvPr>
            <p:cNvGrpSpPr/>
            <p:nvPr/>
          </p:nvGrpSpPr>
          <p:grpSpPr>
            <a:xfrm>
              <a:off x="1924135" y="3164454"/>
              <a:ext cx="783234" cy="276999"/>
              <a:chOff x="1924602" y="3096636"/>
              <a:chExt cx="783234" cy="276999"/>
            </a:xfrm>
          </p:grpSpPr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1C85D23-6F83-7401-F067-035A5E360D3A}"/>
                  </a:ext>
                </a:extLst>
              </p:cNvPr>
              <p:cNvSpPr txBox="1"/>
              <p:nvPr/>
            </p:nvSpPr>
            <p:spPr>
              <a:xfrm>
                <a:off x="2054751" y="3096636"/>
                <a:ext cx="65308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类别映射权限知识库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105" name="图片 104" descr="图片包含 游戏机&#10;&#10;描述已自动生成">
                <a:extLst>
                  <a:ext uri="{FF2B5EF4-FFF2-40B4-BE49-F238E27FC236}">
                    <a16:creationId xmlns:a16="http://schemas.microsoft.com/office/drawing/2014/main" id="{AEAB0D18-0808-1157-4932-1795CB09D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4602" y="3098187"/>
                <a:ext cx="239958" cy="261611"/>
              </a:xfrm>
              <a:prstGeom prst="rect">
                <a:avLst/>
              </a:prstGeom>
            </p:spPr>
          </p:pic>
        </p:grpSp>
        <p:pic>
          <p:nvPicPr>
            <p:cNvPr id="116" name="图片 115" descr="形状&#10;&#10;低可信度描述已自动生成">
              <a:extLst>
                <a:ext uri="{FF2B5EF4-FFF2-40B4-BE49-F238E27FC236}">
                  <a16:creationId xmlns:a16="http://schemas.microsoft.com/office/drawing/2014/main" id="{DECF8058-88FA-6263-642C-EFF9BF71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478101">
              <a:off x="2512360" y="3052644"/>
              <a:ext cx="219140" cy="140885"/>
            </a:xfrm>
            <a:prstGeom prst="rect">
              <a:avLst/>
            </a:prstGeom>
          </p:spPr>
        </p:pic>
        <p:sp>
          <p:nvSpPr>
            <p:cNvPr id="118" name="箭头: 左 37">
              <a:extLst>
                <a:ext uri="{FF2B5EF4-FFF2-40B4-BE49-F238E27FC236}">
                  <a16:creationId xmlns:a16="http://schemas.microsoft.com/office/drawing/2014/main" id="{2F3319ED-64D7-20F6-0E01-49287BEB860F}"/>
                </a:ext>
              </a:extLst>
            </p:cNvPr>
            <p:cNvSpPr/>
            <p:nvPr/>
          </p:nvSpPr>
          <p:spPr>
            <a:xfrm rot="10800000">
              <a:off x="1131869" y="3105153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119" name="图片 118" descr="图片包含 图标&#10;&#10;描述已自动生成">
              <a:extLst>
                <a:ext uri="{FF2B5EF4-FFF2-40B4-BE49-F238E27FC236}">
                  <a16:creationId xmlns:a16="http://schemas.microsoft.com/office/drawing/2014/main" id="{70318027-77AB-4115-A58E-814A32EFB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9718" y="2424577"/>
              <a:ext cx="842163" cy="842163"/>
            </a:xfrm>
            <a:prstGeom prst="rect">
              <a:avLst/>
            </a:prstGeom>
          </p:spPr>
        </p:pic>
        <p:sp>
          <p:nvSpPr>
            <p:cNvPr id="120" name="箭头: 左 37">
              <a:extLst>
                <a:ext uri="{FF2B5EF4-FFF2-40B4-BE49-F238E27FC236}">
                  <a16:creationId xmlns:a16="http://schemas.microsoft.com/office/drawing/2014/main" id="{3B07571B-E1CB-F21E-4A1D-C17C3927999C}"/>
                </a:ext>
              </a:extLst>
            </p:cNvPr>
            <p:cNvSpPr/>
            <p:nvPr/>
          </p:nvSpPr>
          <p:spPr>
            <a:xfrm rot="10800000">
              <a:off x="2414702" y="2806726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21" name="箭头: 左 37">
              <a:extLst>
                <a:ext uri="{FF2B5EF4-FFF2-40B4-BE49-F238E27FC236}">
                  <a16:creationId xmlns:a16="http://schemas.microsoft.com/office/drawing/2014/main" id="{BCB00480-FD72-D205-3A0D-948A5EC4225E}"/>
                </a:ext>
              </a:extLst>
            </p:cNvPr>
            <p:cNvSpPr/>
            <p:nvPr/>
          </p:nvSpPr>
          <p:spPr>
            <a:xfrm rot="10800000">
              <a:off x="3384782" y="2806727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4C18AC1-5F53-D622-9133-89EBCBDEE054}"/>
                </a:ext>
              </a:extLst>
            </p:cNvPr>
            <p:cNvSpPr txBox="1"/>
            <p:nvPr/>
          </p:nvSpPr>
          <p:spPr>
            <a:xfrm>
              <a:off x="3491277" y="2655466"/>
              <a:ext cx="4064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权限风险得分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D8927730-5904-584F-899D-CAD23F6CB351}"/>
              </a:ext>
            </a:extLst>
          </p:cNvPr>
          <p:cNvCxnSpPr>
            <a:cxnSpLocks/>
            <a:stCxn id="40" idx="2"/>
            <a:endCxn id="126" idx="0"/>
          </p:cNvCxnSpPr>
          <p:nvPr/>
        </p:nvCxnSpPr>
        <p:spPr>
          <a:xfrm>
            <a:off x="4790889" y="1075618"/>
            <a:ext cx="5016140" cy="125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F0F97A4-8C8B-B9D9-40DE-179756A7CCF1}"/>
              </a:ext>
            </a:extLst>
          </p:cNvPr>
          <p:cNvGrpSpPr/>
          <p:nvPr/>
        </p:nvGrpSpPr>
        <p:grpSpPr>
          <a:xfrm>
            <a:off x="8579787" y="2330894"/>
            <a:ext cx="2510348" cy="1104586"/>
            <a:chOff x="4312288" y="1832942"/>
            <a:chExt cx="2510348" cy="1104586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C7473ED1-4649-9BCC-7A7D-C0E138EBBB2E}"/>
                </a:ext>
              </a:extLst>
            </p:cNvPr>
            <p:cNvSpPr/>
            <p:nvPr/>
          </p:nvSpPr>
          <p:spPr>
            <a:xfrm>
              <a:off x="4312288" y="1832942"/>
              <a:ext cx="2454483" cy="11045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B141AF92-F562-5216-A63A-493C09E1679A}"/>
                </a:ext>
              </a:extLst>
            </p:cNvPr>
            <p:cNvGrpSpPr/>
            <p:nvPr/>
          </p:nvGrpSpPr>
          <p:grpSpPr>
            <a:xfrm>
              <a:off x="4378427" y="1858599"/>
              <a:ext cx="885921" cy="338554"/>
              <a:chOff x="4037178" y="3149922"/>
              <a:chExt cx="885921" cy="338554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4D24C074-9A67-0B46-9A42-57B7109F4133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852855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07739EA4-E0A9-1589-EF62-81FCD6A0C5C4}"/>
                  </a:ext>
                </a:extLst>
              </p:cNvPr>
              <p:cNvSpPr txBox="1"/>
              <p:nvPr/>
            </p:nvSpPr>
            <p:spPr>
              <a:xfrm>
                <a:off x="4037178" y="3149922"/>
                <a:ext cx="88592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检测资料背景（</a:t>
                </a:r>
                <a:r>
                  <a:rPr kumimoji="1" lang="en-US" altLang="zh-CN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HUAWEI</a:t>
                </a:r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94D383F-B10B-1906-12AE-E3CE8E426421}"/>
                </a:ext>
              </a:extLst>
            </p:cNvPr>
            <p:cNvGrpSpPr/>
            <p:nvPr/>
          </p:nvGrpSpPr>
          <p:grpSpPr>
            <a:xfrm>
              <a:off x="4394961" y="2221687"/>
              <a:ext cx="852855" cy="215444"/>
              <a:chOff x="4053712" y="3180887"/>
              <a:chExt cx="852855" cy="215444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C464B5B-67DC-209C-B9D0-FE6F6077251F}"/>
                  </a:ext>
                </a:extLst>
              </p:cNvPr>
              <p:cNvSpPr/>
              <p:nvPr/>
            </p:nvSpPr>
            <p:spPr>
              <a:xfrm>
                <a:off x="4053712" y="3185607"/>
                <a:ext cx="852855" cy="18958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051F309D-0E9E-4D88-DC30-8A3102BB7ACE}"/>
                  </a:ext>
                </a:extLst>
              </p:cNvPr>
              <p:cNvSpPr txBox="1"/>
              <p:nvPr/>
            </p:nvSpPr>
            <p:spPr>
              <a:xfrm>
                <a:off x="4102181" y="3180887"/>
                <a:ext cx="74593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检测结果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6" name="图片 135" descr="图片包含 图标&#10;&#10;描述已自动生成">
              <a:extLst>
                <a:ext uri="{FF2B5EF4-FFF2-40B4-BE49-F238E27FC236}">
                  <a16:creationId xmlns:a16="http://schemas.microsoft.com/office/drawing/2014/main" id="{F0F8900C-2033-97C7-4F70-D83609A1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441" y="1858599"/>
              <a:ext cx="636723" cy="636723"/>
            </a:xfrm>
            <a:prstGeom prst="rect">
              <a:avLst/>
            </a:prstGeom>
          </p:spPr>
        </p:pic>
        <p:sp>
          <p:nvSpPr>
            <p:cNvPr id="137" name="箭头: 左 37">
              <a:extLst>
                <a:ext uri="{FF2B5EF4-FFF2-40B4-BE49-F238E27FC236}">
                  <a16:creationId xmlns:a16="http://schemas.microsoft.com/office/drawing/2014/main" id="{C1076FE7-E62C-7523-4908-7D31AE51DB01}"/>
                </a:ext>
              </a:extLst>
            </p:cNvPr>
            <p:cNvSpPr/>
            <p:nvPr/>
          </p:nvSpPr>
          <p:spPr>
            <a:xfrm rot="10800000">
              <a:off x="5303756" y="2107961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38" name="箭头: 左 37">
              <a:extLst>
                <a:ext uri="{FF2B5EF4-FFF2-40B4-BE49-F238E27FC236}">
                  <a16:creationId xmlns:a16="http://schemas.microsoft.com/office/drawing/2014/main" id="{F771AED3-CDF6-1339-FA2C-5426559AA8E2}"/>
                </a:ext>
              </a:extLst>
            </p:cNvPr>
            <p:cNvSpPr/>
            <p:nvPr/>
          </p:nvSpPr>
          <p:spPr>
            <a:xfrm rot="10800000">
              <a:off x="6094851" y="2116280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3E6503C-F567-3B31-404A-10338AE0A644}"/>
                </a:ext>
              </a:extLst>
            </p:cNvPr>
            <p:cNvSpPr txBox="1"/>
            <p:nvPr/>
          </p:nvSpPr>
          <p:spPr>
            <a:xfrm>
              <a:off x="6189560" y="2037623"/>
              <a:ext cx="6330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风险分布得分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034E250A-5CE2-915E-AC18-49E05F7DC478}"/>
                </a:ext>
              </a:extLst>
            </p:cNvPr>
            <p:cNvGrpSpPr/>
            <p:nvPr/>
          </p:nvGrpSpPr>
          <p:grpSpPr>
            <a:xfrm>
              <a:off x="4690968" y="2561691"/>
              <a:ext cx="814867" cy="293233"/>
              <a:chOff x="1924602" y="3098187"/>
              <a:chExt cx="814867" cy="293233"/>
            </a:xfrm>
          </p:grpSpPr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E557A464-9066-FE31-BEB5-BB1CDC34941B}"/>
                  </a:ext>
                </a:extLst>
              </p:cNvPr>
              <p:cNvSpPr txBox="1"/>
              <p:nvPr/>
            </p:nvSpPr>
            <p:spPr>
              <a:xfrm>
                <a:off x="2060960" y="3114421"/>
                <a:ext cx="678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检测结果映射风险数据库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142" name="图片 141" descr="图片包含 游戏机&#10;&#10;描述已自动生成">
                <a:extLst>
                  <a:ext uri="{FF2B5EF4-FFF2-40B4-BE49-F238E27FC236}">
                    <a16:creationId xmlns:a16="http://schemas.microsoft.com/office/drawing/2014/main" id="{4DE6F691-F3D3-7113-F99F-DFF60FCF8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4602" y="3098187"/>
                <a:ext cx="239958" cy="261611"/>
              </a:xfrm>
              <a:prstGeom prst="rect">
                <a:avLst/>
              </a:prstGeom>
            </p:spPr>
          </p:pic>
        </p:grpSp>
        <p:pic>
          <p:nvPicPr>
            <p:cNvPr id="143" name="图片 142" descr="形状&#10;&#10;低可信度描述已自动生成">
              <a:extLst>
                <a:ext uri="{FF2B5EF4-FFF2-40B4-BE49-F238E27FC236}">
                  <a16:creationId xmlns:a16="http://schemas.microsoft.com/office/drawing/2014/main" id="{011CCCFE-B05D-6673-9B36-1397DFC6B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478101">
              <a:off x="5382262" y="2435655"/>
              <a:ext cx="219140" cy="140885"/>
            </a:xfrm>
            <a:prstGeom prst="rect">
              <a:avLst/>
            </a:prstGeom>
          </p:spPr>
        </p:pic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CBF92E37-D056-E816-D071-F0C150C1C726}"/>
                </a:ext>
              </a:extLst>
            </p:cNvPr>
            <p:cNvGrpSpPr/>
            <p:nvPr/>
          </p:nvGrpSpPr>
          <p:grpSpPr>
            <a:xfrm>
              <a:off x="5964614" y="2588426"/>
              <a:ext cx="789652" cy="276999"/>
              <a:chOff x="1924602" y="3095041"/>
              <a:chExt cx="789652" cy="276999"/>
            </a:xfrm>
          </p:grpSpPr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8CC5DC7-D3FC-3743-90D2-14301F775D94}"/>
                  </a:ext>
                </a:extLst>
              </p:cNvPr>
              <p:cNvSpPr txBox="1"/>
              <p:nvPr/>
            </p:nvSpPr>
            <p:spPr>
              <a:xfrm>
                <a:off x="2035745" y="3095041"/>
                <a:ext cx="678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6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检测技术的</a:t>
                </a:r>
                <a:endParaRPr lang="en-US" altLang="zh-CN" sz="6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6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相关知识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151" name="图片 150" descr="图片包含 游戏机&#10;&#10;描述已自动生成">
                <a:extLst>
                  <a:ext uri="{FF2B5EF4-FFF2-40B4-BE49-F238E27FC236}">
                    <a16:creationId xmlns:a16="http://schemas.microsoft.com/office/drawing/2014/main" id="{CCFF0D5D-2F7D-D842-D9C1-49C21132B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4602" y="3098187"/>
                <a:ext cx="239958" cy="261611"/>
              </a:xfrm>
              <a:prstGeom prst="rect">
                <a:avLst/>
              </a:prstGeom>
            </p:spPr>
          </p:pic>
        </p:grpSp>
        <p:pic>
          <p:nvPicPr>
            <p:cNvPr id="152" name="图片 151" descr="形状&#10;&#10;低可信度描述已自动生成">
              <a:extLst>
                <a:ext uri="{FF2B5EF4-FFF2-40B4-BE49-F238E27FC236}">
                  <a16:creationId xmlns:a16="http://schemas.microsoft.com/office/drawing/2014/main" id="{63128998-A483-2D9D-B2B7-B98C9E638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2003488">
              <a:off x="5959735" y="2432833"/>
              <a:ext cx="219140" cy="140885"/>
            </a:xfrm>
            <a:prstGeom prst="rect">
              <a:avLst/>
            </a:prstGeom>
          </p:spPr>
        </p:pic>
      </p:grp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A3261425-CADC-C61A-29DD-914AB4EAA060}"/>
              </a:ext>
            </a:extLst>
          </p:cNvPr>
          <p:cNvCxnSpPr>
            <a:cxnSpLocks/>
            <a:stCxn id="34" idx="2"/>
            <a:endCxn id="158" idx="0"/>
          </p:cNvCxnSpPr>
          <p:nvPr/>
        </p:nvCxnSpPr>
        <p:spPr>
          <a:xfrm>
            <a:off x="4181522" y="1420266"/>
            <a:ext cx="2089643" cy="91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79047F-D19D-072B-EE39-938081C1D485}"/>
              </a:ext>
            </a:extLst>
          </p:cNvPr>
          <p:cNvGrpSpPr/>
          <p:nvPr/>
        </p:nvGrpSpPr>
        <p:grpSpPr>
          <a:xfrm>
            <a:off x="4402670" y="2330894"/>
            <a:ext cx="3736990" cy="1104586"/>
            <a:chOff x="1819359" y="4251426"/>
            <a:chExt cx="3736990" cy="1104586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F22FA5D-C5D2-047D-8CAA-673257391FE7}"/>
                </a:ext>
              </a:extLst>
            </p:cNvPr>
            <p:cNvGrpSpPr/>
            <p:nvPr/>
          </p:nvGrpSpPr>
          <p:grpSpPr>
            <a:xfrm>
              <a:off x="1819359" y="4251426"/>
              <a:ext cx="3736990" cy="1104586"/>
              <a:chOff x="142752" y="2324414"/>
              <a:chExt cx="3736990" cy="1104586"/>
            </a:xfrm>
          </p:grpSpPr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A9CA5C39-77F3-B2B8-D2B8-D5C40F76C85B}"/>
                  </a:ext>
                </a:extLst>
              </p:cNvPr>
              <p:cNvSpPr/>
              <p:nvPr/>
            </p:nvSpPr>
            <p:spPr>
              <a:xfrm>
                <a:off x="142752" y="2324414"/>
                <a:ext cx="3736990" cy="11045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E645299F-3B9E-BBBE-77AD-111F2111DCB3}"/>
                  </a:ext>
                </a:extLst>
              </p:cNvPr>
              <p:cNvGrpSpPr/>
              <p:nvPr/>
            </p:nvGrpSpPr>
            <p:grpSpPr>
              <a:xfrm>
                <a:off x="225425" y="2385755"/>
                <a:ext cx="852855" cy="261611"/>
                <a:chOff x="4053712" y="3185606"/>
                <a:chExt cx="852855" cy="261611"/>
              </a:xfrm>
            </p:grpSpPr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2DEB81B4-6419-6690-F83E-64C4198EDDC1}"/>
                    </a:ext>
                  </a:extLst>
                </p:cNvPr>
                <p:cNvSpPr/>
                <p:nvPr/>
              </p:nvSpPr>
              <p:spPr>
                <a:xfrm>
                  <a:off x="4053712" y="3185606"/>
                  <a:ext cx="852855" cy="26161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1BD6950C-ECF6-8685-BB29-26D1AF8E8801}"/>
                    </a:ext>
                  </a:extLst>
                </p:cNvPr>
                <p:cNvSpPr txBox="1"/>
                <p:nvPr/>
              </p:nvSpPr>
              <p:spPr>
                <a:xfrm>
                  <a:off x="4061702" y="3207851"/>
                  <a:ext cx="824775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zh-CN" altLang="en-US" sz="800" dirty="0">
                      <a:solidFill>
                        <a:schemeClr val="tx1"/>
                      </a:solidFill>
                      <a:latin typeface="High Tower Text" panose="02040502050506030303" pitchFamily="18" charset="0"/>
                      <a:ea typeface="KaiTi" panose="02010609060101010101" pitchFamily="49" charset="-122"/>
                      <a:cs typeface="Times New Roman" panose="02020603050405020304" pitchFamily="18" charset="0"/>
                    </a:rPr>
                    <a:t>拉起应用序列</a:t>
                  </a:r>
                  <a:endPara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8D3F29D3-149A-31A3-C696-5A354B200B59}"/>
                  </a:ext>
                </a:extLst>
              </p:cNvPr>
              <p:cNvGrpSpPr/>
              <p:nvPr/>
            </p:nvGrpSpPr>
            <p:grpSpPr>
              <a:xfrm>
                <a:off x="186644" y="2717878"/>
                <a:ext cx="922682" cy="261611"/>
                <a:chOff x="4014931" y="3185606"/>
                <a:chExt cx="922682" cy="261611"/>
              </a:xfrm>
            </p:grpSpPr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EB0845AC-4508-95B7-4D61-44E56B262E7F}"/>
                    </a:ext>
                  </a:extLst>
                </p:cNvPr>
                <p:cNvSpPr/>
                <p:nvPr/>
              </p:nvSpPr>
              <p:spPr>
                <a:xfrm>
                  <a:off x="4053712" y="3185606"/>
                  <a:ext cx="852855" cy="26161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F90C2B56-EA3B-C2FC-54EA-0E1B06E6F044}"/>
                    </a:ext>
                  </a:extLst>
                </p:cNvPr>
                <p:cNvSpPr txBox="1"/>
                <p:nvPr/>
              </p:nvSpPr>
              <p:spPr>
                <a:xfrm>
                  <a:off x="4014931" y="3213118"/>
                  <a:ext cx="922682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zh-CN" altLang="en-US" sz="800" dirty="0">
                      <a:latin typeface="High Tower Text" panose="02040502050506030303" pitchFamily="18" charset="0"/>
                      <a:ea typeface="KaiTi" panose="02010609060101010101" pitchFamily="49" charset="-122"/>
                      <a:cs typeface="Times New Roman" panose="02020603050405020304" pitchFamily="18" charset="0"/>
                    </a:rPr>
                    <a:t>被拉起应用序列</a:t>
                  </a:r>
                  <a:endPara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62" name="图片 161" descr="图片包含 图标&#10;&#10;描述已自动生成">
                <a:extLst>
                  <a:ext uri="{FF2B5EF4-FFF2-40B4-BE49-F238E27FC236}">
                    <a16:creationId xmlns:a16="http://schemas.microsoft.com/office/drawing/2014/main" id="{9A21B17B-5360-C337-664A-5BE0B9CCA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6016" y="2408000"/>
                <a:ext cx="580467" cy="580467"/>
              </a:xfrm>
              <a:prstGeom prst="rect">
                <a:avLst/>
              </a:prstGeom>
            </p:spPr>
          </p:pic>
          <p:sp>
            <p:nvSpPr>
              <p:cNvPr id="163" name="箭头: 左 37">
                <a:extLst>
                  <a:ext uri="{FF2B5EF4-FFF2-40B4-BE49-F238E27FC236}">
                    <a16:creationId xmlns:a16="http://schemas.microsoft.com/office/drawing/2014/main" id="{E580944A-B99E-3DA3-2F22-9EAEF9566903}"/>
                  </a:ext>
                </a:extLst>
              </p:cNvPr>
              <p:cNvSpPr/>
              <p:nvPr/>
            </p:nvSpPr>
            <p:spPr>
              <a:xfrm rot="10800000">
                <a:off x="1125081" y="2611746"/>
                <a:ext cx="152061" cy="161587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64" name="箭头: 左 37">
                <a:extLst>
                  <a:ext uri="{FF2B5EF4-FFF2-40B4-BE49-F238E27FC236}">
                    <a16:creationId xmlns:a16="http://schemas.microsoft.com/office/drawing/2014/main" id="{56C9EAA7-48F4-449E-2FBE-11AD99B2A4BE}"/>
                  </a:ext>
                </a:extLst>
              </p:cNvPr>
              <p:cNvSpPr/>
              <p:nvPr/>
            </p:nvSpPr>
            <p:spPr>
              <a:xfrm>
                <a:off x="1920296" y="2620195"/>
                <a:ext cx="152061" cy="161587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BDC8509-76F7-0653-9C76-3E3CF1DC32BA}"/>
                  </a:ext>
                </a:extLst>
              </p:cNvPr>
              <p:cNvSpPr txBox="1"/>
              <p:nvPr/>
            </p:nvSpPr>
            <p:spPr>
              <a:xfrm>
                <a:off x="2765592" y="2403977"/>
                <a:ext cx="40645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更新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D11C6484-23E3-D20E-91F6-270AF0732DF0}"/>
                  </a:ext>
                </a:extLst>
              </p:cNvPr>
              <p:cNvGrpSpPr/>
              <p:nvPr/>
            </p:nvGrpSpPr>
            <p:grpSpPr>
              <a:xfrm>
                <a:off x="2129321" y="2571264"/>
                <a:ext cx="783234" cy="276999"/>
                <a:chOff x="2129788" y="2503446"/>
                <a:chExt cx="783234" cy="276999"/>
              </a:xfrm>
            </p:grpSpPr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CFBF852C-31B1-BB91-4A65-0AE08467CDFF}"/>
                    </a:ext>
                  </a:extLst>
                </p:cNvPr>
                <p:cNvSpPr txBox="1"/>
                <p:nvPr/>
              </p:nvSpPr>
              <p:spPr>
                <a:xfrm>
                  <a:off x="2259937" y="2503446"/>
                  <a:ext cx="65308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gh Tower Text" panose="02040502050506030303" pitchFamily="18" charset="0"/>
                      <a:ea typeface="等线" panose="02010600030101010101" pitchFamily="2" charset="-122"/>
                      <a:cs typeface="+mn-cs"/>
                    </a:rPr>
                    <a:t>APP</a:t>
                  </a:r>
                  <a:r>
                    <a:rPr kumimoji="0" lang="zh-CN" altLang="en-US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gh Tower Text" panose="02040502050506030303" pitchFamily="18" charset="0"/>
                      <a:ea typeface="等线" panose="02010600030101010101" pitchFamily="2" charset="-122"/>
                      <a:cs typeface="+mn-cs"/>
                    </a:rPr>
                    <a:t>在架情况（下架原因）</a:t>
                  </a:r>
                  <a:endPara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174" name="图片 173" descr="图片包含 游戏机&#10;&#10;描述已自动生成">
                  <a:extLst>
                    <a:ext uri="{FF2B5EF4-FFF2-40B4-BE49-F238E27FC236}">
                      <a16:creationId xmlns:a16="http://schemas.microsoft.com/office/drawing/2014/main" id="{0C806F7D-46B2-526A-29E2-73D9299284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788" y="2504997"/>
                  <a:ext cx="239958" cy="261611"/>
                </a:xfrm>
                <a:prstGeom prst="rect">
                  <a:avLst/>
                </a:prstGeom>
              </p:spPr>
            </p:pic>
          </p:grpSp>
          <p:sp>
            <p:nvSpPr>
              <p:cNvPr id="171" name="箭头: 左 37">
                <a:extLst>
                  <a:ext uri="{FF2B5EF4-FFF2-40B4-BE49-F238E27FC236}">
                    <a16:creationId xmlns:a16="http://schemas.microsoft.com/office/drawing/2014/main" id="{63E76E27-AF34-2E03-B43E-7C77A66BC2BE}"/>
                  </a:ext>
                </a:extLst>
              </p:cNvPr>
              <p:cNvSpPr/>
              <p:nvPr/>
            </p:nvSpPr>
            <p:spPr>
              <a:xfrm rot="16200000">
                <a:off x="1520218" y="2975879"/>
                <a:ext cx="152061" cy="161587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6B607569-648B-71FC-014A-4B1642645D77}"/>
                  </a:ext>
                </a:extLst>
              </p:cNvPr>
              <p:cNvSpPr txBox="1"/>
              <p:nvPr/>
            </p:nvSpPr>
            <p:spPr>
              <a:xfrm>
                <a:off x="913111" y="3151260"/>
                <a:ext cx="126710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拉起与被拉起风险情况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81" name="图片 180" descr="图片包含 图标&#10;&#10;描述已自动生成">
              <a:extLst>
                <a:ext uri="{FF2B5EF4-FFF2-40B4-BE49-F238E27FC236}">
                  <a16:creationId xmlns:a16="http://schemas.microsoft.com/office/drawing/2014/main" id="{6DB34F64-B184-0110-9C1D-579CD6D5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517" y="4336058"/>
              <a:ext cx="580467" cy="580467"/>
            </a:xfrm>
            <a:prstGeom prst="rect">
              <a:avLst/>
            </a:prstGeom>
          </p:spPr>
        </p:pic>
        <p:sp>
          <p:nvSpPr>
            <p:cNvPr id="182" name="箭头: 左 37">
              <a:extLst>
                <a:ext uri="{FF2B5EF4-FFF2-40B4-BE49-F238E27FC236}">
                  <a16:creationId xmlns:a16="http://schemas.microsoft.com/office/drawing/2014/main" id="{FC46776F-432C-830E-1D3E-41434731ABFF}"/>
                </a:ext>
              </a:extLst>
            </p:cNvPr>
            <p:cNvSpPr/>
            <p:nvPr/>
          </p:nvSpPr>
          <p:spPr>
            <a:xfrm>
              <a:off x="4551912" y="4553389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0DA24D91-F267-851F-B425-D22FC6C5E171}"/>
                </a:ext>
              </a:extLst>
            </p:cNvPr>
            <p:cNvGrpSpPr/>
            <p:nvPr/>
          </p:nvGrpSpPr>
          <p:grpSpPr>
            <a:xfrm>
              <a:off x="4589162" y="5053491"/>
              <a:ext cx="922682" cy="261611"/>
              <a:chOff x="4566332" y="5028141"/>
              <a:chExt cx="922682" cy="261611"/>
            </a:xfrm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6414AB1F-9936-FD87-5782-1F8D30870B27}"/>
                  </a:ext>
                </a:extLst>
              </p:cNvPr>
              <p:cNvSpPr/>
              <p:nvPr/>
            </p:nvSpPr>
            <p:spPr>
              <a:xfrm>
                <a:off x="4605113" y="5028141"/>
                <a:ext cx="852855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1E2A8E0A-7F09-DCFE-30FA-098AC99D3AA5}"/>
                  </a:ext>
                </a:extLst>
              </p:cNvPr>
              <p:cNvSpPr txBox="1"/>
              <p:nvPr/>
            </p:nvSpPr>
            <p:spPr>
              <a:xfrm>
                <a:off x="4566332" y="5055653"/>
                <a:ext cx="92268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APP-</a:t>
                </a:r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情况数据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7" name="箭头: 左 37">
              <a:extLst>
                <a:ext uri="{FF2B5EF4-FFF2-40B4-BE49-F238E27FC236}">
                  <a16:creationId xmlns:a16="http://schemas.microsoft.com/office/drawing/2014/main" id="{CD19C9F1-3078-66C2-764E-BEA251D08D86}"/>
                </a:ext>
              </a:extLst>
            </p:cNvPr>
            <p:cNvSpPr/>
            <p:nvPr/>
          </p:nvSpPr>
          <p:spPr>
            <a:xfrm rot="5400000">
              <a:off x="5000281" y="4865514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A53A260B-49F6-C059-30FB-22E0F7CBA275}"/>
                </a:ext>
              </a:extLst>
            </p:cNvPr>
            <p:cNvSpPr txBox="1"/>
            <p:nvPr/>
          </p:nvSpPr>
          <p:spPr>
            <a:xfrm>
              <a:off x="4623152" y="4846904"/>
              <a:ext cx="40645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总结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627761B9-AD03-04F0-6DA6-46EE59C21686}"/>
                </a:ext>
              </a:extLst>
            </p:cNvPr>
            <p:cNvSpPr/>
            <p:nvPr/>
          </p:nvSpPr>
          <p:spPr>
            <a:xfrm>
              <a:off x="3826909" y="4880039"/>
              <a:ext cx="735610" cy="411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216B3736-701D-6E12-375F-B1F2032B0C83}"/>
                </a:ext>
              </a:extLst>
            </p:cNvPr>
            <p:cNvSpPr txBox="1"/>
            <p:nvPr/>
          </p:nvSpPr>
          <p:spPr>
            <a:xfrm>
              <a:off x="3757438" y="4881086"/>
              <a:ext cx="849707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APP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-3208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：在架，是一款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</a:t>
              </a:r>
              <a:endParaRPr kumimoji="0" lang="zh-CN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CB805A1B-4BE6-5190-CC04-2FE7F9EEF9A7}"/>
                </a:ext>
              </a:extLst>
            </p:cNvPr>
            <p:cNvSpPr txBox="1"/>
            <p:nvPr/>
          </p:nvSpPr>
          <p:spPr>
            <a:xfrm>
              <a:off x="3746567" y="4960649"/>
              <a:ext cx="8497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APP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-</a:t>
              </a:r>
              <a:r>
                <a:rPr lang="en-US" altLang="zh-CN" sz="400" dirty="0" err="1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xxxx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：下架，下架原因是广告弹窗</a:t>
              </a:r>
              <a:endParaRPr kumimoji="0" lang="zh-CN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7B964584-52B7-1E76-0463-06168BEE923D}"/>
                </a:ext>
              </a:extLst>
            </p:cNvPr>
            <p:cNvSpPr txBox="1"/>
            <p:nvPr/>
          </p:nvSpPr>
          <p:spPr>
            <a:xfrm>
              <a:off x="3746567" y="5085228"/>
              <a:ext cx="8497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APP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-</a:t>
              </a:r>
              <a:r>
                <a:rPr lang="en-US" altLang="zh-CN" sz="400" dirty="0" err="1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xxxx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：下架，下架原因是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root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踢拳</a:t>
              </a:r>
              <a:endParaRPr kumimoji="0" lang="zh-CN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95" name="文本框 194">
            <a:extLst>
              <a:ext uri="{FF2B5EF4-FFF2-40B4-BE49-F238E27FC236}">
                <a16:creationId xmlns:a16="http://schemas.microsoft.com/office/drawing/2014/main" id="{6C670A2D-C30E-1699-39C6-5E41207B20DF}"/>
              </a:ext>
            </a:extLst>
          </p:cNvPr>
          <p:cNvSpPr txBox="1"/>
          <p:nvPr/>
        </p:nvSpPr>
        <p:spPr>
          <a:xfrm>
            <a:off x="3274702" y="3102528"/>
            <a:ext cx="846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Android</a:t>
            </a: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操作系统中的权限：安装时权限、正常权限、签名权限、运行时权限和特殊权限</a:t>
            </a:r>
          </a:p>
        </p:txBody>
      </p:sp>
      <p:sp>
        <p:nvSpPr>
          <p:cNvPr id="3" name="箭头: 左 37">
            <a:extLst>
              <a:ext uri="{FF2B5EF4-FFF2-40B4-BE49-F238E27FC236}">
                <a16:creationId xmlns:a16="http://schemas.microsoft.com/office/drawing/2014/main" id="{90004411-DF39-8E78-53EC-29133E024C1C}"/>
              </a:ext>
            </a:extLst>
          </p:cNvPr>
          <p:cNvSpPr/>
          <p:nvPr/>
        </p:nvSpPr>
        <p:spPr>
          <a:xfrm rot="10800000">
            <a:off x="6938612" y="989016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2BE5B-E726-47C6-E14F-918EC8E94CDA}"/>
              </a:ext>
            </a:extLst>
          </p:cNvPr>
          <p:cNvSpPr txBox="1"/>
          <p:nvPr/>
        </p:nvSpPr>
        <p:spPr>
          <a:xfrm>
            <a:off x="6935790" y="309962"/>
            <a:ext cx="143352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</a:t>
            </a:r>
            <a:r>
              <a:rPr lang="zh-CN" altLang="en-US" sz="1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依据收集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C9631AA-A503-3DE8-764F-A1185CDA7BE1}"/>
              </a:ext>
            </a:extLst>
          </p:cNvPr>
          <p:cNvCxnSpPr>
            <a:cxnSpLocks/>
            <a:stCxn id="76" idx="2"/>
            <a:endCxn id="158" idx="0"/>
          </p:cNvCxnSpPr>
          <p:nvPr/>
        </p:nvCxnSpPr>
        <p:spPr>
          <a:xfrm flipH="1">
            <a:off x="6271165" y="1318198"/>
            <a:ext cx="1720537" cy="101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FB48CF8-492F-E2F1-923E-43519766BC0C}"/>
              </a:ext>
            </a:extLst>
          </p:cNvPr>
          <p:cNvSpPr/>
          <p:nvPr/>
        </p:nvSpPr>
        <p:spPr>
          <a:xfrm>
            <a:off x="1740188" y="3805114"/>
            <a:ext cx="1672723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C8CD47-76DB-7834-5410-8E4E4DB5F943}"/>
              </a:ext>
            </a:extLst>
          </p:cNvPr>
          <p:cNvSpPr txBox="1"/>
          <p:nvPr/>
        </p:nvSpPr>
        <p:spPr>
          <a:xfrm>
            <a:off x="1829519" y="3615519"/>
            <a:ext cx="148781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风险特征初筛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01B1EC22-F32A-CE89-7BC8-A1889617C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06" y="4033602"/>
            <a:ext cx="842163" cy="842163"/>
          </a:xfrm>
          <a:prstGeom prst="rect">
            <a:avLst/>
          </a:prstGeom>
        </p:spPr>
      </p:pic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340633F3-1536-D336-B250-377FA551B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74" y="3993094"/>
            <a:ext cx="363022" cy="395780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1C82FA7-0FF0-177B-A173-06A972100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19034"/>
              </p:ext>
            </p:extLst>
          </p:nvPr>
        </p:nvGraphicFramePr>
        <p:xfrm>
          <a:off x="731185" y="4171752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67F5E040-8E45-923A-482D-C4640760C65F}"/>
              </a:ext>
            </a:extLst>
          </p:cNvPr>
          <p:cNvSpPr txBox="1"/>
          <p:nvPr/>
        </p:nvSpPr>
        <p:spPr>
          <a:xfrm>
            <a:off x="547839" y="3925531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超过</a:t>
            </a:r>
            <a:r>
              <a:rPr lang="en-US" altLang="zh-CN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100</a:t>
            </a: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维的特征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箭头: 左 37">
            <a:extLst>
              <a:ext uri="{FF2B5EF4-FFF2-40B4-BE49-F238E27FC236}">
                <a16:creationId xmlns:a16="http://schemas.microsoft.com/office/drawing/2014/main" id="{FFE369C7-611A-0E57-E7F1-B46923A6C7F5}"/>
              </a:ext>
            </a:extLst>
          </p:cNvPr>
          <p:cNvSpPr/>
          <p:nvPr/>
        </p:nvSpPr>
        <p:spPr>
          <a:xfrm rot="10800000">
            <a:off x="1583972" y="4379343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pic>
        <p:nvPicPr>
          <p:cNvPr id="25" name="图片 24" descr="形状&#10;&#10;低可信度描述已自动生成">
            <a:extLst>
              <a:ext uri="{FF2B5EF4-FFF2-40B4-BE49-F238E27FC236}">
                <a16:creationId xmlns:a16="http://schemas.microsoft.com/office/drawing/2014/main" id="{AACD0D60-127B-F268-8DFD-A16948A455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0185" flipH="1">
            <a:off x="2565071" y="4294417"/>
            <a:ext cx="246655" cy="24665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026685C-AF21-2F12-35F0-5D8F2F46E648}"/>
              </a:ext>
            </a:extLst>
          </p:cNvPr>
          <p:cNvSpPr txBox="1"/>
          <p:nvPr/>
        </p:nvSpPr>
        <p:spPr>
          <a:xfrm>
            <a:off x="2602960" y="4491886"/>
            <a:ext cx="88501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RAG</a:t>
            </a: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知识：应用风险分类及判定依据 </a:t>
            </a:r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E513860D-1915-D913-39FC-9F9A41B29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51386"/>
              </p:ext>
            </p:extLst>
          </p:nvPr>
        </p:nvGraphicFramePr>
        <p:xfrm>
          <a:off x="3612206" y="4171752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429DD7FB-0AC9-FE59-708B-BCEA856E916D}"/>
              </a:ext>
            </a:extLst>
          </p:cNvPr>
          <p:cNvSpPr txBox="1"/>
          <p:nvPr/>
        </p:nvSpPr>
        <p:spPr>
          <a:xfrm>
            <a:off x="3498035" y="3931297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若干维筛后特征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箭头: 左 37">
            <a:extLst>
              <a:ext uri="{FF2B5EF4-FFF2-40B4-BE49-F238E27FC236}">
                <a16:creationId xmlns:a16="http://schemas.microsoft.com/office/drawing/2014/main" id="{0CA31907-1621-D440-38FC-6211A0AB9F1E}"/>
              </a:ext>
            </a:extLst>
          </p:cNvPr>
          <p:cNvSpPr/>
          <p:nvPr/>
        </p:nvSpPr>
        <p:spPr>
          <a:xfrm rot="10800000">
            <a:off x="3391016" y="4374064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42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组合 457">
            <a:extLst>
              <a:ext uri="{FF2B5EF4-FFF2-40B4-BE49-F238E27FC236}">
                <a16:creationId xmlns:a16="http://schemas.microsoft.com/office/drawing/2014/main" id="{5DC19F0C-09A9-54DA-FA71-4FD964E27BF4}"/>
              </a:ext>
            </a:extLst>
          </p:cNvPr>
          <p:cNvGrpSpPr/>
          <p:nvPr/>
        </p:nvGrpSpPr>
        <p:grpSpPr>
          <a:xfrm>
            <a:off x="4451357" y="4464731"/>
            <a:ext cx="3347918" cy="1626420"/>
            <a:chOff x="5090026" y="3933585"/>
            <a:chExt cx="3347918" cy="1626420"/>
          </a:xfrm>
        </p:grpSpPr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EE6FB5F1-B52E-1945-F28C-686AD6E3446E}"/>
                </a:ext>
              </a:extLst>
            </p:cNvPr>
            <p:cNvSpPr/>
            <p:nvPr/>
          </p:nvSpPr>
          <p:spPr>
            <a:xfrm>
              <a:off x="5090026" y="3933585"/>
              <a:ext cx="3347918" cy="1626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456" name="图片 455">
              <a:extLst>
                <a:ext uri="{FF2B5EF4-FFF2-40B4-BE49-F238E27FC236}">
                  <a16:creationId xmlns:a16="http://schemas.microsoft.com/office/drawing/2014/main" id="{13D83BD6-99F0-78A9-A501-D3480F789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6959" y="4009400"/>
              <a:ext cx="3188708" cy="1503308"/>
            </a:xfrm>
            <a:prstGeom prst="rect">
              <a:avLst/>
            </a:prstGeom>
          </p:spPr>
        </p:pic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A3AC12-3EC4-EA75-6FBE-F4D4D9024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65739"/>
              </p:ext>
            </p:extLst>
          </p:nvPr>
        </p:nvGraphicFramePr>
        <p:xfrm>
          <a:off x="1019543" y="1929323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179E0FC-7E8E-33BD-426A-005A2864966A}"/>
              </a:ext>
            </a:extLst>
          </p:cNvPr>
          <p:cNvSpPr txBox="1"/>
          <p:nvPr/>
        </p:nvSpPr>
        <p:spPr>
          <a:xfrm>
            <a:off x="836197" y="1683102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超过</a:t>
            </a:r>
            <a:r>
              <a:rPr lang="en-US" altLang="zh-CN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100</a:t>
            </a: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维的特征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4ACD9D-FC0C-2250-3EAA-32C198890C69}"/>
              </a:ext>
            </a:extLst>
          </p:cNvPr>
          <p:cNvSpPr/>
          <p:nvPr/>
        </p:nvSpPr>
        <p:spPr>
          <a:xfrm>
            <a:off x="2159678" y="1135026"/>
            <a:ext cx="6278266" cy="10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1" name="箭头: 左 37">
            <a:extLst>
              <a:ext uri="{FF2B5EF4-FFF2-40B4-BE49-F238E27FC236}">
                <a16:creationId xmlns:a16="http://schemas.microsoft.com/office/drawing/2014/main" id="{1E65869A-6D49-21EA-4AF8-99D0A3B1B7C1}"/>
              </a:ext>
            </a:extLst>
          </p:cNvPr>
          <p:cNvSpPr/>
          <p:nvPr/>
        </p:nvSpPr>
        <p:spPr>
          <a:xfrm rot="10800000">
            <a:off x="1872330" y="2136914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897D56-E0D2-E6E2-3C6E-3D6A2EF59D89}"/>
              </a:ext>
            </a:extLst>
          </p:cNvPr>
          <p:cNvSpPr/>
          <p:nvPr/>
        </p:nvSpPr>
        <p:spPr>
          <a:xfrm>
            <a:off x="2159677" y="2308102"/>
            <a:ext cx="6278267" cy="10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7FC001-3E72-C141-DB40-77AF204B61C7}"/>
              </a:ext>
            </a:extLst>
          </p:cNvPr>
          <p:cNvSpPr txBox="1"/>
          <p:nvPr/>
        </p:nvSpPr>
        <p:spPr>
          <a:xfrm>
            <a:off x="2229319" y="965749"/>
            <a:ext cx="12669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待上架</a:t>
            </a:r>
            <a:r>
              <a:rPr lang="en-US" altLang="zh-CN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APP</a:t>
            </a:r>
            <a:r>
              <a:rPr lang="zh-CN" altLang="en-US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审核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22E8BC-2ECB-6AF2-4E95-E059D37865B6}"/>
              </a:ext>
            </a:extLst>
          </p:cNvPr>
          <p:cNvSpPr txBox="1"/>
          <p:nvPr/>
        </p:nvSpPr>
        <p:spPr>
          <a:xfrm>
            <a:off x="2229319" y="2222572"/>
            <a:ext cx="12669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已上架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复测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0B1B70F-A1EE-003F-1A77-466F94CF5908}"/>
              </a:ext>
            </a:extLst>
          </p:cNvPr>
          <p:cNvGrpSpPr/>
          <p:nvPr/>
        </p:nvGrpSpPr>
        <p:grpSpPr>
          <a:xfrm>
            <a:off x="2229319" y="1345429"/>
            <a:ext cx="2647480" cy="741089"/>
            <a:chOff x="2229319" y="1345429"/>
            <a:chExt cx="2647480" cy="74108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CDFF483-A177-EAB6-D0FC-CD07C62F33E8}"/>
                </a:ext>
              </a:extLst>
            </p:cNvPr>
            <p:cNvSpPr/>
            <p:nvPr/>
          </p:nvSpPr>
          <p:spPr>
            <a:xfrm>
              <a:off x="2229319" y="1345429"/>
              <a:ext cx="2647480" cy="741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6A00255-70CA-5F04-2843-BA8B1D2F8E79}"/>
                </a:ext>
              </a:extLst>
            </p:cNvPr>
            <p:cNvGrpSpPr/>
            <p:nvPr/>
          </p:nvGrpSpPr>
          <p:grpSpPr>
            <a:xfrm>
              <a:off x="2303679" y="1446201"/>
              <a:ext cx="837913" cy="261611"/>
              <a:chOff x="4010863" y="3185606"/>
              <a:chExt cx="837913" cy="26161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6D9730-8BB2-2971-8E25-25FBE945BC2E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752217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1A729B1-D31F-E823-FF4C-56ED8F8C4A0F}"/>
                  </a:ext>
                </a:extLst>
              </p:cNvPr>
              <p:cNvSpPr txBox="1"/>
              <p:nvPr/>
            </p:nvSpPr>
            <p:spPr>
              <a:xfrm>
                <a:off x="4010863" y="3208904"/>
                <a:ext cx="8379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D98CD75-4E24-661D-2B39-904CEED31608}"/>
                </a:ext>
              </a:extLst>
            </p:cNvPr>
            <p:cNvGrpSpPr/>
            <p:nvPr/>
          </p:nvGrpSpPr>
          <p:grpSpPr>
            <a:xfrm>
              <a:off x="3013235" y="1765888"/>
              <a:ext cx="927477" cy="261611"/>
              <a:chOff x="4374657" y="3173287"/>
              <a:chExt cx="927477" cy="261611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D69F8C4-6E68-EB23-CCF9-68983CF3B5B1}"/>
                  </a:ext>
                </a:extLst>
              </p:cNvPr>
              <p:cNvSpPr/>
              <p:nvPr/>
            </p:nvSpPr>
            <p:spPr>
              <a:xfrm>
                <a:off x="4417506" y="3173287"/>
                <a:ext cx="837913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2AC341E-ACB1-D01C-ACD8-512C60907B33}"/>
                  </a:ext>
                </a:extLst>
              </p:cNvPr>
              <p:cNvSpPr txBox="1"/>
              <p:nvPr/>
            </p:nvSpPr>
            <p:spPr>
              <a:xfrm>
                <a:off x="4374657" y="3196585"/>
                <a:ext cx="9274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动静态检测报告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88D1D79-5664-598B-7DAA-A0DE84F9A6DA}"/>
                </a:ext>
              </a:extLst>
            </p:cNvPr>
            <p:cNvGrpSpPr/>
            <p:nvPr/>
          </p:nvGrpSpPr>
          <p:grpSpPr>
            <a:xfrm>
              <a:off x="3684218" y="1434080"/>
              <a:ext cx="837914" cy="261611"/>
              <a:chOff x="4474147" y="3173485"/>
              <a:chExt cx="837914" cy="261611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CAD50C5-A011-825A-E3D6-7D53B9CFCAFF}"/>
                  </a:ext>
                </a:extLst>
              </p:cNvPr>
              <p:cNvSpPr/>
              <p:nvPr/>
            </p:nvSpPr>
            <p:spPr>
              <a:xfrm>
                <a:off x="4516996" y="3173485"/>
                <a:ext cx="75221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B3E0A7-D8A2-CAAD-45C3-F82B27CEA6D0}"/>
                  </a:ext>
                </a:extLst>
              </p:cNvPr>
              <p:cNvSpPr txBox="1"/>
              <p:nvPr/>
            </p:nvSpPr>
            <p:spPr>
              <a:xfrm>
                <a:off x="4474147" y="3196783"/>
                <a:ext cx="8379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风控模型打分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E18F092-C136-5F6B-48F2-00D6C50D8467}"/>
                </a:ext>
              </a:extLst>
            </p:cNvPr>
            <p:cNvSpPr txBox="1"/>
            <p:nvPr/>
          </p:nvSpPr>
          <p:spPr>
            <a:xfrm>
              <a:off x="4082972" y="1723199"/>
              <a:ext cx="684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EFE75D1-F572-05C4-857D-AEFF435EFDF3}"/>
              </a:ext>
            </a:extLst>
          </p:cNvPr>
          <p:cNvGrpSpPr/>
          <p:nvPr/>
        </p:nvGrpSpPr>
        <p:grpSpPr>
          <a:xfrm>
            <a:off x="2229318" y="2534236"/>
            <a:ext cx="2647481" cy="741089"/>
            <a:chOff x="2229318" y="1345429"/>
            <a:chExt cx="2647481" cy="74108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FD2B228-9870-9CC8-A79F-CC5E56F9F05A}"/>
                </a:ext>
              </a:extLst>
            </p:cNvPr>
            <p:cNvSpPr/>
            <p:nvPr/>
          </p:nvSpPr>
          <p:spPr>
            <a:xfrm>
              <a:off x="2229318" y="1345429"/>
              <a:ext cx="2647481" cy="741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D597BB7-1E55-90E9-7A33-513FB72BA627}"/>
                </a:ext>
              </a:extLst>
            </p:cNvPr>
            <p:cNvGrpSpPr/>
            <p:nvPr/>
          </p:nvGrpSpPr>
          <p:grpSpPr>
            <a:xfrm>
              <a:off x="2303679" y="1446201"/>
              <a:ext cx="837913" cy="261611"/>
              <a:chOff x="4010863" y="3185606"/>
              <a:chExt cx="837913" cy="261611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16282C2-53BD-2C35-87E7-F3B11AB47834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752217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DCEA9EB-2B98-68C7-F70D-5B3EAC055DFA}"/>
                  </a:ext>
                </a:extLst>
              </p:cNvPr>
              <p:cNvSpPr txBox="1"/>
              <p:nvPr/>
            </p:nvSpPr>
            <p:spPr>
              <a:xfrm>
                <a:off x="4010863" y="3208904"/>
                <a:ext cx="8379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894AF5-ADAA-5D82-B985-390A4337B889}"/>
                </a:ext>
              </a:extLst>
            </p:cNvPr>
            <p:cNvGrpSpPr/>
            <p:nvPr/>
          </p:nvGrpSpPr>
          <p:grpSpPr>
            <a:xfrm>
              <a:off x="2382199" y="1766359"/>
              <a:ext cx="927477" cy="261611"/>
              <a:chOff x="3743621" y="3173758"/>
              <a:chExt cx="927477" cy="261611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732ED26-17A7-24CC-D233-78DE72413492}"/>
                  </a:ext>
                </a:extLst>
              </p:cNvPr>
              <p:cNvSpPr/>
              <p:nvPr/>
            </p:nvSpPr>
            <p:spPr>
              <a:xfrm>
                <a:off x="3801966" y="3173758"/>
                <a:ext cx="780391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C25A36F-B8C7-2D92-4F5A-B144175A4E3B}"/>
                  </a:ext>
                </a:extLst>
              </p:cNvPr>
              <p:cNvSpPr txBox="1"/>
              <p:nvPr/>
            </p:nvSpPr>
            <p:spPr>
              <a:xfrm>
                <a:off x="3743621" y="3208276"/>
                <a:ext cx="9274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动静态检测报告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7409D21-7953-8EAB-E1BD-6234FB1D6CC6}"/>
                </a:ext>
              </a:extLst>
            </p:cNvPr>
            <p:cNvGrpSpPr/>
            <p:nvPr/>
          </p:nvGrpSpPr>
          <p:grpSpPr>
            <a:xfrm>
              <a:off x="3141592" y="1442348"/>
              <a:ext cx="837914" cy="261611"/>
              <a:chOff x="3931521" y="3181753"/>
              <a:chExt cx="837914" cy="261611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F99FC7A-43A6-468A-DB27-33423BB967CF}"/>
                  </a:ext>
                </a:extLst>
              </p:cNvPr>
              <p:cNvSpPr/>
              <p:nvPr/>
            </p:nvSpPr>
            <p:spPr>
              <a:xfrm>
                <a:off x="3974370" y="3181753"/>
                <a:ext cx="75221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A0E5CA0-270E-5513-52F7-1181F747B684}"/>
                  </a:ext>
                </a:extLst>
              </p:cNvPr>
              <p:cNvSpPr txBox="1"/>
              <p:nvPr/>
            </p:nvSpPr>
            <p:spPr>
              <a:xfrm>
                <a:off x="3931521" y="3205051"/>
                <a:ext cx="8379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风控模型打分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316F5FC-DED8-D7B1-07EF-225D2F135655}"/>
                </a:ext>
              </a:extLst>
            </p:cNvPr>
            <p:cNvSpPr txBox="1"/>
            <p:nvPr/>
          </p:nvSpPr>
          <p:spPr>
            <a:xfrm>
              <a:off x="4082972" y="1708544"/>
              <a:ext cx="684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743CA15-A923-630D-3946-FD3CDE37F2F2}"/>
              </a:ext>
            </a:extLst>
          </p:cNvPr>
          <p:cNvSpPr/>
          <p:nvPr/>
        </p:nvSpPr>
        <p:spPr>
          <a:xfrm>
            <a:off x="3308111" y="2954998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BD55FA-39A5-E602-513B-24D4F05DCA0F}"/>
              </a:ext>
            </a:extLst>
          </p:cNvPr>
          <p:cNvSpPr txBox="1"/>
          <p:nvPr/>
        </p:nvSpPr>
        <p:spPr>
          <a:xfrm>
            <a:off x="3265262" y="2978296"/>
            <a:ext cx="8379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用户评论反馈</a:t>
            </a:r>
            <a:endParaRPr kumimoji="1" lang="en-US" altLang="zh-CN" sz="800" dirty="0">
              <a:solidFill>
                <a:srgbClr val="FF0000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E88F89-F050-8EF9-7CFA-7E31D23363B5}"/>
              </a:ext>
            </a:extLst>
          </p:cNvPr>
          <p:cNvSpPr/>
          <p:nvPr/>
        </p:nvSpPr>
        <p:spPr>
          <a:xfrm>
            <a:off x="4049147" y="2631155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1CA3EB-9F53-23FF-F08F-5DCBB7C29D8D}"/>
              </a:ext>
            </a:extLst>
          </p:cNvPr>
          <p:cNvSpPr txBox="1"/>
          <p:nvPr/>
        </p:nvSpPr>
        <p:spPr>
          <a:xfrm>
            <a:off x="3920679" y="2658091"/>
            <a:ext cx="10091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用户评论衍生项</a:t>
            </a:r>
            <a:endParaRPr kumimoji="1" lang="en-US" altLang="zh-CN" sz="800" dirty="0">
              <a:solidFill>
                <a:srgbClr val="FF0000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箭头: 左 37">
            <a:extLst>
              <a:ext uri="{FF2B5EF4-FFF2-40B4-BE49-F238E27FC236}">
                <a16:creationId xmlns:a16="http://schemas.microsoft.com/office/drawing/2014/main" id="{E2C6F57A-248E-2A36-A578-CBE971930705}"/>
              </a:ext>
            </a:extLst>
          </p:cNvPr>
          <p:cNvSpPr/>
          <p:nvPr/>
        </p:nvSpPr>
        <p:spPr>
          <a:xfrm rot="10800000">
            <a:off x="4968953" y="1617991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9" name="箭头: 左 37">
            <a:extLst>
              <a:ext uri="{FF2B5EF4-FFF2-40B4-BE49-F238E27FC236}">
                <a16:creationId xmlns:a16="http://schemas.microsoft.com/office/drawing/2014/main" id="{FA503244-B0DC-F4F3-D8DE-786FFC4C19C0}"/>
              </a:ext>
            </a:extLst>
          </p:cNvPr>
          <p:cNvSpPr/>
          <p:nvPr/>
        </p:nvSpPr>
        <p:spPr>
          <a:xfrm rot="10800000">
            <a:off x="4968953" y="2812982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ABB7EE-2640-1D64-9E0F-9E65AE58ADBD}"/>
              </a:ext>
            </a:extLst>
          </p:cNvPr>
          <p:cNvSpPr txBox="1"/>
          <p:nvPr/>
        </p:nvSpPr>
        <p:spPr>
          <a:xfrm>
            <a:off x="5232987" y="1492367"/>
            <a:ext cx="10906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Prompt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模版：</a:t>
            </a:r>
            <a:endParaRPr kumimoji="1" lang="en-US" altLang="zh-CN" sz="800" dirty="0"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背景：待上架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APP…</a:t>
            </a:r>
          </a:p>
          <a:p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任务：你需要</a:t>
            </a:r>
            <a:r>
              <a: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821CB0-7BDF-40A0-8278-E689B1BC9384}"/>
              </a:ext>
            </a:extLst>
          </p:cNvPr>
          <p:cNvSpPr txBox="1"/>
          <p:nvPr/>
        </p:nvSpPr>
        <p:spPr>
          <a:xfrm>
            <a:off x="5232987" y="2673947"/>
            <a:ext cx="10906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Prompt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模版：</a:t>
            </a:r>
            <a:endParaRPr kumimoji="1" lang="en-US" altLang="zh-CN" sz="800" dirty="0"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背景：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复测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任务：你需要</a:t>
            </a:r>
            <a:r>
              <a: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391510B4-E3CB-B440-73EA-5805C299481D}"/>
              </a:ext>
            </a:extLst>
          </p:cNvPr>
          <p:cNvGrpSpPr/>
          <p:nvPr/>
        </p:nvGrpSpPr>
        <p:grpSpPr>
          <a:xfrm>
            <a:off x="6627303" y="1383051"/>
            <a:ext cx="1651628" cy="625484"/>
            <a:chOff x="2488748" y="5388501"/>
            <a:chExt cx="2688211" cy="838679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2BDAB60-3AE6-6082-1932-83B89530D79E}"/>
                </a:ext>
              </a:extLst>
            </p:cNvPr>
            <p:cNvSpPr/>
            <p:nvPr/>
          </p:nvSpPr>
          <p:spPr>
            <a:xfrm>
              <a:off x="2488748" y="5388501"/>
              <a:ext cx="2688211" cy="8386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180" name="图片 179">
              <a:extLst>
                <a:ext uri="{FF2B5EF4-FFF2-40B4-BE49-F238E27FC236}">
                  <a16:creationId xmlns:a16="http://schemas.microsoft.com/office/drawing/2014/main" id="{55D3629E-F2E6-F3D9-43B4-A5670A3C8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2747" y="5449545"/>
              <a:ext cx="2550113" cy="696612"/>
            </a:xfrm>
            <a:prstGeom prst="rect">
              <a:avLst/>
            </a:prstGeom>
          </p:spPr>
        </p:pic>
      </p:grpSp>
      <p:sp>
        <p:nvSpPr>
          <p:cNvPr id="183" name="箭头: 左 37">
            <a:extLst>
              <a:ext uri="{FF2B5EF4-FFF2-40B4-BE49-F238E27FC236}">
                <a16:creationId xmlns:a16="http://schemas.microsoft.com/office/drawing/2014/main" id="{EAB12808-1B11-B6A9-ECF5-FC814CEA7A8D}"/>
              </a:ext>
            </a:extLst>
          </p:cNvPr>
          <p:cNvSpPr/>
          <p:nvPr/>
        </p:nvSpPr>
        <p:spPr>
          <a:xfrm rot="10800000">
            <a:off x="6383504" y="1617991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84" name="箭头: 左 37">
            <a:extLst>
              <a:ext uri="{FF2B5EF4-FFF2-40B4-BE49-F238E27FC236}">
                <a16:creationId xmlns:a16="http://schemas.microsoft.com/office/drawing/2014/main" id="{26DA3C16-56CD-DECE-58AA-5C38BAA412F3}"/>
              </a:ext>
            </a:extLst>
          </p:cNvPr>
          <p:cNvSpPr/>
          <p:nvPr/>
        </p:nvSpPr>
        <p:spPr>
          <a:xfrm rot="10800000">
            <a:off x="6380216" y="2812982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E1722B04-C732-760D-136D-6609F29840B6}"/>
              </a:ext>
            </a:extLst>
          </p:cNvPr>
          <p:cNvGrpSpPr/>
          <p:nvPr/>
        </p:nvGrpSpPr>
        <p:grpSpPr>
          <a:xfrm>
            <a:off x="6636550" y="2557155"/>
            <a:ext cx="1651628" cy="625484"/>
            <a:chOff x="2488748" y="5388501"/>
            <a:chExt cx="2688211" cy="838679"/>
          </a:xfrm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7DB05509-28B8-130E-60D7-7A70621FD163}"/>
                </a:ext>
              </a:extLst>
            </p:cNvPr>
            <p:cNvSpPr/>
            <p:nvPr/>
          </p:nvSpPr>
          <p:spPr>
            <a:xfrm>
              <a:off x="2488748" y="5388501"/>
              <a:ext cx="2688211" cy="8386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187" name="图片 186">
              <a:extLst>
                <a:ext uri="{FF2B5EF4-FFF2-40B4-BE49-F238E27FC236}">
                  <a16:creationId xmlns:a16="http://schemas.microsoft.com/office/drawing/2014/main" id="{6A1CA1B5-BBFE-AC48-A5F1-749C75F3F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2747" y="5449545"/>
              <a:ext cx="2550113" cy="696612"/>
            </a:xfrm>
            <a:prstGeom prst="rect">
              <a:avLst/>
            </a:prstGeom>
          </p:spPr>
        </p:pic>
      </p:grpSp>
      <p:sp>
        <p:nvSpPr>
          <p:cNvPr id="188" name="箭头: 左 37">
            <a:extLst>
              <a:ext uri="{FF2B5EF4-FFF2-40B4-BE49-F238E27FC236}">
                <a16:creationId xmlns:a16="http://schemas.microsoft.com/office/drawing/2014/main" id="{C5A2C597-6F57-25C8-2814-2E0E31390356}"/>
              </a:ext>
            </a:extLst>
          </p:cNvPr>
          <p:cNvSpPr/>
          <p:nvPr/>
        </p:nvSpPr>
        <p:spPr>
          <a:xfrm rot="10800000">
            <a:off x="8507586" y="2136915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7E33DEB-2C12-2FED-93E4-2F1873E46518}"/>
              </a:ext>
            </a:extLst>
          </p:cNvPr>
          <p:cNvSpPr txBox="1"/>
          <p:nvPr/>
        </p:nvSpPr>
        <p:spPr>
          <a:xfrm>
            <a:off x="8733259" y="1930184"/>
            <a:ext cx="1302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生成结果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:该应用在近期存在大量弹窗相关用户反馈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端侧显综上，该应用存在后台广告弹窗等问题。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40695D96-7CFC-1592-13D3-773E95144755}"/>
              </a:ext>
            </a:extLst>
          </p:cNvPr>
          <p:cNvSpPr txBox="1"/>
          <p:nvPr/>
        </p:nvSpPr>
        <p:spPr>
          <a:xfrm>
            <a:off x="6484219" y="1095526"/>
            <a:ext cx="1877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证据链生成系统</a:t>
            </a:r>
            <a:endParaRPr kumimoji="1" lang="en-US" altLang="zh-CN" sz="1600" b="1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5298536E-0436-2479-2E13-AE6ADC178D9E}"/>
              </a:ext>
            </a:extLst>
          </p:cNvPr>
          <p:cNvSpPr txBox="1"/>
          <p:nvPr/>
        </p:nvSpPr>
        <p:spPr>
          <a:xfrm>
            <a:off x="6481945" y="2283711"/>
            <a:ext cx="1877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证据链生成系统</a:t>
            </a:r>
            <a:endParaRPr kumimoji="1" lang="en-US" altLang="zh-CN" sz="1600" b="1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6" name="表格 155">
            <a:extLst>
              <a:ext uri="{FF2B5EF4-FFF2-40B4-BE49-F238E27FC236}">
                <a16:creationId xmlns:a16="http://schemas.microsoft.com/office/drawing/2014/main" id="{2558BC9D-37E5-461F-F89B-7EA32918F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74075"/>
              </p:ext>
            </p:extLst>
          </p:nvPr>
        </p:nvGraphicFramePr>
        <p:xfrm>
          <a:off x="1019543" y="4803697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157" name="文本框 156">
            <a:extLst>
              <a:ext uri="{FF2B5EF4-FFF2-40B4-BE49-F238E27FC236}">
                <a16:creationId xmlns:a16="http://schemas.microsoft.com/office/drawing/2014/main" id="{8E9BA2F1-9587-4762-0BC4-C319932FEDB1}"/>
              </a:ext>
            </a:extLst>
          </p:cNvPr>
          <p:cNvSpPr txBox="1"/>
          <p:nvPr/>
        </p:nvSpPr>
        <p:spPr>
          <a:xfrm>
            <a:off x="836197" y="4557476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超过</a:t>
            </a:r>
            <a:r>
              <a:rPr lang="en-US" altLang="zh-CN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100</a:t>
            </a: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维的特征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1E01C3D-8081-D265-8338-EA8DE20DCB1B}"/>
              </a:ext>
            </a:extLst>
          </p:cNvPr>
          <p:cNvSpPr/>
          <p:nvPr/>
        </p:nvSpPr>
        <p:spPr>
          <a:xfrm>
            <a:off x="2159678" y="4009400"/>
            <a:ext cx="2075438" cy="10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59" name="箭头: 左 37">
            <a:extLst>
              <a:ext uri="{FF2B5EF4-FFF2-40B4-BE49-F238E27FC236}">
                <a16:creationId xmlns:a16="http://schemas.microsoft.com/office/drawing/2014/main" id="{2DBF6B51-C3DB-F5B0-FAB6-7F91A3BC1DFE}"/>
              </a:ext>
            </a:extLst>
          </p:cNvPr>
          <p:cNvSpPr/>
          <p:nvPr/>
        </p:nvSpPr>
        <p:spPr>
          <a:xfrm rot="10800000">
            <a:off x="1872330" y="5011288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ACB97BA-14D2-C69E-6ACD-14B934F38396}"/>
              </a:ext>
            </a:extLst>
          </p:cNvPr>
          <p:cNvSpPr/>
          <p:nvPr/>
        </p:nvSpPr>
        <p:spPr>
          <a:xfrm>
            <a:off x="2159678" y="5182475"/>
            <a:ext cx="2075438" cy="1486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6D36BB4-B8E2-AD97-58D2-253536F88B9A}"/>
              </a:ext>
            </a:extLst>
          </p:cNvPr>
          <p:cNvSpPr txBox="1"/>
          <p:nvPr/>
        </p:nvSpPr>
        <p:spPr>
          <a:xfrm>
            <a:off x="2229319" y="3840123"/>
            <a:ext cx="12669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待上架</a:t>
            </a:r>
            <a:r>
              <a:rPr lang="en-US" altLang="zh-CN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APP</a:t>
            </a:r>
            <a:r>
              <a:rPr lang="zh-CN" altLang="en-US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审核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6B11C43-4734-8DDE-866B-407D2174944F}"/>
              </a:ext>
            </a:extLst>
          </p:cNvPr>
          <p:cNvSpPr txBox="1"/>
          <p:nvPr/>
        </p:nvSpPr>
        <p:spPr>
          <a:xfrm>
            <a:off x="2229319" y="5096946"/>
            <a:ext cx="12669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已上架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复测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4E6DA741-9234-4F95-D6C6-8517645BA711}"/>
              </a:ext>
            </a:extLst>
          </p:cNvPr>
          <p:cNvGrpSpPr/>
          <p:nvPr/>
        </p:nvGrpSpPr>
        <p:grpSpPr>
          <a:xfrm>
            <a:off x="2229319" y="4219803"/>
            <a:ext cx="1873857" cy="741089"/>
            <a:chOff x="2229319" y="1345429"/>
            <a:chExt cx="1873857" cy="741089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57FF8D6D-E18B-937C-8FC1-B2F94352E27A}"/>
                </a:ext>
              </a:extLst>
            </p:cNvPr>
            <p:cNvSpPr/>
            <p:nvPr/>
          </p:nvSpPr>
          <p:spPr>
            <a:xfrm>
              <a:off x="2229319" y="1345429"/>
              <a:ext cx="1873857" cy="741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E1E44278-2D44-A5C0-12CD-89B9E7C02A26}"/>
                </a:ext>
              </a:extLst>
            </p:cNvPr>
            <p:cNvGrpSpPr/>
            <p:nvPr/>
          </p:nvGrpSpPr>
          <p:grpSpPr>
            <a:xfrm>
              <a:off x="2303679" y="1446201"/>
              <a:ext cx="837913" cy="261611"/>
              <a:chOff x="4010863" y="3185606"/>
              <a:chExt cx="837913" cy="261611"/>
            </a:xfrm>
          </p:grpSpPr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5AB8270-CCF8-EE45-3371-0489E85CEFF7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752217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7DD87760-413C-AB6B-B456-CA221593982C}"/>
                  </a:ext>
                </a:extLst>
              </p:cNvPr>
              <p:cNvSpPr txBox="1"/>
              <p:nvPr/>
            </p:nvSpPr>
            <p:spPr>
              <a:xfrm>
                <a:off x="4010863" y="3208904"/>
                <a:ext cx="8379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8DA58125-0727-2E73-AC9C-DDE2FD6A9923}"/>
                </a:ext>
              </a:extLst>
            </p:cNvPr>
            <p:cNvGrpSpPr/>
            <p:nvPr/>
          </p:nvGrpSpPr>
          <p:grpSpPr>
            <a:xfrm>
              <a:off x="2440544" y="1765774"/>
              <a:ext cx="927477" cy="261611"/>
              <a:chOff x="3801966" y="3173173"/>
              <a:chExt cx="927477" cy="261611"/>
            </a:xfrm>
          </p:grpSpPr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AAF06BD9-F6BC-1AAE-3D18-E1AD0CA432B3}"/>
                  </a:ext>
                </a:extLst>
              </p:cNvPr>
              <p:cNvSpPr/>
              <p:nvPr/>
            </p:nvSpPr>
            <p:spPr>
              <a:xfrm>
                <a:off x="3844815" y="3173173"/>
                <a:ext cx="837913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67E6A02E-4666-F580-8620-3C7CE0556581}"/>
                  </a:ext>
                </a:extLst>
              </p:cNvPr>
              <p:cNvSpPr txBox="1"/>
              <p:nvPr/>
            </p:nvSpPr>
            <p:spPr>
              <a:xfrm>
                <a:off x="3801966" y="3196471"/>
                <a:ext cx="9274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动静态检测报告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F4B83969-935D-1467-E318-A116AC769A4C}"/>
                </a:ext>
              </a:extLst>
            </p:cNvPr>
            <p:cNvGrpSpPr/>
            <p:nvPr/>
          </p:nvGrpSpPr>
          <p:grpSpPr>
            <a:xfrm>
              <a:off x="3215952" y="1446201"/>
              <a:ext cx="837914" cy="261611"/>
              <a:chOff x="4005881" y="3185606"/>
              <a:chExt cx="837914" cy="261611"/>
            </a:xfrm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BD03FA68-4F9B-7FBB-CCAC-49C46F057B48}"/>
                  </a:ext>
                </a:extLst>
              </p:cNvPr>
              <p:cNvSpPr/>
              <p:nvPr/>
            </p:nvSpPr>
            <p:spPr>
              <a:xfrm>
                <a:off x="4048730" y="3185606"/>
                <a:ext cx="75221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7C4C02F-B7E4-F53D-70CC-F361A7D330A1}"/>
                  </a:ext>
                </a:extLst>
              </p:cNvPr>
              <p:cNvSpPr txBox="1"/>
              <p:nvPr/>
            </p:nvSpPr>
            <p:spPr>
              <a:xfrm>
                <a:off x="4005881" y="3208904"/>
                <a:ext cx="8379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风控模型打分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50C3D5FF-9F08-4657-DA78-D8AE136EAFF7}"/>
                </a:ext>
              </a:extLst>
            </p:cNvPr>
            <p:cNvSpPr txBox="1"/>
            <p:nvPr/>
          </p:nvSpPr>
          <p:spPr>
            <a:xfrm>
              <a:off x="3308111" y="1707884"/>
              <a:ext cx="684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FA50A23B-A1FA-15EF-C2A8-21C866449BE4}"/>
              </a:ext>
            </a:extLst>
          </p:cNvPr>
          <p:cNvGrpSpPr/>
          <p:nvPr/>
        </p:nvGrpSpPr>
        <p:grpSpPr>
          <a:xfrm>
            <a:off x="2229319" y="5408610"/>
            <a:ext cx="1873858" cy="1168988"/>
            <a:chOff x="2229319" y="1345429"/>
            <a:chExt cx="1873858" cy="11689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5D908AF-8D67-5552-C83E-E6FFC979F348}"/>
                </a:ext>
              </a:extLst>
            </p:cNvPr>
            <p:cNvSpPr/>
            <p:nvPr/>
          </p:nvSpPr>
          <p:spPr>
            <a:xfrm>
              <a:off x="2229319" y="1345429"/>
              <a:ext cx="1873858" cy="11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52DE765F-49E7-F23E-E1BD-005F5FC6F64D}"/>
                </a:ext>
              </a:extLst>
            </p:cNvPr>
            <p:cNvGrpSpPr/>
            <p:nvPr/>
          </p:nvGrpSpPr>
          <p:grpSpPr>
            <a:xfrm>
              <a:off x="2303679" y="1446201"/>
              <a:ext cx="837913" cy="261611"/>
              <a:chOff x="4010863" y="3185606"/>
              <a:chExt cx="837913" cy="261611"/>
            </a:xfrm>
          </p:grpSpPr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A0BDB8A9-A246-C47F-D9E6-8D6FCB77E499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752217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2C0DA-7138-2E92-D6BF-674340D155B6}"/>
                  </a:ext>
                </a:extLst>
              </p:cNvPr>
              <p:cNvSpPr txBox="1"/>
              <p:nvPr/>
            </p:nvSpPr>
            <p:spPr>
              <a:xfrm>
                <a:off x="4010863" y="3208904"/>
                <a:ext cx="8379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7CA714E8-5C9F-C851-8365-2980CD1565F2}"/>
                </a:ext>
              </a:extLst>
            </p:cNvPr>
            <p:cNvGrpSpPr/>
            <p:nvPr/>
          </p:nvGrpSpPr>
          <p:grpSpPr>
            <a:xfrm>
              <a:off x="2382199" y="1766359"/>
              <a:ext cx="927477" cy="261611"/>
              <a:chOff x="3743621" y="3173758"/>
              <a:chExt cx="927477" cy="261611"/>
            </a:xfrm>
          </p:grpSpPr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73AABCB9-8D6C-9FAD-10D9-9CF92495B6E5}"/>
                  </a:ext>
                </a:extLst>
              </p:cNvPr>
              <p:cNvSpPr/>
              <p:nvPr/>
            </p:nvSpPr>
            <p:spPr>
              <a:xfrm>
                <a:off x="3801966" y="3173758"/>
                <a:ext cx="780391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41C3FE5B-54AF-1046-B53E-C17000400A38}"/>
                  </a:ext>
                </a:extLst>
              </p:cNvPr>
              <p:cNvSpPr txBox="1"/>
              <p:nvPr/>
            </p:nvSpPr>
            <p:spPr>
              <a:xfrm>
                <a:off x="3743621" y="3208276"/>
                <a:ext cx="9274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动静态检测报告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4195A987-DB18-BAC5-9444-45AE03AE58AC}"/>
                </a:ext>
              </a:extLst>
            </p:cNvPr>
            <p:cNvGrpSpPr/>
            <p:nvPr/>
          </p:nvGrpSpPr>
          <p:grpSpPr>
            <a:xfrm>
              <a:off x="3141592" y="1442348"/>
              <a:ext cx="837914" cy="261611"/>
              <a:chOff x="3931521" y="3181753"/>
              <a:chExt cx="837914" cy="261611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A12989C0-287C-20B3-6196-856A3F9E5335}"/>
                  </a:ext>
                </a:extLst>
              </p:cNvPr>
              <p:cNvSpPr/>
              <p:nvPr/>
            </p:nvSpPr>
            <p:spPr>
              <a:xfrm>
                <a:off x="3974370" y="3181753"/>
                <a:ext cx="75221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E0138BE7-5250-F215-F8B4-F3E25E060DB1}"/>
                  </a:ext>
                </a:extLst>
              </p:cNvPr>
              <p:cNvSpPr txBox="1"/>
              <p:nvPr/>
            </p:nvSpPr>
            <p:spPr>
              <a:xfrm>
                <a:off x="3931521" y="3205051"/>
                <a:ext cx="8379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风控模型打分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E8DCBEBC-AB6D-9D6A-3018-6CB4E9726694}"/>
                </a:ext>
              </a:extLst>
            </p:cNvPr>
            <p:cNvSpPr txBox="1"/>
            <p:nvPr/>
          </p:nvSpPr>
          <p:spPr>
            <a:xfrm>
              <a:off x="3223578" y="1699653"/>
              <a:ext cx="684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0" name="矩形 199">
            <a:extLst>
              <a:ext uri="{FF2B5EF4-FFF2-40B4-BE49-F238E27FC236}">
                <a16:creationId xmlns:a16="http://schemas.microsoft.com/office/drawing/2014/main" id="{FE5FDE7C-2463-500C-322D-F98CB35A8469}"/>
              </a:ext>
            </a:extLst>
          </p:cNvPr>
          <p:cNvSpPr/>
          <p:nvPr/>
        </p:nvSpPr>
        <p:spPr>
          <a:xfrm>
            <a:off x="2346526" y="6153824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E20C3B5-6158-75A9-759B-9A3923737ACE}"/>
              </a:ext>
            </a:extLst>
          </p:cNvPr>
          <p:cNvSpPr txBox="1"/>
          <p:nvPr/>
        </p:nvSpPr>
        <p:spPr>
          <a:xfrm>
            <a:off x="2303679" y="6197915"/>
            <a:ext cx="8379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用户评论反馈</a:t>
            </a:r>
            <a:endParaRPr kumimoji="1" lang="en-US" altLang="zh-CN" sz="800" dirty="0">
              <a:solidFill>
                <a:srgbClr val="FF0000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0B149FE-C980-8C0A-A080-06EA6E65C873}"/>
              </a:ext>
            </a:extLst>
          </p:cNvPr>
          <p:cNvSpPr/>
          <p:nvPr/>
        </p:nvSpPr>
        <p:spPr>
          <a:xfrm>
            <a:off x="3184441" y="6151748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F36A0C4-0B40-4AD1-DC94-E10668FA4F75}"/>
              </a:ext>
            </a:extLst>
          </p:cNvPr>
          <p:cNvSpPr txBox="1"/>
          <p:nvPr/>
        </p:nvSpPr>
        <p:spPr>
          <a:xfrm>
            <a:off x="3073818" y="6184216"/>
            <a:ext cx="10091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用户评论衍生项</a:t>
            </a:r>
            <a:endParaRPr kumimoji="1" lang="en-US" altLang="zh-CN" sz="800" dirty="0">
              <a:solidFill>
                <a:srgbClr val="FF0000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" name="箭头: 左 37">
            <a:extLst>
              <a:ext uri="{FF2B5EF4-FFF2-40B4-BE49-F238E27FC236}">
                <a16:creationId xmlns:a16="http://schemas.microsoft.com/office/drawing/2014/main" id="{72559E9A-C954-D9C3-18D5-32823EB23AB9}"/>
              </a:ext>
            </a:extLst>
          </p:cNvPr>
          <p:cNvSpPr/>
          <p:nvPr/>
        </p:nvSpPr>
        <p:spPr>
          <a:xfrm rot="10800000">
            <a:off x="4201514" y="5872048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216" name="箭头: 左 37">
            <a:extLst>
              <a:ext uri="{FF2B5EF4-FFF2-40B4-BE49-F238E27FC236}">
                <a16:creationId xmlns:a16="http://schemas.microsoft.com/office/drawing/2014/main" id="{CDEA0EE6-1707-1407-654A-FE01525B9D54}"/>
              </a:ext>
            </a:extLst>
          </p:cNvPr>
          <p:cNvSpPr/>
          <p:nvPr/>
        </p:nvSpPr>
        <p:spPr>
          <a:xfrm rot="10800000">
            <a:off x="7828564" y="5191939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17ADF43-C7B4-7B65-CD91-BC8EB948CDB2}"/>
              </a:ext>
            </a:extLst>
          </p:cNvPr>
          <p:cNvSpPr txBox="1"/>
          <p:nvPr/>
        </p:nvSpPr>
        <p:spPr>
          <a:xfrm>
            <a:off x="7998410" y="5004921"/>
            <a:ext cx="1302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生成结果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:该应用在近期存在大量弹窗相关用户反馈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端侧显综上，该应用存在后台广告弹窗等问题。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D9DF3D54-4CFB-DF68-6C63-B42B1DD14B6B}"/>
              </a:ext>
            </a:extLst>
          </p:cNvPr>
          <p:cNvSpPr txBox="1"/>
          <p:nvPr/>
        </p:nvSpPr>
        <p:spPr>
          <a:xfrm>
            <a:off x="5109782" y="4152399"/>
            <a:ext cx="1877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证据链生成系统</a:t>
            </a:r>
            <a:endParaRPr kumimoji="1" lang="en-US" altLang="zh-CN" sz="1600" b="1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9" name="箭头: 左 37">
            <a:extLst>
              <a:ext uri="{FF2B5EF4-FFF2-40B4-BE49-F238E27FC236}">
                <a16:creationId xmlns:a16="http://schemas.microsoft.com/office/drawing/2014/main" id="{92FC5BE1-DFF6-3478-8250-E18E634ABE94}"/>
              </a:ext>
            </a:extLst>
          </p:cNvPr>
          <p:cNvSpPr/>
          <p:nvPr/>
        </p:nvSpPr>
        <p:spPr>
          <a:xfrm rot="10800000">
            <a:off x="4196381" y="4488647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2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C4E8F4-2CD3-CC43-4132-52D8D229E5B8}"/>
              </a:ext>
            </a:extLst>
          </p:cNvPr>
          <p:cNvSpPr txBox="1"/>
          <p:nvPr/>
        </p:nvSpPr>
        <p:spPr>
          <a:xfrm>
            <a:off x="580695" y="435457"/>
            <a:ext cx="609934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{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"app_package_name" : "应用包名",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"app_cn_name" : "应用中文名称",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"app_first_class_cn_name" : "一级分类中文名",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"app_second_class_cn_name" : "二级分类中文名",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"app_third_class_cn_name" : "三级分类中文名",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"app_level_code" : "应用级别代码（标注应用是否已被下架）",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"price" : "价格",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"app_size" : "应用大小",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"packet_capture_src" : "抓包来源",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"app_version" : "应用版本",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"app_version_num" : "应用版本数量",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"app_status_code" : "应用状态码",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"virus_flag" : "病毒标志",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"app_type" : "应用类型（PAP，CPS，IAP）",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"app_content_type" : "应用内容类型",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"joint_flag" : "是否联运应用",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"app_net_type" : "应用联网类型",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"platform_type" : "平台类型值",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"security_result" : "返回结果值，分别为0，1，2，3，4；其中0表示待审核，1表示安全软件，2表示病毒软件，3表示中风险软件，4表示低风险软件",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"official_flag" : "官方软件标记",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"user_score" : "用户评分",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"oper_score" : "运维评分",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"source" : "应用来源",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"submit_type" : "提交类型，0表示正式授权，10表示准上架，20表示授权上架-提供apk，21表示授权上架-提供url",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"total_on_shelf_days" : "各版本累计在架天数",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"app_top_level" : "应用TOP等级",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"app_state" : "应用状态来源，0表示新增，1表示升级",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"brief_info" : "应用的一句话简要介绍",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"app_description" : "应用的详细描述",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"privacy_link" : "隐私政策链接",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"shelevsdate" : "审核通过时间",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"downloadpay_flag" : "付费下载标志",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"tag_info" : "应用运营标签",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"avg_adv_score" : "广告反馈均值（使用机器学习模型从评论提取的数值得分结果）",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"avg_tc_score" : "弹窗反馈均值（使用机器学习模型从评论提取的数值得分结果）",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"avg_pe_score" : "隐私反馈均值（使用机器学习模型从评论提取的数值得分结果）",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"avg_qz_score" : "强制反馈均值（使用机器学习模型从评论提取的数值得分结果）",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"avg_qp_score" : "欺诈反馈均值（使用机器学习模型从评论提取的数值得分结果）",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"avg_db_score" : "盗版反馈均值（使用机器学习模型从评论提取的数值得分结果）",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"avg_zp_score" : "诈骗反馈均值（使用机器学习模型从评论提取的数值得分结果）",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"all_sum_caller_num" : "应用拉起其他应用次数总和",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"callee_package_info" : "被拉起应用包名序列信息",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"all_sum_callee_num" : "应用被拉起总次数",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"caller_package_info" : "拉起该应用的包名序列",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"req_perm_info" : "权限请求信息序列",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"load_file_path_unique" : "动态加载路径种类数",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"avg_count_load_file_path" : "动态加载均值",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"avg_time_s" : "一天的使用时长均值",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"sum_avg_time_h" : "一天中每个小时内的使用时长（一个长度为24的列表）",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"emotion_rating" : "评论的情感得分",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"comment" : "用户评论",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"malicious_result_type_id" : "命中的检测结果编号",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"malicious_score" : "检测结果的综合得分",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"malicious_detect_results" : "检测内容与命中情况（以｜分割）",</a:t>
            </a:r>
            <a:endParaRPr lang="en-US" altLang="zh-CN" sz="6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……</a:t>
            </a:r>
            <a:endParaRPr lang="zh-CN" altLang="en-US" sz="6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0BF489-9368-6E22-C67A-01870111FF0A}"/>
              </a:ext>
            </a:extLst>
          </p:cNvPr>
          <p:cNvSpPr txBox="1"/>
          <p:nvPr/>
        </p:nvSpPr>
        <p:spPr>
          <a:xfrm>
            <a:off x="5802923" y="613020"/>
            <a:ext cx="6099348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answer-tongyi: {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该应用“健康伴侣Pro”近期收到了大量的用户反馈关于广告及弹窗问题，用户评分较低（2.5/5），特别是广告反馈均值高达4.3分，表明用户对其广告体验非常不满。根据用户评论反映，在使用该应用后，手机出现了不明来源的广告以及未知应用的安装现象。此外，端侧检测结果显示，“健康伴侣Pro”存在异常拉起其他应用的行为，如app-3208和app-3210，其中app-3208是一款已因过度广告问题被下架的应用，这暗示着“健康伴侣Pro”可能与app-3208具有相似的风险行为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进一步地，恶意检测结果揭示了多项高风险行为：该应用诱导用户开启悬浮窗权限、使用一像素活动实现保活、隐藏于最近任务列表、采用双进程拉活机制、在用户无感知情况下拉起恶意进程等。这些行为均与后台广告弹窗和强制安装其他应用高度相关。同时，检测报告还指出该应用使用了特定技术手段来规避用户的正常操作，如屏蔽返回键等，这进一步加剧了用户体验的负面影响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综合以上证据，可以判断“健康伴侣Pro”存在严重的后台广告弹窗问题及其衍生的风险行为。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answer-GPT4: {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该应用 "健康伴侣Pro" 在用户评分和运维评分中均表现不佳，用户评分为2.5，运维评分为2.1，显示用户和运维人员均对其存在不满。用户评论中反映了应用使用后出现大量广告，且有未知应用自动安装的现象。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在广告反馈方面，该应用的广告反馈均值高达4.3分，弹窗反馈均值为3.3分，这些数据表明用户对广告和弹窗问题的投诉较多。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静态检测报告显示，该应用诱导用户开启悬浮窗权限，并使用一像素活动在后台保持进程存活。此外，应用隐藏在最近任务列表中，这使得用户难以彻底关闭应用。报告还指出，该应用通过双进程拉活机制顽固地保持后台运行，并多次在用户无感知的情况下拉起恶意进程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特别值得注意的是，该应用与之前因过度广告问题下架的app-3208关联紧密。系统检测到 "健康伴侣Pro" 被拉起时会启动app-3208和app-9728，其中app-3208已因广告问题下架，这进一步加剧了"健康伴侣Pro"存在过度广告的嫌疑。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综上所述，该应用在弹窗、广告侵扰及不当保活行为上存在显著风险，极可能对用户体验和隐私造成严重影响。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97B313-7128-B522-8D4C-D5B626D2F6B9}"/>
              </a:ext>
            </a:extLst>
          </p:cNvPr>
          <p:cNvSpPr txBox="1"/>
          <p:nvPr/>
        </p:nvSpPr>
        <p:spPr>
          <a:xfrm>
            <a:off x="4355961" y="4167839"/>
            <a:ext cx="45368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你现在是一名专业的移动平台的应用审核工程师，你的工作是通过分析应用的各项指标或特征，判断应用是否存在可能的风险！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这里的风险特指移动应用平台视角下的风险，包括但不限于：权限滥用，过度广告等。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我现在提取了一些应用的特征，以json键值对的格式给出，我希望你对其进行筛选，留下你认为可能可以用于判断权限滥用风险的特征并给出依据。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你需要以json格式输出结果，输出结果中的key是筛选后的特征，value是你筛选的依据。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记住，你只需要输出json格式的结果。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&lt;--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应用的特征: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{</a:t>
            </a:r>
            <a:r>
              <a:rPr lang="en-US" altLang="zh-CN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D41D85-180F-A96A-2625-718DB64C59A0}"/>
              </a:ext>
            </a:extLst>
          </p:cNvPr>
          <p:cNvSpPr txBox="1"/>
          <p:nvPr/>
        </p:nvSpPr>
        <p:spPr>
          <a:xfrm>
            <a:off x="3049675" y="-77141"/>
            <a:ext cx="60993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背景：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你现在是一名专业的移动平台的应用审核工程师，你现在的工作是通过分析给定应用的相关信息，判断总结归纳应用可能存在风险的证据。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任务：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目前收集到了一款待上架的应用APP（健康伴侣Pro），在检测中拉起的应用信息与被拉起的应用信息，请你查询拉起的应用信息与被拉起应用的状态.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记住，不是查询健康伴侣Pro，而是使用app_id作为查询字段查询app_description信息，并总结是否存在风险（50字）。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工具：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你可以使用execute_sql_query查询数据库，相关信息存储在apptable表中，表的列信息是（id, app_id, app_description）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指标或特征：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{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"app_cn_name(应用包名)": "健康伴侣Pro",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"callee_package_info(被拉起应用包名app_id序列)": "app-3208|app-9728",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"caller_package_info(拉起该应用的包名app_id序列)": "app-3210|app-8310",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03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C95C70-3BC3-8519-CDC2-33D711F07902}"/>
              </a:ext>
            </a:extLst>
          </p:cNvPr>
          <p:cNvSpPr txBox="1"/>
          <p:nvPr/>
        </p:nvSpPr>
        <p:spPr>
          <a:xfrm>
            <a:off x="75363" y="0"/>
            <a:ext cx="41348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背景：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你现在是一名专业的移动平台的应用审核工程师，你现在的工作是通过分析给定应用的相关信息，判断总结归纳应用可能存在风险的证据。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任务：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目前收集到了一款待上架的应用APP（健康伴侣Pro），在检测中拉起的应用信息与被拉起的应用信息，请你查询拉起的应用信息与被拉起应用的状态.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记住，不是查询健康伴侣Pro，而是使用app_id作为查询字段查询app_description信息，并总结是否存在风险（50字）。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工具：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你可以使用execute_sql_query查询数据库，相关信息存储在apptable表中，表的列信息是（id, app_id, app_description）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指标或特征：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{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"app_cn_name(应用包名)": "健康伴侣Pro",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"callee_package_info(被拉起应用包名app_id序列)": "app-3208|app-9728",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"caller_package_info(拉起该应用的包名app_id序列)": "app-3210|app-8310",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A4414C-2426-0D51-BCD2-BD9ACCA4C4DB}"/>
              </a:ext>
            </a:extLst>
          </p:cNvPr>
          <p:cNvSpPr txBox="1"/>
          <p:nvPr/>
        </p:nvSpPr>
        <p:spPr>
          <a:xfrm>
            <a:off x="4818184" y="1431161"/>
            <a:ext cx="37229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背景：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你现在是一名专业的移动平台的应用审核工程师，你现在的工作是通过分析应用的各项指标或特征，总结归纳应用可能存在风险的证据。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任务：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目前有一款待上架的应用APP被判断为存在过度广告问题，请你分析其各项指标或特征，按示例输出的形式输出过度广告风险的证据链描述，描述必须限定在150词以内且证据属实，请不要把无法直接反应风险的证据写入描述！注意：检测结果中的内容并非每项都与目标风险有关，请你分析后选择提取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示例输出：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该应用在近期存在大量弹窗相关用户反馈，且端侧检测到异常关联启动，端侧显示拉起A某某，B某某等风险应用，且B某某应用已因弹窗下架。应用静态检测报告显示应用存在最近任务列表隐藏，同时包含了相关广告SDK，和A某某弹窗应用高度相似。综上，该应用存在后台广告弹窗等问题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指标或特征：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{</a:t>
            </a:r>
            <a:r>
              <a:rPr lang="en-US" altLang="zh-CN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EDA4E1-2ACB-1A05-B5DA-85F3374C2966}"/>
              </a:ext>
            </a:extLst>
          </p:cNvPr>
          <p:cNvSpPr txBox="1"/>
          <p:nvPr/>
        </p:nvSpPr>
        <p:spPr>
          <a:xfrm>
            <a:off x="2871719" y="-3593933"/>
            <a:ext cx="6099348" cy="901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{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"app_package_name" : "应用包名",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"app_cn_name" : "应用中文名称",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"app_first_class_cn_name" : "一级分类中文名",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"app_second_class_cn_name" : "二级分类中文名",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"app_third_class_cn_name" : "三级分类中文名",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"app_level_code" : "应用级别代码（标注应用是否已被下架）",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"price" : "价格",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"app_size" : "应用大小",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"packet_capture_src" : "抓包来源",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"app_version" : "应用版本",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"app_version_num" : "应用版本数量",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"app_status_code" : "应用状态码",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"virus_flag" : "病毒标志",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"app_type" : "应用类型（PAP，CPS，IAP）",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"app_content_type" : "应用内容类型",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"joint_flag" : "是否联运应用",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"app_net_type" : "应用联网类型",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"platform_type" : "平台类型值",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"security_result" : "返回结果值，分别为0，1，2，3，4；其中0表示待审核，1表示安全软件，2表示病毒软件，3表示中风险软件，4表示低风险软件",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"official_flag" : "官方软件标记",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"user_score" : "用户评分",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"oper_score" : "运维评分",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"source" : "应用来源",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"submit_type" : "提交类型，0表示正式授权，10表示准上架，20表示授权上架-提供apk，21表示授权上架-提供url",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"total_on_shelf_days" : "各版本累计在架天数",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"app_top_level" : "应用TOP等级",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"app_state" : "应用状态来源，0表示新增，1表示升级",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"brief_info" : "应用的一句话简要介绍",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"app_description" : "应用的详细描述",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"privacy_link" : "隐私政策链接",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"shelevsdate" : "审核通过时间",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"downloadpay_flag" : "付费下载标志",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"tag_info" : "应用运营标签",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"avg_adv_score" : "广告反馈均值（使用机器学习模型从评论提取的数值得分结果）",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"avg_tc_score" : "弹窗反馈均值（使用机器学习模型从评论提取的数值得分结果）",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"avg_pe_score" : "隐私反馈均值（使用机器学习模型从评论提取的数值得分结果）",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"avg_qz_score" : "强制反馈均值（使用机器学习模型从评论提取的数值得分结果）",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"avg_qp_score" : "欺诈反馈均值（使用机器学习模型从评论提取的数值得分结果）",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"avg_db_score" : "盗版反馈均值（使用机器学习模型从评论提取的数值得分结果）",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"avg_zp_score" : "诈骗反馈均值（使用机器学习模型从评论提取的数值得分结果）",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"all_sum_caller_num" : "应用拉起其他应用次数总和",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"callee_package_info" : "被拉起应用包名序列信息",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"all_sum_callee_num" : "应用被拉起总次数",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"caller_package_info" : "拉起该应用的包名序列",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"req_perm_info" : "权限请求信息序列",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"load_file_path_unique" : "动态加载路径种类数",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"avg_count_load_file_path" : "动态加载均值",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"avg_time_s" : "一天的使用时长均值",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"sum_avg_time_h" : "一天中每个小时内的使用时长（一个长度为24的列表）",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"emotion_rating" : "评论的情感得分",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"comment" : "用户评论",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"malicious_result_type_id" : "命中的检测结果编号",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"malicious_score" : "检测结果的综合得分",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"malicious_detect_results" : "检测内容与命中情况（以｜分割）",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2BFFE-414C-3D19-618C-358855B273E3}"/>
              </a:ext>
            </a:extLst>
          </p:cNvPr>
          <p:cNvSpPr txBox="1"/>
          <p:nvPr/>
        </p:nvSpPr>
        <p:spPr>
          <a:xfrm>
            <a:off x="6837680" y="-3306236"/>
            <a:ext cx="609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answer-tongyi: {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"virus_flag": "直接反映应用是否携带病毒",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"security_result": "明确指出应用的安全等级",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"avg_adv_score": "反映用户对于广告的负面反馈程度",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"avg_tc_score": "反映用户对于弹窗的负面反馈程度",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"avg_pe_score": "反映用户对于隐私泄露的负面反馈程度",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"avg_qz_score": "反映用户对于强制行为的负面反馈程度",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"avg_qp_score": "反映用户对于欺诈行为的负面反馈程度",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"avg_db_score": "反映用户对于盗版的负面反馈程度",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"avg_zp_score": "反映用户对于诈骗行为的负面反馈程度",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"req_perm_info": "列出应用请求的所有权限，有助于发现权限滥用问题",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"malicious_result_type_id": "直接关联到恶意行为的具体类型",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"malicious_score": "量化恶意行为的程度",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"malicious_detect_results": "详细记录了检测到的恶意行为"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929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C3F0D395-F799-B86B-0D60-50067F1474D9}"/>
              </a:ext>
            </a:extLst>
          </p:cNvPr>
          <p:cNvSpPr/>
          <p:nvPr/>
        </p:nvSpPr>
        <p:spPr>
          <a:xfrm>
            <a:off x="2150761" y="2528273"/>
            <a:ext cx="2054996" cy="638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F318FB-BC8A-D565-9A1B-8666F4125A83}"/>
              </a:ext>
            </a:extLst>
          </p:cNvPr>
          <p:cNvSpPr/>
          <p:nvPr/>
        </p:nvSpPr>
        <p:spPr>
          <a:xfrm>
            <a:off x="1340306" y="1097955"/>
            <a:ext cx="1672723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B450E2-1AA6-EA91-1392-74C8F3D46306}"/>
              </a:ext>
            </a:extLst>
          </p:cNvPr>
          <p:cNvSpPr txBox="1"/>
          <p:nvPr/>
        </p:nvSpPr>
        <p:spPr>
          <a:xfrm>
            <a:off x="1429637" y="908360"/>
            <a:ext cx="148781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风险特征初筛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 descr="图片包含 图标&#10;&#10;描述已自动生成">
            <a:extLst>
              <a:ext uri="{FF2B5EF4-FFF2-40B4-BE49-F238E27FC236}">
                <a16:creationId xmlns:a16="http://schemas.microsoft.com/office/drawing/2014/main" id="{60EB7EFE-FD61-39A6-3BAC-9DF24A377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24" y="1326443"/>
            <a:ext cx="842163" cy="842163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C373A5F5-52F9-FF6E-077F-57B26B80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92" y="1285935"/>
            <a:ext cx="363022" cy="395780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2EF8EAF-3F0E-820F-1240-1A7A11AFA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81856"/>
              </p:ext>
            </p:extLst>
          </p:nvPr>
        </p:nvGraphicFramePr>
        <p:xfrm>
          <a:off x="235108" y="2427034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9AF5946-4F87-5E33-C9EF-8D7F46FDF0F6}"/>
              </a:ext>
            </a:extLst>
          </p:cNvPr>
          <p:cNvSpPr txBox="1"/>
          <p:nvPr/>
        </p:nvSpPr>
        <p:spPr>
          <a:xfrm>
            <a:off x="51762" y="2180813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超过</a:t>
            </a:r>
            <a:r>
              <a:rPr lang="en-US" altLang="zh-CN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100</a:t>
            </a: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维的特征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 descr="形状&#10;&#10;低可信度描述已自动生成">
            <a:extLst>
              <a:ext uri="{FF2B5EF4-FFF2-40B4-BE49-F238E27FC236}">
                <a16:creationId xmlns:a16="http://schemas.microsoft.com/office/drawing/2014/main" id="{F1D14BCD-87F8-5FF8-DF0A-941A81056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0185" flipH="1">
            <a:off x="2165189" y="1587258"/>
            <a:ext cx="246655" cy="2466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67B889C-4966-7FE4-1D64-9487D678F86B}"/>
              </a:ext>
            </a:extLst>
          </p:cNvPr>
          <p:cNvSpPr txBox="1"/>
          <p:nvPr/>
        </p:nvSpPr>
        <p:spPr>
          <a:xfrm>
            <a:off x="2203078" y="1784727"/>
            <a:ext cx="88501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RAG</a:t>
            </a: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知识：应用风险分类及判定依据 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EF504B0-77E7-8055-6B05-5C0E8AD78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09172"/>
              </p:ext>
            </p:extLst>
          </p:nvPr>
        </p:nvGraphicFramePr>
        <p:xfrm>
          <a:off x="3285625" y="1178339"/>
          <a:ext cx="77344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4E9335E-0C98-B549-7D93-A6B2E2927430}"/>
              </a:ext>
            </a:extLst>
          </p:cNvPr>
          <p:cNvSpPr txBox="1"/>
          <p:nvPr/>
        </p:nvSpPr>
        <p:spPr>
          <a:xfrm>
            <a:off x="3171454" y="937884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若干维筛后特征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箭头: 左 37">
            <a:extLst>
              <a:ext uri="{FF2B5EF4-FFF2-40B4-BE49-F238E27FC236}">
                <a16:creationId xmlns:a16="http://schemas.microsoft.com/office/drawing/2014/main" id="{D9DF5866-599E-F537-9CA0-AE82EC6BE62B}"/>
              </a:ext>
            </a:extLst>
          </p:cNvPr>
          <p:cNvSpPr/>
          <p:nvPr/>
        </p:nvSpPr>
        <p:spPr>
          <a:xfrm rot="10800000">
            <a:off x="2991273" y="1269035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pic>
        <p:nvPicPr>
          <p:cNvPr id="17" name="图片 16" descr="形状&#10;&#10;低可信度描述已自动生成">
            <a:extLst>
              <a:ext uri="{FF2B5EF4-FFF2-40B4-BE49-F238E27FC236}">
                <a16:creationId xmlns:a16="http://schemas.microsoft.com/office/drawing/2014/main" id="{CBD9C6F8-AA26-C56E-498F-50C4B8894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443" y="1751907"/>
            <a:ext cx="428906" cy="428906"/>
          </a:xfrm>
          <a:prstGeom prst="rect">
            <a:avLst/>
          </a:prstGeom>
        </p:spPr>
      </p:pic>
      <p:sp>
        <p:nvSpPr>
          <p:cNvPr id="18" name="箭头: 左 37">
            <a:extLst>
              <a:ext uri="{FF2B5EF4-FFF2-40B4-BE49-F238E27FC236}">
                <a16:creationId xmlns:a16="http://schemas.microsoft.com/office/drawing/2014/main" id="{0410E861-3382-C1A3-EDFF-8A87E4D49B42}"/>
              </a:ext>
            </a:extLst>
          </p:cNvPr>
          <p:cNvSpPr/>
          <p:nvPr/>
        </p:nvSpPr>
        <p:spPr>
          <a:xfrm rot="16200000">
            <a:off x="3591688" y="1670541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CDBE42-D5C0-7EB9-FC9E-28A64A930733}"/>
              </a:ext>
            </a:extLst>
          </p:cNvPr>
          <p:cNvSpPr txBox="1"/>
          <p:nvPr/>
        </p:nvSpPr>
        <p:spPr>
          <a:xfrm>
            <a:off x="3163033" y="2060892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高效查询数据池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0A96433-E6D1-E01A-5889-5AA545213ED2}"/>
              </a:ext>
            </a:extLst>
          </p:cNvPr>
          <p:cNvGrpSpPr/>
          <p:nvPr/>
        </p:nvGrpSpPr>
        <p:grpSpPr>
          <a:xfrm>
            <a:off x="1343888" y="2550296"/>
            <a:ext cx="2880520" cy="2757739"/>
            <a:chOff x="180853" y="953449"/>
            <a:chExt cx="2880520" cy="275773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FF0A7B7-5EAE-3FD3-3261-3C9EBEE0FDD3}"/>
                </a:ext>
              </a:extLst>
            </p:cNvPr>
            <p:cNvSpPr/>
            <p:nvPr/>
          </p:nvSpPr>
          <p:spPr>
            <a:xfrm>
              <a:off x="180853" y="1840250"/>
              <a:ext cx="2861869" cy="18709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B80F1B0-4622-06B5-987A-630CFCEADE31}"/>
                </a:ext>
              </a:extLst>
            </p:cNvPr>
            <p:cNvSpPr txBox="1"/>
            <p:nvPr/>
          </p:nvSpPr>
          <p:spPr>
            <a:xfrm>
              <a:off x="223272" y="1666809"/>
              <a:ext cx="167272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风险决策树生成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22" name="图片 21" descr="图片包含 图标&#10;&#10;描述已自动生成">
              <a:extLst>
                <a:ext uri="{FF2B5EF4-FFF2-40B4-BE49-F238E27FC236}">
                  <a16:creationId xmlns:a16="http://schemas.microsoft.com/office/drawing/2014/main" id="{904792E4-5444-E69A-3D8B-9CA02FCB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71" y="2068739"/>
              <a:ext cx="842163" cy="842163"/>
            </a:xfrm>
            <a:prstGeom prst="rect">
              <a:avLst/>
            </a:prstGeom>
          </p:spPr>
        </p:pic>
        <p:pic>
          <p:nvPicPr>
            <p:cNvPr id="23" name="图片 22" descr="图片包含 游戏机&#10;&#10;描述已自动生成">
              <a:extLst>
                <a:ext uri="{FF2B5EF4-FFF2-40B4-BE49-F238E27FC236}">
                  <a16:creationId xmlns:a16="http://schemas.microsoft.com/office/drawing/2014/main" id="{08185FA7-7329-5BB6-53E9-60BD7B10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439" y="2028231"/>
              <a:ext cx="363022" cy="395780"/>
            </a:xfrm>
            <a:prstGeom prst="rect">
              <a:avLst/>
            </a:prstGeom>
          </p:spPr>
        </p:pic>
        <p:pic>
          <p:nvPicPr>
            <p:cNvPr id="24" name="图片 23" descr="形状&#10;&#10;低可信度描述已自动生成">
              <a:extLst>
                <a:ext uri="{FF2B5EF4-FFF2-40B4-BE49-F238E27FC236}">
                  <a16:creationId xmlns:a16="http://schemas.microsoft.com/office/drawing/2014/main" id="{B76A3F15-BCF6-AD5A-CE54-3C6EDBC5B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30185" flipH="1">
              <a:off x="1005736" y="2329554"/>
              <a:ext cx="246655" cy="246655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3EBAAB4-57CC-528F-3A5B-9E0D2F8F86D3}"/>
                </a:ext>
              </a:extLst>
            </p:cNvPr>
            <p:cNvSpPr txBox="1"/>
            <p:nvPr/>
          </p:nvSpPr>
          <p:spPr>
            <a:xfrm>
              <a:off x="1189822" y="2422404"/>
              <a:ext cx="885012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RAG</a:t>
              </a:r>
              <a:r>
                <a:rPr lang="zh-CN" altLang="en-US" sz="9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知识：公开风险判定依据 </a:t>
              </a:r>
            </a:p>
          </p:txBody>
        </p:sp>
        <p:sp>
          <p:nvSpPr>
            <p:cNvPr id="26" name="箭头: 左 37">
              <a:extLst>
                <a:ext uri="{FF2B5EF4-FFF2-40B4-BE49-F238E27FC236}">
                  <a16:creationId xmlns:a16="http://schemas.microsoft.com/office/drawing/2014/main" id="{1346DCDC-1C6C-168C-0038-51B87B804B9B}"/>
                </a:ext>
              </a:extLst>
            </p:cNvPr>
            <p:cNvSpPr/>
            <p:nvPr/>
          </p:nvSpPr>
          <p:spPr>
            <a:xfrm rot="10800000">
              <a:off x="1898658" y="2160080"/>
              <a:ext cx="208006" cy="210742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7CB8009-52C0-5015-73E8-1E43DE7FB463}"/>
                </a:ext>
              </a:extLst>
            </p:cNvPr>
            <p:cNvGrpSpPr/>
            <p:nvPr/>
          </p:nvGrpSpPr>
          <p:grpSpPr>
            <a:xfrm>
              <a:off x="2090150" y="1939153"/>
              <a:ext cx="885012" cy="789568"/>
              <a:chOff x="2112981" y="2209898"/>
              <a:chExt cx="885012" cy="789568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390DC171-174D-44D9-DAB4-5786E5EE9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8109" y="2209898"/>
                <a:ext cx="494756" cy="559844"/>
              </a:xfrm>
              <a:prstGeom prst="rect">
                <a:avLst/>
              </a:prstGeom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5558175-F337-F122-B6E1-5B9999DEAC7E}"/>
                  </a:ext>
                </a:extLst>
              </p:cNvPr>
              <p:cNvSpPr txBox="1"/>
              <p:nvPr/>
            </p:nvSpPr>
            <p:spPr>
              <a:xfrm>
                <a:off x="2112981" y="2768634"/>
                <a:ext cx="88501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原始决策树</a:t>
                </a:r>
              </a:p>
            </p:txBody>
          </p:sp>
        </p:grpSp>
        <p:sp>
          <p:nvSpPr>
            <p:cNvPr id="31" name="箭头: 左 37">
              <a:extLst>
                <a:ext uri="{FF2B5EF4-FFF2-40B4-BE49-F238E27FC236}">
                  <a16:creationId xmlns:a16="http://schemas.microsoft.com/office/drawing/2014/main" id="{946908A6-71BB-C9D3-DD47-68366F1364C3}"/>
                </a:ext>
              </a:extLst>
            </p:cNvPr>
            <p:cNvSpPr/>
            <p:nvPr/>
          </p:nvSpPr>
          <p:spPr>
            <a:xfrm rot="16200000">
              <a:off x="2428653" y="2723780"/>
              <a:ext cx="208006" cy="210742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F88FBDB-4629-195B-F414-0C5454CA1C07}"/>
                </a:ext>
              </a:extLst>
            </p:cNvPr>
            <p:cNvSpPr txBox="1"/>
            <p:nvPr/>
          </p:nvSpPr>
          <p:spPr>
            <a:xfrm>
              <a:off x="2090150" y="3480356"/>
              <a:ext cx="88501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自我测试验证</a:t>
              </a:r>
            </a:p>
          </p:txBody>
        </p:sp>
        <p:pic>
          <p:nvPicPr>
            <p:cNvPr id="37" name="图片 36" descr="形状&#10;&#10;低可信度描述已自动生成">
              <a:extLst>
                <a:ext uri="{FF2B5EF4-FFF2-40B4-BE49-F238E27FC236}">
                  <a16:creationId xmlns:a16="http://schemas.microsoft.com/office/drawing/2014/main" id="{6D80D4A3-F255-53F0-F498-C4CF7D39D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8967" y="3071965"/>
              <a:ext cx="447745" cy="352811"/>
            </a:xfrm>
            <a:prstGeom prst="rect">
              <a:avLst/>
            </a:prstGeom>
          </p:spPr>
        </p:pic>
        <p:sp>
          <p:nvSpPr>
            <p:cNvPr id="38" name="箭头: 左 37">
              <a:extLst>
                <a:ext uri="{FF2B5EF4-FFF2-40B4-BE49-F238E27FC236}">
                  <a16:creationId xmlns:a16="http://schemas.microsoft.com/office/drawing/2014/main" id="{945BC11B-F836-5352-DF0C-B75F172B282E}"/>
                </a:ext>
              </a:extLst>
            </p:cNvPr>
            <p:cNvSpPr/>
            <p:nvPr/>
          </p:nvSpPr>
          <p:spPr>
            <a:xfrm>
              <a:off x="1895995" y="3142999"/>
              <a:ext cx="208006" cy="210742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3FA4BFE-D2BA-CF8F-DDE4-566222F3203E}"/>
                </a:ext>
              </a:extLst>
            </p:cNvPr>
            <p:cNvSpPr txBox="1"/>
            <p:nvPr/>
          </p:nvSpPr>
          <p:spPr>
            <a:xfrm>
              <a:off x="1023444" y="3423850"/>
              <a:ext cx="88501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反馈调整信息</a:t>
              </a:r>
            </a:p>
          </p:txBody>
        </p:sp>
        <p:sp>
          <p:nvSpPr>
            <p:cNvPr id="40" name="箭头: 左 37">
              <a:extLst>
                <a:ext uri="{FF2B5EF4-FFF2-40B4-BE49-F238E27FC236}">
                  <a16:creationId xmlns:a16="http://schemas.microsoft.com/office/drawing/2014/main" id="{12F188B9-6B7B-C71E-4567-7F2855138238}"/>
                </a:ext>
              </a:extLst>
            </p:cNvPr>
            <p:cNvSpPr/>
            <p:nvPr/>
          </p:nvSpPr>
          <p:spPr>
            <a:xfrm rot="2722209">
              <a:off x="884787" y="2875641"/>
              <a:ext cx="208006" cy="210742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41" name="箭头: 左 37">
              <a:extLst>
                <a:ext uri="{FF2B5EF4-FFF2-40B4-BE49-F238E27FC236}">
                  <a16:creationId xmlns:a16="http://schemas.microsoft.com/office/drawing/2014/main" id="{6DD47F24-6FAE-87F9-43FF-E779674DF3E6}"/>
                </a:ext>
              </a:extLst>
            </p:cNvPr>
            <p:cNvSpPr/>
            <p:nvPr/>
          </p:nvSpPr>
          <p:spPr>
            <a:xfrm rot="5400000">
              <a:off x="2428653" y="1665441"/>
              <a:ext cx="208006" cy="210742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FE1CD60-2826-B6EF-5ADD-B943E98AD878}"/>
                </a:ext>
              </a:extLst>
            </p:cNvPr>
            <p:cNvGrpSpPr/>
            <p:nvPr/>
          </p:nvGrpSpPr>
          <p:grpSpPr>
            <a:xfrm>
              <a:off x="2006349" y="953449"/>
              <a:ext cx="1055024" cy="630588"/>
              <a:chOff x="2009145" y="2452099"/>
              <a:chExt cx="1055024" cy="630588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40F8C6-155F-F299-8A80-B674ED51A14D}"/>
                  </a:ext>
                </a:extLst>
              </p:cNvPr>
              <p:cNvSpPr txBox="1"/>
              <p:nvPr/>
            </p:nvSpPr>
            <p:spPr>
              <a:xfrm>
                <a:off x="2009145" y="2821077"/>
                <a:ext cx="105502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</a:rPr>
                  <a:t>决策树模型</a:t>
                </a:r>
                <a:endParaRPr kumimoji="0" lang="zh-CN" alt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pic>
            <p:nvPicPr>
              <p:cNvPr id="44" name="图片 43" descr="形状&#10;&#10;低可信度描述已自动生成">
                <a:extLst>
                  <a:ext uri="{FF2B5EF4-FFF2-40B4-BE49-F238E27FC236}">
                    <a16:creationId xmlns:a16="http://schemas.microsoft.com/office/drawing/2014/main" id="{7893516A-6DEB-2F3D-F437-EA1EFCFAA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6811" y="2452099"/>
                <a:ext cx="359693" cy="359693"/>
              </a:xfrm>
              <a:prstGeom prst="rect">
                <a:avLst/>
              </a:prstGeom>
            </p:spPr>
          </p:pic>
        </p:grpSp>
      </p:grpSp>
      <p:sp>
        <p:nvSpPr>
          <p:cNvPr id="46" name="箭头: 左 37">
            <a:extLst>
              <a:ext uri="{FF2B5EF4-FFF2-40B4-BE49-F238E27FC236}">
                <a16:creationId xmlns:a16="http://schemas.microsoft.com/office/drawing/2014/main" id="{88A71CB6-EE2C-695C-0984-1AB068A3D4C2}"/>
              </a:ext>
            </a:extLst>
          </p:cNvPr>
          <p:cNvSpPr/>
          <p:nvPr/>
        </p:nvSpPr>
        <p:spPr>
          <a:xfrm rot="10800000">
            <a:off x="1081553" y="2626463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pic>
        <p:nvPicPr>
          <p:cNvPr id="47" name="图片 46" descr="图片包含 图标&#10;&#10;描述已自动生成">
            <a:extLst>
              <a:ext uri="{FF2B5EF4-FFF2-40B4-BE49-F238E27FC236}">
                <a16:creationId xmlns:a16="http://schemas.microsoft.com/office/drawing/2014/main" id="{9FBDF1E2-91EA-31F7-F8F0-B52D61C39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27" y="4555489"/>
            <a:ext cx="558636" cy="558636"/>
          </a:xfrm>
          <a:prstGeom prst="rect">
            <a:avLst/>
          </a:prstGeom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E8B6526F-6F66-1D82-1765-C448F01AE8D1}"/>
              </a:ext>
            </a:extLst>
          </p:cNvPr>
          <p:cNvGrpSpPr/>
          <p:nvPr/>
        </p:nvGrpSpPr>
        <p:grpSpPr>
          <a:xfrm>
            <a:off x="1386307" y="2528274"/>
            <a:ext cx="530167" cy="609600"/>
            <a:chOff x="1392578" y="2427034"/>
            <a:chExt cx="530167" cy="6096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AB14E87-21DA-22FD-DB5B-B877A34E306B}"/>
                </a:ext>
              </a:extLst>
            </p:cNvPr>
            <p:cNvSpPr/>
            <p:nvPr/>
          </p:nvSpPr>
          <p:spPr>
            <a:xfrm>
              <a:off x="1392578" y="2427034"/>
              <a:ext cx="530167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041154B-08C4-79EF-D0E0-651C7F1ED531}"/>
                </a:ext>
              </a:extLst>
            </p:cNvPr>
            <p:cNvSpPr/>
            <p:nvPr/>
          </p:nvSpPr>
          <p:spPr>
            <a:xfrm>
              <a:off x="1454376" y="2463370"/>
              <a:ext cx="412132" cy="2246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0F139ED-16A2-1BFF-B0D7-F36A69B6B832}"/>
                </a:ext>
              </a:extLst>
            </p:cNvPr>
            <p:cNvSpPr/>
            <p:nvPr/>
          </p:nvSpPr>
          <p:spPr>
            <a:xfrm>
              <a:off x="1454375" y="2753263"/>
              <a:ext cx="412133" cy="2181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B804223-B831-C6D5-5D96-305879E15E7B}"/>
                </a:ext>
              </a:extLst>
            </p:cNvPr>
            <p:cNvSpPr txBox="1"/>
            <p:nvPr/>
          </p:nvSpPr>
          <p:spPr>
            <a:xfrm>
              <a:off x="1429357" y="2463370"/>
              <a:ext cx="4489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字段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F52656F-40C2-2298-4816-6200A3706092}"/>
                </a:ext>
              </a:extLst>
            </p:cNvPr>
            <p:cNvSpPr txBox="1"/>
            <p:nvPr/>
          </p:nvSpPr>
          <p:spPr>
            <a:xfrm>
              <a:off x="1425585" y="2753445"/>
              <a:ext cx="4489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数值</a:t>
              </a:r>
            </a:p>
          </p:txBody>
        </p:sp>
      </p:grpSp>
      <p:sp>
        <p:nvSpPr>
          <p:cNvPr id="10" name="箭头: 左 37">
            <a:extLst>
              <a:ext uri="{FF2B5EF4-FFF2-40B4-BE49-F238E27FC236}">
                <a16:creationId xmlns:a16="http://schemas.microsoft.com/office/drawing/2014/main" id="{D35D8BDB-4A46-DDDE-3A82-3C79BA846DA8}"/>
              </a:ext>
            </a:extLst>
          </p:cNvPr>
          <p:cNvSpPr/>
          <p:nvPr/>
        </p:nvSpPr>
        <p:spPr>
          <a:xfrm rot="5400000">
            <a:off x="1562318" y="2231128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55" name="箭头: 左 37">
            <a:extLst>
              <a:ext uri="{FF2B5EF4-FFF2-40B4-BE49-F238E27FC236}">
                <a16:creationId xmlns:a16="http://schemas.microsoft.com/office/drawing/2014/main" id="{A6EBF7CE-DD21-9012-0EBB-EF22599541BD}"/>
              </a:ext>
            </a:extLst>
          </p:cNvPr>
          <p:cNvSpPr/>
          <p:nvPr/>
        </p:nvSpPr>
        <p:spPr>
          <a:xfrm rot="10800000">
            <a:off x="1988970" y="2622332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807A1D7-F6E8-8534-F301-FD56E0C5AA1A}"/>
              </a:ext>
            </a:extLst>
          </p:cNvPr>
          <p:cNvSpPr txBox="1"/>
          <p:nvPr/>
        </p:nvSpPr>
        <p:spPr>
          <a:xfrm>
            <a:off x="2247309" y="2414122"/>
            <a:ext cx="105066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风险类型判定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9" name="图片 58" descr="形状&#10;&#10;低可信度描述已自动生成">
            <a:extLst>
              <a:ext uri="{FF2B5EF4-FFF2-40B4-BE49-F238E27FC236}">
                <a16:creationId xmlns:a16="http://schemas.microsoft.com/office/drawing/2014/main" id="{7ED71FF5-C0FE-B260-0F1A-32EC64DB5F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3540142" y="2313305"/>
            <a:ext cx="297713" cy="191399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BDBC327C-33DC-180E-FA6A-9FD0463F944B}"/>
              </a:ext>
            </a:extLst>
          </p:cNvPr>
          <p:cNvGrpSpPr/>
          <p:nvPr/>
        </p:nvGrpSpPr>
        <p:grpSpPr>
          <a:xfrm>
            <a:off x="4137591" y="3094384"/>
            <a:ext cx="773820" cy="530417"/>
            <a:chOff x="3111579" y="262009"/>
            <a:chExt cx="811267" cy="461366"/>
          </a:xfrm>
        </p:grpSpPr>
        <p:pic>
          <p:nvPicPr>
            <p:cNvPr id="61" name="图片 60" descr="图标&#10;&#10;描述已自动生成">
              <a:extLst>
                <a:ext uri="{FF2B5EF4-FFF2-40B4-BE49-F238E27FC236}">
                  <a16:creationId xmlns:a16="http://schemas.microsoft.com/office/drawing/2014/main" id="{FD81C46F-3701-3A18-5049-94F0C9E3A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632" y="262009"/>
              <a:ext cx="365605" cy="307965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6D606C5-B039-9FF3-2963-069C5BFDE1F2}"/>
                </a:ext>
              </a:extLst>
            </p:cNvPr>
            <p:cNvSpPr txBox="1"/>
            <p:nvPr/>
          </p:nvSpPr>
          <p:spPr>
            <a:xfrm>
              <a:off x="3111579" y="535978"/>
              <a:ext cx="811267" cy="187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弹窗</a:t>
              </a:r>
              <a:r>
                <a:rPr lang="zh-CN" altLang="en-US" sz="800" dirty="0">
                  <a:solidFill>
                    <a:srgbClr val="FF0000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广告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B2BE4EFA-34D3-4777-70FD-4590A54E90A9}"/>
              </a:ext>
            </a:extLst>
          </p:cNvPr>
          <p:cNvSpPr/>
          <p:nvPr/>
        </p:nvSpPr>
        <p:spPr>
          <a:xfrm>
            <a:off x="4883577" y="2677001"/>
            <a:ext cx="1383331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887392-A58E-69D2-64B7-1892DE10AED8}"/>
              </a:ext>
            </a:extLst>
          </p:cNvPr>
          <p:cNvSpPr/>
          <p:nvPr/>
        </p:nvSpPr>
        <p:spPr>
          <a:xfrm>
            <a:off x="6877033" y="2674573"/>
            <a:ext cx="2832889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451BA60-3B4B-FC23-D0F9-BCCF96BA1016}"/>
              </a:ext>
            </a:extLst>
          </p:cNvPr>
          <p:cNvSpPr txBox="1"/>
          <p:nvPr/>
        </p:nvSpPr>
        <p:spPr>
          <a:xfrm>
            <a:off x="6942904" y="2535195"/>
            <a:ext cx="163833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风险证据链生成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EF0C190-D828-7509-E536-FEAB48FD0ADF}"/>
              </a:ext>
            </a:extLst>
          </p:cNvPr>
          <p:cNvGrpSpPr/>
          <p:nvPr/>
        </p:nvGrpSpPr>
        <p:grpSpPr>
          <a:xfrm>
            <a:off x="7039347" y="2892831"/>
            <a:ext cx="2501543" cy="840619"/>
            <a:chOff x="3415577" y="806653"/>
            <a:chExt cx="2501543" cy="840619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765448-8725-ED10-96B6-9F15E67E39EF}"/>
                </a:ext>
              </a:extLst>
            </p:cNvPr>
            <p:cNvSpPr txBox="1"/>
            <p:nvPr/>
          </p:nvSpPr>
          <p:spPr>
            <a:xfrm>
              <a:off x="5062642" y="1118158"/>
              <a:ext cx="85447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In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Context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Learning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5DEB034-3BF4-BDC2-F322-3A78B6056CA4}"/>
                </a:ext>
              </a:extLst>
            </p:cNvPr>
            <p:cNvSpPr/>
            <p:nvPr/>
          </p:nvSpPr>
          <p:spPr>
            <a:xfrm>
              <a:off x="3415577" y="993495"/>
              <a:ext cx="2472057" cy="653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491BC61-3FD7-B9D2-902D-CCAA449E5B9F}"/>
                </a:ext>
              </a:extLst>
            </p:cNvPr>
            <p:cNvSpPr txBox="1"/>
            <p:nvPr/>
          </p:nvSpPr>
          <p:spPr>
            <a:xfrm>
              <a:off x="4494138" y="806653"/>
              <a:ext cx="12506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霞鹜文楷" panose="02020500000000000000" pitchFamily="18" charset="-122"/>
                </a:rPr>
                <a:t>证据链生成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霞鹜文楷" panose="02020500000000000000" pitchFamily="18" charset="-122"/>
                  <a:cs typeface="+mn-cs"/>
                </a:rPr>
                <a:t>-Agent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71" name="图片 70" descr="图片包含 图标&#10;&#10;描述已自动生成">
              <a:extLst>
                <a:ext uri="{FF2B5EF4-FFF2-40B4-BE49-F238E27FC236}">
                  <a16:creationId xmlns:a16="http://schemas.microsoft.com/office/drawing/2014/main" id="{2D027AD2-4CEF-9F23-E152-30D61FB9B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299" y="1019717"/>
              <a:ext cx="611924" cy="611924"/>
            </a:xfrm>
            <a:prstGeom prst="rect">
              <a:avLst/>
            </a:prstGeom>
          </p:spPr>
        </p:pic>
        <p:pic>
          <p:nvPicPr>
            <p:cNvPr id="72" name="图片 71" descr="图片包含 游戏机&#10;&#10;描述已自动生成">
              <a:extLst>
                <a:ext uri="{FF2B5EF4-FFF2-40B4-BE49-F238E27FC236}">
                  <a16:creationId xmlns:a16="http://schemas.microsoft.com/office/drawing/2014/main" id="{CE7C8094-773C-4602-A201-A3694265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2956" y="1100452"/>
              <a:ext cx="427703" cy="466298"/>
            </a:xfrm>
            <a:prstGeom prst="rect">
              <a:avLst/>
            </a:prstGeom>
          </p:spPr>
        </p:pic>
        <p:sp>
          <p:nvSpPr>
            <p:cNvPr id="73" name="箭头: 左 37">
              <a:extLst>
                <a:ext uri="{FF2B5EF4-FFF2-40B4-BE49-F238E27FC236}">
                  <a16:creationId xmlns:a16="http://schemas.microsoft.com/office/drawing/2014/main" id="{9270DB98-49C7-75D0-7270-90593548678A}"/>
                </a:ext>
              </a:extLst>
            </p:cNvPr>
            <p:cNvSpPr/>
            <p:nvPr/>
          </p:nvSpPr>
          <p:spPr>
            <a:xfrm>
              <a:off x="4160570" y="1316012"/>
              <a:ext cx="509073" cy="201144"/>
            </a:xfrm>
            <a:prstGeom prst="lef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4462EEB-807B-53D1-F604-5AC5ED65BC95}"/>
                </a:ext>
              </a:extLst>
            </p:cNvPr>
            <p:cNvSpPr txBox="1"/>
            <p:nvPr/>
          </p:nvSpPr>
          <p:spPr>
            <a:xfrm>
              <a:off x="3957537" y="1066145"/>
              <a:ext cx="9151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K-examples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5" name="箭头: 左 37">
            <a:extLst>
              <a:ext uri="{FF2B5EF4-FFF2-40B4-BE49-F238E27FC236}">
                <a16:creationId xmlns:a16="http://schemas.microsoft.com/office/drawing/2014/main" id="{222BE20D-B7D2-4E57-F0AD-83F2F0AF72AB}"/>
              </a:ext>
            </a:extLst>
          </p:cNvPr>
          <p:cNvSpPr/>
          <p:nvPr/>
        </p:nvSpPr>
        <p:spPr>
          <a:xfrm rot="10800000">
            <a:off x="6792487" y="3218613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76" name="箭头: 左 37">
            <a:extLst>
              <a:ext uri="{FF2B5EF4-FFF2-40B4-BE49-F238E27FC236}">
                <a16:creationId xmlns:a16="http://schemas.microsoft.com/office/drawing/2014/main" id="{A3D05D66-F94C-2F6A-89C5-AE452FDF09EA}"/>
              </a:ext>
            </a:extLst>
          </p:cNvPr>
          <p:cNvSpPr/>
          <p:nvPr/>
        </p:nvSpPr>
        <p:spPr>
          <a:xfrm rot="10800000">
            <a:off x="6100204" y="3225773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A42BB56-420B-26AB-A51B-F5C5EEAC0A92}"/>
              </a:ext>
            </a:extLst>
          </p:cNvPr>
          <p:cNvGrpSpPr/>
          <p:nvPr/>
        </p:nvGrpSpPr>
        <p:grpSpPr>
          <a:xfrm>
            <a:off x="5021421" y="3122422"/>
            <a:ext cx="1264944" cy="436088"/>
            <a:chOff x="6045004" y="1756590"/>
            <a:chExt cx="1264944" cy="436088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EDAFC3BB-B29B-EADA-1B8B-BDB0C1B7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45004" y="1780376"/>
              <a:ext cx="412302" cy="412302"/>
            </a:xfrm>
            <a:prstGeom prst="rect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58AC56D-7316-3867-0231-27F62FDF089A}"/>
                </a:ext>
              </a:extLst>
            </p:cNvPr>
            <p:cNvSpPr txBox="1"/>
            <p:nvPr/>
          </p:nvSpPr>
          <p:spPr>
            <a:xfrm>
              <a:off x="6254924" y="1756590"/>
              <a:ext cx="105502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</a:rPr>
                <a:t>数据收集</a:t>
              </a:r>
              <a:endParaRPr kumimoji="0" lang="en-US" altLang="zh-CN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</a:rPr>
                <a:t>脚本</a:t>
              </a:r>
              <a:endParaRPr kumimoji="0" lang="zh-CN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80" name="图片 79" descr="形状&#10;&#10;低可信度描述已自动生成">
            <a:extLst>
              <a:ext uri="{FF2B5EF4-FFF2-40B4-BE49-F238E27FC236}">
                <a16:creationId xmlns:a16="http://schemas.microsoft.com/office/drawing/2014/main" id="{98848CCA-1443-73CB-686E-CFE8F6B417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6642" y="3102336"/>
            <a:ext cx="366643" cy="366643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FB775AF7-7302-8C3E-6CE5-C4D4E99D1F30}"/>
              </a:ext>
            </a:extLst>
          </p:cNvPr>
          <p:cNvSpPr txBox="1"/>
          <p:nvPr/>
        </p:nvSpPr>
        <p:spPr>
          <a:xfrm>
            <a:off x="6215559" y="3431857"/>
            <a:ext cx="77382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dirty="0">
                <a:latin typeface="High Tower Text" panose="02040502050506030303" pitchFamily="18" charset="0"/>
                <a:ea typeface="等线" panose="02010600030101010101" pitchFamily="2" charset="-122"/>
              </a:rPr>
              <a:t>证据数据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3AE99D2-BBDF-CDA0-7D6B-AFE0D55ACA7E}"/>
              </a:ext>
            </a:extLst>
          </p:cNvPr>
          <p:cNvSpPr txBox="1"/>
          <p:nvPr/>
        </p:nvSpPr>
        <p:spPr>
          <a:xfrm>
            <a:off x="4798924" y="2504016"/>
            <a:ext cx="143352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</a:t>
            </a:r>
            <a:r>
              <a:rPr lang="zh-CN" altLang="en-US" sz="1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依据收集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箭头: 左 37">
            <a:extLst>
              <a:ext uri="{FF2B5EF4-FFF2-40B4-BE49-F238E27FC236}">
                <a16:creationId xmlns:a16="http://schemas.microsoft.com/office/drawing/2014/main" id="{1585F4BD-D01D-1C5D-DA31-701C0057BA4B}"/>
              </a:ext>
            </a:extLst>
          </p:cNvPr>
          <p:cNvSpPr/>
          <p:nvPr/>
        </p:nvSpPr>
        <p:spPr>
          <a:xfrm rot="10800000">
            <a:off x="4740720" y="3254621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0B07E1A-A26D-CDEE-F340-9C87F81F0C57}"/>
              </a:ext>
            </a:extLst>
          </p:cNvPr>
          <p:cNvGrpSpPr/>
          <p:nvPr/>
        </p:nvGrpSpPr>
        <p:grpSpPr>
          <a:xfrm>
            <a:off x="4890464" y="4181721"/>
            <a:ext cx="3736990" cy="1104586"/>
            <a:chOff x="1819359" y="4251426"/>
            <a:chExt cx="3736990" cy="1104586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FD7C6905-BA79-856D-8446-65666541F306}"/>
                </a:ext>
              </a:extLst>
            </p:cNvPr>
            <p:cNvGrpSpPr/>
            <p:nvPr/>
          </p:nvGrpSpPr>
          <p:grpSpPr>
            <a:xfrm>
              <a:off x="1819359" y="4251426"/>
              <a:ext cx="3736990" cy="1104586"/>
              <a:chOff x="142752" y="2324414"/>
              <a:chExt cx="3736990" cy="1104586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CBE6CDD-81F0-66AD-867E-74E0F9BA78E8}"/>
                  </a:ext>
                </a:extLst>
              </p:cNvPr>
              <p:cNvSpPr/>
              <p:nvPr/>
            </p:nvSpPr>
            <p:spPr>
              <a:xfrm>
                <a:off x="142752" y="2324414"/>
                <a:ext cx="3736990" cy="11045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9E25D374-A4BB-797C-D645-8F2F0F44AB9E}"/>
                  </a:ext>
                </a:extLst>
              </p:cNvPr>
              <p:cNvGrpSpPr/>
              <p:nvPr/>
            </p:nvGrpSpPr>
            <p:grpSpPr>
              <a:xfrm>
                <a:off x="225425" y="2385755"/>
                <a:ext cx="852855" cy="261611"/>
                <a:chOff x="4053712" y="3185606"/>
                <a:chExt cx="852855" cy="261611"/>
              </a:xfrm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0FED6EE5-28B1-92F9-20F7-3B6C66867DA3}"/>
                    </a:ext>
                  </a:extLst>
                </p:cNvPr>
                <p:cNvSpPr/>
                <p:nvPr/>
              </p:nvSpPr>
              <p:spPr>
                <a:xfrm>
                  <a:off x="4053712" y="3185606"/>
                  <a:ext cx="852855" cy="26161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D59FC999-341E-8D24-6EE3-5C29C359D6D3}"/>
                    </a:ext>
                  </a:extLst>
                </p:cNvPr>
                <p:cNvSpPr txBox="1"/>
                <p:nvPr/>
              </p:nvSpPr>
              <p:spPr>
                <a:xfrm>
                  <a:off x="4061702" y="3207851"/>
                  <a:ext cx="824775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zh-CN" altLang="en-US" sz="800" dirty="0">
                      <a:solidFill>
                        <a:schemeClr val="tx1"/>
                      </a:solidFill>
                      <a:latin typeface="High Tower Text" panose="02040502050506030303" pitchFamily="18" charset="0"/>
                      <a:ea typeface="KaiTi" panose="02010609060101010101" pitchFamily="49" charset="-122"/>
                      <a:cs typeface="Times New Roman" panose="02020603050405020304" pitchFamily="18" charset="0"/>
                    </a:rPr>
                    <a:t>拉起应用序列</a:t>
                  </a:r>
                  <a:endPara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57E8252F-C0B2-A799-0FFC-5612D9F21C99}"/>
                  </a:ext>
                </a:extLst>
              </p:cNvPr>
              <p:cNvGrpSpPr/>
              <p:nvPr/>
            </p:nvGrpSpPr>
            <p:grpSpPr>
              <a:xfrm>
                <a:off x="186644" y="2717878"/>
                <a:ext cx="922682" cy="261611"/>
                <a:chOff x="4014931" y="3185606"/>
                <a:chExt cx="922682" cy="261611"/>
              </a:xfrm>
            </p:grpSpPr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28EB618B-3EF8-83A9-3CA2-E9D89D77B9C8}"/>
                    </a:ext>
                  </a:extLst>
                </p:cNvPr>
                <p:cNvSpPr/>
                <p:nvPr/>
              </p:nvSpPr>
              <p:spPr>
                <a:xfrm>
                  <a:off x="4053712" y="3185606"/>
                  <a:ext cx="852855" cy="26161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4FAF39EA-BF74-8B9E-74FC-81C671592D64}"/>
                    </a:ext>
                  </a:extLst>
                </p:cNvPr>
                <p:cNvSpPr txBox="1"/>
                <p:nvPr/>
              </p:nvSpPr>
              <p:spPr>
                <a:xfrm>
                  <a:off x="4014931" y="3213118"/>
                  <a:ext cx="922682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zh-CN" altLang="en-US" sz="800" dirty="0">
                      <a:latin typeface="High Tower Text" panose="02040502050506030303" pitchFamily="18" charset="0"/>
                      <a:ea typeface="KaiTi" panose="02010609060101010101" pitchFamily="49" charset="-122"/>
                      <a:cs typeface="Times New Roman" panose="02020603050405020304" pitchFamily="18" charset="0"/>
                    </a:rPr>
                    <a:t>被拉起应用序列</a:t>
                  </a:r>
                  <a:endPara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00" name="图片 99" descr="图片包含 图标&#10;&#10;描述已自动生成">
                <a:extLst>
                  <a:ext uri="{FF2B5EF4-FFF2-40B4-BE49-F238E27FC236}">
                    <a16:creationId xmlns:a16="http://schemas.microsoft.com/office/drawing/2014/main" id="{6FEBB509-B5FE-DEC5-65FA-8610323CD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6016" y="2408000"/>
                <a:ext cx="580467" cy="580467"/>
              </a:xfrm>
              <a:prstGeom prst="rect">
                <a:avLst/>
              </a:prstGeom>
            </p:spPr>
          </p:pic>
          <p:sp>
            <p:nvSpPr>
              <p:cNvPr id="101" name="箭头: 左 37">
                <a:extLst>
                  <a:ext uri="{FF2B5EF4-FFF2-40B4-BE49-F238E27FC236}">
                    <a16:creationId xmlns:a16="http://schemas.microsoft.com/office/drawing/2014/main" id="{7781FD7B-AB49-B007-5527-0716198E4BCC}"/>
                  </a:ext>
                </a:extLst>
              </p:cNvPr>
              <p:cNvSpPr/>
              <p:nvPr/>
            </p:nvSpPr>
            <p:spPr>
              <a:xfrm rot="10800000">
                <a:off x="1125081" y="2611746"/>
                <a:ext cx="152061" cy="161587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02" name="箭头: 左 37">
                <a:extLst>
                  <a:ext uri="{FF2B5EF4-FFF2-40B4-BE49-F238E27FC236}">
                    <a16:creationId xmlns:a16="http://schemas.microsoft.com/office/drawing/2014/main" id="{DD6A2D16-A5DD-6D75-2A14-F1CEDFAF8134}"/>
                  </a:ext>
                </a:extLst>
              </p:cNvPr>
              <p:cNvSpPr/>
              <p:nvPr/>
            </p:nvSpPr>
            <p:spPr>
              <a:xfrm>
                <a:off x="1920296" y="2620195"/>
                <a:ext cx="152061" cy="161587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67A2423-C969-8144-8AF5-319A2A5CFEA6}"/>
                  </a:ext>
                </a:extLst>
              </p:cNvPr>
              <p:cNvSpPr txBox="1"/>
              <p:nvPr/>
            </p:nvSpPr>
            <p:spPr>
              <a:xfrm>
                <a:off x="2765592" y="2403977"/>
                <a:ext cx="40645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更新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2C7BF1AA-078D-0F78-5513-F269B5147B7F}"/>
                  </a:ext>
                </a:extLst>
              </p:cNvPr>
              <p:cNvGrpSpPr/>
              <p:nvPr/>
            </p:nvGrpSpPr>
            <p:grpSpPr>
              <a:xfrm>
                <a:off x="2129321" y="2571264"/>
                <a:ext cx="783234" cy="276999"/>
                <a:chOff x="2129788" y="2503446"/>
                <a:chExt cx="783234" cy="276999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AC7DA304-9E0E-9D22-0F23-D98D8850BC91}"/>
                    </a:ext>
                  </a:extLst>
                </p:cNvPr>
                <p:cNvSpPr txBox="1"/>
                <p:nvPr/>
              </p:nvSpPr>
              <p:spPr>
                <a:xfrm>
                  <a:off x="2259937" y="2503446"/>
                  <a:ext cx="65308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gh Tower Text" panose="02040502050506030303" pitchFamily="18" charset="0"/>
                      <a:ea typeface="等线" panose="02010600030101010101" pitchFamily="2" charset="-122"/>
                      <a:cs typeface="+mn-cs"/>
                    </a:rPr>
                    <a:t>APP</a:t>
                  </a:r>
                  <a:r>
                    <a:rPr kumimoji="0" lang="zh-CN" altLang="en-US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gh Tower Text" panose="02040502050506030303" pitchFamily="18" charset="0"/>
                      <a:ea typeface="等线" panose="02010600030101010101" pitchFamily="2" charset="-122"/>
                      <a:cs typeface="+mn-cs"/>
                    </a:rPr>
                    <a:t>在架情况（下架原因）</a:t>
                  </a:r>
                  <a:endPara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108" name="图片 107" descr="图片包含 游戏机&#10;&#10;描述已自动生成">
                  <a:extLst>
                    <a:ext uri="{FF2B5EF4-FFF2-40B4-BE49-F238E27FC236}">
                      <a16:creationId xmlns:a16="http://schemas.microsoft.com/office/drawing/2014/main" id="{A89E4CD0-F6F3-95E9-D469-BBF6D430F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788" y="2504997"/>
                  <a:ext cx="239958" cy="261611"/>
                </a:xfrm>
                <a:prstGeom prst="rect">
                  <a:avLst/>
                </a:prstGeom>
              </p:spPr>
            </p:pic>
          </p:grpSp>
          <p:sp>
            <p:nvSpPr>
              <p:cNvPr id="105" name="箭头: 左 37">
                <a:extLst>
                  <a:ext uri="{FF2B5EF4-FFF2-40B4-BE49-F238E27FC236}">
                    <a16:creationId xmlns:a16="http://schemas.microsoft.com/office/drawing/2014/main" id="{7365EF9B-E372-1898-024D-08A4E4ECAF42}"/>
                  </a:ext>
                </a:extLst>
              </p:cNvPr>
              <p:cNvSpPr/>
              <p:nvPr/>
            </p:nvSpPr>
            <p:spPr>
              <a:xfrm rot="16200000">
                <a:off x="1520218" y="2975879"/>
                <a:ext cx="152061" cy="161587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75754243-8672-357F-648D-E19B914A0E37}"/>
                  </a:ext>
                </a:extLst>
              </p:cNvPr>
              <p:cNvSpPr txBox="1"/>
              <p:nvPr/>
            </p:nvSpPr>
            <p:spPr>
              <a:xfrm>
                <a:off x="913111" y="3151260"/>
                <a:ext cx="126710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拉起与被拉起风险情况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86" name="图片 85" descr="图片包含 图标&#10;&#10;描述已自动生成">
              <a:extLst>
                <a:ext uri="{FF2B5EF4-FFF2-40B4-BE49-F238E27FC236}">
                  <a16:creationId xmlns:a16="http://schemas.microsoft.com/office/drawing/2014/main" id="{2E7ACB63-A9A2-BC5F-4B06-89A469109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517" y="4336058"/>
              <a:ext cx="580467" cy="580467"/>
            </a:xfrm>
            <a:prstGeom prst="rect">
              <a:avLst/>
            </a:prstGeom>
          </p:spPr>
        </p:pic>
        <p:sp>
          <p:nvSpPr>
            <p:cNvPr id="87" name="箭头: 左 37">
              <a:extLst>
                <a:ext uri="{FF2B5EF4-FFF2-40B4-BE49-F238E27FC236}">
                  <a16:creationId xmlns:a16="http://schemas.microsoft.com/office/drawing/2014/main" id="{EC569FA1-2DBC-4933-826A-763768F6CCBB}"/>
                </a:ext>
              </a:extLst>
            </p:cNvPr>
            <p:cNvSpPr/>
            <p:nvPr/>
          </p:nvSpPr>
          <p:spPr>
            <a:xfrm>
              <a:off x="4551912" y="4553389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7DC5031-B1CA-6494-EF42-FB67BB0B0519}"/>
                </a:ext>
              </a:extLst>
            </p:cNvPr>
            <p:cNvGrpSpPr/>
            <p:nvPr/>
          </p:nvGrpSpPr>
          <p:grpSpPr>
            <a:xfrm>
              <a:off x="4589162" y="5053491"/>
              <a:ext cx="922682" cy="261611"/>
              <a:chOff x="4566332" y="5028141"/>
              <a:chExt cx="922682" cy="261611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7CC37BB6-7857-5ACD-E066-E90A928F142C}"/>
                  </a:ext>
                </a:extLst>
              </p:cNvPr>
              <p:cNvSpPr/>
              <p:nvPr/>
            </p:nvSpPr>
            <p:spPr>
              <a:xfrm>
                <a:off x="4605113" y="5028141"/>
                <a:ext cx="852855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D6747C9-B286-1103-790E-78DCE54813D4}"/>
                  </a:ext>
                </a:extLst>
              </p:cNvPr>
              <p:cNvSpPr txBox="1"/>
              <p:nvPr/>
            </p:nvSpPr>
            <p:spPr>
              <a:xfrm>
                <a:off x="4566332" y="5055653"/>
                <a:ext cx="92268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APP-</a:t>
                </a:r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情况数据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箭头: 左 37">
              <a:extLst>
                <a:ext uri="{FF2B5EF4-FFF2-40B4-BE49-F238E27FC236}">
                  <a16:creationId xmlns:a16="http://schemas.microsoft.com/office/drawing/2014/main" id="{B5865B26-A939-A320-DA7C-FBF03B937CE4}"/>
                </a:ext>
              </a:extLst>
            </p:cNvPr>
            <p:cNvSpPr/>
            <p:nvPr/>
          </p:nvSpPr>
          <p:spPr>
            <a:xfrm rot="5400000">
              <a:off x="5000281" y="4865514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B9A6F57-16AE-BE85-A2E6-EB0D0F7D0F1A}"/>
                </a:ext>
              </a:extLst>
            </p:cNvPr>
            <p:cNvSpPr txBox="1"/>
            <p:nvPr/>
          </p:nvSpPr>
          <p:spPr>
            <a:xfrm>
              <a:off x="4623152" y="4846904"/>
              <a:ext cx="40645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总结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365BDA8-6BD0-D070-72DD-83163C164514}"/>
                </a:ext>
              </a:extLst>
            </p:cNvPr>
            <p:cNvSpPr/>
            <p:nvPr/>
          </p:nvSpPr>
          <p:spPr>
            <a:xfrm>
              <a:off x="3826909" y="4880039"/>
              <a:ext cx="735610" cy="411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662670D-478A-498B-76DF-4B30FBA58807}"/>
                </a:ext>
              </a:extLst>
            </p:cNvPr>
            <p:cNvSpPr txBox="1"/>
            <p:nvPr/>
          </p:nvSpPr>
          <p:spPr>
            <a:xfrm>
              <a:off x="3757438" y="4881086"/>
              <a:ext cx="849707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APP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-3208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：在架，是一款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</a:t>
              </a:r>
              <a:endParaRPr kumimoji="0" lang="zh-CN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5586157-D0AD-5E37-8DEC-F649553C66C8}"/>
                </a:ext>
              </a:extLst>
            </p:cNvPr>
            <p:cNvSpPr txBox="1"/>
            <p:nvPr/>
          </p:nvSpPr>
          <p:spPr>
            <a:xfrm>
              <a:off x="3746567" y="4960649"/>
              <a:ext cx="8497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APP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-</a:t>
              </a:r>
              <a:r>
                <a:rPr lang="en-US" altLang="zh-CN" sz="400" dirty="0" err="1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xxxx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：下架，下架原因是广告弹窗</a:t>
              </a:r>
              <a:endParaRPr kumimoji="0" lang="zh-CN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63948A4-F483-3A8F-03AF-1B0153B3DEC5}"/>
                </a:ext>
              </a:extLst>
            </p:cNvPr>
            <p:cNvSpPr txBox="1"/>
            <p:nvPr/>
          </p:nvSpPr>
          <p:spPr>
            <a:xfrm>
              <a:off x="3746567" y="5085228"/>
              <a:ext cx="8497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APP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-</a:t>
              </a:r>
              <a:r>
                <a:rPr lang="en-US" altLang="zh-CN" sz="400" dirty="0" err="1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xxxx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：下架，下架原因是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root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踢拳</a:t>
              </a:r>
              <a:endParaRPr kumimoji="0" lang="zh-CN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F87FBA99-4E7F-0D55-75EF-5F6440FEB71A}"/>
              </a:ext>
            </a:extLst>
          </p:cNvPr>
          <p:cNvCxnSpPr>
            <a:cxnSpLocks/>
            <a:stCxn id="65" idx="2"/>
            <a:endCxn id="97" idx="0"/>
          </p:cNvCxnSpPr>
          <p:nvPr/>
        </p:nvCxnSpPr>
        <p:spPr>
          <a:xfrm flipH="1">
            <a:off x="6758959" y="3901147"/>
            <a:ext cx="1534519" cy="28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E828C62A-470E-AFDF-3899-965599FC37E7}"/>
              </a:ext>
            </a:extLst>
          </p:cNvPr>
          <p:cNvCxnSpPr>
            <a:cxnSpLocks/>
            <a:stCxn id="66" idx="3"/>
            <a:endCxn id="153" idx="2"/>
          </p:cNvCxnSpPr>
          <p:nvPr/>
        </p:nvCxnSpPr>
        <p:spPr>
          <a:xfrm flipH="1" flipV="1">
            <a:off x="6110819" y="2173855"/>
            <a:ext cx="2470420" cy="53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直角上箭头 150">
            <a:extLst>
              <a:ext uri="{FF2B5EF4-FFF2-40B4-BE49-F238E27FC236}">
                <a16:creationId xmlns:a16="http://schemas.microsoft.com/office/drawing/2014/main" id="{26F44514-8967-043F-12EC-1AEF67683380}"/>
              </a:ext>
            </a:extLst>
          </p:cNvPr>
          <p:cNvSpPr/>
          <p:nvPr/>
        </p:nvSpPr>
        <p:spPr>
          <a:xfrm rot="10800000" flipH="1">
            <a:off x="4276531" y="2787619"/>
            <a:ext cx="305599" cy="287595"/>
          </a:xfrm>
          <a:prstGeom prst="bentUpArrow">
            <a:avLst>
              <a:gd name="adj1" fmla="val 34475"/>
              <a:gd name="adj2" fmla="val 32558"/>
              <a:gd name="adj3" fmla="val 3447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b="1">
              <a:solidFill>
                <a:prstClr val="black"/>
              </a:solidFill>
              <a:ea typeface="霞鹜文楷" panose="02020500000000000000" pitchFamily="18" charset="-122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D6736402-EA77-6C86-5A80-77E499CDBC69}"/>
              </a:ext>
            </a:extLst>
          </p:cNvPr>
          <p:cNvGrpSpPr/>
          <p:nvPr/>
        </p:nvGrpSpPr>
        <p:grpSpPr>
          <a:xfrm>
            <a:off x="4883577" y="1222171"/>
            <a:ext cx="2510348" cy="951684"/>
            <a:chOff x="4312288" y="1832942"/>
            <a:chExt cx="2510348" cy="951684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B6CF7BE6-B96B-05CB-E9E7-0712B004FD20}"/>
                </a:ext>
              </a:extLst>
            </p:cNvPr>
            <p:cNvSpPr/>
            <p:nvPr/>
          </p:nvSpPr>
          <p:spPr>
            <a:xfrm>
              <a:off x="4312288" y="1832942"/>
              <a:ext cx="2454483" cy="9516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89C96173-E3E6-E0B3-2C93-03870242B918}"/>
                </a:ext>
              </a:extLst>
            </p:cNvPr>
            <p:cNvGrpSpPr/>
            <p:nvPr/>
          </p:nvGrpSpPr>
          <p:grpSpPr>
            <a:xfrm>
              <a:off x="4378427" y="1858599"/>
              <a:ext cx="885921" cy="338554"/>
              <a:chOff x="4037178" y="3149922"/>
              <a:chExt cx="885921" cy="338554"/>
            </a:xfrm>
          </p:grpSpPr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E9606C1E-8866-92C3-7E82-90D7EE929312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852855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DD7EF321-9D6D-4ED8-22A4-752CE7C794B7}"/>
                  </a:ext>
                </a:extLst>
              </p:cNvPr>
              <p:cNvSpPr txBox="1"/>
              <p:nvPr/>
            </p:nvSpPr>
            <p:spPr>
              <a:xfrm>
                <a:off x="4037178" y="3149922"/>
                <a:ext cx="88592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时序信息背景（</a:t>
                </a:r>
                <a:r>
                  <a:rPr kumimoji="1" lang="en-US" altLang="zh-CN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HUAWEI</a:t>
                </a:r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963C8E04-6C47-B006-13C6-39BAD13395C7}"/>
                </a:ext>
              </a:extLst>
            </p:cNvPr>
            <p:cNvGrpSpPr/>
            <p:nvPr/>
          </p:nvGrpSpPr>
          <p:grpSpPr>
            <a:xfrm>
              <a:off x="4394961" y="2220704"/>
              <a:ext cx="852855" cy="215444"/>
              <a:chOff x="4053712" y="3179904"/>
              <a:chExt cx="852855" cy="215444"/>
            </a:xfrm>
          </p:grpSpPr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2C81693B-CAC7-517D-5882-DAAC5363D4AB}"/>
                  </a:ext>
                </a:extLst>
              </p:cNvPr>
              <p:cNvSpPr/>
              <p:nvPr/>
            </p:nvSpPr>
            <p:spPr>
              <a:xfrm>
                <a:off x="4053712" y="3185607"/>
                <a:ext cx="852855" cy="18958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AFF220CC-E243-5AFC-C681-4C7ACA0D18D3}"/>
                  </a:ext>
                </a:extLst>
              </p:cNvPr>
              <p:cNvSpPr txBox="1"/>
              <p:nvPr/>
            </p:nvSpPr>
            <p:spPr>
              <a:xfrm>
                <a:off x="4076846" y="3179904"/>
                <a:ext cx="80438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时序信息列表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56" name="图片 155" descr="图片包含 图标&#10;&#10;描述已自动生成">
              <a:extLst>
                <a:ext uri="{FF2B5EF4-FFF2-40B4-BE49-F238E27FC236}">
                  <a16:creationId xmlns:a16="http://schemas.microsoft.com/office/drawing/2014/main" id="{628A3393-6E26-D82D-4036-F62046A6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441" y="1858599"/>
              <a:ext cx="636723" cy="636723"/>
            </a:xfrm>
            <a:prstGeom prst="rect">
              <a:avLst/>
            </a:prstGeom>
          </p:spPr>
        </p:pic>
        <p:sp>
          <p:nvSpPr>
            <p:cNvPr id="157" name="箭头: 左 37">
              <a:extLst>
                <a:ext uri="{FF2B5EF4-FFF2-40B4-BE49-F238E27FC236}">
                  <a16:creationId xmlns:a16="http://schemas.microsoft.com/office/drawing/2014/main" id="{B964E7A0-2ACD-2478-CA6C-921AAD8F7649}"/>
                </a:ext>
              </a:extLst>
            </p:cNvPr>
            <p:cNvSpPr/>
            <p:nvPr/>
          </p:nvSpPr>
          <p:spPr>
            <a:xfrm rot="10800000">
              <a:off x="5303756" y="2107961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58" name="箭头: 左 37">
              <a:extLst>
                <a:ext uri="{FF2B5EF4-FFF2-40B4-BE49-F238E27FC236}">
                  <a16:creationId xmlns:a16="http://schemas.microsoft.com/office/drawing/2014/main" id="{7D2A1E3C-3966-F5F8-32F7-547F654BAABC}"/>
                </a:ext>
              </a:extLst>
            </p:cNvPr>
            <p:cNvSpPr/>
            <p:nvPr/>
          </p:nvSpPr>
          <p:spPr>
            <a:xfrm rot="10800000">
              <a:off x="6094851" y="2116280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0C7D8005-A05F-C8DD-AD8B-8AF46D820438}"/>
                </a:ext>
              </a:extLst>
            </p:cNvPr>
            <p:cNvSpPr txBox="1"/>
            <p:nvPr/>
          </p:nvSpPr>
          <p:spPr>
            <a:xfrm>
              <a:off x="6189560" y="2037623"/>
              <a:ext cx="6330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时序信息风险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260477F8-78A8-A066-7397-E7D1BE5FB207}"/>
                </a:ext>
              </a:extLst>
            </p:cNvPr>
            <p:cNvGrpSpPr/>
            <p:nvPr/>
          </p:nvGrpSpPr>
          <p:grpSpPr>
            <a:xfrm>
              <a:off x="4387396" y="2479446"/>
              <a:ext cx="789652" cy="276999"/>
              <a:chOff x="347384" y="2986061"/>
              <a:chExt cx="789652" cy="276999"/>
            </a:xfrm>
          </p:grpSpPr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2442BA6-EF7C-AD7C-2711-63AA1B313B9C}"/>
                  </a:ext>
                </a:extLst>
              </p:cNvPr>
              <p:cNvSpPr txBox="1"/>
              <p:nvPr/>
            </p:nvSpPr>
            <p:spPr>
              <a:xfrm>
                <a:off x="458527" y="2986061"/>
                <a:ext cx="678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6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时序信息背景（</a:t>
                </a:r>
                <a:r>
                  <a:rPr lang="en" altLang="zh-CN" sz="6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HUAWEI</a:t>
                </a:r>
                <a:r>
                  <a:rPr lang="zh-CN" altLang="en" sz="6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）</a:t>
                </a:r>
              </a:p>
            </p:txBody>
          </p:sp>
          <p:pic>
            <p:nvPicPr>
              <p:cNvPr id="165" name="图片 164" descr="图片包含 游戏机&#10;&#10;描述已自动生成">
                <a:extLst>
                  <a:ext uri="{FF2B5EF4-FFF2-40B4-BE49-F238E27FC236}">
                    <a16:creationId xmlns:a16="http://schemas.microsoft.com/office/drawing/2014/main" id="{99326D1A-D54E-F8AA-C571-5BA2A762C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384" y="2989207"/>
                <a:ext cx="239958" cy="261611"/>
              </a:xfrm>
              <a:prstGeom prst="rect">
                <a:avLst/>
              </a:prstGeom>
            </p:spPr>
          </p:pic>
        </p:grpSp>
        <p:pic>
          <p:nvPicPr>
            <p:cNvPr id="163" name="图片 162" descr="形状&#10;&#10;低可信度描述已自动生成">
              <a:extLst>
                <a:ext uri="{FF2B5EF4-FFF2-40B4-BE49-F238E27FC236}">
                  <a16:creationId xmlns:a16="http://schemas.microsoft.com/office/drawing/2014/main" id="{ECDAB6EB-6FBF-B787-9E72-2D903385F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0062221">
              <a:off x="5235033" y="2426791"/>
              <a:ext cx="337428" cy="178322"/>
            </a:xfrm>
            <a:prstGeom prst="rect">
              <a:avLst/>
            </a:prstGeom>
          </p:spPr>
        </p:pic>
      </p:grpSp>
      <p:sp>
        <p:nvSpPr>
          <p:cNvPr id="174" name="箭头: 左 37">
            <a:extLst>
              <a:ext uri="{FF2B5EF4-FFF2-40B4-BE49-F238E27FC236}">
                <a16:creationId xmlns:a16="http://schemas.microsoft.com/office/drawing/2014/main" id="{A846872C-3D09-4D0D-1B17-D1DB670DA55E}"/>
              </a:ext>
            </a:extLst>
          </p:cNvPr>
          <p:cNvSpPr/>
          <p:nvPr/>
        </p:nvSpPr>
        <p:spPr>
          <a:xfrm rot="10800000">
            <a:off x="9659163" y="3218258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2647A474-9F67-3E20-530E-B067878C5BC9}"/>
              </a:ext>
            </a:extLst>
          </p:cNvPr>
          <p:cNvSpPr txBox="1"/>
          <p:nvPr/>
        </p:nvSpPr>
        <p:spPr>
          <a:xfrm>
            <a:off x="9854406" y="3031240"/>
            <a:ext cx="1302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生成结果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:该应用在近期存在大量弹窗相关用户反馈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端侧显综上，该应用存在后台广告弹窗等问题。</a:t>
            </a:r>
          </a:p>
        </p:txBody>
      </p:sp>
    </p:spTree>
    <p:extLst>
      <p:ext uri="{BB962C8B-B14F-4D97-AF65-F5344CB8AC3E}">
        <p14:creationId xmlns:p14="http://schemas.microsoft.com/office/powerpoint/2010/main" val="222760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16748</TotalTime>
  <Words>6765</Words>
  <Application>Microsoft Macintosh PowerPoint</Application>
  <PresentationFormat>宽屏</PresentationFormat>
  <Paragraphs>812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KaiTi</vt:lpstr>
      <vt:lpstr>霞鹜文楷</vt:lpstr>
      <vt:lpstr>Google Sans Text</vt:lpstr>
      <vt:lpstr>Arial</vt:lpstr>
      <vt:lpstr>High Tower Text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user</dc:creator>
  <cp:lastModifiedBy>office user</cp:lastModifiedBy>
  <cp:revision>17</cp:revision>
  <dcterms:created xsi:type="dcterms:W3CDTF">2024-08-20T06:05:34Z</dcterms:created>
  <dcterms:modified xsi:type="dcterms:W3CDTF">2024-09-27T08:02:25Z</dcterms:modified>
</cp:coreProperties>
</file>