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4" r:id="rId4"/>
    <p:sldId id="274" r:id="rId5"/>
    <p:sldId id="276" r:id="rId6"/>
    <p:sldId id="275" r:id="rId7"/>
    <p:sldId id="278" r:id="rId8"/>
    <p:sldId id="277" r:id="rId9"/>
    <p:sldId id="279" r:id="rId10"/>
    <p:sldId id="287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52434"/>
    <a:srgbClr val="C0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7" autoAdjust="0"/>
  </p:normalViewPr>
  <p:slideViewPr>
    <p:cSldViewPr snapToGrid="0">
      <p:cViewPr varScale="1">
        <p:scale>
          <a:sx n="104" d="100"/>
          <a:sy n="104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5600-B1DD-4289-865C-C084DF1C575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07FD-F00C-491F-8D78-8A78AC333E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4244" b="4244"/>
          <a:stretch>
            <a:fillRect/>
          </a:stretch>
        </p:blipFill>
        <p:spPr>
          <a:xfrm>
            <a:off x="1459" y="0"/>
            <a:ext cx="12187203" cy="6858000"/>
          </a:xfrm>
          <a:prstGeom prst="rect">
            <a:avLst/>
          </a:prstGeom>
        </p:spPr>
      </p:pic>
      <p:grpSp>
        <p:nvGrpSpPr>
          <p:cNvPr id="114" name="组合 11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 userDrawn="1"/>
        </p:nvGrpSpPr>
        <p:grpSpPr>
          <a:xfrm>
            <a:off x="-1878" y="0"/>
            <a:ext cx="12193879" cy="1381539"/>
            <a:chOff x="-1878" y="0"/>
            <a:chExt cx="12193879" cy="1381539"/>
          </a:xfrm>
        </p:grpSpPr>
        <p:sp>
          <p:nvSpPr>
            <p:cNvPr id="115" name="直角三角形 114"/>
            <p:cNvSpPr/>
            <p:nvPr/>
          </p:nvSpPr>
          <p:spPr>
            <a:xfrm rot="5400000">
              <a:off x="5405961" y="-5404500"/>
              <a:ext cx="1381539" cy="12190540"/>
            </a:xfrm>
            <a:prstGeom prst="rtTriangl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-1878" y="0"/>
              <a:ext cx="12193879" cy="977903"/>
              <a:chOff x="-1878" y="0"/>
              <a:chExt cx="12193879" cy="977903"/>
            </a:xfrm>
          </p:grpSpPr>
          <p:sp>
            <p:nvSpPr>
              <p:cNvPr id="117" name="直角三角形 116"/>
              <p:cNvSpPr/>
              <p:nvPr/>
            </p:nvSpPr>
            <p:spPr>
              <a:xfrm rot="5400000">
                <a:off x="5607780" y="-5606318"/>
                <a:ext cx="977902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直角三角形 117"/>
              <p:cNvSpPr/>
              <p:nvPr/>
            </p:nvSpPr>
            <p:spPr>
              <a:xfrm rot="5400000">
                <a:off x="5845742" y="-5847620"/>
                <a:ext cx="495300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副标题 2"/>
          <p:cNvSpPr>
            <a:spLocks noGrp="1"/>
          </p:cNvSpPr>
          <p:nvPr>
            <p:ph type="subTitle" idx="1"/>
          </p:nvPr>
        </p:nvSpPr>
        <p:spPr>
          <a:xfrm>
            <a:off x="669925" y="3189435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20" name="标题 1"/>
          <p:cNvSpPr>
            <a:spLocks noGrp="1"/>
          </p:cNvSpPr>
          <p:nvPr>
            <p:ph type="ctrTitle"/>
          </p:nvPr>
        </p:nvSpPr>
        <p:spPr>
          <a:xfrm>
            <a:off x="669925" y="1920472"/>
            <a:ext cx="10850563" cy="118040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>
            <a:off x="0" y="1"/>
            <a:ext cx="12192000" cy="6858000"/>
          </a:xfrm>
          <a:prstGeom prst="rtTriangle">
            <a:avLst/>
          </a:prstGeom>
          <a:solidFill>
            <a:schemeClr val="accent2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rot="10800000" flipH="1">
            <a:off x="0" y="0"/>
            <a:ext cx="121920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>
            <a:off x="0" y="5224044"/>
            <a:ext cx="2772697" cy="1633956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flipH="1">
            <a:off x="0" y="1"/>
            <a:ext cx="12192000" cy="6858000"/>
          </a:xfrm>
          <a:prstGeom prst="rtTriangle">
            <a:avLst/>
          </a:prstGeom>
          <a:solidFill>
            <a:schemeClr val="accent2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 userDrawn="1"/>
        </p:nvSpPr>
        <p:spPr>
          <a:xfrm rot="10800000">
            <a:off x="10773391" y="0"/>
            <a:ext cx="1418608" cy="1633956"/>
          </a:xfrm>
          <a:custGeom>
            <a:avLst/>
            <a:gdLst>
              <a:gd name="connsiteX0" fmla="*/ 0 w 1418608"/>
              <a:gd name="connsiteY0" fmla="*/ 1633956 h 1633956"/>
              <a:gd name="connsiteX1" fmla="*/ 0 w 1418608"/>
              <a:gd name="connsiteY1" fmla="*/ 0 h 1633956"/>
              <a:gd name="connsiteX2" fmla="*/ 1418608 w 1418608"/>
              <a:gd name="connsiteY2" fmla="*/ 835989 h 163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608" h="1633956">
                <a:moveTo>
                  <a:pt x="0" y="1633956"/>
                </a:moveTo>
                <a:lnTo>
                  <a:pt x="0" y="0"/>
                </a:lnTo>
                <a:lnTo>
                  <a:pt x="1418608" y="835989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6592407" y="3579978"/>
            <a:ext cx="4928080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6592407" y="4236769"/>
            <a:ext cx="492808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9990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2021/6/6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0" y="0"/>
            <a:ext cx="12192000" cy="637309"/>
            <a:chOff x="0" y="0"/>
            <a:chExt cx="12192000" cy="1028700"/>
          </a:xfrm>
        </p:grpSpPr>
        <p:sp>
          <p:nvSpPr>
  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581650" y="-5581650"/>
              <a:ext cx="10287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816600" y="-5816600"/>
              <a:ext cx="5588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2021/6/6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 userDrawn="1"/>
        </p:nvPicPr>
        <p:blipFill rotWithShape="1">
          <a:blip r:embed="rId2"/>
          <a:srcRect t="4244" b="4244"/>
          <a:stretch>
            <a:fillRect/>
          </a:stretch>
        </p:blipFill>
        <p:spPr>
          <a:xfrm>
            <a:off x="1459" y="0"/>
            <a:ext cx="12187203" cy="6858000"/>
          </a:xfrm>
          <a:prstGeom prst="rect">
            <a:avLst/>
          </a:prstGeom>
        </p:spPr>
      </p:pic>
      <p:grpSp>
        <p:nvGrpSpPr>
          <p:cNvPr id="119" name="组合 11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 userDrawn="1"/>
        </p:nvGrpSpPr>
        <p:grpSpPr>
          <a:xfrm flipH="1" flipV="1">
            <a:off x="-1878" y="5476461"/>
            <a:ext cx="12193879" cy="1381539"/>
            <a:chOff x="-1878" y="0"/>
            <a:chExt cx="12193879" cy="1381539"/>
          </a:xfrm>
        </p:grpSpPr>
        <p:sp>
          <p:nvSpPr>
            <p:cNvPr id="120" name="直角三角形 119"/>
            <p:cNvSpPr/>
            <p:nvPr/>
          </p:nvSpPr>
          <p:spPr>
            <a:xfrm rot="5400000">
              <a:off x="5405961" y="-5404500"/>
              <a:ext cx="1381539" cy="12190540"/>
            </a:xfrm>
            <a:prstGeom prst="rtTriangle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-1878" y="0"/>
              <a:ext cx="12193879" cy="977903"/>
              <a:chOff x="-1878" y="0"/>
              <a:chExt cx="12193879" cy="977903"/>
            </a:xfrm>
          </p:grpSpPr>
          <p:sp>
            <p:nvSpPr>
              <p:cNvPr id="122" name="直角三角形 121"/>
              <p:cNvSpPr/>
              <p:nvPr/>
            </p:nvSpPr>
            <p:spPr>
              <a:xfrm rot="5400000">
                <a:off x="5607780" y="-5606318"/>
                <a:ext cx="977902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直角三角形 122"/>
              <p:cNvSpPr/>
              <p:nvPr/>
            </p:nvSpPr>
            <p:spPr>
              <a:xfrm rot="5400000">
                <a:off x="5845742" y="-5847620"/>
                <a:ext cx="495300" cy="12190540"/>
              </a:xfrm>
              <a:prstGeom prst="rtTriangle">
                <a:avLst/>
              </a:prstGeom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053676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1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304717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1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620351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EEC-FDC7-4041-AA6E-519CE4AB52CF}" type="datetimeFigureOut">
              <a:rPr lang="zh-CN" altLang="en-US" smtClean="0"/>
              <a:t>2021/6/6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65125"/>
            <a:ext cx="1085056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30300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5" y="6356350"/>
            <a:ext cx="291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5EEC-FDC7-4041-AA6E-519CE4AB52CF}" type="datetimeFigureOut">
              <a:rPr lang="zh-CN" altLang="en-US" smtClean="0"/>
              <a:t>2021/6/6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F0CD-1C5A-4736-9883-5FC8143A5C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0" y="0"/>
            <a:ext cx="12192000" cy="637309"/>
            <a:chOff x="0" y="0"/>
            <a:chExt cx="12192000" cy="1028700"/>
          </a:xfrm>
        </p:grpSpPr>
        <p:sp>
          <p:nvSpPr>
            <p:cNvPr id="9" name="直角三角形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581650" y="-5581650"/>
              <a:ext cx="10287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16200000" flipH="1">
              <a:off x="5816600" y="-5816600"/>
              <a:ext cx="558800" cy="1219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OQAAAB+LCAAAAAAABACrVlIpqSxIVbJSCs5NLCpxyUxML0rM9SxJzVXSUfJMUbLKK83J0VFyysxLycxLdy/KLy0oVrKKjq0FALpUkis5AAAA"/>
          <p:cNvSpPr/>
          <p:nvPr/>
        </p:nvSpPr>
        <p:spPr>
          <a:xfrm>
            <a:off x="2987579" y="3263002"/>
            <a:ext cx="5974080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4" name="文本框 3" descr="OQAAAB+LCAAAAAAABACrVlIpqSxIVbJSCs5NLCpxyUxML0rM9SxJzVXSUfJMUbLKK83J0VFyysxLycxLdy/KLy0oVrKKjq0FALpUkis5AAAA"/>
          <p:cNvSpPr txBox="1"/>
          <p:nvPr/>
        </p:nvSpPr>
        <p:spPr>
          <a:xfrm>
            <a:off x="2632754" y="1218238"/>
            <a:ext cx="6926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学生成绩管理系统项目展示</a:t>
            </a:r>
          </a:p>
        </p:txBody>
      </p:sp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2737313" y="3331831"/>
            <a:ext cx="66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为职业院校教师量身定制的学生成绩管理系统</a:t>
            </a:r>
          </a:p>
        </p:txBody>
      </p:sp>
      <p:sp>
        <p:nvSpPr>
          <p:cNvPr id="14" name="等腰三角形 1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/>
        </p:nvSpPr>
        <p:spPr>
          <a:xfrm rot="10800000">
            <a:off x="2987579" y="1123976"/>
            <a:ext cx="299278" cy="18852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 descr="OQAAAB+LCAAAAAAABACrVlIpqSxIVbJSCs5NLCpxyUxML0rM9SxJzVXSUfJMUbLKK83J0VFyysxLycxLdy/KLy0oVrKKjq0FALpUkis5AAAA"/>
          <p:cNvSpPr/>
          <p:nvPr/>
        </p:nvSpPr>
        <p:spPr>
          <a:xfrm>
            <a:off x="9392478" y="6508743"/>
            <a:ext cx="2799522" cy="248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Copyright © 2016 Simon PPT. All Right</a:t>
            </a:r>
            <a:r>
              <a:rPr lang="en-US" altLang="zh-CN" sz="1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 Reserved. </a:t>
            </a:r>
          </a:p>
        </p:txBody>
      </p:sp>
      <p:sp>
        <p:nvSpPr>
          <p:cNvPr id="9" name="文本框 8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305316" y="3918413"/>
            <a:ext cx="3835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小组成员：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项目总体框架设计、文档撰写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前端设计、文档撰写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C(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数据库设计、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制作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新增功能展示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4041445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学生成绩排序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DEDBE8-5E24-47B0-AEBA-CA8EE9D1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1393349"/>
            <a:ext cx="8120264" cy="50995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637210" y="3017908"/>
            <a:ext cx="3259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HANKS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GrpSpPr/>
          <p:nvPr/>
        </p:nvGrpSpPr>
        <p:grpSpPr>
          <a:xfrm>
            <a:off x="4196080" y="3017908"/>
            <a:ext cx="1259840" cy="866583"/>
            <a:chOff x="5319167" y="3253146"/>
            <a:chExt cx="2510509" cy="1919272"/>
          </a:xfrm>
        </p:grpSpPr>
        <p:sp>
          <p:nvSpPr>
            <p:cNvPr id="14" name="矩形 13"/>
            <p:cNvSpPr/>
            <p:nvPr/>
          </p:nvSpPr>
          <p:spPr>
            <a:xfrm rot="10800000">
              <a:off x="5967041" y="3253146"/>
              <a:ext cx="462355" cy="1919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319167" y="3253148"/>
              <a:ext cx="2510509" cy="381672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2" name="矩形 1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/>
          <p:nvPr/>
        </p:nvSpPr>
        <p:spPr>
          <a:xfrm>
            <a:off x="9641840" y="6590047"/>
            <a:ext cx="2550160" cy="231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8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Copyright © 2016 Simon PPT. All R</a:t>
            </a:r>
            <a:r>
              <a:rPr lang="en-US" altLang="zh-CN" sz="1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ights Reserved. 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项目特色</a:t>
            </a:r>
            <a:endParaRPr lang="en-US" altLang="zh-CN" sz="4000" b="1" dirty="0">
              <a:solidFill>
                <a:srgbClr val="C01C23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项目特色</a:t>
            </a:r>
          </a:p>
        </p:txBody>
      </p:sp>
      <p:sp>
        <p:nvSpPr>
          <p:cNvPr id="6" name="文本框 5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4" y="1479851"/>
            <a:ext cx="10720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基于现有的方正教务系统，为职业院校教师量身定制一套科学可行的成绩管理系统，系统功能包括学生信息与成绩的增删改查功能。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管理员可将学生录入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mysql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数据库，包括学生的班级课程以及对应的成绩，系统会统计学生成绩并显示。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       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学生信息与成绩模块相关的内容，管理员拥有模块的管理权限。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项目特色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设计思路</a:t>
            </a:r>
            <a:endParaRPr lang="en-US" altLang="zh-CN" sz="4000" b="1" dirty="0">
              <a:solidFill>
                <a:srgbClr val="C01C23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设计思路</a:t>
            </a:r>
          </a:p>
        </p:txBody>
      </p:sp>
      <p:sp>
        <p:nvSpPr>
          <p:cNvPr id="3" name="文本框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4" y="1479851"/>
            <a:ext cx="10720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项目管理工具：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Maven</a:t>
            </a: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服务器：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Tomcat</a:t>
            </a:r>
          </a:p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数据库管理系统：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MySQL</a:t>
            </a: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SQL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持久层映射框架：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MyBatis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框架：</a:t>
            </a:r>
            <a:r>
              <a:rPr lang="en-US" altLang="zh-CN" sz="2400" dirty="0" err="1">
                <a:solidFill>
                  <a:srgbClr val="252434"/>
                </a:solidFill>
                <a:cs typeface="+mn-ea"/>
                <a:sym typeface="+mn-lt"/>
              </a:rPr>
              <a:t>SpringMVC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前端交互：</a:t>
            </a:r>
            <a:r>
              <a:rPr lang="en-US" altLang="zh-CN" sz="2400" dirty="0">
                <a:solidFill>
                  <a:srgbClr val="252434"/>
                </a:solidFill>
                <a:cs typeface="+mn-ea"/>
                <a:sym typeface="+mn-lt"/>
              </a:rPr>
              <a:t>jQuery</a:t>
            </a:r>
          </a:p>
          <a:p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4856857" y="2136798"/>
            <a:ext cx="2478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项目特色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C01C23"/>
                </a:solidFill>
                <a:cs typeface="+mn-ea"/>
                <a:sym typeface="+mn-lt"/>
              </a:rPr>
              <a:t>功能展示</a:t>
            </a: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用户登录</a:t>
            </a:r>
          </a:p>
        </p:txBody>
      </p:sp>
      <p:sp>
        <p:nvSpPr>
          <p:cNvPr id="5" name="文本框 4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管理员与用户统一登录入口，以数据库字段区分用户权限。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6" name="图片 5" descr="图形用户界面, 网站&#10;&#10;描述已自动生成">
            <a:extLst>
              <a:ext uri="{FF2B5EF4-FFF2-40B4-BE49-F238E27FC236}">
                <a16:creationId xmlns:a16="http://schemas.microsoft.com/office/drawing/2014/main" id="{69019787-FE69-4281-8245-D344EC2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58" y="2130182"/>
            <a:ext cx="4401192" cy="3397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643A1A-2591-45D2-AFC2-CAF1A693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4" y="2130182"/>
            <a:ext cx="5829884" cy="33972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学生信息成绩查看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4E90B2-170A-42B3-B82F-EF3D4B93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75" y="1932605"/>
            <a:ext cx="8827008" cy="4422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1C23"/>
                </a:solidFill>
              </a:rPr>
              <a:t>功能展示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3080551" y="365124"/>
            <a:ext cx="8439937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333F50"/>
                </a:solidFill>
              </a:rPr>
              <a:t>学生信息成绩修改</a:t>
            </a:r>
          </a:p>
        </p:txBody>
      </p:sp>
      <p:sp>
        <p:nvSpPr>
          <p:cNvPr id="12" name="文本框 1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<p:cNvSpPr txBox="1"/>
          <p:nvPr/>
        </p:nvSpPr>
        <p:spPr>
          <a:xfrm>
            <a:off x="669925" y="1142499"/>
            <a:ext cx="107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52434"/>
                </a:solidFill>
                <a:cs typeface="+mn-ea"/>
                <a:sym typeface="+mn-lt"/>
              </a:rPr>
              <a:t>学生只有添加和查看权限，管理员拥有添加学生信息和修改成绩权限。</a:t>
            </a:r>
            <a:endParaRPr lang="en-US" altLang="zh-CN" sz="2400" dirty="0">
              <a:solidFill>
                <a:srgbClr val="252434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530582-6CE8-4843-9E40-52D10D60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49" y="2257926"/>
            <a:ext cx="6086475" cy="3457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主题">
  <a:themeElements>
    <a:clrScheme name="扁平化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1C23"/>
      </a:accent1>
      <a:accent2>
        <a:srgbClr val="2524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l1hiom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扁平化模板">
    <a:dk1>
      <a:srgbClr val="000000"/>
    </a:dk1>
    <a:lt1>
      <a:srgbClr val="FFFFFF"/>
    </a:lt1>
    <a:dk2>
      <a:srgbClr val="44546A"/>
    </a:dk2>
    <a:lt2>
      <a:srgbClr val="E7E6E6"/>
    </a:lt2>
    <a:accent1>
      <a:srgbClr val="C01C23"/>
    </a:accent1>
    <a:accent2>
      <a:srgbClr val="25243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12</Template>
  <TotalTime>15</TotalTime>
  <Words>250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项目特色</vt:lpstr>
      <vt:lpstr>PowerPoint 演示文稿</vt:lpstr>
      <vt:lpstr>设计思路</vt:lpstr>
      <vt:lpstr>PowerPoint 演示文稿</vt:lpstr>
      <vt:lpstr>功能展示</vt:lpstr>
      <vt:lpstr>功能展示</vt:lpstr>
      <vt:lpstr>功能展示</vt:lpstr>
      <vt:lpstr>新增功能展示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Lee</dc:creator>
  <cp:lastModifiedBy>吴承鑫</cp:lastModifiedBy>
  <cp:revision>302</cp:revision>
  <dcterms:created xsi:type="dcterms:W3CDTF">2017-05-31T00:28:00Z</dcterms:created>
  <dcterms:modified xsi:type="dcterms:W3CDTF">2021-06-06T12:34:05Z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