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D7D31"/>
    <a:srgbClr val="77A7D2"/>
    <a:srgbClr val="9B9797"/>
    <a:srgbClr val="CFCDCD"/>
    <a:srgbClr val="7F7F7F"/>
    <a:srgbClr val="FF0000"/>
    <a:srgbClr val="2E75B6"/>
    <a:srgbClr val="949494"/>
    <a:srgbClr val="095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계열1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57-42B5-9E25-C23D6E486E7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BA-48B9-87E0-B2EC89D7881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BA-48B9-87E0-B2EC89D7881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BA-48B9-87E0-B2EC89D7881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BA-48B9-87E0-B2EC89D78810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BA-48B9-87E0-B2EC89D78810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9BA-48B9-87E0-B2EC89D78810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9BA-48B9-87E0-B2EC89D78810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9BA-48B9-87E0-B2EC89D78810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9BA-48B9-87E0-B2EC89D78810}"/>
              </c:ext>
            </c:extLst>
          </c:dPt>
          <c:dPt>
            <c:idx val="10"/>
            <c:bubble3D val="0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9BA-48B9-87E0-B2EC89D7881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9BA-48B9-87E0-B2EC89D78810}"/>
              </c:ext>
            </c:extLst>
          </c:dPt>
          <c:dPt>
            <c:idx val="1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9BA-48B9-87E0-B2EC89D78810}"/>
              </c:ext>
            </c:extLst>
          </c:dPt>
          <c:dPt>
            <c:idx val="1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9BA-48B9-87E0-B2EC89D78810}"/>
              </c:ext>
            </c:extLst>
          </c:dPt>
          <c:dPt>
            <c:idx val="1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9BA-48B9-87E0-B2EC89D78810}"/>
              </c:ext>
            </c:extLst>
          </c:dPt>
          <c:dPt>
            <c:idx val="15"/>
            <c:bubble3D val="0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9BA-48B9-87E0-B2EC89D78810}"/>
              </c:ext>
            </c:extLst>
          </c:dPt>
          <c:cat>
            <c:multiLvlStrRef>
              <c:f>Sheet1!$A$2:$C$17</c:f>
              <c:multiLvlStrCache>
                <c:ptCount val="16"/>
                <c:lvl/>
                <c:lvl/>
                <c:lvl>
                  <c:pt idx="0">
                    <c:v>운전자의 부주의</c:v>
                  </c:pt>
                  <c:pt idx="1">
                    <c:v>교통 혼잡</c:v>
                  </c:pt>
                  <c:pt idx="2">
                    <c:v>도로 구조의 오류</c:v>
                  </c:pt>
                  <c:pt idx="3">
                    <c:v>보행자의 부주의</c:v>
                  </c:pt>
                  <c:pt idx="4">
                    <c:v>교통 신호체계 오류</c:v>
                  </c:pt>
                  <c:pt idx="5">
                    <c:v>기타</c:v>
                  </c:pt>
                </c:lvl>
              </c:multiLvlStrCache>
            </c:multiLvl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27.9</c:v>
                </c:pt>
                <c:pt idx="1">
                  <c:v>9.4</c:v>
                </c:pt>
                <c:pt idx="2">
                  <c:v>3.5</c:v>
                </c:pt>
                <c:pt idx="3">
                  <c:v>2.5</c:v>
                </c:pt>
                <c:pt idx="4">
                  <c:v>1.8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7-42B5-9E25-C23D6E486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고령 운전자 사고 발생 건수</c:v>
                </c:pt>
              </c:strCache>
            </c:strRef>
          </c:tx>
          <c:spPr>
            <a:ln w="5715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19.850000000000001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02-4154-9BF1-EFE170F16A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고령 운전자 사고 발생 시 사망자</c:v>
                </c:pt>
              </c:strCache>
            </c:strRef>
          </c:tx>
          <c:spPr>
            <a:ln w="5715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11.82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02-4154-9BF1-EFE170F16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86941887"/>
        <c:axId val="1886944383"/>
      </c:lineChart>
      <c:catAx>
        <c:axId val="188694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86944383"/>
        <c:crosses val="autoZero"/>
        <c:auto val="1"/>
        <c:lblAlgn val="ctr"/>
        <c:lblOffset val="100"/>
        <c:noMultiLvlLbl val="0"/>
      </c:catAx>
      <c:valAx>
        <c:axId val="1886944383"/>
        <c:scaling>
          <c:orientation val="minMax"/>
          <c:max val="2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86941887"/>
        <c:crosses val="autoZero"/>
        <c:crossBetween val="between"/>
        <c:majorUnit val="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31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60948" y="2663703"/>
            <a:ext cx="446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고속도로 위의 보안관</a:t>
            </a:r>
            <a:endParaRPr lang="ko-KR" altLang="en-US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8583" y="1925039"/>
            <a:ext cx="1847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4049" y="3692966"/>
            <a:ext cx="1944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…for safe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27894" y="606471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김도훈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전승현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29" y="1261122"/>
            <a:ext cx="863514" cy="8635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09" y="1252312"/>
            <a:ext cx="912665" cy="9126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4" y="1211814"/>
            <a:ext cx="966610" cy="9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6540" y="4083669"/>
            <a:ext cx="6223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7809383" y="1904773"/>
            <a:ext cx="2475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Q&amp;A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394595" y="2744588"/>
            <a:ext cx="2428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600" dirty="0" smtClean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TIME</a:t>
            </a:r>
            <a:endParaRPr lang="ko-KR" altLang="en-US" sz="6600" spc="600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1" y="4914504"/>
            <a:ext cx="966610" cy="966610"/>
          </a:xfrm>
          <a:prstGeom prst="rect">
            <a:avLst/>
          </a:prstGeom>
        </p:spPr>
      </p:pic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85900" y="876300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94447" y="2126525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 및 목적 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94447" y="2705738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및 구현 방법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4447" y="3284951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 및 차별성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4447" y="3864164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 동영상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4447" y="441725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미래 발전 가능성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657007" y="2564399"/>
            <a:ext cx="341167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981200" y="3703943"/>
            <a:ext cx="3888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02564" y="4273715"/>
            <a:ext cx="4680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02564" y="4843488"/>
            <a:ext cx="5256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250901" y="5628910"/>
            <a:ext cx="602581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7323305" y="517869"/>
            <a:ext cx="4467745" cy="1302352"/>
            <a:chOff x="7445653" y="569929"/>
            <a:chExt cx="4467745" cy="1302352"/>
          </a:xfrm>
        </p:grpSpPr>
        <p:sp>
          <p:nvSpPr>
            <p:cNvPr id="81" name="TextBox 80"/>
            <p:cNvSpPr txBox="1"/>
            <p:nvPr/>
          </p:nvSpPr>
          <p:spPr>
            <a:xfrm>
              <a:off x="10190617" y="1164395"/>
              <a:ext cx="1677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INDEX</a:t>
              </a:r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45653" y="569929"/>
              <a:ext cx="44246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고속도로 위의 보안관</a:t>
              </a:r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1867679" y="681990"/>
              <a:ext cx="45719" cy="10782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06" y="4963812"/>
            <a:ext cx="863514" cy="86351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86" y="4955002"/>
            <a:ext cx="912665" cy="912665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1657006" y="3134171"/>
            <a:ext cx="3996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1755645" cy="949583"/>
              <a:chOff x="8864279" y="359775"/>
              <a:chExt cx="1755645" cy="949583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61940"/>
                <a:ext cx="0" cy="76022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ko-KR" altLang="en-US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05993" y="570694"/>
                <a:ext cx="171393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Source</a:t>
                </a:r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endPara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KOSIS</a:t>
                </a:r>
              </a:p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도로 교통사고의 원인</a:t>
                </a:r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858156" y="402103"/>
              <a:ext cx="2438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>
                      <a:lumMod val="7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배경 및 목적</a:t>
              </a:r>
              <a:endPara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61950" y="6563164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 smtClean="0">
                    <a:solidFill>
                      <a:schemeClr val="bg2">
                        <a:lumMod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교통사고의 원인</a:t>
                </a:r>
                <a:endParaRPr lang="ko-KR" altLang="en-US" sz="2800" dirty="0">
                  <a:solidFill>
                    <a:schemeClr val="bg2">
                      <a:lumMod val="1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125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121796288"/>
              </p:ext>
            </p:extLst>
          </p:nvPr>
        </p:nvGraphicFramePr>
        <p:xfrm>
          <a:off x="0" y="1950180"/>
          <a:ext cx="7112684" cy="4032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668086" y="2896465"/>
            <a:ext cx="4444076" cy="2769326"/>
          </a:xfrm>
          <a:prstGeom prst="rect">
            <a:avLst/>
          </a:prstGeom>
          <a:solidFill>
            <a:schemeClr val="dk1">
              <a:alpha val="4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운전자의 부주의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교통 혼잡</a:t>
            </a:r>
            <a:endParaRPr lang="en-US" altLang="ko-KR" sz="28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도로 구조의 오류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19107" y="2949155"/>
            <a:ext cx="1097280" cy="111926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62.6%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19107" y="3729900"/>
            <a:ext cx="1097280" cy="111926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26.3%</a:t>
            </a:r>
            <a:endParaRPr lang="ko-KR" altLang="en-US" sz="2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819107" y="4410222"/>
            <a:ext cx="1097280" cy="1119260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9.6%</a:t>
            </a:r>
            <a:endParaRPr lang="ko-KR" altLang="en-US" sz="2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2551" y="3990764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62.6%</a:t>
            </a:r>
            <a:endParaRPr lang="ko-KR" altLang="en-US" sz="24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5643" y="4415710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운전자 부주의</a:t>
            </a:r>
            <a:endParaRPr lang="en-US" altLang="ko-KR" sz="2000" spc="-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75" y="4094984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26.3%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85007" y="442429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교통 혼잡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1893503" cy="949583"/>
              <a:chOff x="8864279" y="359775"/>
              <a:chExt cx="1893503" cy="949583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61940"/>
                <a:ext cx="0" cy="76022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ko-KR" altLang="en-US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05993" y="570694"/>
                <a:ext cx="185178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Source</a:t>
                </a:r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endPara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TAAS</a:t>
                </a:r>
              </a:p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부문별 교통사고 </a:t>
                </a:r>
                <a:r>
                  <a:rPr lang="ko-KR" altLang="en-US" sz="1400" dirty="0" err="1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증감율</a:t>
                </a:r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858156" y="402103"/>
              <a:ext cx="2438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>
                      <a:lumMod val="7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배경 및 목적</a:t>
              </a:r>
              <a:endPara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571329" y="1673953"/>
              <a:ext cx="4619080" cy="552451"/>
              <a:chOff x="3571329" y="1673953"/>
              <a:chExt cx="4619080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847553" y="1673954"/>
                <a:ext cx="4342856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600" dirty="0" smtClean="0">
                    <a:solidFill>
                      <a:schemeClr val="tx1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연령별 교통사고 발생 증가율</a:t>
                </a:r>
                <a:endParaRPr lang="ko-KR" altLang="en-US" sz="26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571329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125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89916" y="3784262"/>
            <a:ext cx="4134690" cy="1824348"/>
          </a:xfrm>
          <a:prstGeom prst="rect">
            <a:avLst/>
          </a:prstGeom>
          <a:solidFill>
            <a:schemeClr val="dk1">
              <a:alpha val="4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o. </a:t>
            </a:r>
            <a:r>
              <a:rPr lang="ko-KR" altLang="en-US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사망률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</a:t>
            </a:r>
            <a:r>
              <a:rPr lang="en-US" altLang="ko-KR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고령 운전자 사망률</a:t>
            </a:r>
            <a:endParaRPr lang="en-US" altLang="ko-KR" sz="28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616369546"/>
              </p:ext>
            </p:extLst>
          </p:nvPr>
        </p:nvGraphicFramePr>
        <p:xfrm>
          <a:off x="1093976" y="2349305"/>
          <a:ext cx="4748628" cy="3789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4423437" y="2107414"/>
            <a:ext cx="1648939" cy="1119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+13.75%</a:t>
            </a:r>
            <a:endParaRPr lang="ko-KR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65093" y="3438604"/>
            <a:ext cx="1648939" cy="79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rgbClr val="ED7D3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+6.82%</a:t>
            </a:r>
            <a:endParaRPr lang="ko-KR" altLang="en-US" sz="2400" dirty="0">
              <a:ln w="0"/>
              <a:solidFill>
                <a:srgbClr val="ED7D3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8786971" y="4034372"/>
            <a:ext cx="489683" cy="48003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0800000">
            <a:off x="9657828" y="4920967"/>
            <a:ext cx="489683" cy="48003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9916" y="2716070"/>
            <a:ext cx="3312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 smtClean="0">
                <a:solidFill>
                  <a:srgbClr val="77A7D2"/>
                </a:solidFill>
                <a:latin typeface="나눔고딕 에코" panose="020D0604000000000000" pitchFamily="50" charset="-127"/>
                <a:ea typeface="나눔고딕 에코" panose="020D0604000000000000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pc="-300" dirty="0" smtClean="0">
                <a:solidFill>
                  <a:srgbClr val="77A7D2"/>
                </a:solidFill>
                <a:latin typeface="나눔고딕 에코" panose="020D0604000000000000" pitchFamily="50" charset="-127"/>
                <a:ea typeface="나눔고딕 에코" panose="020D0604000000000000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pc="-300" dirty="0" smtClean="0">
                <a:latin typeface="나눔고딕 에코" panose="020D0604000000000000" pitchFamily="50" charset="-127"/>
                <a:ea typeface="나눔고딕 에코" panose="020D0604000000000000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pc="-300" dirty="0" smtClean="0">
                <a:latin typeface="나눔고딕 에코" panose="020D0604000000000000" pitchFamily="50" charset="-127"/>
                <a:ea typeface="나눔고딕 에코" panose="020D0604000000000000" pitchFamily="50" charset="-127"/>
                <a:cs typeface="함초롬돋움" panose="020B0604000101010101" pitchFamily="50" charset="-127"/>
              </a:rPr>
              <a:t>고령 </a:t>
            </a:r>
            <a:r>
              <a:rPr lang="ko-KR" altLang="en-US" spc="-300" dirty="0">
                <a:latin typeface="나눔고딕 에코" panose="020D0604000000000000" pitchFamily="50" charset="-127"/>
                <a:ea typeface="나눔고딕 에코" panose="020D0604000000000000" pitchFamily="50" charset="-127"/>
                <a:cs typeface="함초롬돋움" panose="020B0604000101010101" pitchFamily="50" charset="-127"/>
              </a:rPr>
              <a:t>운전자 사고 발생 건수 </a:t>
            </a:r>
            <a:endParaRPr lang="en-US" altLang="ko-KR" spc="-300" dirty="0" smtClean="0">
              <a:latin typeface="나눔고딕 에코" panose="020D0604000000000000" pitchFamily="50" charset="-127"/>
              <a:ea typeface="나눔고딕 에코" panose="020D0604000000000000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spc="-300" dirty="0" smtClean="0">
                <a:solidFill>
                  <a:srgbClr val="ED7D31"/>
                </a:solidFill>
                <a:latin typeface="나눔고딕 에코" panose="020D0604000000000000" pitchFamily="50" charset="-127"/>
                <a:ea typeface="나눔고딕 에코" panose="020D0604000000000000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pc="-300" dirty="0" smtClean="0">
                <a:latin typeface="나눔고딕 에코" panose="020D0604000000000000" pitchFamily="50" charset="-127"/>
                <a:ea typeface="나눔고딕 에코" panose="020D0604000000000000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pc="-300" dirty="0" smtClean="0">
                <a:latin typeface="나눔고딕 에코" panose="020D0604000000000000" pitchFamily="50" charset="-127"/>
                <a:ea typeface="나눔고딕 에코" panose="020D0604000000000000" pitchFamily="50" charset="-127"/>
                <a:cs typeface="함초롬돋움" panose="020B0604000101010101" pitchFamily="50" charset="-127"/>
              </a:rPr>
              <a:t>고령 </a:t>
            </a:r>
            <a:r>
              <a:rPr lang="ko-KR" altLang="en-US" spc="-300" dirty="0">
                <a:latin typeface="나눔고딕 에코" panose="020D0604000000000000" pitchFamily="50" charset="-127"/>
                <a:ea typeface="나눔고딕 에코" panose="020D0604000000000000" pitchFamily="50" charset="-127"/>
                <a:cs typeface="함초롬돋움" panose="020B0604000101010101" pitchFamily="50" charset="-127"/>
              </a:rPr>
              <a:t>운전자 사고 발생 시 사망자 </a:t>
            </a:r>
          </a:p>
        </p:txBody>
      </p:sp>
    </p:spTree>
    <p:extLst>
      <p:ext uri="{BB962C8B-B14F-4D97-AF65-F5344CB8AC3E}">
        <p14:creationId xmlns:p14="http://schemas.microsoft.com/office/powerpoint/2010/main" val="78272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1637023" cy="862387"/>
              <a:chOff x="8864279" y="359775"/>
              <a:chExt cx="1637023" cy="862387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61940"/>
                <a:ext cx="0" cy="76022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ko-KR" altLang="en-US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05993" y="570694"/>
                <a:ext cx="9460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Source</a:t>
                </a:r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endPara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동아리 회의</a:t>
                </a:r>
                <a:endPara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848106" y="402103"/>
              <a:ext cx="2438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>
                      <a:lumMod val="7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배경 및 목적</a:t>
              </a:r>
              <a:endPara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78577"/>
              <a:chOff x="3819526" y="1673953"/>
              <a:chExt cx="4181474" cy="57857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700080"/>
                <a:ext cx="3905250" cy="5524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 smtClean="0">
                    <a:solidFill>
                      <a:schemeClr val="tx1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목적</a:t>
                </a:r>
                <a:endParaRPr lang="ko-KR" altLang="en-US" sz="28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125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3" y="1422387"/>
            <a:ext cx="672916" cy="67291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629">
            <a:off x="10462946" y="2082240"/>
            <a:ext cx="715739" cy="71573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312190" y="3315156"/>
            <a:ext cx="7396169" cy="1549215"/>
          </a:xfrm>
          <a:prstGeom prst="rect">
            <a:avLst/>
          </a:prstGeom>
          <a:solidFill>
            <a:schemeClr val="tx1">
              <a:alpha val="91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갑작스러운 </a:t>
            </a:r>
            <a:r>
              <a:rPr lang="ko-KR" altLang="en-US" sz="3600" dirty="0" smtClean="0">
                <a:solidFill>
                  <a:schemeClr val="accent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상황</a:t>
            </a:r>
            <a:r>
              <a:rPr lang="ko-KR" altLang="en-US" sz="3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대처하여 </a:t>
            </a:r>
            <a:endParaRPr lang="en-US" altLang="ko-KR" sz="3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운전자의 </a:t>
            </a:r>
            <a:r>
              <a:rPr lang="ko-KR" altLang="en-US" sz="3600" dirty="0" smtClean="0">
                <a:solidFill>
                  <a:srgbClr val="FFC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생명</a:t>
            </a:r>
            <a:r>
              <a:rPr lang="ko-KR" altLang="en-US" sz="3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구한다</a:t>
            </a:r>
            <a:r>
              <a:rPr lang="en-US" altLang="ko-KR" sz="3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3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6" y="1581151"/>
            <a:ext cx="8074856" cy="454210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1637023" cy="862387"/>
              <a:chOff x="8864279" y="359775"/>
              <a:chExt cx="1637023" cy="862387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61940"/>
                <a:ext cx="0" cy="76022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ko-KR" altLang="en-US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05993" y="570694"/>
                <a:ext cx="9460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Source</a:t>
                </a:r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endPara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동아리 회의</a:t>
                </a:r>
                <a:endPara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848106" y="402103"/>
              <a:ext cx="33586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>
                      <a:lumMod val="7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기능 및 구현 방법</a:t>
              </a:r>
              <a:endPara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947" y="54054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00050" y="2448194"/>
            <a:ext cx="3401324" cy="3385457"/>
          </a:xfrm>
          <a:prstGeom prst="ellipse">
            <a:avLst/>
          </a:prstGeom>
          <a:solidFill>
            <a:schemeClr val="bg2">
              <a:lumMod val="50000"/>
              <a:alpha val="73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SMS</a:t>
            </a:r>
            <a:r>
              <a:rPr lang="ko-KR" altLang="en-US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 신고</a:t>
            </a:r>
            <a:r>
              <a:rPr lang="en-US" altLang="ko-K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</a:t>
            </a:r>
            <a:endParaRPr lang="ko-KR" altLang="en-US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371576" y="2448195"/>
            <a:ext cx="3401324" cy="3385457"/>
          </a:xfrm>
          <a:prstGeom prst="ellipse">
            <a:avLst/>
          </a:prstGeom>
          <a:solidFill>
            <a:schemeClr val="bg2">
              <a:lumMod val="50000"/>
              <a:alpha val="73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운전자</a:t>
            </a:r>
            <a:r>
              <a:rPr lang="en-US" altLang="ko-KR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모방 주행</a:t>
            </a:r>
            <a:endParaRPr lang="ko-KR" altLang="en-US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385813" y="2448195"/>
            <a:ext cx="3401324" cy="3385457"/>
          </a:xfrm>
          <a:prstGeom prst="ellipse">
            <a:avLst/>
          </a:prstGeom>
          <a:solidFill>
            <a:schemeClr val="bg2">
              <a:lumMod val="50000"/>
              <a:alpha val="73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운전자 상태 체크</a:t>
            </a:r>
            <a:endParaRPr lang="ko-KR" altLang="en-US" sz="2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5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1637023" cy="862387"/>
              <a:chOff x="8864279" y="359775"/>
              <a:chExt cx="1637023" cy="862387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61940"/>
                <a:ext cx="0" cy="76022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ko-KR" altLang="en-US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05993" y="570694"/>
                <a:ext cx="9460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Source</a:t>
                </a:r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endPara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동아리 회의</a:t>
                </a:r>
                <a:endPara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848106" y="402103"/>
              <a:ext cx="37946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>
                      <a:lumMod val="7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기대효과 및 차별 성</a:t>
              </a:r>
              <a:endPara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947" y="54054"/>
            <a:ext cx="12987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048375" y="1581152"/>
            <a:ext cx="4381500" cy="4990244"/>
            <a:chOff x="840701" y="1899088"/>
            <a:chExt cx="4381500" cy="4357643"/>
          </a:xfrm>
        </p:grpSpPr>
        <p:grpSp>
          <p:nvGrpSpPr>
            <p:cNvPr id="19" name="그룹 18"/>
            <p:cNvGrpSpPr/>
            <p:nvPr/>
          </p:nvGrpSpPr>
          <p:grpSpPr>
            <a:xfrm>
              <a:off x="840701" y="1899088"/>
              <a:ext cx="4381500" cy="4357643"/>
              <a:chOff x="1162050" y="2062207"/>
              <a:chExt cx="4381500" cy="4357643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162050" y="2301453"/>
                <a:ext cx="4381500" cy="4118397"/>
              </a:xfrm>
              <a:prstGeom prst="rect">
                <a:avLst/>
              </a:prstGeom>
              <a:solidFill>
                <a:schemeClr val="bg2">
                  <a:lumMod val="75000"/>
                  <a:alpha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o. </a:t>
                </a:r>
                <a:r>
                  <a:rPr lang="ko-KR" altLang="en-US" sz="28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운전자 상태 체크</a:t>
                </a:r>
                <a:endParaRPr lang="en-US" altLang="ko-KR" sz="2800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endParaRPr lang="en-US" altLang="ko-KR" sz="2800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28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o. SMS </a:t>
                </a:r>
                <a:r>
                  <a:rPr lang="ko-KR" altLang="en-US" sz="28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신고 기능</a:t>
                </a:r>
                <a:endParaRPr lang="en-US" altLang="ko-KR" sz="2800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endPara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28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o. </a:t>
                </a:r>
                <a:r>
                  <a:rPr lang="ko-KR" altLang="en-US" sz="28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운전자</a:t>
                </a:r>
                <a:r>
                  <a:rPr lang="en-US" altLang="ko-KR" sz="28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sz="28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모방 연장 주행 기능</a:t>
                </a:r>
                <a:r>
                  <a:rPr lang="en-US" altLang="ko-KR" sz="28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714500" y="2062207"/>
                <a:ext cx="3314700" cy="56200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0" name="직각 삼각형 19"/>
            <p:cNvSpPr/>
            <p:nvPr/>
          </p:nvSpPr>
          <p:spPr>
            <a:xfrm rot="16200000">
              <a:off x="1153905" y="1899088"/>
              <a:ext cx="239246" cy="239246"/>
            </a:xfrm>
            <a:prstGeom prst="rt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69832" y="1630159"/>
            <a:ext cx="4381500" cy="2350995"/>
            <a:chOff x="840701" y="1899088"/>
            <a:chExt cx="4381500" cy="2350995"/>
          </a:xfrm>
        </p:grpSpPr>
        <p:grpSp>
          <p:nvGrpSpPr>
            <p:cNvPr id="25" name="그룹 24"/>
            <p:cNvGrpSpPr/>
            <p:nvPr/>
          </p:nvGrpSpPr>
          <p:grpSpPr>
            <a:xfrm>
              <a:off x="840701" y="1899088"/>
              <a:ext cx="4381500" cy="2350995"/>
              <a:chOff x="1162050" y="2062207"/>
              <a:chExt cx="4381500" cy="2350995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162050" y="2301453"/>
                <a:ext cx="4381500" cy="2111749"/>
              </a:xfrm>
              <a:prstGeom prst="rect">
                <a:avLst/>
              </a:prstGeom>
              <a:solidFill>
                <a:srgbClr val="CFCDC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o.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차선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이탈 경고</a:t>
                </a:r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o.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전방 충돌 회피</a:t>
                </a:r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o.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사각 지대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후방 감시</a:t>
                </a:r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714500" y="2062207"/>
                <a:ext cx="3314700" cy="5620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A**, B**, P** …</a:t>
                </a:r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6" name="직각 삼각형 25"/>
            <p:cNvSpPr/>
            <p:nvPr/>
          </p:nvSpPr>
          <p:spPr>
            <a:xfrm rot="16200000">
              <a:off x="1153905" y="1899088"/>
              <a:ext cx="239246" cy="239246"/>
            </a:xfrm>
            <a:prstGeom prst="rt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463299" y="4220400"/>
            <a:ext cx="4381500" cy="2350995"/>
            <a:chOff x="840701" y="1899088"/>
            <a:chExt cx="4381500" cy="2350995"/>
          </a:xfrm>
        </p:grpSpPr>
        <p:grpSp>
          <p:nvGrpSpPr>
            <p:cNvPr id="31" name="그룹 30"/>
            <p:cNvGrpSpPr/>
            <p:nvPr/>
          </p:nvGrpSpPr>
          <p:grpSpPr>
            <a:xfrm>
              <a:off x="840701" y="1899088"/>
              <a:ext cx="4381500" cy="2350995"/>
              <a:chOff x="1162050" y="2062207"/>
              <a:chExt cx="4381500" cy="2350995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162050" y="2301453"/>
                <a:ext cx="4381500" cy="2111749"/>
              </a:xfrm>
              <a:prstGeom prst="rect">
                <a:avLst/>
              </a:prstGeom>
              <a:solidFill>
                <a:srgbClr val="CFCDCD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o.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도로 주변환경 정비</a:t>
                </a:r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o.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운전면허제도 내실화</a:t>
                </a:r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o.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교통 안전 교육 확충</a:t>
                </a:r>
                <a:endParaRPr lang="en-US" altLang="ko-KR" dirty="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714500" y="2062207"/>
                <a:ext cx="3314700" cy="5620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정부</a:t>
                </a:r>
                <a:r>
                  <a:rPr lang="en-US" altLang="ko-KR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대책</a:t>
                </a:r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2" name="직각 삼각형 31"/>
            <p:cNvSpPr/>
            <p:nvPr/>
          </p:nvSpPr>
          <p:spPr>
            <a:xfrm rot="16200000">
              <a:off x="1153905" y="1899088"/>
              <a:ext cx="239246" cy="239246"/>
            </a:xfrm>
            <a:prstGeom prst="rt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8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1637023" cy="862387"/>
              <a:chOff x="8864279" y="359775"/>
              <a:chExt cx="1637023" cy="862387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61940"/>
                <a:ext cx="0" cy="76022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ko-KR" altLang="en-US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05993" y="570694"/>
                <a:ext cx="1595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Source</a:t>
                </a:r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endPara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848106" y="402103"/>
              <a:ext cx="22701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>
                      <a:lumMod val="7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시연 동영상</a:t>
              </a:r>
              <a:endPara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947" y="54054"/>
            <a:ext cx="13596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2669" y="3017520"/>
            <a:ext cx="6027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404 Not</a:t>
            </a:r>
            <a:r>
              <a:rPr lang="ko-KR" altLang="en-US" sz="6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6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Found</a:t>
            </a:r>
            <a:endParaRPr lang="ko-KR" altLang="en-US" sz="6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6" y="1581151"/>
            <a:ext cx="8074856" cy="4542107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400050" y="2448194"/>
            <a:ext cx="3401324" cy="3385457"/>
          </a:xfrm>
          <a:prstGeom prst="ellipse">
            <a:avLst/>
          </a:prstGeom>
          <a:solidFill>
            <a:schemeClr val="bg2">
              <a:lumMod val="50000"/>
              <a:alpha val="73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SMS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신고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1637023" cy="862387"/>
              <a:chOff x="8864279" y="359775"/>
              <a:chExt cx="1637023" cy="862387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61940"/>
                <a:ext cx="0" cy="76022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1595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ko-KR" altLang="en-US" sz="14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05993" y="570694"/>
                <a:ext cx="1595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Source</a:t>
                </a:r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endPara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 smtClean="0">
                    <a:solidFill>
                      <a:schemeClr val="bg1">
                        <a:lumMod val="8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고속도로 위의 보안관</a:t>
                </a:r>
                <a:endPara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848106" y="402103"/>
              <a:ext cx="28536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>
                      <a:lumMod val="7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미래 발전 방향</a:t>
              </a:r>
              <a:endPara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947" y="54054"/>
            <a:ext cx="1322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71576" y="2448195"/>
            <a:ext cx="3401324" cy="3385457"/>
          </a:xfrm>
          <a:prstGeom prst="ellipse">
            <a:avLst/>
          </a:prstGeom>
          <a:solidFill>
            <a:schemeClr val="bg2">
              <a:lumMod val="50000"/>
              <a:alpha val="73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운전자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모방 주행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385813" y="2448195"/>
            <a:ext cx="3401324" cy="3385457"/>
          </a:xfrm>
          <a:prstGeom prst="ellipse">
            <a:avLst/>
          </a:prstGeom>
          <a:solidFill>
            <a:schemeClr val="bg2">
              <a:lumMod val="50000"/>
              <a:alpha val="73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운전자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 체크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281</Words>
  <Application>Microsoft Office PowerPoint</Application>
  <PresentationFormat>와이드스크린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a가을소풍B</vt:lpstr>
      <vt:lpstr>a공간B</vt:lpstr>
      <vt:lpstr>a드림고딕1</vt:lpstr>
      <vt:lpstr>HY헤드라인M</vt:lpstr>
      <vt:lpstr>나눔고딕 에코</vt:lpstr>
      <vt:lpstr>맑은 고딕</vt:lpstr>
      <vt:lpstr>배달의민족 도현</vt:lpstr>
      <vt:lpstr>배달의민족 주아</vt:lpstr>
      <vt:lpstr>배달의민족 한나는 열한살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김도훈</cp:lastModifiedBy>
  <cp:revision>61</cp:revision>
  <dcterms:created xsi:type="dcterms:W3CDTF">2014-11-11T07:47:07Z</dcterms:created>
  <dcterms:modified xsi:type="dcterms:W3CDTF">2016-10-17T10:50:16Z</dcterms:modified>
</cp:coreProperties>
</file>