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96" d="100"/>
          <a:sy n="96" d="100"/>
        </p:scale>
        <p:origin x="2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4/3/2021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4/3/2021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hub.docker.com/_/python/"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hub.docker.com/_/centos/" TargetMode="External"/><Relationship Id="rId4" Type="http://schemas.openxmlformats.org/officeDocument/2006/relationships/hyperlink" Target="https://hub.docker.com/_/ubuntu/"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docker.com/get-start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aws.amazon.com/vi/containers/" TargetMode="Externa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vmware.com/asean.html" TargetMode="External"/><Relationship Id="rId2" Type="http://schemas.openxmlformats.org/officeDocument/2006/relationships/hyperlink" Target="https://www.virtualbox.org/"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34279" y="2994492"/>
            <a:ext cx="12191999" cy="1338968"/>
          </a:xfrm>
        </p:spPr>
        <p:txBody>
          <a:bodyPr>
            <a:noAutofit/>
          </a:bodyPr>
          <a:lstStyle/>
          <a:p>
            <a:pPr algn="just">
              <a:lnSpc>
                <a:spcPct val="100000"/>
              </a:lnSpc>
            </a:pPr>
            <a:r>
              <a:rPr lang="en-US" sz="2400" b="1" dirty="0">
                <a:solidFill>
                  <a:srgbClr val="FF0000"/>
                </a:solidFill>
                <a:latin typeface="Times New Roman" panose="02020603050405020304" pitchFamily="18" charset="0"/>
                <a:cs typeface="Times New Roman" panose="02020603050405020304" pitchFamily="18" charset="0"/>
              </a:rPr>
              <a:t>Docker – </a:t>
            </a:r>
            <a:r>
              <a:rPr lang="en-US" sz="2400" b="1" dirty="0" err="1">
                <a:solidFill>
                  <a:srgbClr val="FF0000"/>
                </a:solidFill>
                <a:latin typeface="Times New Roman" panose="02020603050405020304" pitchFamily="18" charset="0"/>
                <a:cs typeface="Times New Roman" panose="02020603050405020304" pitchFamily="18" charset="0"/>
              </a:rPr>
              <a:t>Công</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cụ</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đóng</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gói</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và</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triển</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khai</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ứng</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dụng</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tự</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động</a:t>
            </a:r>
            <a:endParaRPr lang="en-US" sz="2400"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1905" b="96667" l="4149" r="98340"/>
                    </a14:imgEffect>
                  </a14:imgLayer>
                </a14:imgProps>
              </a:ext>
              <a:ext uri="{28A0092B-C50C-407E-A947-70E740481C1C}">
                <a14:useLocalDpi xmlns:a14="http://schemas.microsoft.com/office/drawing/2010/main" val="0"/>
              </a:ext>
            </a:extLst>
          </a:blip>
          <a:stretch>
            <a:fillRect/>
          </a:stretch>
        </p:blipFill>
        <p:spPr>
          <a:xfrm>
            <a:off x="0" y="0"/>
            <a:ext cx="2295525" cy="2000250"/>
          </a:xfrm>
          <a:prstGeom prst="rect">
            <a:avLst/>
          </a:prstGeom>
          <a:noFill/>
        </p:spPr>
      </p:pic>
      <p:sp>
        <p:nvSpPr>
          <p:cNvPr id="5" name="Title 1"/>
          <p:cNvSpPr txBox="1">
            <a:spLocks/>
          </p:cNvSpPr>
          <p:nvPr/>
        </p:nvSpPr>
        <p:spPr>
          <a:xfrm>
            <a:off x="2013488" y="9939"/>
            <a:ext cx="8561747" cy="775252"/>
          </a:xfrm>
          <a:prstGeom prst="rect">
            <a:avLst/>
          </a:prstGeom>
        </p:spPr>
        <p:txBody>
          <a:bodyPr vert="horz" lIns="91440" tIns="45720" rIns="91440" bIns="0" rtlCol="0" anchor="b">
            <a:normAutofit fontScale="90000" lnSpcReduction="1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000" b="1" dirty="0" smtClean="0">
                <a:latin typeface="Times New Roman" panose="02020603050405020304" pitchFamily="18" charset="0"/>
                <a:cs typeface="Times New Roman" panose="02020603050405020304" pitchFamily="18" charset="0"/>
              </a:rPr>
              <a:t>TRƯỜNG ĐẠI HỌC CÔNG NGHIỆP THỰC PHẨM TPHCM</a:t>
            </a:r>
            <a:endParaRPr lang="en-US" sz="3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295525" y="1382010"/>
            <a:ext cx="8388626" cy="1015663"/>
          </a:xfrm>
          <a:prstGeom prst="rect">
            <a:avLst/>
          </a:prstGeom>
          <a:noFill/>
        </p:spPr>
        <p:txBody>
          <a:bodyPr wrap="square" rtlCol="0">
            <a:spAutoFit/>
          </a:bodyPr>
          <a:lstStyle/>
          <a:p>
            <a:pPr algn="ctr"/>
            <a:r>
              <a:rPr lang="en-US" sz="3000" i="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Xin chào thầy và các bạn đã đến với buổi thuyết trình của nhóm em</a:t>
            </a:r>
          </a:p>
        </p:txBody>
      </p:sp>
      <p:sp>
        <p:nvSpPr>
          <p:cNvPr id="7" name="Rectangle 6"/>
          <p:cNvSpPr/>
          <p:nvPr/>
        </p:nvSpPr>
        <p:spPr>
          <a:xfrm>
            <a:off x="5011276" y="4333460"/>
            <a:ext cx="5563959" cy="587148"/>
          </a:xfrm>
          <a:prstGeom prst="rect">
            <a:avLst/>
          </a:prstGeom>
        </p:spPr>
        <p:txBody>
          <a:bodyPr wrap="none">
            <a:spAutoFit/>
          </a:bodyPr>
          <a:lstStyle/>
          <a:p>
            <a:pPr marL="91440" marR="0" indent="457200" algn="r">
              <a:lnSpc>
                <a:spcPct val="150000"/>
              </a:lnSpc>
              <a:spcBef>
                <a:spcPts val="0"/>
              </a:spcBef>
              <a:spcAft>
                <a:spcPts val="600"/>
              </a:spcAft>
            </a:pPr>
            <a:r>
              <a:rPr lang="en-US" sz="2400" dirty="0" err="1">
                <a:latin typeface="Times New Roman" panose="02020603050405020304" pitchFamily="18" charset="0"/>
                <a:ea typeface="Calibri" panose="020F0502020204030204" pitchFamily="34" charset="0"/>
                <a:cs typeface="Mangal"/>
              </a:rPr>
              <a:t>Giảng</a:t>
            </a:r>
            <a:r>
              <a:rPr lang="en-US" sz="2400" dirty="0">
                <a:latin typeface="Times New Roman" panose="02020603050405020304" pitchFamily="18" charset="0"/>
                <a:ea typeface="Calibri" panose="020F0502020204030204" pitchFamily="34" charset="0"/>
                <a:cs typeface="Mangal"/>
              </a:rPr>
              <a:t> </a:t>
            </a:r>
            <a:r>
              <a:rPr lang="en-US" sz="2400" dirty="0" err="1">
                <a:latin typeface="Times New Roman" panose="02020603050405020304" pitchFamily="18" charset="0"/>
                <a:ea typeface="Calibri" panose="020F0502020204030204" pitchFamily="34" charset="0"/>
                <a:cs typeface="Mangal"/>
              </a:rPr>
              <a:t>viên</a:t>
            </a:r>
            <a:r>
              <a:rPr lang="en-US" sz="2400" dirty="0">
                <a:latin typeface="Times New Roman" panose="02020603050405020304" pitchFamily="18" charset="0"/>
                <a:ea typeface="Calibri" panose="020F0502020204030204" pitchFamily="34" charset="0"/>
                <a:cs typeface="Mangal"/>
              </a:rPr>
              <a:t> </a:t>
            </a:r>
            <a:r>
              <a:rPr lang="en-US" sz="2400" dirty="0" err="1">
                <a:latin typeface="Times New Roman" panose="02020603050405020304" pitchFamily="18" charset="0"/>
                <a:ea typeface="Calibri" panose="020F0502020204030204" pitchFamily="34" charset="0"/>
                <a:cs typeface="Mangal"/>
              </a:rPr>
              <a:t>hướng</a:t>
            </a:r>
            <a:r>
              <a:rPr lang="en-US" sz="2400" dirty="0">
                <a:latin typeface="Times New Roman" panose="02020603050405020304" pitchFamily="18" charset="0"/>
                <a:ea typeface="Calibri" panose="020F0502020204030204" pitchFamily="34" charset="0"/>
                <a:cs typeface="Mangal"/>
              </a:rPr>
              <a:t> </a:t>
            </a:r>
            <a:r>
              <a:rPr lang="en-US" sz="2400" dirty="0" err="1">
                <a:latin typeface="Times New Roman" panose="02020603050405020304" pitchFamily="18" charset="0"/>
                <a:ea typeface="Calibri" panose="020F0502020204030204" pitchFamily="34" charset="0"/>
                <a:cs typeface="Mangal"/>
              </a:rPr>
              <a:t>dẫn</a:t>
            </a:r>
            <a:r>
              <a:rPr lang="en-US" sz="2400" dirty="0">
                <a:latin typeface="Times New Roman" panose="02020603050405020304" pitchFamily="18" charset="0"/>
                <a:ea typeface="Calibri" panose="020F0502020204030204" pitchFamily="34" charset="0"/>
                <a:cs typeface="Mangal"/>
              </a:rPr>
              <a:t>: </a:t>
            </a:r>
            <a:r>
              <a:rPr lang="en-US" sz="2400" dirty="0" err="1">
                <a:latin typeface="Times New Roman" panose="02020603050405020304" pitchFamily="18" charset="0"/>
                <a:ea typeface="Calibri" panose="020F0502020204030204" pitchFamily="34" charset="0"/>
                <a:cs typeface="Mangal"/>
              </a:rPr>
              <a:t>Trần</a:t>
            </a:r>
            <a:r>
              <a:rPr lang="en-US" sz="2400" dirty="0">
                <a:latin typeface="Times New Roman" panose="02020603050405020304" pitchFamily="18" charset="0"/>
                <a:ea typeface="Calibri" panose="020F0502020204030204" pitchFamily="34" charset="0"/>
                <a:cs typeface="Mangal"/>
              </a:rPr>
              <a:t> </a:t>
            </a:r>
            <a:r>
              <a:rPr lang="en-US" sz="2400" dirty="0" err="1">
                <a:latin typeface="Times New Roman" panose="02020603050405020304" pitchFamily="18" charset="0"/>
                <a:ea typeface="Calibri" panose="020F0502020204030204" pitchFamily="34" charset="0"/>
                <a:cs typeface="Mangal"/>
              </a:rPr>
              <a:t>Anh</a:t>
            </a:r>
            <a:r>
              <a:rPr lang="en-US" sz="2400" dirty="0">
                <a:latin typeface="Times New Roman" panose="02020603050405020304" pitchFamily="18" charset="0"/>
                <a:ea typeface="Calibri" panose="020F0502020204030204" pitchFamily="34" charset="0"/>
                <a:cs typeface="Mangal"/>
              </a:rPr>
              <a:t> </a:t>
            </a:r>
            <a:r>
              <a:rPr lang="en-US" sz="2400" dirty="0" err="1">
                <a:latin typeface="Times New Roman" panose="02020603050405020304" pitchFamily="18" charset="0"/>
                <a:ea typeface="Calibri" panose="020F0502020204030204" pitchFamily="34" charset="0"/>
                <a:cs typeface="Mangal"/>
              </a:rPr>
              <a:t>Dũng</a:t>
            </a:r>
            <a:endParaRPr lang="en-US" dirty="0">
              <a:effectLst/>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3791758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2" algn="ctr" rtl="0">
              <a:lnSpc>
                <a:spcPct val="90000"/>
              </a:lnSpc>
              <a:spcBef>
                <a:spcPct val="0"/>
              </a:spcBef>
            </a:pPr>
            <a:r>
              <a:rPr lang="en-US" sz="3600" b="1" dirty="0">
                <a:solidFill>
                  <a:srgbClr val="C00000"/>
                </a:solidFill>
                <a:latin typeface="Times New Roman" panose="02020603050405020304" pitchFamily="18" charset="0"/>
                <a:cs typeface="Times New Roman" panose="02020603050405020304" pitchFamily="18" charset="0"/>
              </a:rPr>
              <a:t>Docker Container</a:t>
            </a:r>
            <a:br>
              <a:rPr lang="en-US" sz="3600" b="1" dirty="0">
                <a:solidFill>
                  <a:srgbClr val="C00000"/>
                </a:solidFill>
                <a:latin typeface="Times New Roman" panose="02020603050405020304" pitchFamily="18" charset="0"/>
                <a:cs typeface="Times New Roman" panose="02020603050405020304" pitchFamily="18" charset="0"/>
              </a:rPr>
            </a:br>
            <a:endParaRPr lang="en-US"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853754"/>
            <a:ext cx="8666922" cy="3450613"/>
          </a:xfrm>
        </p:spPr>
        <p:txBody>
          <a:bodyPr>
            <a:noAutofit/>
          </a:bodyPr>
          <a:lstStyle/>
          <a:p>
            <a:pPr algn="just"/>
            <a:r>
              <a:rPr lang="vi-VN" sz="2400" dirty="0">
                <a:latin typeface="Times New Roman" panose="02020603050405020304" pitchFamily="18" charset="0"/>
                <a:cs typeface="Times New Roman" panose="02020603050405020304" pitchFamily="18" charset="0"/>
              </a:rPr>
              <a:t>Docker container là một run-time environment mà ở đó người dùng có thể chạy một ứng dụng độc lập. Những container này rất gọn nhẹ và cho phép bạn chạy ứng dụng trong đó rất nhanh và dễ dàng</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r>
              <a:rPr lang="vi-VN" sz="2400" dirty="0">
                <a:latin typeface="Times New Roman" panose="02020603050405020304" pitchFamily="18" charset="0"/>
                <a:cs typeface="Times New Roman" panose="02020603050405020304" pitchFamily="18" charset="0"/>
              </a:rPr>
              <a:t>Container không giống như VMs, Container không cung cấp sự ảo hóa về phần cứng. Một Container cung cấp ảo hóa ở cấp hệ điều hành bằng một khái niệm trừu tượng là “user space”.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Container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VMs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Container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sẻ</a:t>
            </a:r>
            <a:r>
              <a:rPr lang="en-US" sz="2400" dirty="0">
                <a:latin typeface="Times New Roman" panose="02020603050405020304" pitchFamily="18" charset="0"/>
                <a:cs typeface="Times New Roman" panose="02020603050405020304" pitchFamily="18" charset="0"/>
              </a:rPr>
              <a:t> host system’s kernel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container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Container.</a:t>
            </a:r>
          </a:p>
        </p:txBody>
      </p:sp>
      <p:pic>
        <p:nvPicPr>
          <p:cNvPr id="4" name="Picture 3"/>
          <p:cNvPicPr/>
          <p:nvPr/>
        </p:nvPicPr>
        <p:blipFill>
          <a:blip r:embed="rId2"/>
          <a:stretch>
            <a:fillRect/>
          </a:stretch>
        </p:blipFill>
        <p:spPr>
          <a:xfrm>
            <a:off x="8666922" y="1853754"/>
            <a:ext cx="3525078" cy="4278689"/>
          </a:xfrm>
          <a:prstGeom prst="rect">
            <a:avLst/>
          </a:prstGeom>
          <a:noFill/>
          <a:ln>
            <a:noFill/>
          </a:ln>
        </p:spPr>
      </p:pic>
    </p:spTree>
    <p:extLst>
      <p:ext uri="{BB962C8B-B14F-4D97-AF65-F5344CB8AC3E}">
        <p14:creationId xmlns:p14="http://schemas.microsoft.com/office/powerpoint/2010/main" val="16992120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361662"/>
            <a:ext cx="12192000" cy="4711148"/>
          </a:xfrm>
        </p:spPr>
        <p:txBody>
          <a:bodyPr>
            <a:noAutofit/>
          </a:bodyPr>
          <a:lstStyle/>
          <a:p>
            <a:pPr algn="just"/>
            <a:r>
              <a:rPr lang="vi-VN" sz="2400" dirty="0">
                <a:latin typeface="Times New Roman" panose="02020603050405020304" pitchFamily="18" charset="0"/>
                <a:cs typeface="Times New Roman" panose="02020603050405020304" pitchFamily="18" charset="0"/>
              </a:rPr>
              <a:t>Một tính năng quan trọng của container là tính chuẩn xác cho việc chạy các ứng dụng trong container. Không chỉ đảm bảo cho ứng dụng hoạt động như nhau trong các môi trường giống nhau, nó còn làm đơn giản việc cài đặt và chia sẻ cài đặt này cho các thành viên trong team.</a:t>
            </a:r>
            <a:endParaRPr lang="en-US" sz="2400" dirty="0">
              <a:latin typeface="Times New Roman" panose="02020603050405020304" pitchFamily="18" charset="0"/>
              <a:cs typeface="Times New Roman" panose="02020603050405020304" pitchFamily="18" charset="0"/>
            </a:endParaRPr>
          </a:p>
          <a:p>
            <a:pPr algn="just"/>
            <a:r>
              <a:rPr lang="vi-VN" sz="2400" dirty="0">
                <a:latin typeface="Times New Roman" panose="02020603050405020304" pitchFamily="18" charset="0"/>
                <a:cs typeface="Times New Roman" panose="02020603050405020304" pitchFamily="18" charset="0"/>
              </a:rPr>
              <a:t>Vì container hoạt động độc lập, nó đảm bảo không làm ảnh hưởng xấu đến các container khác, cũng như server mà nó đang chạy trong đó. Docker được cho là "tạo ra sự độc lập tuyệt vời". Vì vậy, bạn sẽ không cần lo lắng việc máy tính của bạn bị xung đột do ứng dụng đang được phát triển được chạy trong container</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r>
              <a:rPr lang="vi-VN" sz="2400" dirty="0">
                <a:latin typeface="Times New Roman" panose="02020603050405020304" pitchFamily="18" charset="0"/>
                <a:cs typeface="Times New Roman" panose="02020603050405020304" pitchFamily="18" charset="0"/>
              </a:rPr>
              <a:t>C</a:t>
            </a:r>
            <a:r>
              <a:rPr lang="en-US" sz="2400" dirty="0" err="1">
                <a:latin typeface="Times New Roman" panose="02020603050405020304" pitchFamily="18" charset="0"/>
                <a:cs typeface="Times New Roman" panose="02020603050405020304" pitchFamily="18" charset="0"/>
              </a:rPr>
              <a:t>ontainer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(app level).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sẻ</a:t>
            </a:r>
            <a:r>
              <a:rPr lang="en-US" sz="2400" dirty="0">
                <a:latin typeface="Times New Roman" panose="02020603050405020304" pitchFamily="18" charset="0"/>
                <a:cs typeface="Times New Roman" panose="02020603050405020304" pitchFamily="18" charset="0"/>
              </a:rPr>
              <a:t> kernel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process </a:t>
            </a:r>
            <a:r>
              <a:rPr lang="en-US" sz="2400" dirty="0" err="1">
                <a:latin typeface="Times New Roman" panose="02020603050405020304" pitchFamily="18" charset="0"/>
                <a:cs typeface="Times New Roman" panose="02020603050405020304" pitchFamily="18" charset="0"/>
              </a:rPr>
              <a:t>độc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container </a:t>
            </a:r>
            <a:r>
              <a:rPr lang="en-US" sz="2400" dirty="0" err="1">
                <a:latin typeface="Times New Roman" panose="02020603050405020304" pitchFamily="18" charset="0"/>
                <a:cs typeface="Times New Roman" panose="02020603050405020304" pitchFamily="18" charset="0"/>
              </a:rPr>
              <a:t>cực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mj-lt"/>
              </a:rPr>
              <a:t>.</a:t>
            </a:r>
          </a:p>
          <a:p>
            <a:pPr algn="just"/>
            <a:endParaRPr lang="en-US" sz="2400" dirty="0">
              <a:latin typeface="+mj-lt"/>
            </a:endParaRPr>
          </a:p>
        </p:txBody>
      </p:sp>
      <p:sp>
        <p:nvSpPr>
          <p:cNvPr id="4" name="Title 1"/>
          <p:cNvSpPr txBox="1">
            <a:spLocks/>
          </p:cNvSpPr>
          <p:nvPr/>
        </p:nvSpPr>
        <p:spPr>
          <a:xfrm>
            <a:off x="1294363" y="312427"/>
            <a:ext cx="9603275" cy="10492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lvl="2" algn="ctr" defTabSz="914400" rtl="0">
              <a:lnSpc>
                <a:spcPct val="90000"/>
              </a:lnSpc>
              <a:spcBef>
                <a:spcPct val="0"/>
              </a:spcBef>
            </a:pPr>
            <a:r>
              <a:rPr lang="en-US" sz="3600" b="1" kern="0" dirty="0" smtClean="0">
                <a:solidFill>
                  <a:srgbClr val="C00000"/>
                </a:solidFill>
                <a:latin typeface="Times New Roman" panose="02020603050405020304" pitchFamily="18" charset="0"/>
                <a:cs typeface="Times New Roman" panose="02020603050405020304" pitchFamily="18" charset="0"/>
              </a:rPr>
              <a:t>Docker Container</a:t>
            </a:r>
            <a:br>
              <a:rPr lang="en-US" sz="3600" b="1" kern="0" dirty="0" smtClean="0">
                <a:solidFill>
                  <a:srgbClr val="C00000"/>
                </a:solidFill>
                <a:latin typeface="Times New Roman" panose="02020603050405020304" pitchFamily="18" charset="0"/>
                <a:cs typeface="Times New Roman" panose="02020603050405020304" pitchFamily="18" charset="0"/>
              </a:rPr>
            </a:br>
            <a:endParaRPr lang="en-US" sz="3600" kern="0"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509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C00000"/>
                </a:solidFill>
                <a:latin typeface="Times New Roman" panose="02020603050405020304" pitchFamily="18" charset="0"/>
                <a:cs typeface="Times New Roman" panose="02020603050405020304" pitchFamily="18" charset="0"/>
              </a:rPr>
              <a:t>Docker files</a:t>
            </a:r>
            <a:endParaRPr lang="en-US"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1853754"/>
            <a:ext cx="9603275" cy="1535489"/>
          </a:xfrm>
        </p:spPr>
        <p:txBody>
          <a:bodyPr>
            <a:normAutofit lnSpcReduction="10000"/>
          </a:bodyPr>
          <a:lstStyle/>
          <a:p>
            <a:r>
              <a:rPr lang="en-US" sz="2800" dirty="0" err="1">
                <a:latin typeface="Times New Roman" panose="02020603050405020304" pitchFamily="18" charset="0"/>
                <a:cs typeface="Times New Roman" panose="02020603050405020304" pitchFamily="18" charset="0"/>
              </a:rPr>
              <a:t>Dockerfile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file </a:t>
            </a:r>
            <a:r>
              <a:rPr lang="en-US" sz="2800" dirty="0" err="1">
                <a:latin typeface="Times New Roman" panose="02020603050405020304" pitchFamily="18" charset="0"/>
                <a:cs typeface="Times New Roman" panose="02020603050405020304" pitchFamily="18" charset="0"/>
              </a:rPr>
              <a:t>chứa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mềm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Dễ</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file text </a:t>
            </a:r>
            <a:r>
              <a:rPr lang="en-US" sz="2800" dirty="0" err="1">
                <a:latin typeface="Times New Roman" panose="02020603050405020304" pitchFamily="18" charset="0"/>
                <a:cs typeface="Times New Roman" panose="02020603050405020304" pitchFamily="18" charset="0"/>
              </a:rPr>
              <a:t>thôi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câu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quen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Dĩ</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câu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hỗ</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docker</a:t>
            </a:r>
            <a:r>
              <a:rPr lang="en-US" sz="2800" dirty="0">
                <a:latin typeface="Times New Roman" panose="02020603050405020304" pitchFamily="18" charset="0"/>
                <a:cs typeface="Times New Roman" panose="02020603050405020304" pitchFamily="18" charset="0"/>
              </a:rPr>
              <a:t>.</a:t>
            </a:r>
          </a:p>
          <a:p>
            <a:endParaRPr lang="en-US" dirty="0"/>
          </a:p>
        </p:txBody>
      </p:sp>
      <p:pic>
        <p:nvPicPr>
          <p:cNvPr id="5" name="Content Placeholder 4"/>
          <p:cNvPicPr>
            <a:picLocks/>
          </p:cNvPicPr>
          <p:nvPr/>
        </p:nvPicPr>
        <p:blipFill>
          <a:blip r:embed="rId2"/>
          <a:stretch>
            <a:fillRect/>
          </a:stretch>
        </p:blipFill>
        <p:spPr>
          <a:xfrm>
            <a:off x="2204883" y="3606354"/>
            <a:ext cx="8096666" cy="2044805"/>
          </a:xfrm>
          <a:prstGeom prst="rect">
            <a:avLst/>
          </a:prstGeom>
        </p:spPr>
      </p:pic>
    </p:spTree>
    <p:extLst>
      <p:ext uri="{BB962C8B-B14F-4D97-AF65-F5344CB8AC3E}">
        <p14:creationId xmlns:p14="http://schemas.microsoft.com/office/powerpoint/2010/main" val="33170942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03978" y="95691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3600" dirty="0" smtClean="0">
                <a:solidFill>
                  <a:srgbClr val="C00000"/>
                </a:solidFill>
                <a:latin typeface="Times New Roman" panose="02020603050405020304" pitchFamily="18" charset="0"/>
                <a:cs typeface="Times New Roman" panose="02020603050405020304" pitchFamily="18" charset="0"/>
              </a:rPr>
              <a:t>Docker files</a:t>
            </a:r>
            <a:endParaRPr lang="en-US" sz="3600" dirty="0">
              <a:solidFill>
                <a:srgbClr val="C00000"/>
              </a:solidFill>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stretch>
            <a:fillRect/>
          </a:stretch>
        </p:blipFill>
        <p:spPr>
          <a:xfrm>
            <a:off x="2357283" y="2401744"/>
            <a:ext cx="8096666" cy="2044805"/>
          </a:xfrm>
          <a:prstGeom prst="rect">
            <a:avLst/>
          </a:prstGeom>
        </p:spPr>
      </p:pic>
      <p:sp>
        <p:nvSpPr>
          <p:cNvPr id="6" name="TextBox 5"/>
          <p:cNvSpPr txBox="1"/>
          <p:nvPr/>
        </p:nvSpPr>
        <p:spPr>
          <a:xfrm>
            <a:off x="0" y="2006154"/>
            <a:ext cx="4677551"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Hãy</a:t>
            </a:r>
            <a:r>
              <a:rPr lang="en-US" dirty="0"/>
              <a:t> </a:t>
            </a:r>
            <a:r>
              <a:rPr lang="en-US" dirty="0" err="1"/>
              <a:t>cùng</a:t>
            </a:r>
            <a:r>
              <a:rPr lang="en-US" dirty="0"/>
              <a:t> </a:t>
            </a:r>
            <a:r>
              <a:rPr lang="en-US" dirty="0" err="1"/>
              <a:t>xem</a:t>
            </a:r>
            <a:r>
              <a:rPr lang="en-US" dirty="0"/>
              <a:t> </a:t>
            </a:r>
            <a:r>
              <a:rPr lang="en-US" dirty="0" smtClean="0"/>
              <a:t>1 </a:t>
            </a:r>
            <a:r>
              <a:rPr lang="en-US" dirty="0" err="1" smtClean="0"/>
              <a:t>Dockerfile</a:t>
            </a:r>
            <a:r>
              <a:rPr lang="en-US" dirty="0" smtClean="0"/>
              <a:t> </a:t>
            </a:r>
            <a:r>
              <a:rPr lang="en-US" dirty="0" err="1"/>
              <a:t>đơn</a:t>
            </a:r>
            <a:r>
              <a:rPr lang="en-US" dirty="0"/>
              <a:t> </a:t>
            </a:r>
            <a:r>
              <a:rPr lang="en-US" dirty="0" err="1"/>
              <a:t>giản</a:t>
            </a:r>
            <a:r>
              <a:rPr lang="en-US" dirty="0"/>
              <a:t> </a:t>
            </a:r>
            <a:r>
              <a:rPr lang="en-US" dirty="0" err="1"/>
              <a:t>nào</a:t>
            </a:r>
            <a:r>
              <a:rPr lang="en-US" dirty="0"/>
              <a:t>:</a:t>
            </a:r>
          </a:p>
        </p:txBody>
      </p:sp>
      <p:sp>
        <p:nvSpPr>
          <p:cNvPr id="7" name="TextBox 6"/>
          <p:cNvSpPr txBox="1"/>
          <p:nvPr/>
        </p:nvSpPr>
        <p:spPr>
          <a:xfrm>
            <a:off x="0" y="4549676"/>
            <a:ext cx="12191999" cy="1569660"/>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FROM, ở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python 3.7,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alpine 3.7 (link </a:t>
            </a:r>
            <a:r>
              <a:rPr lang="en-US" sz="2400" dirty="0" err="1">
                <a:latin typeface="Times New Roman" panose="02020603050405020304" pitchFamily="18" charset="0"/>
                <a:cs typeface="Times New Roman" panose="02020603050405020304" pitchFamily="18" charset="0"/>
              </a:rPr>
              <a:t>docker</a:t>
            </a:r>
            <a:r>
              <a:rPr lang="en-US" sz="2400" dirty="0">
                <a:latin typeface="Times New Roman" panose="02020603050405020304" pitchFamily="18" charset="0"/>
                <a:cs typeface="Times New Roman" panose="02020603050405020304" pitchFamily="18" charset="0"/>
              </a:rPr>
              <a:t> image </a:t>
            </a:r>
            <a:r>
              <a:rPr lang="en-US" sz="2400" u="sng" dirty="0">
                <a:latin typeface="Times New Roman" panose="02020603050405020304" pitchFamily="18" charset="0"/>
                <a:cs typeface="Times New Roman" panose="02020603050405020304" pitchFamily="18" charset="0"/>
                <a:hlinkClick r:id="rId3"/>
              </a:rPr>
              <a:t>ở </a:t>
            </a:r>
            <a:r>
              <a:rPr lang="en-US" sz="2400" u="sng" dirty="0" err="1">
                <a:latin typeface="Times New Roman" panose="02020603050405020304" pitchFamily="18" charset="0"/>
                <a:cs typeface="Times New Roman" panose="02020603050405020304" pitchFamily="18" charset="0"/>
                <a:hlinkClick r:id="rId3"/>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u="sng" dirty="0" err="1">
                <a:latin typeface="Times New Roman" panose="02020603050405020304" pitchFamily="18" charset="0"/>
                <a:cs typeface="Times New Roman" panose="02020603050405020304" pitchFamily="18" charset="0"/>
                <a:hlinkClick r:id="rId4"/>
              </a:rPr>
              <a:t>ubuntu</a:t>
            </a: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hlinkClick r:id="rId5"/>
              </a:rPr>
              <a:t>centos</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9240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tretch>
            <a:fillRect/>
          </a:stretch>
        </p:blipFill>
        <p:spPr>
          <a:xfrm>
            <a:off x="1431234" y="1133062"/>
            <a:ext cx="9640955" cy="1814654"/>
          </a:xfrm>
          <a:prstGeom prst="rect">
            <a:avLst/>
          </a:prstGeom>
        </p:spPr>
      </p:pic>
      <p:sp>
        <p:nvSpPr>
          <p:cNvPr id="6" name="Rectangle 5"/>
          <p:cNvSpPr/>
          <p:nvPr/>
        </p:nvSpPr>
        <p:spPr>
          <a:xfrm>
            <a:off x="212862" y="3404916"/>
            <a:ext cx="12077700" cy="2768963"/>
          </a:xfrm>
          <a:prstGeom prst="rect">
            <a:avLst/>
          </a:prstGeom>
        </p:spPr>
        <p:txBody>
          <a:bodyPr wrap="square">
            <a:spAutoFit/>
          </a:bodyPr>
          <a:lstStyle/>
          <a:p>
            <a:pPr marL="342900" marR="0" lvl="0" indent="-342900" algn="just">
              <a:lnSpc>
                <a:spcPct val="115000"/>
              </a:lnSpc>
              <a:spcBef>
                <a:spcPts val="0"/>
              </a:spcBef>
              <a:spcAft>
                <a:spcPts val="1000"/>
              </a:spcAft>
              <a:buSzPts val="1000"/>
              <a:buFont typeface="Symbol" panose="05050102010706020507" pitchFamily="18" charset="2"/>
              <a:buChar char=""/>
              <a:tabLst>
                <a:tab pos="457200" algn="l"/>
              </a:tabLst>
            </a:pP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python:alpine3.7: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tên</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1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docker</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image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cấu</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trúc</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như</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sau</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tên_image:version</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Cho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cùng</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1 image python, ta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nhiều</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phiên</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bản</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khác</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nhau</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SzPts val="1000"/>
              <a:buFont typeface="Symbol" panose="05050102010706020507" pitchFamily="18" charset="2"/>
              <a:buChar char=""/>
              <a:tabLst>
                <a:tab pos="457200" algn="l"/>
              </a:tabLst>
            </a:pP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câu</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lệnh</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tiếp</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theo</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file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lần</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lượt</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mô</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tả</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package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sẽ</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cài</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đặt</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vào</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môi</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trường</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hệ</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điều</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hành</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alpine, ta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phải</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dùng</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lệnh</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apk</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thay</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vì</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"apt"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như</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Ubuntu), copy source code file main.py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từ</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máy</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thật</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vào</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image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đường</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dẫn</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/home.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Cuối</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cùng</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câu</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lệnh</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thi</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khi</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container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dựng</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lệnh</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khởi</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động</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itle 1"/>
          <p:cNvSpPr txBox="1">
            <a:spLocks/>
          </p:cNvSpPr>
          <p:nvPr/>
        </p:nvSpPr>
        <p:spPr>
          <a:xfrm>
            <a:off x="1450073" y="83827"/>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3600" dirty="0" smtClean="0">
                <a:solidFill>
                  <a:srgbClr val="C00000"/>
                </a:solidFill>
                <a:latin typeface="Times New Roman" panose="02020603050405020304" pitchFamily="18" charset="0"/>
                <a:cs typeface="Times New Roman" panose="02020603050405020304" pitchFamily="18" charset="0"/>
              </a:rPr>
              <a:t>Docker files</a:t>
            </a:r>
            <a:endParaRPr lang="en-US" sz="36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298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err="1" smtClean="0">
                <a:solidFill>
                  <a:srgbClr val="FF0000"/>
                </a:solidFill>
                <a:latin typeface="Times New Roman" panose="02020603050405020304" pitchFamily="18" charset="0"/>
                <a:cs typeface="Times New Roman" panose="02020603050405020304" pitchFamily="18" charset="0"/>
              </a:rPr>
              <a:t>Các</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thành</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phần</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chính</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của</a:t>
            </a:r>
            <a:r>
              <a:rPr lang="en-US" sz="3600" b="1" dirty="0" smtClean="0">
                <a:solidFill>
                  <a:srgbClr val="FF0000"/>
                </a:solidFill>
                <a:latin typeface="Times New Roman" panose="02020603050405020304" pitchFamily="18" charset="0"/>
                <a:cs typeface="Times New Roman" panose="02020603050405020304" pitchFamily="18" charset="0"/>
              </a:rPr>
              <a:t> Docker</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724546"/>
            <a:ext cx="7454347" cy="3612591"/>
          </a:xfrm>
        </p:spPr>
        <p:txBody>
          <a:bodyPr>
            <a:noAutofit/>
          </a:bodyPr>
          <a:lstStyle/>
          <a:p>
            <a:pPr algn="just"/>
            <a:r>
              <a:rPr lang="en-US" sz="2400" b="1" dirty="0" smtClean="0">
                <a:latin typeface="Times New Roman" panose="02020603050405020304" pitchFamily="18" charset="0"/>
                <a:cs typeface="Times New Roman" panose="02020603050405020304" pitchFamily="18" charset="0"/>
              </a:rPr>
              <a:t>Docker Engine</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Docker, </a:t>
            </a:r>
            <a:r>
              <a:rPr lang="en-US" sz="2400" dirty="0" err="1" smtClean="0">
                <a:latin typeface="Times New Roman" panose="02020603050405020304" pitchFamily="18" charset="0"/>
                <a:cs typeface="Times New Roman" panose="02020603050405020304" pitchFamily="18" charset="0"/>
              </a:rPr>
              <a:t>như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gói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endParaRPr lang="en-US" sz="24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Docker engine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client-server.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phiên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phổ</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biến</a:t>
            </a:r>
            <a:r>
              <a:rPr lang="en-US" sz="2400" dirty="0" smtClean="0">
                <a:latin typeface="Times New Roman" panose="02020603050405020304" pitchFamily="18" charset="0"/>
                <a:cs typeface="Times New Roman" panose="02020603050405020304" pitchFamily="18" charset="0"/>
              </a:rPr>
              <a:t> : </a:t>
            </a:r>
          </a:p>
          <a:p>
            <a:pPr algn="just"/>
            <a:r>
              <a:rPr lang="en-US" sz="2400" b="1" dirty="0" smtClean="0">
                <a:latin typeface="Times New Roman" panose="02020603050405020304" pitchFamily="18" charset="0"/>
                <a:cs typeface="Times New Roman" panose="02020603050405020304" pitchFamily="18" charset="0"/>
              </a:rPr>
              <a:t>Docker Community Edition (CE):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miễn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chủ</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yếu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dựa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phẩm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nguồn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a:t>
            </a:r>
          </a:p>
          <a:p>
            <a:pPr algn="just"/>
            <a:r>
              <a:rPr lang="en-US" sz="2400" b="1" dirty="0" smtClean="0">
                <a:latin typeface="Times New Roman" panose="02020603050405020304" pitchFamily="18" charset="0"/>
                <a:cs typeface="Times New Roman" panose="02020603050405020304" pitchFamily="18" charset="0"/>
              </a:rPr>
              <a:t>Docker Enterprise (EE):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này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sự</a:t>
            </a:r>
            <a:r>
              <a:rPr lang="en-US" sz="2400" dirty="0" smtClean="0">
                <a:latin typeface="Times New Roman" panose="02020603050405020304" pitchFamily="18" charset="0"/>
                <a:cs typeface="Times New Roman" panose="02020603050405020304" pitchFamily="18" charset="0"/>
              </a:rPr>
              <a:t> support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thêm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security.</a:t>
            </a:r>
          </a:p>
          <a:p>
            <a:pPr algn="just"/>
            <a:endParaRPr lang="en-US" sz="1800" dirty="0"/>
          </a:p>
        </p:txBody>
      </p:sp>
      <p:pic>
        <p:nvPicPr>
          <p:cNvPr id="10" name="Picture 9"/>
          <p:cNvPicPr/>
          <p:nvPr/>
        </p:nvPicPr>
        <p:blipFill>
          <a:blip r:embed="rId2"/>
          <a:stretch>
            <a:fillRect/>
          </a:stretch>
        </p:blipFill>
        <p:spPr>
          <a:xfrm>
            <a:off x="7454346" y="1853753"/>
            <a:ext cx="4737653" cy="4258811"/>
          </a:xfrm>
          <a:prstGeom prst="rect">
            <a:avLst/>
          </a:prstGeom>
        </p:spPr>
      </p:pic>
    </p:spTree>
    <p:extLst>
      <p:ext uri="{BB962C8B-B14F-4D97-AF65-F5344CB8AC3E}">
        <p14:creationId xmlns:p14="http://schemas.microsoft.com/office/powerpoint/2010/main" val="3433121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FF0000"/>
                </a:solidFill>
                <a:latin typeface="Times New Roman" panose="02020603050405020304" pitchFamily="18" charset="0"/>
                <a:cs typeface="Times New Roman" panose="02020603050405020304" pitchFamily="18" charset="0"/>
              </a:rPr>
              <a:t>Docker engine</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1853754"/>
            <a:ext cx="7364895" cy="4248872"/>
          </a:xfrm>
        </p:spPr>
        <p:txBody>
          <a:bodyPr>
            <a:noAutofit/>
          </a:bodyPr>
          <a:lstStyle/>
          <a:p>
            <a:pPr marL="0" indent="0" algn="just">
              <a:buNone/>
            </a:pP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Docker Engine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 </a:t>
            </a:r>
          </a:p>
          <a:p>
            <a:pPr lvl="1" algn="just"/>
            <a:r>
              <a:rPr lang="en-US" sz="2400" b="1" dirty="0">
                <a:latin typeface="Times New Roman" panose="02020603050405020304" pitchFamily="18" charset="0"/>
                <a:cs typeface="Times New Roman" panose="02020603050405020304" pitchFamily="18" charset="0"/>
              </a:rPr>
              <a:t>Server</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docker</a:t>
            </a:r>
            <a:r>
              <a:rPr lang="en-US" sz="2400" dirty="0">
                <a:latin typeface="Times New Roman" panose="02020603050405020304" pitchFamily="18" charset="0"/>
                <a:cs typeface="Times New Roman" panose="02020603050405020304" pitchFamily="18" charset="0"/>
              </a:rPr>
              <a:t> daemon: </a:t>
            </a:r>
            <a:r>
              <a:rPr lang="en-US" sz="2400" dirty="0" err="1">
                <a:latin typeface="Times New Roman" panose="02020603050405020304" pitchFamily="18" charset="0"/>
                <a:cs typeface="Times New Roman" panose="02020603050405020304" pitchFamily="18" charset="0"/>
              </a:rPr>
              <a:t>chịu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Docker objects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images, containers, networks, volume.</a:t>
            </a:r>
          </a:p>
          <a:p>
            <a:pPr lvl="1" algn="just"/>
            <a:r>
              <a:rPr lang="en-US" sz="2400" b="1" dirty="0">
                <a:latin typeface="Times New Roman" panose="02020603050405020304" pitchFamily="18" charset="0"/>
                <a:cs typeface="Times New Roman" panose="02020603050405020304" pitchFamily="18" charset="0"/>
              </a:rPr>
              <a:t>REST API: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docker</a:t>
            </a:r>
            <a:r>
              <a:rPr lang="en-US" sz="2400" dirty="0">
                <a:latin typeface="Times New Roman" panose="02020603050405020304" pitchFamily="18" charset="0"/>
                <a:cs typeface="Times New Roman" panose="02020603050405020304" pitchFamily="18" charset="0"/>
              </a:rPr>
              <a:t> daemon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api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Client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Docker</a:t>
            </a:r>
          </a:p>
          <a:p>
            <a:pPr lvl="1" algn="just"/>
            <a:r>
              <a:rPr lang="en-US" sz="2400" b="1" dirty="0">
                <a:latin typeface="Times New Roman" panose="02020603050405020304" pitchFamily="18" charset="0"/>
                <a:cs typeface="Times New Roman" panose="02020603050405020304" pitchFamily="18" charset="0"/>
              </a:rPr>
              <a:t>Client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api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Docker.</a:t>
            </a:r>
          </a:p>
          <a:p>
            <a:pPr algn="just"/>
            <a:endParaRPr lang="en-US" sz="2400" dirty="0">
              <a:latin typeface="Times New Roman" panose="02020603050405020304" pitchFamily="18" charset="0"/>
              <a:cs typeface="Times New Roman" panose="02020603050405020304" pitchFamily="18" charset="0"/>
            </a:endParaRPr>
          </a:p>
        </p:txBody>
      </p:sp>
      <p:pic>
        <p:nvPicPr>
          <p:cNvPr id="2050" name="Picture 2" descr="Ả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4896" y="1853754"/>
            <a:ext cx="4827104" cy="424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00845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FF0000"/>
                </a:solidFill>
                <a:latin typeface="Times New Roman" panose="02020603050405020304" pitchFamily="18" charset="0"/>
                <a:cs typeface="Times New Roman" panose="02020603050405020304" pitchFamily="18" charset="0"/>
              </a:rPr>
              <a:t>Distribution tools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9451" y="1819073"/>
            <a:ext cx="8100390" cy="3612591"/>
          </a:xfrm>
        </p:spPr>
        <p:txBody>
          <a:bodyPr>
            <a:noAutofit/>
          </a:bodyPr>
          <a:lstStyle/>
          <a:p>
            <a:pPr algn="just"/>
            <a:r>
              <a:rPr lang="en-US" sz="2800" b="1" dirty="0">
                <a:latin typeface="Times New Roman" panose="02020603050405020304" pitchFamily="18" charset="0"/>
                <a:cs typeface="Times New Roman" panose="02020603050405020304" pitchFamily="18" charset="0"/>
              </a:rPr>
              <a:t>Distribution Tools :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giúp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chúng</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lưu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Docker Image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 Docker Registry, Docker Trusted Registry, Docker Hub.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Docker Hub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mềm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dịch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phép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public hay private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image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chúng</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Dịch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cung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cấp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hơn</a:t>
            </a:r>
            <a:r>
              <a:rPr lang="en-US" sz="2800" dirty="0">
                <a:latin typeface="Times New Roman" panose="02020603050405020304" pitchFamily="18" charset="0"/>
                <a:cs typeface="Times New Roman" panose="02020603050405020304" pitchFamily="18" charset="0"/>
              </a:rPr>
              <a:t> 100.000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sẵn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ký</a:t>
            </a:r>
            <a:r>
              <a:rPr lang="en-US" sz="2800" dirty="0">
                <a:latin typeface="Times New Roman" panose="02020603050405020304" pitchFamily="18" charset="0"/>
                <a:cs typeface="Times New Roman" panose="02020603050405020304" pitchFamily="18" charset="0"/>
              </a:rPr>
              <a:t> container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4" name="Picture 3" descr="C:\Users\Nhan\AppData\Local\Microsoft\Windows\INetCache\Content.Word\Docker Hub.png"/>
          <p:cNvPicPr/>
          <p:nvPr/>
        </p:nvPicPr>
        <p:blipFill>
          <a:blip r:embed="rId2">
            <a:extLst>
              <a:ext uri="{28A0092B-C50C-407E-A947-70E740481C1C}">
                <a14:useLocalDpi xmlns:a14="http://schemas.microsoft.com/office/drawing/2010/main" val="0"/>
              </a:ext>
            </a:extLst>
          </a:blip>
          <a:srcRect/>
          <a:stretch>
            <a:fillRect/>
          </a:stretch>
        </p:blipFill>
        <p:spPr bwMode="auto">
          <a:xfrm>
            <a:off x="8010939" y="1853754"/>
            <a:ext cx="4194132" cy="4268750"/>
          </a:xfrm>
          <a:prstGeom prst="rect">
            <a:avLst/>
          </a:prstGeom>
          <a:noFill/>
          <a:ln>
            <a:noFill/>
          </a:ln>
        </p:spPr>
      </p:pic>
    </p:spTree>
    <p:extLst>
      <p:ext uri="{BB962C8B-B14F-4D97-AF65-F5344CB8AC3E}">
        <p14:creationId xmlns:p14="http://schemas.microsoft.com/office/powerpoint/2010/main" val="29112426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Orchestration Tools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724545"/>
            <a:ext cx="12191999" cy="3612591"/>
          </a:xfrm>
        </p:spPr>
        <p:txBody>
          <a:bodyPr>
            <a:noAutofit/>
          </a:bodyPr>
          <a:lstStyle/>
          <a:p>
            <a:pPr algn="just"/>
            <a:r>
              <a:rPr lang="en-US" sz="2800" b="1" dirty="0">
                <a:latin typeface="Times New Roman" panose="02020603050405020304" pitchFamily="18" charset="0"/>
                <a:cs typeface="Times New Roman" panose="02020603050405020304" pitchFamily="18" charset="0"/>
              </a:rPr>
              <a:t>Docker Machine: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máy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cài</a:t>
            </a:r>
            <a:r>
              <a:rPr lang="en-US" sz="2800" dirty="0">
                <a:latin typeface="Times New Roman" panose="02020603050405020304" pitchFamily="18" charset="0"/>
                <a:cs typeface="Times New Roman" panose="02020603050405020304" pitchFamily="18" charset="0"/>
              </a:rPr>
              <a:t> Docker Engine </a:t>
            </a:r>
            <a:r>
              <a:rPr lang="en-US" sz="2800" dirty="0" err="1">
                <a:latin typeface="Times New Roman" panose="02020603050405020304" pitchFamily="18" charset="0"/>
                <a:cs typeface="Times New Roman" panose="02020603050405020304" pitchFamily="18" charset="0"/>
              </a:rPr>
              <a:t>lên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cứ</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dịch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r>
              <a:rPr lang="en-US" sz="2800" dirty="0">
                <a:latin typeface="Times New Roman" panose="02020603050405020304" pitchFamily="18" charset="0"/>
                <a:cs typeface="Times New Roman" panose="02020603050405020304" pitchFamily="18" charset="0"/>
              </a:rPr>
              <a:t> Cloud </a:t>
            </a:r>
            <a:r>
              <a:rPr lang="en-US" sz="2800" dirty="0" err="1">
                <a:latin typeface="Times New Roman" panose="02020603050405020304" pitchFamily="18" charset="0"/>
                <a:cs typeface="Times New Roman" panose="02020603050405020304" pitchFamily="18" charset="0"/>
              </a:rPr>
              <a:t>phổ</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Azure, Google Cloud, AWS….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Docker Client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Docker Engine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mật</a:t>
            </a:r>
            <a:r>
              <a:rPr lang="en-US" sz="2800" dirty="0">
                <a:latin typeface="Times New Roman" panose="02020603050405020304" pitchFamily="18" charset="0"/>
                <a:cs typeface="Times New Roman" panose="02020603050405020304" pitchFamily="18" charset="0"/>
              </a:rPr>
              <a:t>.</a:t>
            </a:r>
          </a:p>
          <a:p>
            <a:pPr algn="just"/>
            <a:r>
              <a:rPr lang="en-US" sz="2800" b="1" dirty="0">
                <a:latin typeface="Times New Roman" panose="02020603050405020304" pitchFamily="18" charset="0"/>
                <a:cs typeface="Times New Roman" panose="02020603050405020304" pitchFamily="18" charset="0"/>
              </a:rPr>
              <a:t>Docker Compose: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giúp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nghĩa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chạy</a:t>
            </a:r>
            <a:r>
              <a:rPr lang="en-US" sz="2800" dirty="0">
                <a:latin typeface="Times New Roman" panose="02020603050405020304" pitchFamily="18" charset="0"/>
                <a:cs typeface="Times New Roman" panose="02020603050405020304" pitchFamily="18" charset="0"/>
              </a:rPr>
              <a:t> multi-container Docker applications.</a:t>
            </a:r>
          </a:p>
          <a:p>
            <a:pPr algn="just"/>
            <a:r>
              <a:rPr lang="en-US" sz="2800" b="1" dirty="0">
                <a:latin typeface="Times New Roman" panose="02020603050405020304" pitchFamily="18" charset="0"/>
                <a:cs typeface="Times New Roman" panose="02020603050405020304" pitchFamily="18" charset="0"/>
              </a:rPr>
              <a:t>Docker Swarm: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giúp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chúng</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clustering Docker.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giúp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chúng</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gom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Docker Engine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nhìn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virtual Docker Engine.</a:t>
            </a:r>
          </a:p>
        </p:txBody>
      </p:sp>
    </p:spTree>
    <p:extLst>
      <p:ext uri="{BB962C8B-B14F-4D97-AF65-F5344CB8AC3E}">
        <p14:creationId xmlns:p14="http://schemas.microsoft.com/office/powerpoint/2010/main" val="12561552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err="1">
                <a:solidFill>
                  <a:srgbClr val="FF0000"/>
                </a:solidFill>
                <a:latin typeface="Times New Roman" panose="02020603050405020304" pitchFamily="18" charset="0"/>
                <a:cs typeface="Times New Roman" panose="02020603050405020304" pitchFamily="18" charset="0"/>
              </a:rPr>
              <a:t>Cài</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Đặt</a:t>
            </a:r>
            <a:r>
              <a:rPr lang="en-US" sz="3600" b="1" dirty="0">
                <a:solidFill>
                  <a:srgbClr val="FF0000"/>
                </a:solidFill>
                <a:latin typeface="Times New Roman" panose="02020603050405020304" pitchFamily="18" charset="0"/>
                <a:cs typeface="Times New Roman" panose="02020603050405020304" pitchFamily="18" charset="0"/>
              </a:rPr>
              <a:t> Docker</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853754"/>
            <a:ext cx="6132443" cy="4258811"/>
          </a:xfrm>
        </p:spPr>
        <p:txBody>
          <a:bodyPr>
            <a:normAutofit/>
          </a:bodyPr>
          <a:lstStyle/>
          <a:p>
            <a:pPr algn="just"/>
            <a:r>
              <a:rPr lang="en-US" sz="2800" b="1" dirty="0" err="1">
                <a:latin typeface="Times New Roman" panose="02020603050405020304" pitchFamily="18" charset="0"/>
                <a:cs typeface="Times New Roman" panose="02020603050405020304" pitchFamily="18" charset="0"/>
              </a:rPr>
              <a:t>Những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điều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lưu</a:t>
            </a:r>
            <a:r>
              <a:rPr lang="en-US" sz="2800" b="1" dirty="0">
                <a:latin typeface="Times New Roman" panose="02020603050405020304" pitchFamily="18" charset="0"/>
                <a:cs typeface="Times New Roman" panose="02020603050405020304" pitchFamily="18" charset="0"/>
              </a:rPr>
              <a:t> ý </a:t>
            </a:r>
            <a:r>
              <a:rPr lang="en-US" sz="2800" b="1" dirty="0" err="1">
                <a:latin typeface="Times New Roman" panose="02020603050405020304" pitchFamily="18" charset="0"/>
                <a:cs typeface="Times New Roman" panose="02020603050405020304" pitchFamily="18" charset="0"/>
              </a:rPr>
              <a:t>khi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algn="just"/>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bắt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Window 10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64bits.</a:t>
            </a:r>
          </a:p>
          <a:p>
            <a:pPr algn="just"/>
            <a:r>
              <a:rPr lang="en-US" sz="2800" dirty="0" err="1" smtClean="0">
                <a:latin typeface="Times New Roman" panose="02020603050405020304" pitchFamily="18" charset="0"/>
                <a:cs typeface="Times New Roman" panose="02020603050405020304" pitchFamily="18" charset="0"/>
              </a:rPr>
              <a:t>Cần</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Hyper_V</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Container Window </a:t>
            </a:r>
          </a:p>
          <a:p>
            <a:pPr algn="just"/>
            <a:r>
              <a:rPr lang="en-US" sz="2800" dirty="0" err="1">
                <a:latin typeface="Times New Roman" panose="02020603050405020304" pitchFamily="18" charset="0"/>
                <a:cs typeface="Times New Roman" panose="02020603050405020304" pitchFamily="18" charset="0"/>
              </a:rPr>
              <a:t>Tải</a:t>
            </a:r>
            <a:r>
              <a:rPr lang="en-US" sz="2800" dirty="0">
                <a:latin typeface="Times New Roman" panose="02020603050405020304" pitchFamily="18" charset="0"/>
                <a:cs typeface="Times New Roman" panose="02020603050405020304" pitchFamily="18" charset="0"/>
              </a:rPr>
              <a:t> file </a:t>
            </a:r>
            <a:r>
              <a:rPr lang="en-US" sz="2800" dirty="0" err="1">
                <a:latin typeface="Times New Roman" panose="02020603050405020304" pitchFamily="18" charset="0"/>
                <a:cs typeface="Times New Roman" panose="02020603050405020304" pitchFamily="18" charset="0"/>
              </a:rPr>
              <a:t>cài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docker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window </a:t>
            </a:r>
            <a:r>
              <a:rPr lang="en-US" sz="2800" dirty="0" err="1">
                <a:latin typeface="Times New Roman" panose="02020603050405020304" pitchFamily="18" charset="0"/>
                <a:cs typeface="Times New Roman" panose="02020603050405020304" pitchFamily="18" charset="0"/>
              </a:rPr>
              <a:t>tại</a:t>
            </a:r>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hlinkClick r:id="rId2"/>
              </a:rPr>
              <a:t>https://www.docker.com/get-started</a:t>
            </a:r>
            <a:endParaRPr lang="en-US" sz="2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3"/>
          <a:stretch>
            <a:fillRect/>
          </a:stretch>
        </p:blipFill>
        <p:spPr>
          <a:xfrm>
            <a:off x="6132443" y="1853754"/>
            <a:ext cx="6064373" cy="4258811"/>
          </a:xfrm>
          <a:prstGeom prst="rect">
            <a:avLst/>
          </a:prstGeom>
        </p:spPr>
      </p:pic>
    </p:spTree>
    <p:extLst>
      <p:ext uri="{BB962C8B-B14F-4D97-AF65-F5344CB8AC3E}">
        <p14:creationId xmlns:p14="http://schemas.microsoft.com/office/powerpoint/2010/main" val="41877019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8725" y="804518"/>
            <a:ext cx="9603275" cy="1049235"/>
          </a:xfrm>
        </p:spPr>
        <p:txBody>
          <a:bodyPr/>
          <a:lstStyle/>
          <a:p>
            <a:r>
              <a:rPr lang="en-US" b="1" dirty="0"/>
              <a:t>DANH</a:t>
            </a:r>
            <a:r>
              <a:rPr lang="vi-VN" b="1" dirty="0"/>
              <a:t> SÁCH THÀNH VIÊN NHÓM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0785574"/>
              </p:ext>
            </p:extLst>
          </p:nvPr>
        </p:nvGraphicFramePr>
        <p:xfrm>
          <a:off x="1451580" y="1853753"/>
          <a:ext cx="9603274" cy="3195766"/>
        </p:xfrm>
        <a:graphic>
          <a:graphicData uri="http://schemas.openxmlformats.org/drawingml/2006/table">
            <a:tbl>
              <a:tblPr firstRow="1" firstCol="1" bandRow="1">
                <a:tableStyleId>{5C22544A-7EE6-4342-B048-85BDC9FD1C3A}</a:tableStyleId>
              </a:tblPr>
              <a:tblGrid>
                <a:gridCol w="3168216">
                  <a:extLst>
                    <a:ext uri="{9D8B030D-6E8A-4147-A177-3AD203B41FA5}">
                      <a16:colId xmlns:a16="http://schemas.microsoft.com/office/drawing/2014/main" val="3811461251"/>
                    </a:ext>
                  </a:extLst>
                </a:gridCol>
                <a:gridCol w="6435058">
                  <a:extLst>
                    <a:ext uri="{9D8B030D-6E8A-4147-A177-3AD203B41FA5}">
                      <a16:colId xmlns:a16="http://schemas.microsoft.com/office/drawing/2014/main" val="2617712310"/>
                    </a:ext>
                  </a:extLst>
                </a:gridCol>
              </a:tblGrid>
              <a:tr h="456538">
                <a:tc>
                  <a:txBody>
                    <a:bodyPr/>
                    <a:lstStyle/>
                    <a:p>
                      <a:pPr marL="0" marR="0">
                        <a:lnSpc>
                          <a:spcPct val="115000"/>
                        </a:lnSpc>
                        <a:spcBef>
                          <a:spcPts val="0"/>
                        </a:spcBef>
                        <a:spcAft>
                          <a:spcPts val="0"/>
                        </a:spcAft>
                      </a:pPr>
                      <a:r>
                        <a:rPr lang="vi-VN" sz="1400">
                          <a:effectLst/>
                        </a:rPr>
                        <a:t>Mã số sinh viên</a:t>
                      </a:r>
                      <a:endParaRPr lang="en-US"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a:lnSpc>
                          <a:spcPct val="115000"/>
                        </a:lnSpc>
                        <a:spcBef>
                          <a:spcPts val="0"/>
                        </a:spcBef>
                        <a:spcAft>
                          <a:spcPts val="0"/>
                        </a:spcAft>
                      </a:pPr>
                      <a:r>
                        <a:rPr lang="vi-VN" sz="1400">
                          <a:effectLst/>
                        </a:rPr>
                        <a:t>Họ và tên</a:t>
                      </a:r>
                      <a:endParaRPr lang="en-US" sz="110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665908117"/>
                  </a:ext>
                </a:extLst>
              </a:tr>
              <a:tr h="456538">
                <a:tc>
                  <a:txBody>
                    <a:bodyPr/>
                    <a:lstStyle/>
                    <a:p>
                      <a:pPr marL="0" marR="0">
                        <a:lnSpc>
                          <a:spcPct val="115000"/>
                        </a:lnSpc>
                        <a:spcBef>
                          <a:spcPts val="0"/>
                        </a:spcBef>
                        <a:spcAft>
                          <a:spcPts val="0"/>
                        </a:spcAft>
                      </a:pPr>
                      <a:r>
                        <a:rPr lang="vi-VN" sz="1400">
                          <a:effectLst/>
                        </a:rPr>
                        <a:t>2001181235</a:t>
                      </a:r>
                      <a:endParaRPr lang="en-US"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a:lnSpc>
                          <a:spcPct val="115000"/>
                        </a:lnSpc>
                        <a:spcBef>
                          <a:spcPts val="0"/>
                        </a:spcBef>
                        <a:spcAft>
                          <a:spcPts val="0"/>
                        </a:spcAft>
                      </a:pPr>
                      <a:r>
                        <a:rPr lang="vi-VN" sz="1400" dirty="0">
                          <a:effectLst/>
                        </a:rPr>
                        <a:t>Tô Đình Nhân</a:t>
                      </a:r>
                      <a:endParaRPr lang="en-US" sz="1100"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200950400"/>
                  </a:ext>
                </a:extLst>
              </a:tr>
              <a:tr h="456538">
                <a:tc>
                  <a:txBody>
                    <a:bodyPr/>
                    <a:lstStyle/>
                    <a:p>
                      <a:pPr marL="0" marR="0">
                        <a:lnSpc>
                          <a:spcPct val="115000"/>
                        </a:lnSpc>
                        <a:spcBef>
                          <a:spcPts val="0"/>
                        </a:spcBef>
                        <a:spcAft>
                          <a:spcPts val="0"/>
                        </a:spcAft>
                      </a:pPr>
                      <a:r>
                        <a:rPr lang="vi-VN" sz="1400">
                          <a:effectLst/>
                        </a:rPr>
                        <a:t>2001181007</a:t>
                      </a:r>
                      <a:endParaRPr lang="en-US"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a:lnSpc>
                          <a:spcPct val="115000"/>
                        </a:lnSpc>
                        <a:spcBef>
                          <a:spcPts val="0"/>
                        </a:spcBef>
                        <a:spcAft>
                          <a:spcPts val="0"/>
                        </a:spcAft>
                      </a:pPr>
                      <a:r>
                        <a:rPr lang="vi-VN" sz="1400">
                          <a:effectLst/>
                        </a:rPr>
                        <a:t>Vũ Hoàng Thiên Ân</a:t>
                      </a:r>
                      <a:endParaRPr lang="en-US" sz="110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3586921201"/>
                  </a:ext>
                </a:extLst>
              </a:tr>
              <a:tr h="456538">
                <a:tc>
                  <a:txBody>
                    <a:bodyPr/>
                    <a:lstStyle/>
                    <a:p>
                      <a:pPr marL="0" marR="0">
                        <a:lnSpc>
                          <a:spcPct val="115000"/>
                        </a:lnSpc>
                        <a:spcBef>
                          <a:spcPts val="0"/>
                        </a:spcBef>
                        <a:spcAft>
                          <a:spcPts val="0"/>
                        </a:spcAft>
                      </a:pPr>
                      <a:r>
                        <a:rPr lang="vi-VN" sz="1400">
                          <a:effectLst/>
                        </a:rPr>
                        <a:t>2001181111</a:t>
                      </a:r>
                      <a:endParaRPr lang="en-US"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a:lnSpc>
                          <a:spcPct val="115000"/>
                        </a:lnSpc>
                        <a:spcBef>
                          <a:spcPts val="0"/>
                        </a:spcBef>
                        <a:spcAft>
                          <a:spcPts val="0"/>
                        </a:spcAft>
                      </a:pPr>
                      <a:r>
                        <a:rPr lang="vi-VN" sz="1400">
                          <a:effectLst/>
                        </a:rPr>
                        <a:t>Lữ Hoàng Hiếu</a:t>
                      </a:r>
                      <a:endParaRPr lang="en-US" sz="110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3183897568"/>
                  </a:ext>
                </a:extLst>
              </a:tr>
              <a:tr h="456538">
                <a:tc>
                  <a:txBody>
                    <a:bodyPr/>
                    <a:lstStyle/>
                    <a:p>
                      <a:pPr marL="0" marR="0">
                        <a:lnSpc>
                          <a:spcPct val="115000"/>
                        </a:lnSpc>
                        <a:spcBef>
                          <a:spcPts val="0"/>
                        </a:spcBef>
                        <a:spcAft>
                          <a:spcPts val="0"/>
                        </a:spcAft>
                      </a:pPr>
                      <a:r>
                        <a:rPr lang="vi-VN" sz="1400">
                          <a:effectLst/>
                        </a:rPr>
                        <a:t>2001181412</a:t>
                      </a:r>
                      <a:endParaRPr lang="en-US"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a:lnSpc>
                          <a:spcPct val="115000"/>
                        </a:lnSpc>
                        <a:spcBef>
                          <a:spcPts val="0"/>
                        </a:spcBef>
                        <a:spcAft>
                          <a:spcPts val="0"/>
                        </a:spcAft>
                      </a:pPr>
                      <a:r>
                        <a:rPr lang="vi-VN" sz="1400">
                          <a:effectLst/>
                        </a:rPr>
                        <a:t>Võ Bội Tuyền</a:t>
                      </a:r>
                      <a:endParaRPr lang="en-US" sz="110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583801995"/>
                  </a:ext>
                </a:extLst>
              </a:tr>
              <a:tr h="456538">
                <a:tc>
                  <a:txBody>
                    <a:bodyPr/>
                    <a:lstStyle/>
                    <a:p>
                      <a:pPr marL="0" marR="0">
                        <a:lnSpc>
                          <a:spcPct val="115000"/>
                        </a:lnSpc>
                        <a:spcBef>
                          <a:spcPts val="0"/>
                        </a:spcBef>
                        <a:spcAft>
                          <a:spcPts val="0"/>
                        </a:spcAft>
                      </a:pPr>
                      <a:r>
                        <a:rPr lang="vi-VN" sz="1400">
                          <a:effectLst/>
                        </a:rPr>
                        <a:t>2001180419</a:t>
                      </a:r>
                      <a:endParaRPr lang="en-US"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a:lnSpc>
                          <a:spcPct val="115000"/>
                        </a:lnSpc>
                        <a:spcBef>
                          <a:spcPts val="0"/>
                        </a:spcBef>
                        <a:spcAft>
                          <a:spcPts val="0"/>
                        </a:spcAft>
                      </a:pPr>
                      <a:r>
                        <a:rPr lang="vi-VN" sz="1400">
                          <a:effectLst/>
                        </a:rPr>
                        <a:t>Nguyễn Văn Thảo</a:t>
                      </a:r>
                      <a:endParaRPr lang="en-US" sz="110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887690179"/>
                  </a:ext>
                </a:extLst>
              </a:tr>
              <a:tr h="456538">
                <a:tc>
                  <a:txBody>
                    <a:bodyPr/>
                    <a:lstStyle/>
                    <a:p>
                      <a:pPr marL="0" marR="0">
                        <a:lnSpc>
                          <a:spcPct val="115000"/>
                        </a:lnSpc>
                        <a:spcBef>
                          <a:spcPts val="0"/>
                        </a:spcBef>
                        <a:spcAft>
                          <a:spcPts val="0"/>
                        </a:spcAft>
                      </a:pPr>
                      <a:r>
                        <a:rPr lang="vi-VN" sz="1400">
                          <a:effectLst/>
                        </a:rPr>
                        <a:t>2001181284</a:t>
                      </a:r>
                      <a:endParaRPr lang="en-US"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a:lnSpc>
                          <a:spcPct val="115000"/>
                        </a:lnSpc>
                        <a:spcBef>
                          <a:spcPts val="0"/>
                        </a:spcBef>
                        <a:spcAft>
                          <a:spcPts val="0"/>
                        </a:spcAft>
                      </a:pPr>
                      <a:r>
                        <a:rPr lang="vi-VN" sz="1400" dirty="0">
                          <a:effectLst/>
                        </a:rPr>
                        <a:t>Nguyễn Hoàng Quý</a:t>
                      </a:r>
                      <a:endParaRPr lang="en-US" sz="1100"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79953194"/>
                  </a:ext>
                </a:extLst>
              </a:tr>
            </a:tbl>
          </a:graphicData>
        </a:graphic>
      </p:graphicFrame>
    </p:spTree>
    <p:extLst>
      <p:ext uri="{BB962C8B-B14F-4D97-AF65-F5344CB8AC3E}">
        <p14:creationId xmlns:p14="http://schemas.microsoft.com/office/powerpoint/2010/main" val="37272176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4519"/>
            <a:ext cx="12191999" cy="1049235"/>
          </a:xfrm>
        </p:spPr>
        <p:txBody>
          <a:bodyPr>
            <a:noAutofit/>
          </a:bodyPr>
          <a:lstStyle/>
          <a:p>
            <a:pPr algn="ctr"/>
            <a:r>
              <a:rPr lang="en-US" sz="3600" b="1" dirty="0" err="1">
                <a:solidFill>
                  <a:srgbClr val="FF0000"/>
                </a:solidFill>
                <a:latin typeface="Times New Roman" panose="02020603050405020304" pitchFamily="18" charset="0"/>
                <a:cs typeface="Times New Roman" panose="02020603050405020304" pitchFamily="18" charset="0"/>
              </a:rPr>
              <a:t>Thực</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nghiệm</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ảo</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hóa</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ứng</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dụng</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với</a:t>
            </a:r>
            <a:r>
              <a:rPr lang="en-US" sz="3600" b="1" dirty="0">
                <a:solidFill>
                  <a:srgbClr val="FF0000"/>
                </a:solidFill>
                <a:latin typeface="Times New Roman" panose="02020603050405020304" pitchFamily="18" charset="0"/>
                <a:cs typeface="Times New Roman" panose="02020603050405020304" pitchFamily="18" charset="0"/>
              </a:rPr>
              <a:t> Docker</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1853754"/>
            <a:ext cx="12191998" cy="3612591"/>
          </a:xfrm>
        </p:spPr>
        <p:txBody>
          <a:bodyPr>
            <a:noAutofit/>
          </a:bodyPr>
          <a:lstStyle/>
          <a:p>
            <a:pPr lvl="1" algn="just"/>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nói</a:t>
            </a:r>
            <a:r>
              <a:rPr lang="en-US" sz="2800" dirty="0" smtClean="0">
                <a:latin typeface="Times New Roman" panose="02020603050405020304" pitchFamily="18" charset="0"/>
                <a:cs typeface="Times New Roman" panose="02020603050405020304" pitchFamily="18" charset="0"/>
              </a:rPr>
              <a:t> ở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DockerFile</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trò</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script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build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image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Container, </a:t>
            </a:r>
            <a:r>
              <a:rPr lang="en-US" sz="2800" dirty="0" err="1" smtClean="0">
                <a:latin typeface="Times New Roman" panose="02020603050405020304" pitchFamily="18" charset="0"/>
                <a:cs typeface="Times New Roman" panose="02020603050405020304" pitchFamily="18" charset="0"/>
              </a:rPr>
              <a:t>bao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lệnh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nhau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Image </a:t>
            </a:r>
            <a:r>
              <a:rPr lang="en-US" sz="2800" dirty="0" err="1" smtClean="0">
                <a:latin typeface="Times New Roman" panose="02020603050405020304" pitchFamily="18" charset="0"/>
                <a:cs typeface="Times New Roman" panose="02020603050405020304" pitchFamily="18" charset="0"/>
              </a:rPr>
              <a:t>gốc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Image </a:t>
            </a:r>
            <a:r>
              <a:rPr lang="en-US" sz="2800" dirty="0" err="1" smtClean="0">
                <a:latin typeface="Times New Roman" panose="02020603050405020304" pitchFamily="18" charset="0"/>
                <a:cs typeface="Times New Roman" panose="02020603050405020304" pitchFamily="18" charset="0"/>
              </a:rPr>
              <a:t>mới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DockerFile</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file </a:t>
            </a:r>
            <a:r>
              <a:rPr lang="en-US" sz="2800" dirty="0" err="1" smtClean="0">
                <a:latin typeface="Times New Roman" panose="02020603050405020304" pitchFamily="18" charset="0"/>
                <a:cs typeface="Times New Roman" panose="02020603050405020304" pitchFamily="18" charset="0"/>
              </a:rPr>
              <a:t>dạng</a:t>
            </a:r>
            <a:r>
              <a:rPr lang="en-US" sz="2800" dirty="0" smtClean="0">
                <a:latin typeface="Times New Roman" panose="02020603050405020304" pitchFamily="18" charset="0"/>
                <a:cs typeface="Times New Roman" panose="02020603050405020304" pitchFamily="18" charset="0"/>
              </a:rPr>
              <a:t> Text,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đuôi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giúp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cấu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trúc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Docker Image </a:t>
            </a:r>
            <a:r>
              <a:rPr lang="en-US" sz="2800" dirty="0" err="1" smtClean="0">
                <a:latin typeface="Times New Roman" panose="02020603050405020304" pitchFamily="18" charset="0"/>
                <a:cs typeface="Times New Roman" panose="02020603050405020304" pitchFamily="18" charset="0"/>
              </a:rPr>
              <a:t>nhờ</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chứa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lệnh</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DockerFile</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giúp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hóa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lúc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bắt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đầu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lúc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thúc</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7627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04519"/>
            <a:ext cx="12191999" cy="10492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4000" b="1" dirty="0" err="1">
                <a:solidFill>
                  <a:srgbClr val="FF0000"/>
                </a:solidFill>
                <a:latin typeface="Times New Roman" panose="02020603050405020304" pitchFamily="18" charset="0"/>
                <a:cs typeface="Times New Roman" panose="02020603050405020304" pitchFamily="18" charset="0"/>
              </a:rPr>
              <a:t>Tiến</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trình</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trong</a:t>
            </a:r>
            <a:r>
              <a:rPr lang="en-US" sz="4000" b="1" dirty="0">
                <a:solidFill>
                  <a:srgbClr val="FF0000"/>
                </a:solidFill>
                <a:latin typeface="Times New Roman" panose="02020603050405020304" pitchFamily="18" charset="0"/>
                <a:cs typeface="Times New Roman" panose="02020603050405020304" pitchFamily="18" charset="0"/>
              </a:rPr>
              <a:t> Docker</a:t>
            </a:r>
            <a:endParaRPr lang="en-US" sz="4400"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descr="C:\Users\Nhan\Downloads\tientrinh.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113" y="1853754"/>
            <a:ext cx="9611139" cy="3612009"/>
          </a:xfrm>
          <a:prstGeom prst="rect">
            <a:avLst/>
          </a:prstGeom>
          <a:noFill/>
          <a:ln>
            <a:noFill/>
          </a:ln>
        </p:spPr>
      </p:pic>
    </p:spTree>
    <p:extLst>
      <p:ext uri="{BB962C8B-B14F-4D97-AF65-F5344CB8AC3E}">
        <p14:creationId xmlns:p14="http://schemas.microsoft.com/office/powerpoint/2010/main" val="20764090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err="1">
                <a:solidFill>
                  <a:srgbClr val="FF0000"/>
                </a:solidFill>
                <a:latin typeface="Times New Roman" panose="02020603050405020304" pitchFamily="18" charset="0"/>
                <a:cs typeface="Times New Roman" panose="02020603050405020304" pitchFamily="18" charset="0"/>
              </a:rPr>
              <a:t>Các</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lệnh</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cơ</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bản</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trong</a:t>
            </a:r>
            <a:r>
              <a:rPr lang="en-US" sz="3600" b="1" dirty="0">
                <a:solidFill>
                  <a:srgbClr val="FF0000"/>
                </a:solidFill>
                <a:latin typeface="Times New Roman" panose="02020603050405020304" pitchFamily="18" charset="0"/>
                <a:cs typeface="Times New Roman" panose="02020603050405020304" pitchFamily="18" charset="0"/>
              </a:rPr>
              <a:t> Docker</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600" b="1" dirty="0" err="1">
                <a:latin typeface="Times New Roman" panose="02020603050405020304" pitchFamily="18" charset="0"/>
                <a:cs typeface="Times New Roman" panose="02020603050405020304" pitchFamily="18" charset="0"/>
              </a:rPr>
              <a:t>Hiển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thị</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danh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sách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các</a:t>
            </a:r>
            <a:r>
              <a:rPr lang="en-US" sz="2600" b="1" dirty="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Image:</a:t>
            </a:r>
          </a:p>
          <a:p>
            <a:endParaRPr lang="en-US" sz="2600" b="1" dirty="0" smtClean="0">
              <a:latin typeface="Times New Roman" panose="02020603050405020304" pitchFamily="18" charset="0"/>
              <a:cs typeface="Times New Roman" panose="02020603050405020304" pitchFamily="18" charset="0"/>
            </a:endParaRPr>
          </a:p>
          <a:p>
            <a:endParaRPr lang="en-US" sz="2600" b="1" dirty="0" smtClean="0">
              <a:latin typeface="Times New Roman" panose="02020603050405020304" pitchFamily="18" charset="0"/>
              <a:cs typeface="Times New Roman" panose="02020603050405020304" pitchFamily="18" charset="0"/>
            </a:endParaRPr>
          </a:p>
          <a:p>
            <a:endParaRPr lang="en-US" sz="2600" b="1" dirty="0">
              <a:latin typeface="Times New Roman" panose="02020603050405020304" pitchFamily="18" charset="0"/>
              <a:cs typeface="Times New Roman" panose="02020603050405020304" pitchFamily="18" charset="0"/>
            </a:endParaRPr>
          </a:p>
          <a:p>
            <a:r>
              <a:rPr lang="en-US" sz="2600" b="1" dirty="0" err="1" smtClean="0">
                <a:latin typeface="Times New Roman" panose="02020603050405020304" pitchFamily="18" charset="0"/>
                <a:cs typeface="Times New Roman" panose="02020603050405020304" pitchFamily="18" charset="0"/>
              </a:rPr>
              <a:t>Tải</a:t>
            </a:r>
            <a:r>
              <a:rPr lang="en-US" sz="2600" b="1" dirty="0" smtClean="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Image </a:t>
            </a:r>
            <a:r>
              <a:rPr lang="en-US" sz="2600" b="1" dirty="0" err="1">
                <a:latin typeface="Times New Roman" panose="02020603050405020304" pitchFamily="18" charset="0"/>
                <a:cs typeface="Times New Roman" panose="02020603050405020304" pitchFamily="18" charset="0"/>
              </a:rPr>
              <a:t>về</a:t>
            </a:r>
            <a:r>
              <a:rPr lang="en-US" sz="2600" b="1" dirty="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local</a:t>
            </a:r>
          </a:p>
          <a:p>
            <a:pPr marL="457200" lvl="1" indent="0">
              <a:buNone/>
            </a:pPr>
            <a:r>
              <a:rPr lang="en-US" sz="2600" dirty="0">
                <a:latin typeface="Times New Roman" panose="02020603050405020304" pitchFamily="18" charset="0"/>
                <a:cs typeface="Times New Roman" panose="02020603050405020304" pitchFamily="18" charset="0"/>
              </a:rPr>
              <a:t>Docker pull &lt;</a:t>
            </a:r>
            <a:r>
              <a:rPr lang="en-US" sz="2600" dirty="0" err="1">
                <a:latin typeface="Times New Roman" panose="02020603050405020304" pitchFamily="18" charset="0"/>
                <a:cs typeface="Times New Roman" panose="02020603050405020304" pitchFamily="18" charset="0"/>
              </a:rPr>
              <a:t>name_image:tag</a:t>
            </a:r>
            <a:r>
              <a:rPr lang="en-US" sz="2600" dirty="0">
                <a:latin typeface="Times New Roman" panose="02020603050405020304" pitchFamily="18" charset="0"/>
                <a:cs typeface="Times New Roman" panose="02020603050405020304" pitchFamily="18" charset="0"/>
              </a:rPr>
              <a:t>&gt;</a:t>
            </a:r>
          </a:p>
          <a:p>
            <a:pPr marL="457200" lvl="1" indent="0">
              <a:buNone/>
            </a:pPr>
            <a:r>
              <a:rPr lang="en-US" sz="2600" dirty="0" err="1">
                <a:latin typeface="Times New Roman" panose="02020603050405020304" pitchFamily="18" charset="0"/>
                <a:cs typeface="Times New Roman" panose="02020603050405020304" pitchFamily="18" charset="0"/>
              </a:rPr>
              <a:t>Vd</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docker</a:t>
            </a:r>
            <a:r>
              <a:rPr lang="en-US" sz="2600" dirty="0">
                <a:latin typeface="Times New Roman" panose="02020603050405020304" pitchFamily="18" charset="0"/>
                <a:cs typeface="Times New Roman" panose="02020603050405020304" pitchFamily="18" charset="0"/>
              </a:rPr>
              <a:t> pull </a:t>
            </a:r>
            <a:r>
              <a:rPr lang="en-US" sz="2600" dirty="0" smtClean="0">
                <a:latin typeface="Times New Roman" panose="02020603050405020304" pitchFamily="18" charset="0"/>
                <a:cs typeface="Times New Roman" panose="02020603050405020304" pitchFamily="18" charset="0"/>
              </a:rPr>
              <a:t>Ubuntu</a:t>
            </a:r>
            <a:endParaRPr lang="en-US" sz="2600" b="1" dirty="0" smtClean="0">
              <a:latin typeface="Times New Roman" panose="02020603050405020304" pitchFamily="18" charset="0"/>
              <a:cs typeface="Times New Roman" panose="02020603050405020304" pitchFamily="18" charset="0"/>
            </a:endParaRPr>
          </a:p>
          <a:p>
            <a:pPr marL="0" indent="0">
              <a:buNone/>
            </a:pPr>
            <a:endParaRPr lang="en-US" sz="2600" b="1" dirty="0" smtClean="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451579" y="2554357"/>
            <a:ext cx="9603275" cy="1868556"/>
          </a:xfrm>
          <a:prstGeom prst="rect">
            <a:avLst/>
          </a:prstGeom>
        </p:spPr>
      </p:pic>
    </p:spTree>
    <p:extLst>
      <p:ext uri="{BB962C8B-B14F-4D97-AF65-F5344CB8AC3E}">
        <p14:creationId xmlns:p14="http://schemas.microsoft.com/office/powerpoint/2010/main" val="26575732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 y="793219"/>
            <a:ext cx="12191999" cy="5816303"/>
          </a:xfrm>
        </p:spPr>
        <p:txBody>
          <a:bodyPr>
            <a:noAutofit/>
          </a:bodyPr>
          <a:lstStyle/>
          <a:p>
            <a:pPr lvl="0" algn="just"/>
            <a:r>
              <a:rPr lang="en-US" sz="2400" b="1" dirty="0" err="1">
                <a:latin typeface="Times New Roman" panose="02020603050405020304" pitchFamily="18" charset="0"/>
                <a:cs typeface="Times New Roman" panose="02020603050405020304" pitchFamily="18" charset="0"/>
              </a:rPr>
              <a:t>Chạy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một</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Image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Docker run –name &lt;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container&gt; -v &lt;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&gt; : &lt;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container &gt; -p &lt;port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&gt; : &lt;port container&gt; &lt;image name&gt; </a:t>
            </a:r>
            <a:r>
              <a:rPr lang="en-US" sz="2400" dirty="0" smtClean="0">
                <a:latin typeface="Times New Roman" panose="02020603050405020304" pitchFamily="18" charset="0"/>
                <a:cs typeface="Times New Roman" panose="02020603050405020304" pitchFamily="18" charset="0"/>
              </a:rPr>
              <a:t>bash</a:t>
            </a:r>
            <a:endParaRPr lang="en-US"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Vd</a:t>
            </a:r>
            <a:r>
              <a:rPr lang="en-US" sz="2400" dirty="0">
                <a:latin typeface="Times New Roman" panose="02020603050405020304" pitchFamily="18" charset="0"/>
                <a:cs typeface="Times New Roman" panose="02020603050405020304" pitchFamily="18" charset="0"/>
              </a:rPr>
              <a:t> : </a:t>
            </a:r>
            <a:r>
              <a:rPr lang="en-US" sz="2400" i="1" dirty="0" err="1">
                <a:latin typeface="Times New Roman" panose="02020603050405020304" pitchFamily="18" charset="0"/>
                <a:cs typeface="Times New Roman" panose="02020603050405020304" pitchFamily="18" charset="0"/>
              </a:rPr>
              <a:t>docker</a:t>
            </a:r>
            <a:r>
              <a:rPr lang="en-US" sz="2400" i="1" dirty="0">
                <a:latin typeface="Times New Roman" panose="02020603050405020304" pitchFamily="18" charset="0"/>
                <a:cs typeface="Times New Roman" panose="02020603050405020304" pitchFamily="18" charset="0"/>
              </a:rPr>
              <a:t> run –name  </a:t>
            </a:r>
            <a:r>
              <a:rPr lang="en-US" sz="2400" i="1" dirty="0" err="1">
                <a:latin typeface="Times New Roman" panose="02020603050405020304" pitchFamily="18" charset="0"/>
                <a:cs typeface="Times New Roman" panose="02020603050405020304" pitchFamily="18" charset="0"/>
              </a:rPr>
              <a:t>eva_nginx</a:t>
            </a:r>
            <a:r>
              <a:rPr lang="en-US" sz="2400" i="1" dirty="0">
                <a:latin typeface="Times New Roman" panose="02020603050405020304" pitchFamily="18" charset="0"/>
                <a:cs typeface="Times New Roman" panose="02020603050405020304" pitchFamily="18" charset="0"/>
              </a:rPr>
              <a:t>  -p 80:80 -d </a:t>
            </a:r>
            <a:r>
              <a:rPr lang="en-US" sz="2400" i="1" dirty="0" err="1">
                <a:latin typeface="Times New Roman" panose="02020603050405020304" pitchFamily="18" charset="0"/>
                <a:cs typeface="Times New Roman" panose="02020603050405020304" pitchFamily="18" charset="0"/>
              </a:rPr>
              <a:t>nginx</a:t>
            </a:r>
            <a:r>
              <a:rPr lang="en-US" sz="2400" dirty="0">
                <a:latin typeface="Times New Roman" panose="02020603050405020304" pitchFamily="18" charset="0"/>
                <a:cs typeface="Times New Roman" panose="02020603050405020304" pitchFamily="18" charset="0"/>
              </a:rPr>
              <a:t> </a:t>
            </a:r>
          </a:p>
          <a:p>
            <a:pPr algn="just"/>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docker</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run :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docker</a:t>
            </a:r>
            <a:endParaRPr lang="en-US" sz="2400" dirty="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 –name </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container ở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eva_nginx</a:t>
            </a:r>
            <a:r>
              <a:rPr lang="en-US" sz="2400" dirty="0">
                <a:latin typeface="Times New Roman" panose="02020603050405020304" pitchFamily="18" charset="0"/>
                <a:cs typeface="Times New Roman" panose="02020603050405020304" pitchFamily="18" charset="0"/>
              </a:rPr>
              <a:t> . Name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docker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genate</a:t>
            </a:r>
            <a:r>
              <a:rPr lang="en-US" sz="2400" dirty="0">
                <a:latin typeface="Times New Roman" panose="02020603050405020304" pitchFamily="18" charset="0"/>
                <a:cs typeface="Times New Roman" panose="02020603050405020304" pitchFamily="18" charset="0"/>
              </a:rPr>
              <a:t>.</a:t>
            </a:r>
          </a:p>
          <a:p>
            <a:pPr algn="just"/>
            <a:r>
              <a:rPr lang="en-US" sz="2400" b="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port container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IP public  </a:t>
            </a:r>
            <a:r>
              <a:rPr lang="en-US" sz="2400" b="1" dirty="0">
                <a:latin typeface="Times New Roman" panose="02020603050405020304" pitchFamily="18" charset="0"/>
                <a:cs typeface="Times New Roman" panose="02020603050405020304" pitchFamily="18" charset="0"/>
              </a:rPr>
              <a:t>192.168.99.100</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 : </a:t>
            </a:r>
            <a:r>
              <a:rPr lang="en-US" sz="2400" dirty="0" err="1">
                <a:latin typeface="Times New Roman" panose="02020603050405020304" pitchFamily="18" charset="0"/>
                <a:cs typeface="Times New Roman" panose="02020603050405020304" pitchFamily="18" charset="0"/>
              </a:rPr>
              <a:t>bật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background</a:t>
            </a:r>
          </a:p>
          <a:p>
            <a:pPr algn="just"/>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nginx</a:t>
            </a:r>
            <a:r>
              <a:rPr lang="en-US" sz="2400" b="1"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image</a:t>
            </a:r>
          </a:p>
          <a:p>
            <a:pPr algn="just"/>
            <a:endParaRPr lang="en-US" dirty="0"/>
          </a:p>
        </p:txBody>
      </p:sp>
      <p:sp>
        <p:nvSpPr>
          <p:cNvPr id="4" name="Title 1"/>
          <p:cNvSpPr txBox="1">
            <a:spLocks/>
          </p:cNvSpPr>
          <p:nvPr/>
        </p:nvSpPr>
        <p:spPr>
          <a:xfrm>
            <a:off x="1294361" y="0"/>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3600" b="1" dirty="0" err="1" smtClean="0">
                <a:solidFill>
                  <a:srgbClr val="FF0000"/>
                </a:solidFill>
                <a:latin typeface="Times New Roman" panose="02020603050405020304" pitchFamily="18" charset="0"/>
                <a:cs typeface="Times New Roman" panose="02020603050405020304" pitchFamily="18" charset="0"/>
              </a:rPr>
              <a:t>Các</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lệnh</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cơ</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bản</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trong</a:t>
            </a:r>
            <a:r>
              <a:rPr lang="en-US" sz="3600" b="1" dirty="0" smtClean="0">
                <a:solidFill>
                  <a:srgbClr val="FF0000"/>
                </a:solidFill>
                <a:latin typeface="Times New Roman" panose="02020603050405020304" pitchFamily="18" charset="0"/>
                <a:cs typeface="Times New Roman" panose="02020603050405020304" pitchFamily="18" charset="0"/>
              </a:rPr>
              <a:t> Docker</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8653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8" y="1858617"/>
            <a:ext cx="9603275" cy="4263887"/>
          </a:xfrm>
        </p:spPr>
        <p:txBody>
          <a:bodyPr>
            <a:noAutofit/>
          </a:bodyPr>
          <a:lstStyle/>
          <a:p>
            <a:pPr lvl="0" algn="just"/>
            <a:r>
              <a:rPr lang="en-US" sz="2600" b="1" dirty="0" err="1">
                <a:latin typeface="Times New Roman" panose="02020603050405020304" pitchFamily="18" charset="0"/>
                <a:cs typeface="Times New Roman" panose="02020603050405020304" pitchFamily="18" charset="0"/>
              </a:rPr>
              <a:t>Liệt</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kê</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các</a:t>
            </a:r>
            <a:r>
              <a:rPr lang="en-US" sz="2600" b="1" dirty="0">
                <a:latin typeface="Times New Roman" panose="02020603050405020304" pitchFamily="18" charset="0"/>
                <a:cs typeface="Times New Roman" panose="02020603050405020304" pitchFamily="18" charset="0"/>
              </a:rPr>
              <a:t> Container</a:t>
            </a:r>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docker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ps</a:t>
            </a:r>
            <a:r>
              <a:rPr lang="en-US" sz="2600" dirty="0">
                <a:latin typeface="Times New Roman" panose="02020603050405020304" pitchFamily="18" charset="0"/>
                <a:cs typeface="Times New Roman" panose="02020603050405020304" pitchFamily="18" charset="0"/>
              </a:rPr>
              <a:t> -a (</a:t>
            </a:r>
            <a:r>
              <a:rPr lang="en-US" sz="2600" dirty="0" err="1">
                <a:latin typeface="Times New Roman" panose="02020603050405020304" pitchFamily="18" charset="0"/>
                <a:cs typeface="Times New Roman" panose="02020603050405020304" pitchFamily="18" charset="0"/>
              </a:rPr>
              <a:t>liệt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kê</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container)</a:t>
            </a:r>
          </a:p>
          <a:p>
            <a:pPr marL="0" indent="0" algn="just">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docker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ps</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chỉ</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kê</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container </a:t>
            </a:r>
            <a:r>
              <a:rPr lang="en-US" sz="2600" dirty="0" err="1">
                <a:latin typeface="Times New Roman" panose="02020603050405020304" pitchFamily="18" charset="0"/>
                <a:cs typeface="Times New Roman" panose="02020603050405020304" pitchFamily="18" charset="0"/>
              </a:rPr>
              <a:t>đang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chạy</a:t>
            </a:r>
            <a:r>
              <a:rPr lang="en-US" sz="2600" dirty="0">
                <a:latin typeface="Times New Roman" panose="02020603050405020304" pitchFamily="18" charset="0"/>
                <a:cs typeface="Times New Roman" panose="02020603050405020304" pitchFamily="18" charset="0"/>
              </a:rPr>
              <a:t> background)</a:t>
            </a:r>
          </a:p>
          <a:p>
            <a:pPr lvl="0" algn="just"/>
            <a:r>
              <a:rPr lang="en-US" sz="2600" b="1" dirty="0" err="1">
                <a:latin typeface="Times New Roman" panose="02020603050405020304" pitchFamily="18" charset="0"/>
                <a:cs typeface="Times New Roman" panose="02020603050405020304" pitchFamily="18" charset="0"/>
              </a:rPr>
              <a:t>Dừng</a:t>
            </a:r>
            <a:r>
              <a:rPr lang="en-US" sz="2600" b="1" dirty="0">
                <a:latin typeface="Times New Roman" panose="02020603050405020304" pitchFamily="18" charset="0"/>
                <a:cs typeface="Times New Roman" panose="02020603050405020304" pitchFamily="18" charset="0"/>
              </a:rPr>
              <a:t> Container </a:t>
            </a:r>
            <a:r>
              <a:rPr lang="en-US" sz="2600" b="1" dirty="0" err="1">
                <a:latin typeface="Times New Roman" panose="02020603050405020304" pitchFamily="18" charset="0"/>
                <a:cs typeface="Times New Roman" panose="02020603050405020304" pitchFamily="18" charset="0"/>
              </a:rPr>
              <a:t>đang</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chạy</a:t>
            </a:r>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docker</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stop &lt;</a:t>
            </a:r>
            <a:r>
              <a:rPr lang="en-US" sz="2600" dirty="0" err="1">
                <a:latin typeface="Times New Roman" panose="02020603050405020304" pitchFamily="18" charset="0"/>
                <a:cs typeface="Times New Roman" panose="02020603050405020304" pitchFamily="18" charset="0"/>
              </a:rPr>
              <a:t>container_id</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hoặc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name_container</a:t>
            </a:r>
            <a:r>
              <a:rPr lang="en-US" sz="2600" dirty="0" smtClean="0">
                <a:latin typeface="Times New Roman" panose="02020603050405020304" pitchFamily="18" charset="0"/>
                <a:cs typeface="Times New Roman" panose="02020603050405020304" pitchFamily="18" charset="0"/>
              </a:rPr>
              <a:t>&gt;</a:t>
            </a:r>
          </a:p>
          <a:p>
            <a:pPr marL="0" indent="0" algn="just">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docker</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stop $(</a:t>
            </a:r>
            <a:r>
              <a:rPr lang="en-US" sz="2600" dirty="0" err="1">
                <a:latin typeface="Times New Roman" panose="02020603050405020304" pitchFamily="18" charset="0"/>
                <a:cs typeface="Times New Roman" panose="02020603050405020304" pitchFamily="18" charset="0"/>
              </a:rPr>
              <a:t>docker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ps</a:t>
            </a:r>
            <a:r>
              <a:rPr lang="en-US" sz="2600" dirty="0">
                <a:latin typeface="Times New Roman" panose="02020603050405020304" pitchFamily="18" charset="0"/>
                <a:cs typeface="Times New Roman" panose="02020603050405020304" pitchFamily="18" charset="0"/>
              </a:rPr>
              <a:t> –a –q) (</a:t>
            </a:r>
            <a:r>
              <a:rPr lang="en-US" sz="2600" dirty="0" err="1">
                <a:latin typeface="Times New Roman" panose="02020603050405020304" pitchFamily="18" charset="0"/>
                <a:cs typeface="Times New Roman" panose="02020603050405020304" pitchFamily="18" charset="0"/>
              </a:rPr>
              <a:t>Dừng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docker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đang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dùng</a:t>
            </a:r>
            <a:r>
              <a:rPr lang="en-US" sz="2600" dirty="0" smtClean="0">
                <a:latin typeface="Times New Roman" panose="02020603050405020304" pitchFamily="18" charset="0"/>
                <a:cs typeface="Times New Roman" panose="02020603050405020304" pitchFamily="18" charset="0"/>
              </a:rPr>
              <a:t>)</a:t>
            </a:r>
          </a:p>
          <a:p>
            <a:pPr algn="just"/>
            <a:endParaRPr lang="en-US" sz="26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451578" y="966497"/>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3600" b="1" dirty="0" err="1" smtClean="0">
                <a:solidFill>
                  <a:srgbClr val="FF0000"/>
                </a:solidFill>
                <a:latin typeface="Times New Roman" panose="02020603050405020304" pitchFamily="18" charset="0"/>
                <a:cs typeface="Times New Roman" panose="02020603050405020304" pitchFamily="18" charset="0"/>
              </a:rPr>
              <a:t>Các</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lệnh</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cơ</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bản</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trong</a:t>
            </a:r>
            <a:r>
              <a:rPr lang="en-US" sz="3600" b="1" dirty="0" smtClean="0">
                <a:solidFill>
                  <a:srgbClr val="FF0000"/>
                </a:solidFill>
                <a:latin typeface="Times New Roman" panose="02020603050405020304" pitchFamily="18" charset="0"/>
                <a:cs typeface="Times New Roman" panose="02020603050405020304" pitchFamily="18" charset="0"/>
              </a:rPr>
              <a:t> Docker</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4371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451578" y="966497"/>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3600" b="1" dirty="0" err="1" smtClean="0">
                <a:solidFill>
                  <a:srgbClr val="FF0000"/>
                </a:solidFill>
                <a:latin typeface="Times New Roman" panose="02020603050405020304" pitchFamily="18" charset="0"/>
                <a:cs typeface="Times New Roman" panose="02020603050405020304" pitchFamily="18" charset="0"/>
              </a:rPr>
              <a:t>Các</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lệnh</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cơ</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bản</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trong</a:t>
            </a:r>
            <a:r>
              <a:rPr lang="en-US" sz="3600" b="1" dirty="0" smtClean="0">
                <a:solidFill>
                  <a:srgbClr val="FF0000"/>
                </a:solidFill>
                <a:latin typeface="Times New Roman" panose="02020603050405020304" pitchFamily="18" charset="0"/>
                <a:cs typeface="Times New Roman" panose="02020603050405020304" pitchFamily="18" charset="0"/>
              </a:rPr>
              <a:t> Docker</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451578" y="1709531"/>
            <a:ext cx="9603275" cy="4244007"/>
          </a:xfrm>
        </p:spPr>
        <p:txBody>
          <a:bodyPr>
            <a:noAutofit/>
          </a:bodyPr>
          <a:lstStyle/>
          <a:p>
            <a:pPr lvl="0" algn="just"/>
            <a:r>
              <a:rPr lang="en-US" sz="2800" b="1" dirty="0" err="1">
                <a:latin typeface="Times New Roman" panose="02020603050405020304" pitchFamily="18" charset="0"/>
                <a:cs typeface="Times New Roman" panose="02020603050405020304" pitchFamily="18" charset="0"/>
              </a:rPr>
              <a:t>Khởi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động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lại</a:t>
            </a:r>
            <a:r>
              <a:rPr lang="en-US" sz="2800" b="1" dirty="0">
                <a:latin typeface="Times New Roman" panose="02020603050405020304" pitchFamily="18" charset="0"/>
                <a:cs typeface="Times New Roman" panose="02020603050405020304" pitchFamily="18" charset="0"/>
              </a:rPr>
              <a:t> Container </a:t>
            </a:r>
            <a:r>
              <a:rPr lang="en-US" sz="2800" b="1" dirty="0" err="1">
                <a:latin typeface="Times New Roman" panose="02020603050405020304" pitchFamily="18" charset="0"/>
                <a:cs typeface="Times New Roman" panose="02020603050405020304" pitchFamily="18" charset="0"/>
              </a:rPr>
              <a:t>đã</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dừng</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Docker start &lt;</a:t>
            </a:r>
            <a:r>
              <a:rPr lang="en-US" sz="2800" dirty="0" err="1">
                <a:latin typeface="Times New Roman" panose="02020603050405020304" pitchFamily="18" charset="0"/>
                <a:cs typeface="Times New Roman" panose="02020603050405020304" pitchFamily="18" charset="0"/>
              </a:rPr>
              <a:t>container_id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name_container</a:t>
            </a:r>
            <a:r>
              <a:rPr lang="en-US" sz="2800" dirty="0">
                <a:latin typeface="Times New Roman" panose="02020603050405020304" pitchFamily="18" charset="0"/>
                <a:cs typeface="Times New Roman" panose="02020603050405020304" pitchFamily="18" charset="0"/>
              </a:rPr>
              <a:t>&gt;</a:t>
            </a:r>
            <a:endParaRPr lang="en-US" sz="2800" b="1" dirty="0" smtClean="0">
              <a:latin typeface="Times New Roman" panose="02020603050405020304" pitchFamily="18" charset="0"/>
              <a:cs typeface="Times New Roman" panose="02020603050405020304" pitchFamily="18" charset="0"/>
            </a:endParaRPr>
          </a:p>
          <a:p>
            <a:pPr lvl="0" algn="just"/>
            <a:r>
              <a:rPr lang="en-US" sz="2800" b="1" dirty="0" err="1" smtClean="0">
                <a:latin typeface="Times New Roman" panose="02020603050405020304" pitchFamily="18" charset="0"/>
                <a:cs typeface="Times New Roman" panose="02020603050405020304" pitchFamily="18" charset="0"/>
              </a:rPr>
              <a:t>Xóa</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Container </a:t>
            </a:r>
            <a:r>
              <a:rPr lang="en-US" sz="2800" b="1" dirty="0" err="1">
                <a:latin typeface="Times New Roman" panose="02020603050405020304" pitchFamily="18" charset="0"/>
                <a:cs typeface="Times New Roman" panose="02020603050405020304" pitchFamily="18" charset="0"/>
              </a:rPr>
              <a:t>không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còn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docker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rm</a:t>
            </a:r>
            <a:r>
              <a:rPr lang="en-US" sz="2800" dirty="0">
                <a:latin typeface="Times New Roman" panose="02020603050405020304" pitchFamily="18" charset="0"/>
                <a:cs typeface="Times New Roman" panose="02020603050405020304" pitchFamily="18" charset="0"/>
              </a:rPr>
              <a:t> &lt;</a:t>
            </a:r>
            <a:r>
              <a:rPr lang="en-US" sz="2800" dirty="0" err="1">
                <a:latin typeface="Times New Roman" panose="02020603050405020304" pitchFamily="18" charset="0"/>
                <a:cs typeface="Times New Roman" panose="02020603050405020304" pitchFamily="18" charset="0"/>
              </a:rPr>
              <a:t>container_id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name_container</a:t>
            </a:r>
            <a:r>
              <a:rPr lang="en-US" sz="2800" dirty="0">
                <a:latin typeface="Times New Roman" panose="02020603050405020304" pitchFamily="18" charset="0"/>
                <a:cs typeface="Times New Roman" panose="02020603050405020304" pitchFamily="18" charset="0"/>
              </a:rPr>
              <a:t>&gt;</a:t>
            </a: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docker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docker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ps</a:t>
            </a:r>
            <a:r>
              <a:rPr lang="en-US" sz="2800" dirty="0">
                <a:latin typeface="Times New Roman" panose="02020603050405020304" pitchFamily="18" charset="0"/>
                <a:cs typeface="Times New Roman" panose="02020603050405020304" pitchFamily="18" charset="0"/>
              </a:rPr>
              <a:t> -a -q)   (</a:t>
            </a:r>
            <a:r>
              <a:rPr lang="en-US" sz="2800" dirty="0" err="1">
                <a:latin typeface="Times New Roman" panose="02020603050405020304" pitchFamily="18" charset="0"/>
                <a:cs typeface="Times New Roman" panose="02020603050405020304" pitchFamily="18" charset="0"/>
              </a:rPr>
              <a:t>Xóa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docker</a:t>
            </a:r>
            <a:r>
              <a:rPr lang="en-US" sz="2800" dirty="0">
                <a:latin typeface="Times New Roman" panose="02020603050405020304" pitchFamily="18" charset="0"/>
                <a:cs typeface="Times New Roman" panose="02020603050405020304" pitchFamily="18" charset="0"/>
              </a:rPr>
              <a:t>)</a:t>
            </a:r>
          </a:p>
          <a:p>
            <a:pPr lvl="0" algn="just"/>
            <a:r>
              <a:rPr lang="en-US" sz="2800" b="1" dirty="0" err="1">
                <a:latin typeface="Times New Roman" panose="02020603050405020304" pitchFamily="18" charset="0"/>
                <a:cs typeface="Times New Roman" panose="02020603050405020304" pitchFamily="18" charset="0"/>
              </a:rPr>
              <a:t>Truy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cập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vào</a:t>
            </a:r>
            <a:r>
              <a:rPr lang="en-US" sz="2800" b="1" dirty="0">
                <a:latin typeface="Times New Roman" panose="02020603050405020304" pitchFamily="18" charset="0"/>
                <a:cs typeface="Times New Roman" panose="02020603050405020304" pitchFamily="18" charset="0"/>
              </a:rPr>
              <a:t> 1 container </a:t>
            </a:r>
            <a:r>
              <a:rPr lang="en-US" sz="2800" b="1" dirty="0" err="1">
                <a:latin typeface="Times New Roman" panose="02020603050405020304" pitchFamily="18" charset="0"/>
                <a:cs typeface="Times New Roman" panose="02020603050405020304" pitchFamily="18" charset="0"/>
              </a:rPr>
              <a:t>đang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chạy</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i="1"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docker</a:t>
            </a:r>
            <a:r>
              <a:rPr lang="en-US" sz="2800" i="1" dirty="0" smtClean="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exec -it &lt;</a:t>
            </a:r>
            <a:r>
              <a:rPr lang="en-US" sz="2800" i="1" dirty="0" err="1">
                <a:latin typeface="Times New Roman" panose="02020603050405020304" pitchFamily="18" charset="0"/>
                <a:cs typeface="Times New Roman" panose="02020603050405020304" pitchFamily="18" charset="0"/>
              </a:rPr>
              <a:t>container_id</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hoặc</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name_container</a:t>
            </a:r>
            <a:r>
              <a:rPr lang="en-US" sz="2800" i="1" dirty="0">
                <a:latin typeface="Times New Roman" panose="02020603050405020304" pitchFamily="18" charset="0"/>
                <a:cs typeface="Times New Roman" panose="02020603050405020304" pitchFamily="18" charset="0"/>
              </a:rPr>
              <a:t>&gt; bash</a:t>
            </a:r>
            <a:endParaRPr lang="en-US" sz="28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8943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451578" y="966497"/>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3600" b="1" dirty="0" err="1" smtClean="0">
                <a:solidFill>
                  <a:srgbClr val="FF0000"/>
                </a:solidFill>
                <a:latin typeface="Times New Roman" panose="02020603050405020304" pitchFamily="18" charset="0"/>
                <a:cs typeface="Times New Roman" panose="02020603050405020304" pitchFamily="18" charset="0"/>
              </a:rPr>
              <a:t>Các</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lệnh</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cơ</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bản</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trong</a:t>
            </a:r>
            <a:r>
              <a:rPr lang="en-US" sz="3600" b="1" dirty="0" smtClean="0">
                <a:solidFill>
                  <a:srgbClr val="FF0000"/>
                </a:solidFill>
                <a:latin typeface="Times New Roman" panose="02020603050405020304" pitchFamily="18" charset="0"/>
                <a:cs typeface="Times New Roman" panose="02020603050405020304" pitchFamily="18" charset="0"/>
              </a:rPr>
              <a:t> Docker</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451578" y="1888436"/>
            <a:ext cx="9671810" cy="4244007"/>
          </a:xfrm>
        </p:spPr>
        <p:txBody>
          <a:bodyPr>
            <a:noAutofit/>
          </a:bodyPr>
          <a:lstStyle/>
          <a:p>
            <a:pPr lvl="0" algn="just"/>
            <a:r>
              <a:rPr lang="en-US" sz="2800" b="1" dirty="0">
                <a:latin typeface="Times New Roman" panose="02020603050405020304" pitchFamily="18" charset="0"/>
                <a:cs typeface="Times New Roman" panose="02020603050405020304" pitchFamily="18" charset="0"/>
              </a:rPr>
              <a:t>Export </a:t>
            </a:r>
            <a:r>
              <a:rPr lang="en-US" sz="2800" b="1" dirty="0" err="1">
                <a:latin typeface="Times New Roman" panose="02020603050405020304" pitchFamily="18" charset="0"/>
                <a:cs typeface="Times New Roman" panose="02020603050405020304" pitchFamily="18" charset="0"/>
              </a:rPr>
              <a:t>bản</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Container: </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i="1"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docker</a:t>
            </a:r>
            <a:r>
              <a:rPr lang="en-US" sz="2800" i="1" dirty="0" smtClean="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export &lt;</a:t>
            </a:r>
            <a:r>
              <a:rPr lang="en-US" sz="2800" i="1" dirty="0" err="1">
                <a:latin typeface="Times New Roman" panose="02020603050405020304" pitchFamily="18" charset="0"/>
                <a:cs typeface="Times New Roman" panose="02020603050405020304" pitchFamily="18" charset="0"/>
              </a:rPr>
              <a:t>container_id</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hoặc</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name_container</a:t>
            </a:r>
            <a:r>
              <a:rPr lang="en-US" sz="2800" i="1" dirty="0">
                <a:latin typeface="Times New Roman" panose="02020603050405020304" pitchFamily="18" charset="0"/>
                <a:cs typeface="Times New Roman" panose="02020603050405020304" pitchFamily="18" charset="0"/>
              </a:rPr>
              <a:t>&gt; | </a:t>
            </a:r>
            <a:r>
              <a:rPr lang="en-US" sz="2800" i="1" dirty="0" err="1">
                <a:latin typeface="Times New Roman" panose="02020603050405020304" pitchFamily="18" charset="0"/>
                <a:cs typeface="Times New Roman" panose="02020603050405020304" pitchFamily="18" charset="0"/>
              </a:rPr>
              <a:t>gzip</a:t>
            </a:r>
            <a:r>
              <a:rPr lang="en-US" sz="2800" i="1" dirty="0">
                <a:latin typeface="Times New Roman" panose="02020603050405020304" pitchFamily="18" charset="0"/>
                <a:cs typeface="Times New Roman" panose="02020603050405020304" pitchFamily="18" charset="0"/>
              </a:rPr>
              <a:t> &gt; </a:t>
            </a:r>
            <a:r>
              <a:rPr lang="en-US" sz="2800" i="1" dirty="0" smtClean="0">
                <a:latin typeface="Times New Roman" panose="02020603050405020304" pitchFamily="18" charset="0"/>
                <a:cs typeface="Times New Roman" panose="02020603050405020304" pitchFamily="18" charset="0"/>
              </a:rPr>
              <a:t>file_export.tar.gz</a:t>
            </a:r>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lvl="0" algn="just"/>
            <a:r>
              <a:rPr lang="en-US" sz="2800" b="1" dirty="0">
                <a:latin typeface="Times New Roman" panose="02020603050405020304" pitchFamily="18" charset="0"/>
                <a:cs typeface="Times New Roman" panose="02020603050405020304" pitchFamily="18" charset="0"/>
              </a:rPr>
              <a:t>Import Container =&gt; </a:t>
            </a:r>
            <a:r>
              <a:rPr lang="en-US" sz="2800" b="1" dirty="0" smtClean="0">
                <a:latin typeface="Times New Roman" panose="02020603050405020304" pitchFamily="18" charset="0"/>
                <a:cs typeface="Times New Roman" panose="02020603050405020304" pitchFamily="18" charset="0"/>
              </a:rPr>
              <a:t>Image: </a:t>
            </a:r>
            <a:endParaRPr lang="en-US" sz="2800" dirty="0">
              <a:latin typeface="Times New Roman" panose="02020603050405020304" pitchFamily="18" charset="0"/>
              <a:cs typeface="Times New Roman" panose="02020603050405020304" pitchFamily="18" charset="0"/>
            </a:endParaRPr>
          </a:p>
          <a:p>
            <a:pPr marL="0" lvl="0" indent="0" algn="just">
              <a:buNone/>
            </a:pPr>
            <a:r>
              <a:rPr lang="en-US" sz="2800" i="1" dirty="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zcat</a:t>
            </a:r>
            <a:r>
              <a:rPr lang="en-US" sz="2800" i="1" dirty="0" smtClean="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file_export.tar.gz | </a:t>
            </a:r>
            <a:r>
              <a:rPr lang="en-US" sz="2800" i="1" dirty="0" err="1">
                <a:latin typeface="Times New Roman" panose="02020603050405020304" pitchFamily="18" charset="0"/>
                <a:cs typeface="Times New Roman" panose="02020603050405020304" pitchFamily="18" charset="0"/>
              </a:rPr>
              <a:t>docker</a:t>
            </a:r>
            <a:r>
              <a:rPr lang="en-US" sz="2800" i="1" dirty="0">
                <a:latin typeface="Times New Roman" panose="02020603050405020304" pitchFamily="18" charset="0"/>
                <a:cs typeface="Times New Roman" panose="02020603050405020304" pitchFamily="18" charset="0"/>
              </a:rPr>
              <a:t> &lt;</a:t>
            </a:r>
            <a:r>
              <a:rPr lang="en-US" sz="2800" i="1" dirty="0" err="1">
                <a:latin typeface="Times New Roman" panose="02020603050405020304" pitchFamily="18" charset="0"/>
                <a:cs typeface="Times New Roman" panose="02020603050405020304" pitchFamily="18" charset="0"/>
              </a:rPr>
              <a:t>new_name_image</a:t>
            </a:r>
            <a:r>
              <a:rPr lang="en-US" sz="2800" i="1" dirty="0">
                <a:latin typeface="Times New Roman" panose="02020603050405020304" pitchFamily="18" charset="0"/>
                <a:cs typeface="Times New Roman" panose="02020603050405020304" pitchFamily="18" charset="0"/>
              </a:rPr>
              <a:t>&gt;</a:t>
            </a:r>
            <a:endParaRPr lang="en-US" sz="2800" dirty="0">
              <a:latin typeface="Times New Roman" panose="02020603050405020304" pitchFamily="18" charset="0"/>
              <a:cs typeface="Times New Roman" panose="02020603050405020304" pitchFamily="18" charset="0"/>
            </a:endParaRPr>
          </a:p>
          <a:p>
            <a:pPr algn="just"/>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chạy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Chạy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docker</a:t>
            </a:r>
            <a:r>
              <a:rPr lang="en-US" sz="2800" i="1" dirty="0">
                <a:latin typeface="Times New Roman" panose="02020603050405020304" pitchFamily="18" charset="0"/>
                <a:cs typeface="Times New Roman" panose="02020603050405020304" pitchFamily="18" charset="0"/>
              </a:rPr>
              <a:t> images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sách</a:t>
            </a:r>
            <a:r>
              <a:rPr lang="en-US" sz="2800" dirty="0">
                <a:latin typeface="Times New Roman" panose="02020603050405020304" pitchFamily="18" charset="0"/>
                <a:cs typeface="Times New Roman" panose="02020603050405020304" pitchFamily="18" charset="0"/>
              </a:rPr>
              <a:t> list images.</a:t>
            </a: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0478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451578" y="258417"/>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3600" b="1" dirty="0" err="1" smtClean="0">
                <a:solidFill>
                  <a:srgbClr val="FF0000"/>
                </a:solidFill>
                <a:latin typeface="Times New Roman" panose="02020603050405020304" pitchFamily="18" charset="0"/>
                <a:cs typeface="Times New Roman" panose="02020603050405020304" pitchFamily="18" charset="0"/>
              </a:rPr>
              <a:t>Các</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lệnh</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cơ</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bản</a:t>
            </a:r>
            <a:r>
              <a:rPr 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err="1" smtClean="0">
                <a:solidFill>
                  <a:srgbClr val="FF0000"/>
                </a:solidFill>
                <a:latin typeface="Times New Roman" panose="02020603050405020304" pitchFamily="18" charset="0"/>
                <a:cs typeface="Times New Roman" panose="02020603050405020304" pitchFamily="18" charset="0"/>
              </a:rPr>
              <a:t>trong</a:t>
            </a:r>
            <a:r>
              <a:rPr lang="en-US" sz="3600" b="1" dirty="0" smtClean="0">
                <a:solidFill>
                  <a:srgbClr val="FF0000"/>
                </a:solidFill>
                <a:latin typeface="Times New Roman" panose="02020603050405020304" pitchFamily="18" charset="0"/>
                <a:cs typeface="Times New Roman" panose="02020603050405020304" pitchFamily="18" charset="0"/>
              </a:rPr>
              <a:t> Docker</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1451578" y="1049235"/>
            <a:ext cx="9603275" cy="5073269"/>
          </a:xfrm>
          <a:prstGeom prst="rect">
            <a:avLst/>
          </a:prstGeom>
        </p:spPr>
      </p:pic>
    </p:spTree>
    <p:extLst>
      <p:ext uri="{BB962C8B-B14F-4D97-AF65-F5344CB8AC3E}">
        <p14:creationId xmlns:p14="http://schemas.microsoft.com/office/powerpoint/2010/main" val="40647791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32788"/>
            <a:ext cx="12192000" cy="769441"/>
          </a:xfrm>
          <a:prstGeom prst="rect">
            <a:avLst/>
          </a:prstGeom>
          <a:noFill/>
        </p:spPr>
        <p:txBody>
          <a:bodyPr wrap="square" rtlCol="0">
            <a:spAutoFit/>
          </a:bodyPr>
          <a:lstStyle/>
          <a:p>
            <a:pPr algn="ctr"/>
            <a:r>
              <a:rPr lang="en-US" sz="4400" b="1" i="1" dirty="0" smtClean="0">
                <a:solidFill>
                  <a:srgbClr val="FF0000"/>
                </a:solidFill>
                <a:latin typeface="Times New Roman" panose="02020603050405020304" pitchFamily="18" charset="0"/>
                <a:cs typeface="Times New Roman" panose="02020603050405020304" pitchFamily="18" charset="0"/>
              </a:rPr>
              <a:t>The end</a:t>
            </a:r>
            <a:endParaRPr lang="en-US" sz="4400" b="1" i="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0" y="2090057"/>
            <a:ext cx="12192000" cy="1323439"/>
          </a:xfrm>
          <a:prstGeom prst="rect">
            <a:avLst/>
          </a:prstGeom>
          <a:noFill/>
        </p:spPr>
        <p:txBody>
          <a:bodyPr wrap="square" rtlCol="0">
            <a:spAutoFit/>
          </a:bodyPr>
          <a:lstStyle/>
          <a:p>
            <a:pPr algn="ctr"/>
            <a:r>
              <a:rPr lang="en-US" sz="8000" b="1" i="1" dirty="0" smtClean="0">
                <a:solidFill>
                  <a:srgbClr val="FF0000"/>
                </a:solidFill>
                <a:effectLst>
                  <a:reflection blurRad="6350" stA="60000" endA="900" endPos="60000" dist="29997" dir="5400000" sy="-100000" algn="bl" rotWithShape="0"/>
                </a:effectLst>
                <a:latin typeface="Times New Roman" panose="02020603050405020304" pitchFamily="18" charset="0"/>
                <a:cs typeface="Times New Roman" panose="02020603050405020304" pitchFamily="18" charset="0"/>
              </a:rPr>
              <a:t>Thanks For Watching</a:t>
            </a:r>
            <a:endParaRPr lang="en-US" sz="8000" b="1" i="1" dirty="0">
              <a:solidFill>
                <a:srgbClr val="FF0000"/>
              </a:solidFill>
              <a:effectLst>
                <a:reflection blurRad="6350" stA="60000" endA="900" endPos="60000" dist="29997" dir="5400000" sy="-10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4917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00000"/>
                </a:solidFill>
              </a:rPr>
              <a:t>Docker </a:t>
            </a:r>
            <a:r>
              <a:rPr lang="en-US" dirty="0" err="1" smtClean="0">
                <a:solidFill>
                  <a:srgbClr val="C00000"/>
                </a:solidFill>
              </a:rPr>
              <a:t>là</a:t>
            </a:r>
            <a:r>
              <a:rPr lang="en-US" dirty="0" smtClean="0">
                <a:solidFill>
                  <a:srgbClr val="C00000"/>
                </a:solidFill>
              </a:rPr>
              <a:t> </a:t>
            </a:r>
            <a:r>
              <a:rPr lang="en-US" dirty="0" err="1" smtClean="0">
                <a:solidFill>
                  <a:srgbClr val="C00000"/>
                </a:solidFill>
              </a:rPr>
              <a:t>gì</a:t>
            </a:r>
            <a:r>
              <a:rPr lang="en-US" dirty="0" smtClean="0">
                <a:solidFill>
                  <a:srgbClr val="C00000"/>
                </a:solidFill>
              </a:rPr>
              <a:t> </a:t>
            </a:r>
            <a:endParaRPr lang="en-US" dirty="0">
              <a:solidFill>
                <a:srgbClr val="C00000"/>
              </a:solidFill>
            </a:endParaRPr>
          </a:p>
        </p:txBody>
      </p:sp>
      <p:sp>
        <p:nvSpPr>
          <p:cNvPr id="3" name="Content Placeholder 2"/>
          <p:cNvSpPr>
            <a:spLocks noGrp="1"/>
          </p:cNvSpPr>
          <p:nvPr>
            <p:ph idx="1"/>
          </p:nvPr>
        </p:nvSpPr>
        <p:spPr>
          <a:xfrm>
            <a:off x="0" y="1853754"/>
            <a:ext cx="12192000" cy="4272726"/>
          </a:xfrm>
        </p:spPr>
        <p:txBody>
          <a:bodyPr>
            <a:noAutofit/>
          </a:bodyPr>
          <a:lstStyle/>
          <a:p>
            <a:pPr algn="just"/>
            <a:r>
              <a:rPr lang="vi-VN" sz="2800" dirty="0">
                <a:latin typeface="Times New Roman (Headings)"/>
              </a:rPr>
              <a:t>Docker là một dự án mã nguồn mở, nó còn cung cấp cách để building, deploying và running ứng dụng dễ dàng nhanh chóng. </a:t>
            </a:r>
            <a:r>
              <a:rPr lang="en-US" sz="2800" dirty="0">
                <a:latin typeface="Times New Roman (Headings)"/>
              </a:rPr>
              <a:t>Docker </a:t>
            </a:r>
            <a:r>
              <a:rPr lang="en-US" sz="2800" dirty="0" err="1">
                <a:latin typeface="Times New Roman (Headings)"/>
              </a:rPr>
              <a:t>đóng</a:t>
            </a:r>
            <a:r>
              <a:rPr lang="en-US" sz="2800" dirty="0">
                <a:latin typeface="Times New Roman (Headings)"/>
              </a:rPr>
              <a:t> </a:t>
            </a:r>
            <a:r>
              <a:rPr lang="en-US" sz="2800" dirty="0" err="1">
                <a:latin typeface="Times New Roman (Headings)"/>
              </a:rPr>
              <a:t>gói</a:t>
            </a:r>
            <a:r>
              <a:rPr lang="en-US" sz="2800" dirty="0">
                <a:latin typeface="Times New Roman (Headings)"/>
              </a:rPr>
              <a:t> </a:t>
            </a:r>
            <a:r>
              <a:rPr lang="en-US" sz="2800" dirty="0" err="1">
                <a:latin typeface="Times New Roman (Headings)"/>
              </a:rPr>
              <a:t>phần</a:t>
            </a:r>
            <a:r>
              <a:rPr lang="en-US" sz="2800" dirty="0">
                <a:latin typeface="Times New Roman (Headings)"/>
              </a:rPr>
              <a:t> </a:t>
            </a:r>
            <a:r>
              <a:rPr lang="en-US" sz="2800" dirty="0" err="1">
                <a:latin typeface="Times New Roman (Headings)"/>
              </a:rPr>
              <a:t>mềm</a:t>
            </a:r>
            <a:r>
              <a:rPr lang="en-US" sz="2800" dirty="0">
                <a:latin typeface="Times New Roman (Headings)"/>
              </a:rPr>
              <a:t> </a:t>
            </a:r>
            <a:r>
              <a:rPr lang="en-US" sz="2800" dirty="0" err="1">
                <a:latin typeface="Times New Roman (Headings)"/>
              </a:rPr>
              <a:t>vào</a:t>
            </a:r>
            <a:r>
              <a:rPr lang="en-US" sz="2800" dirty="0">
                <a:latin typeface="Times New Roman (Headings)"/>
              </a:rPr>
              <a:t> </a:t>
            </a:r>
            <a:r>
              <a:rPr lang="en-US" sz="2800" dirty="0" err="1">
                <a:latin typeface="Times New Roman (Headings)"/>
              </a:rPr>
              <a:t>các</a:t>
            </a:r>
            <a:r>
              <a:rPr lang="en-US" sz="2800" dirty="0">
                <a:latin typeface="Times New Roman (Headings)"/>
              </a:rPr>
              <a:t> </a:t>
            </a:r>
            <a:r>
              <a:rPr lang="en-US" sz="2800" dirty="0" err="1">
                <a:latin typeface="Times New Roman (Headings)"/>
              </a:rPr>
              <a:t>đơn</a:t>
            </a:r>
            <a:r>
              <a:rPr lang="en-US" sz="2800" dirty="0">
                <a:latin typeface="Times New Roman (Headings)"/>
              </a:rPr>
              <a:t> </a:t>
            </a:r>
            <a:r>
              <a:rPr lang="en-US" sz="2800" dirty="0" err="1">
                <a:latin typeface="Times New Roman (Headings)"/>
              </a:rPr>
              <a:t>vị</a:t>
            </a:r>
            <a:r>
              <a:rPr lang="en-US" sz="2800" dirty="0">
                <a:latin typeface="Times New Roman (Headings)"/>
              </a:rPr>
              <a:t> </a:t>
            </a:r>
            <a:r>
              <a:rPr lang="en-US" sz="2800" dirty="0" err="1">
                <a:latin typeface="Times New Roman (Headings)"/>
              </a:rPr>
              <a:t>tiêu</a:t>
            </a:r>
            <a:r>
              <a:rPr lang="en-US" sz="2800" dirty="0">
                <a:latin typeface="Times New Roman (Headings)"/>
              </a:rPr>
              <a:t> </a:t>
            </a:r>
            <a:r>
              <a:rPr lang="en-US" sz="2800" dirty="0" err="1">
                <a:latin typeface="Times New Roman (Headings)"/>
              </a:rPr>
              <a:t>chuẩn</a:t>
            </a:r>
            <a:r>
              <a:rPr lang="en-US" sz="2800" dirty="0">
                <a:latin typeface="Times New Roman (Headings)"/>
              </a:rPr>
              <a:t> </a:t>
            </a:r>
            <a:r>
              <a:rPr lang="en-US" sz="2800" dirty="0" err="1">
                <a:latin typeface="Times New Roman (Headings)"/>
              </a:rPr>
              <a:t>hóa</a:t>
            </a:r>
            <a:r>
              <a:rPr lang="en-US" sz="2800" dirty="0">
                <a:latin typeface="Times New Roman (Headings)"/>
              </a:rPr>
              <a:t> </a:t>
            </a:r>
            <a:r>
              <a:rPr lang="en-US" sz="2800" dirty="0" err="1">
                <a:latin typeface="Times New Roman (Headings)"/>
              </a:rPr>
              <a:t>được</a:t>
            </a:r>
            <a:r>
              <a:rPr lang="en-US" sz="2800" dirty="0">
                <a:latin typeface="Times New Roman (Headings)"/>
              </a:rPr>
              <a:t> </a:t>
            </a:r>
            <a:r>
              <a:rPr lang="en-US" sz="2800" dirty="0" err="1">
                <a:latin typeface="Times New Roman (Headings)"/>
              </a:rPr>
              <a:t>gọ</a:t>
            </a:r>
            <a:r>
              <a:rPr lang="vi-VN" sz="2800" dirty="0">
                <a:latin typeface="Times New Roman (Headings)"/>
              </a:rPr>
              <a:t>i </a:t>
            </a:r>
            <a:r>
              <a:rPr lang="en-US" sz="2800" dirty="0" err="1">
                <a:latin typeface="Times New Roman (Headings)"/>
              </a:rPr>
              <a:t>là</a:t>
            </a:r>
            <a:r>
              <a:rPr lang="en-US" sz="2800" dirty="0">
                <a:latin typeface="Times New Roman (Headings)"/>
              </a:rPr>
              <a:t> </a:t>
            </a:r>
            <a:r>
              <a:rPr lang="en-US" sz="2800" dirty="0">
                <a:latin typeface="Times New Roman (Headings)"/>
                <a:hlinkClick r:id="rId2"/>
              </a:rPr>
              <a:t>container</a:t>
            </a:r>
            <a:r>
              <a:rPr lang="vi-VN" sz="2800" dirty="0">
                <a:latin typeface="Times New Roman (Headings)"/>
              </a:rPr>
              <a:t> (vùng chứa)</a:t>
            </a:r>
            <a:r>
              <a:rPr lang="en-US" sz="2800" dirty="0">
                <a:latin typeface="Times New Roman (Headings)"/>
              </a:rPr>
              <a:t> </a:t>
            </a:r>
            <a:r>
              <a:rPr lang="en-US" sz="2800" dirty="0" err="1">
                <a:latin typeface="Times New Roman (Headings)"/>
              </a:rPr>
              <a:t>có</a:t>
            </a:r>
            <a:r>
              <a:rPr lang="en-US" sz="2800" dirty="0">
                <a:latin typeface="Times New Roman (Headings)"/>
              </a:rPr>
              <a:t> </a:t>
            </a:r>
            <a:r>
              <a:rPr lang="en-US" sz="2800" dirty="0" err="1">
                <a:latin typeface="Times New Roman (Headings)"/>
              </a:rPr>
              <a:t>mọi</a:t>
            </a:r>
            <a:r>
              <a:rPr lang="en-US" sz="2800" dirty="0">
                <a:latin typeface="Times New Roman (Headings)"/>
              </a:rPr>
              <a:t> </a:t>
            </a:r>
            <a:r>
              <a:rPr lang="en-US" sz="2800" dirty="0" err="1">
                <a:latin typeface="Times New Roman (Headings)"/>
              </a:rPr>
              <a:t>thứ</a:t>
            </a:r>
            <a:r>
              <a:rPr lang="en-US" sz="2800" dirty="0">
                <a:latin typeface="Times New Roman (Headings)"/>
              </a:rPr>
              <a:t> </a:t>
            </a:r>
            <a:r>
              <a:rPr lang="en-US" sz="2800" dirty="0" err="1">
                <a:latin typeface="Times New Roman (Headings)"/>
              </a:rPr>
              <a:t>mà</a:t>
            </a:r>
            <a:r>
              <a:rPr lang="en-US" sz="2800" dirty="0">
                <a:latin typeface="Times New Roman (Headings)"/>
              </a:rPr>
              <a:t> </a:t>
            </a:r>
            <a:r>
              <a:rPr lang="en-US" sz="2800" dirty="0" err="1">
                <a:latin typeface="Times New Roman (Headings)"/>
              </a:rPr>
              <a:t>phần</a:t>
            </a:r>
            <a:r>
              <a:rPr lang="en-US" sz="2800" dirty="0">
                <a:latin typeface="Times New Roman (Headings)"/>
              </a:rPr>
              <a:t> </a:t>
            </a:r>
            <a:r>
              <a:rPr lang="en-US" sz="2800" dirty="0" err="1">
                <a:latin typeface="Times New Roman (Headings)"/>
              </a:rPr>
              <a:t>mềm</a:t>
            </a:r>
            <a:r>
              <a:rPr lang="en-US" sz="2800" dirty="0">
                <a:latin typeface="Times New Roman (Headings)"/>
              </a:rPr>
              <a:t> </a:t>
            </a:r>
            <a:r>
              <a:rPr lang="en-US" sz="2800" dirty="0" err="1">
                <a:latin typeface="Times New Roman (Headings)"/>
              </a:rPr>
              <a:t>cần</a:t>
            </a:r>
            <a:r>
              <a:rPr lang="en-US" sz="2800" dirty="0">
                <a:latin typeface="Times New Roman (Headings)"/>
              </a:rPr>
              <a:t> </a:t>
            </a:r>
            <a:r>
              <a:rPr lang="en-US" sz="2800" dirty="0" err="1">
                <a:latin typeface="Times New Roman (Headings)"/>
              </a:rPr>
              <a:t>để</a:t>
            </a:r>
            <a:r>
              <a:rPr lang="en-US" sz="2800" dirty="0">
                <a:latin typeface="Times New Roman (Headings)"/>
              </a:rPr>
              <a:t> </a:t>
            </a:r>
            <a:r>
              <a:rPr lang="en-US" sz="2800" dirty="0" err="1">
                <a:latin typeface="Times New Roman (Headings)"/>
              </a:rPr>
              <a:t>chạy</a:t>
            </a:r>
            <a:r>
              <a:rPr lang="en-US" sz="2800" dirty="0">
                <a:latin typeface="Times New Roman (Headings)"/>
              </a:rPr>
              <a:t>, </a:t>
            </a:r>
            <a:r>
              <a:rPr lang="en-US" sz="2800" dirty="0" err="1">
                <a:latin typeface="Times New Roman (Headings)"/>
              </a:rPr>
              <a:t>trong</a:t>
            </a:r>
            <a:r>
              <a:rPr lang="en-US" sz="2800" dirty="0">
                <a:latin typeface="Times New Roman (Headings)"/>
              </a:rPr>
              <a:t> </a:t>
            </a:r>
            <a:r>
              <a:rPr lang="en-US" sz="2800" dirty="0" err="1">
                <a:latin typeface="Times New Roman (Headings)"/>
              </a:rPr>
              <a:t>đó</a:t>
            </a:r>
            <a:r>
              <a:rPr lang="en-US" sz="2800" dirty="0">
                <a:latin typeface="Times New Roman (Headings)"/>
              </a:rPr>
              <a:t> </a:t>
            </a:r>
            <a:r>
              <a:rPr lang="en-US" sz="2800" dirty="0" err="1">
                <a:latin typeface="Times New Roman (Headings)"/>
              </a:rPr>
              <a:t>có</a:t>
            </a:r>
            <a:r>
              <a:rPr lang="en-US" sz="2800" dirty="0">
                <a:latin typeface="Times New Roman (Headings)"/>
              </a:rPr>
              <a:t> </a:t>
            </a:r>
            <a:r>
              <a:rPr lang="en-US" sz="2800" dirty="0" err="1">
                <a:latin typeface="Times New Roman (Headings)"/>
              </a:rPr>
              <a:t>thư</a:t>
            </a:r>
            <a:r>
              <a:rPr lang="en-US" sz="2800" dirty="0">
                <a:latin typeface="Times New Roman (Headings)"/>
              </a:rPr>
              <a:t> </a:t>
            </a:r>
            <a:r>
              <a:rPr lang="en-US" sz="2800" dirty="0" err="1">
                <a:latin typeface="Times New Roman (Headings)"/>
              </a:rPr>
              <a:t>viện</a:t>
            </a:r>
            <a:r>
              <a:rPr lang="en-US" sz="2800" dirty="0">
                <a:latin typeface="Times New Roman (Headings)"/>
              </a:rPr>
              <a:t>, </a:t>
            </a:r>
            <a:r>
              <a:rPr lang="en-US" sz="2800" dirty="0" err="1">
                <a:latin typeface="Times New Roman (Headings)"/>
              </a:rPr>
              <a:t>công</a:t>
            </a:r>
            <a:r>
              <a:rPr lang="en-US" sz="2800" dirty="0">
                <a:latin typeface="Times New Roman (Headings)"/>
              </a:rPr>
              <a:t> </a:t>
            </a:r>
            <a:r>
              <a:rPr lang="en-US" sz="2800" dirty="0" err="1">
                <a:latin typeface="Times New Roman (Headings)"/>
              </a:rPr>
              <a:t>cụ</a:t>
            </a:r>
            <a:r>
              <a:rPr lang="en-US" sz="2800" dirty="0">
                <a:latin typeface="Times New Roman (Headings)"/>
              </a:rPr>
              <a:t> </a:t>
            </a:r>
            <a:r>
              <a:rPr lang="en-US" sz="2800" dirty="0" err="1">
                <a:latin typeface="Times New Roman (Headings)"/>
              </a:rPr>
              <a:t>hệ</a:t>
            </a:r>
            <a:r>
              <a:rPr lang="en-US" sz="2800" dirty="0">
                <a:latin typeface="Times New Roman (Headings)"/>
              </a:rPr>
              <a:t> </a:t>
            </a:r>
            <a:r>
              <a:rPr lang="en-US" sz="2800" dirty="0" err="1">
                <a:latin typeface="Times New Roman (Headings)"/>
              </a:rPr>
              <a:t>thống</a:t>
            </a:r>
            <a:r>
              <a:rPr lang="en-US" sz="2800" dirty="0">
                <a:latin typeface="Times New Roman (Headings)"/>
              </a:rPr>
              <a:t>, </a:t>
            </a:r>
            <a:r>
              <a:rPr lang="en-US" sz="2800" dirty="0" err="1">
                <a:latin typeface="Times New Roman (Headings)"/>
              </a:rPr>
              <a:t>mã</a:t>
            </a:r>
            <a:r>
              <a:rPr lang="en-US" sz="2800" dirty="0">
                <a:latin typeface="Times New Roman (Headings)"/>
              </a:rPr>
              <a:t> </a:t>
            </a:r>
            <a:r>
              <a:rPr lang="en-US" sz="2800" dirty="0" err="1">
                <a:latin typeface="Times New Roman (Headings)"/>
              </a:rPr>
              <a:t>và</a:t>
            </a:r>
            <a:r>
              <a:rPr lang="en-US" sz="2800" dirty="0">
                <a:latin typeface="Times New Roman (Headings)"/>
              </a:rPr>
              <a:t> </a:t>
            </a:r>
            <a:r>
              <a:rPr lang="en-US" sz="2800" dirty="0" err="1">
                <a:latin typeface="Times New Roman (Headings)"/>
              </a:rPr>
              <a:t>thời</a:t>
            </a:r>
            <a:r>
              <a:rPr lang="en-US" sz="2800" dirty="0">
                <a:latin typeface="Times New Roman (Headings)"/>
              </a:rPr>
              <a:t> </a:t>
            </a:r>
            <a:r>
              <a:rPr lang="en-US" sz="2800" dirty="0" err="1">
                <a:latin typeface="Times New Roman (Headings)"/>
              </a:rPr>
              <a:t>gian</a:t>
            </a:r>
            <a:r>
              <a:rPr lang="en-US" sz="2800" dirty="0">
                <a:latin typeface="Times New Roman (Headings)"/>
              </a:rPr>
              <a:t> </a:t>
            </a:r>
            <a:r>
              <a:rPr lang="en-US" sz="2800" dirty="0" err="1">
                <a:latin typeface="Times New Roman (Headings)"/>
              </a:rPr>
              <a:t>chạy</a:t>
            </a:r>
            <a:r>
              <a:rPr lang="en-US" sz="2800" dirty="0">
                <a:latin typeface="Times New Roman (Headings)"/>
              </a:rPr>
              <a:t>. </a:t>
            </a:r>
            <a:r>
              <a:rPr lang="en-US" sz="2800" dirty="0" err="1">
                <a:latin typeface="Times New Roman (Headings)"/>
              </a:rPr>
              <a:t>Nền</a:t>
            </a:r>
            <a:r>
              <a:rPr lang="en-US" sz="2800" dirty="0">
                <a:latin typeface="Times New Roman (Headings)"/>
              </a:rPr>
              <a:t> </a:t>
            </a:r>
            <a:r>
              <a:rPr lang="en-US" sz="2800" dirty="0" err="1">
                <a:latin typeface="Times New Roman (Headings)"/>
              </a:rPr>
              <a:t>tảng</a:t>
            </a:r>
            <a:r>
              <a:rPr lang="en-US" sz="2800" dirty="0">
                <a:latin typeface="Times New Roman (Headings)"/>
              </a:rPr>
              <a:t> Docker </a:t>
            </a:r>
            <a:r>
              <a:rPr lang="en-US" sz="2800" dirty="0" err="1">
                <a:latin typeface="Times New Roman (Headings)"/>
              </a:rPr>
              <a:t>bao</a:t>
            </a:r>
            <a:r>
              <a:rPr lang="en-US" sz="2800" dirty="0">
                <a:latin typeface="Times New Roman (Headings)"/>
              </a:rPr>
              <a:t> </a:t>
            </a:r>
            <a:r>
              <a:rPr lang="en-US" sz="2800" dirty="0" err="1">
                <a:latin typeface="Times New Roman (Headings)"/>
              </a:rPr>
              <a:t>gồm</a:t>
            </a:r>
            <a:r>
              <a:rPr lang="en-US" sz="2800" dirty="0">
                <a:latin typeface="Times New Roman (Headings)"/>
              </a:rPr>
              <a:t> </a:t>
            </a:r>
            <a:r>
              <a:rPr lang="en-US" sz="2800" dirty="0" err="1">
                <a:latin typeface="Times New Roman (Headings)"/>
              </a:rPr>
              <a:t>nhiều</a:t>
            </a:r>
            <a:r>
              <a:rPr lang="en-US" sz="2800" dirty="0">
                <a:latin typeface="Times New Roman (Headings)"/>
              </a:rPr>
              <a:t> </a:t>
            </a:r>
            <a:r>
              <a:rPr lang="en-US" sz="2800" dirty="0" err="1">
                <a:latin typeface="Times New Roman (Headings)"/>
              </a:rPr>
              <a:t>sản</a:t>
            </a:r>
            <a:r>
              <a:rPr lang="en-US" sz="2800" dirty="0">
                <a:latin typeface="Times New Roman (Headings)"/>
              </a:rPr>
              <a:t> </a:t>
            </a:r>
            <a:r>
              <a:rPr lang="en-US" sz="2800" dirty="0" err="1">
                <a:latin typeface="Times New Roman (Headings)"/>
              </a:rPr>
              <a:t>phẩm</a:t>
            </a:r>
            <a:r>
              <a:rPr lang="en-US" sz="2800" dirty="0">
                <a:latin typeface="Times New Roman (Headings)"/>
              </a:rPr>
              <a:t> / </a:t>
            </a:r>
            <a:r>
              <a:rPr lang="en-US" sz="2800" dirty="0" err="1">
                <a:latin typeface="Times New Roman (Headings)"/>
              </a:rPr>
              <a:t>công</a:t>
            </a:r>
            <a:r>
              <a:rPr lang="en-US" sz="2800" dirty="0">
                <a:latin typeface="Times New Roman (Headings)"/>
              </a:rPr>
              <a:t> </a:t>
            </a:r>
            <a:r>
              <a:rPr lang="en-US" sz="2800" dirty="0" err="1">
                <a:latin typeface="Times New Roman (Headings)"/>
              </a:rPr>
              <a:t>cụ</a:t>
            </a:r>
            <a:r>
              <a:rPr lang="en-US" sz="2800" dirty="0">
                <a:latin typeface="Times New Roman (Headings)"/>
              </a:rPr>
              <a:t>, </a:t>
            </a:r>
            <a:r>
              <a:rPr lang="en-US" sz="2800" dirty="0" err="1">
                <a:latin typeface="Times New Roman (Headings)"/>
              </a:rPr>
              <a:t>bao</a:t>
            </a:r>
            <a:r>
              <a:rPr lang="en-US" sz="2800" dirty="0">
                <a:latin typeface="Times New Roman (Headings)"/>
              </a:rPr>
              <a:t> </a:t>
            </a:r>
            <a:r>
              <a:rPr lang="en-US" sz="2800" dirty="0" err="1">
                <a:latin typeface="Times New Roman (Headings)"/>
              </a:rPr>
              <a:t>gồm</a:t>
            </a:r>
            <a:r>
              <a:rPr lang="en-US" sz="2800" dirty="0">
                <a:latin typeface="Times New Roman (Headings)"/>
              </a:rPr>
              <a:t> the Docker Engine, Images, Containers, </a:t>
            </a:r>
            <a:r>
              <a:rPr lang="vi-VN" sz="2800" dirty="0">
                <a:latin typeface="Times New Roman (Headings)"/>
              </a:rPr>
              <a:t>và</a:t>
            </a:r>
            <a:r>
              <a:rPr lang="en-US" sz="2800" dirty="0">
                <a:latin typeface="Times New Roman (Headings)"/>
              </a:rPr>
              <a:t> Hub</a:t>
            </a:r>
            <a:r>
              <a:rPr lang="vi-VN" sz="2800" dirty="0">
                <a:latin typeface="Times New Roman (Headings)"/>
              </a:rPr>
              <a:t>,...</a:t>
            </a:r>
            <a:endParaRPr lang="en-US" sz="2800" dirty="0">
              <a:latin typeface="Times New Roman (Heading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3275" y="0"/>
            <a:ext cx="2588725" cy="185375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588725" cy="1853753"/>
          </a:xfrm>
          <a:prstGeom prst="rect">
            <a:avLst/>
          </a:prstGeom>
        </p:spPr>
      </p:pic>
    </p:spTree>
    <p:extLst>
      <p:ext uri="{BB962C8B-B14F-4D97-AF65-F5344CB8AC3E}">
        <p14:creationId xmlns:p14="http://schemas.microsoft.com/office/powerpoint/2010/main" val="3155553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3600" dirty="0">
                <a:solidFill>
                  <a:srgbClr val="C00000"/>
                </a:solidFill>
              </a:rPr>
              <a:t>Sự ra đời của docker</a:t>
            </a:r>
            <a:endParaRPr lang="en-US" sz="3600" dirty="0">
              <a:solidFill>
                <a:srgbClr val="C00000"/>
              </a:solidFill>
            </a:endParaRPr>
          </a:p>
        </p:txBody>
      </p:sp>
      <p:sp>
        <p:nvSpPr>
          <p:cNvPr id="3" name="Content Placeholder 2"/>
          <p:cNvSpPr>
            <a:spLocks noGrp="1"/>
          </p:cNvSpPr>
          <p:nvPr>
            <p:ph idx="1"/>
          </p:nvPr>
        </p:nvSpPr>
        <p:spPr>
          <a:xfrm>
            <a:off x="0" y="1853754"/>
            <a:ext cx="12191999" cy="4019308"/>
          </a:xfrm>
        </p:spPr>
        <p:txBody>
          <a:bodyPr>
            <a:noAutofit/>
          </a:bodyPr>
          <a:lstStyle/>
          <a:p>
            <a:pPr algn="just"/>
            <a:r>
              <a:rPr lang="en-US" sz="2800" dirty="0" err="1">
                <a:latin typeface="Times New Roman (Headings)"/>
              </a:rPr>
              <a:t>Như</a:t>
            </a:r>
            <a:r>
              <a:rPr lang="en-US" sz="2800" dirty="0">
                <a:latin typeface="Times New Roman (Headings)"/>
              </a:rPr>
              <a:t> </a:t>
            </a:r>
            <a:r>
              <a:rPr lang="en-US" sz="2800" dirty="0" err="1">
                <a:latin typeface="Times New Roman (Headings)"/>
              </a:rPr>
              <a:t>các</a:t>
            </a:r>
            <a:r>
              <a:rPr lang="en-US" sz="2800" dirty="0">
                <a:latin typeface="Times New Roman (Headings)"/>
              </a:rPr>
              <a:t> </a:t>
            </a:r>
            <a:r>
              <a:rPr lang="en-US" sz="2800" dirty="0" err="1">
                <a:latin typeface="Times New Roman (Headings)"/>
              </a:rPr>
              <a:t>bạn</a:t>
            </a:r>
            <a:r>
              <a:rPr lang="en-US" sz="2800" dirty="0">
                <a:latin typeface="Times New Roman (Headings)"/>
              </a:rPr>
              <a:t> </a:t>
            </a:r>
            <a:r>
              <a:rPr lang="en-US" sz="2800" dirty="0" err="1">
                <a:latin typeface="Times New Roman (Headings)"/>
              </a:rPr>
              <a:t>cũng</a:t>
            </a:r>
            <a:r>
              <a:rPr lang="en-US" sz="2800" dirty="0">
                <a:latin typeface="Times New Roman (Headings)"/>
              </a:rPr>
              <a:t> </a:t>
            </a:r>
            <a:r>
              <a:rPr lang="en-US" sz="2800" dirty="0" err="1">
                <a:latin typeface="Times New Roman (Headings)"/>
              </a:rPr>
              <a:t>biết</a:t>
            </a:r>
            <a:r>
              <a:rPr lang="en-US" sz="2800" dirty="0">
                <a:latin typeface="Times New Roman (Headings)"/>
              </a:rPr>
              <a:t> </a:t>
            </a:r>
            <a:r>
              <a:rPr lang="en-US" sz="2800" dirty="0" err="1">
                <a:latin typeface="Times New Roman (Headings)"/>
              </a:rPr>
              <a:t>một</a:t>
            </a:r>
            <a:r>
              <a:rPr lang="en-US" sz="2800" dirty="0">
                <a:latin typeface="Times New Roman (Headings)"/>
              </a:rPr>
              <a:t> </a:t>
            </a:r>
            <a:r>
              <a:rPr lang="en-US" sz="2800" dirty="0" err="1">
                <a:latin typeface="Times New Roman (Headings)"/>
              </a:rPr>
              <a:t>máy</a:t>
            </a:r>
            <a:r>
              <a:rPr lang="en-US" sz="2800" dirty="0">
                <a:latin typeface="Times New Roman (Headings)"/>
              </a:rPr>
              <a:t> </a:t>
            </a:r>
            <a:r>
              <a:rPr lang="en-US" sz="2800" dirty="0" err="1">
                <a:latin typeface="Times New Roman (Headings)"/>
              </a:rPr>
              <a:t>tính</a:t>
            </a:r>
            <a:r>
              <a:rPr lang="en-US" sz="2800" dirty="0">
                <a:latin typeface="Times New Roman (Headings)"/>
              </a:rPr>
              <a:t> </a:t>
            </a:r>
            <a:r>
              <a:rPr lang="en-US" sz="2800" dirty="0" err="1">
                <a:latin typeface="Times New Roman (Headings)"/>
              </a:rPr>
              <a:t>muốn</a:t>
            </a:r>
            <a:r>
              <a:rPr lang="en-US" sz="2800" dirty="0">
                <a:latin typeface="Times New Roman (Headings)"/>
              </a:rPr>
              <a:t> </a:t>
            </a:r>
            <a:r>
              <a:rPr lang="en-US" sz="2800" dirty="0" err="1">
                <a:latin typeface="Times New Roman (Headings)"/>
              </a:rPr>
              <a:t>chạy</a:t>
            </a:r>
            <a:r>
              <a:rPr lang="en-US" sz="2800" dirty="0">
                <a:latin typeface="Times New Roman (Headings)"/>
              </a:rPr>
              <a:t> </a:t>
            </a:r>
            <a:r>
              <a:rPr lang="en-US" sz="2800" dirty="0" err="1">
                <a:latin typeface="Times New Roman (Headings)"/>
              </a:rPr>
              <a:t>được</a:t>
            </a:r>
            <a:r>
              <a:rPr lang="en-US" sz="2800" dirty="0">
                <a:latin typeface="Times New Roman (Headings)"/>
              </a:rPr>
              <a:t> </a:t>
            </a:r>
            <a:r>
              <a:rPr lang="en-US" sz="2800" dirty="0" err="1">
                <a:latin typeface="Times New Roman (Headings)"/>
              </a:rPr>
              <a:t>thì</a:t>
            </a:r>
            <a:r>
              <a:rPr lang="en-US" sz="2800" dirty="0">
                <a:latin typeface="Times New Roman (Headings)"/>
              </a:rPr>
              <a:t> </a:t>
            </a:r>
            <a:r>
              <a:rPr lang="en-US" sz="2800" dirty="0" err="1">
                <a:latin typeface="Times New Roman (Headings)"/>
              </a:rPr>
              <a:t>cần</a:t>
            </a:r>
            <a:r>
              <a:rPr lang="en-US" sz="2800" dirty="0">
                <a:latin typeface="Times New Roman (Headings)"/>
              </a:rPr>
              <a:t> 3 </a:t>
            </a:r>
            <a:r>
              <a:rPr lang="en-US" sz="2800" dirty="0" err="1">
                <a:latin typeface="Times New Roman (Headings)"/>
              </a:rPr>
              <a:t>thứ</a:t>
            </a:r>
            <a:r>
              <a:rPr lang="en-US" sz="2800" dirty="0">
                <a:latin typeface="Times New Roman (Headings)"/>
              </a:rPr>
              <a:t> </a:t>
            </a:r>
            <a:r>
              <a:rPr lang="en-US" sz="2800" dirty="0" err="1">
                <a:latin typeface="Times New Roman (Headings)"/>
              </a:rPr>
              <a:t>đó</a:t>
            </a:r>
            <a:r>
              <a:rPr lang="en-US" sz="2800" dirty="0">
                <a:latin typeface="Times New Roman (Headings)"/>
              </a:rPr>
              <a:t> </a:t>
            </a:r>
            <a:r>
              <a:rPr lang="en-US" sz="2800" dirty="0" err="1">
                <a:latin typeface="Times New Roman (Headings)"/>
              </a:rPr>
              <a:t>chính</a:t>
            </a:r>
            <a:r>
              <a:rPr lang="en-US" sz="2800" dirty="0">
                <a:latin typeface="Times New Roman (Headings)"/>
              </a:rPr>
              <a:t> </a:t>
            </a:r>
            <a:r>
              <a:rPr lang="en-US" sz="2800" dirty="0" err="1" smtClean="0">
                <a:latin typeface="Times New Roman (Headings)"/>
              </a:rPr>
              <a:t>là:</a:t>
            </a:r>
            <a:r>
              <a:rPr lang="en-US" sz="2800" dirty="0" err="1">
                <a:latin typeface="Times New Roman (Headings)"/>
              </a:rPr>
              <a:t>Máy</a:t>
            </a:r>
            <a:r>
              <a:rPr lang="en-US" sz="2800" dirty="0">
                <a:latin typeface="Times New Roman (Headings)"/>
              </a:rPr>
              <a:t> </a:t>
            </a:r>
            <a:r>
              <a:rPr lang="en-US" sz="2800" dirty="0" err="1">
                <a:latin typeface="Times New Roman (Headings)"/>
              </a:rPr>
              <a:t>chủ</a:t>
            </a:r>
            <a:r>
              <a:rPr lang="en-US" sz="2800" dirty="0">
                <a:latin typeface="Times New Roman (Headings)"/>
              </a:rPr>
              <a:t> </a:t>
            </a:r>
            <a:r>
              <a:rPr lang="en-US" sz="2800" dirty="0" err="1">
                <a:latin typeface="Times New Roman (Headings)"/>
              </a:rPr>
              <a:t>vật</a:t>
            </a:r>
            <a:r>
              <a:rPr lang="en-US" sz="2800" dirty="0">
                <a:latin typeface="Times New Roman (Headings)"/>
              </a:rPr>
              <a:t> </a:t>
            </a:r>
            <a:r>
              <a:rPr lang="en-US" sz="2800" dirty="0" err="1" smtClean="0">
                <a:latin typeface="Times New Roman (Headings)"/>
              </a:rPr>
              <a:t>lý,Hệ</a:t>
            </a:r>
            <a:r>
              <a:rPr lang="en-US" sz="2800" dirty="0" smtClean="0">
                <a:latin typeface="Times New Roman (Headings)"/>
              </a:rPr>
              <a:t> </a:t>
            </a:r>
            <a:r>
              <a:rPr lang="en-US" sz="2800" dirty="0" err="1">
                <a:latin typeface="Times New Roman (Headings)"/>
              </a:rPr>
              <a:t>điều</a:t>
            </a:r>
            <a:r>
              <a:rPr lang="en-US" sz="2800" dirty="0">
                <a:latin typeface="Times New Roman (Headings)"/>
              </a:rPr>
              <a:t> </a:t>
            </a:r>
            <a:r>
              <a:rPr lang="en-US" sz="2800" dirty="0" err="1" smtClean="0">
                <a:latin typeface="Times New Roman (Headings)"/>
              </a:rPr>
              <a:t>hành</a:t>
            </a:r>
            <a:r>
              <a:rPr lang="en-US" sz="2800" dirty="0" smtClean="0">
                <a:latin typeface="Times New Roman (Headings)"/>
              </a:rPr>
              <a:t>(OS) </a:t>
            </a:r>
            <a:r>
              <a:rPr lang="en-US" sz="2800" dirty="0" err="1" smtClean="0">
                <a:latin typeface="Times New Roman (Headings)"/>
              </a:rPr>
              <a:t>và</a:t>
            </a:r>
            <a:r>
              <a:rPr lang="en-US" sz="2800" dirty="0" smtClean="0">
                <a:latin typeface="Times New Roman (Headings)"/>
              </a:rPr>
              <a:t> Application.</a:t>
            </a:r>
            <a:endParaRPr lang="en-US" sz="2800" dirty="0">
              <a:latin typeface="Times New Roman (Headings)"/>
            </a:endParaRPr>
          </a:p>
          <a:p>
            <a:pPr algn="just"/>
            <a:r>
              <a:rPr lang="en-US" sz="2800" dirty="0" err="1" smtClean="0">
                <a:latin typeface="Times New Roman (Headings)"/>
              </a:rPr>
              <a:t>Khi</a:t>
            </a:r>
            <a:r>
              <a:rPr lang="en-US" sz="2800" dirty="0" smtClean="0">
                <a:latin typeface="Times New Roman (Headings)"/>
              </a:rPr>
              <a:t> </a:t>
            </a:r>
            <a:r>
              <a:rPr lang="en-US" sz="2800" dirty="0" err="1">
                <a:latin typeface="Times New Roman (Headings)"/>
              </a:rPr>
              <a:t>một</a:t>
            </a:r>
            <a:r>
              <a:rPr lang="en-US" sz="2800" dirty="0">
                <a:latin typeface="Times New Roman (Headings)"/>
              </a:rPr>
              <a:t> </a:t>
            </a:r>
            <a:r>
              <a:rPr lang="en-US" sz="2800" dirty="0" err="1">
                <a:latin typeface="Times New Roman (Headings)"/>
              </a:rPr>
              <a:t>máy</a:t>
            </a:r>
            <a:r>
              <a:rPr lang="en-US" sz="2800" dirty="0">
                <a:latin typeface="Times New Roman (Headings)"/>
              </a:rPr>
              <a:t> </a:t>
            </a:r>
            <a:r>
              <a:rPr lang="en-US" sz="2800" dirty="0" err="1">
                <a:latin typeface="Times New Roman (Headings)"/>
              </a:rPr>
              <a:t>tính</a:t>
            </a:r>
            <a:r>
              <a:rPr lang="en-US" sz="2800" dirty="0">
                <a:latin typeface="Times New Roman (Headings)"/>
              </a:rPr>
              <a:t> </a:t>
            </a:r>
            <a:r>
              <a:rPr lang="en-US" sz="2800" dirty="0" err="1">
                <a:latin typeface="Times New Roman (Headings)"/>
              </a:rPr>
              <a:t>có</a:t>
            </a:r>
            <a:r>
              <a:rPr lang="en-US" sz="2800" dirty="0">
                <a:latin typeface="Times New Roman (Headings)"/>
              </a:rPr>
              <a:t> </a:t>
            </a:r>
            <a:r>
              <a:rPr lang="en-US" sz="2800" dirty="0" err="1">
                <a:latin typeface="Times New Roman (Headings)"/>
              </a:rPr>
              <a:t>cấu</a:t>
            </a:r>
            <a:r>
              <a:rPr lang="en-US" sz="2800" dirty="0">
                <a:latin typeface="Times New Roman (Headings)"/>
              </a:rPr>
              <a:t> </a:t>
            </a:r>
            <a:r>
              <a:rPr lang="en-US" sz="2800" dirty="0" err="1">
                <a:latin typeface="Times New Roman (Headings)"/>
              </a:rPr>
              <a:t>hình</a:t>
            </a:r>
            <a:r>
              <a:rPr lang="en-US" sz="2800" dirty="0">
                <a:latin typeface="Times New Roman (Headings)"/>
              </a:rPr>
              <a:t> </a:t>
            </a:r>
            <a:r>
              <a:rPr lang="en-US" sz="2800" dirty="0" err="1">
                <a:latin typeface="Times New Roman (Headings)"/>
              </a:rPr>
              <a:t>khủng</a:t>
            </a:r>
            <a:r>
              <a:rPr lang="en-US" sz="2800" dirty="0">
                <a:latin typeface="Times New Roman (Headings)"/>
              </a:rPr>
              <a:t> </a:t>
            </a:r>
            <a:r>
              <a:rPr lang="en-US" sz="2800" dirty="0" err="1">
                <a:latin typeface="Times New Roman (Headings)"/>
              </a:rPr>
              <a:t>đến</a:t>
            </a:r>
            <a:r>
              <a:rPr lang="en-US" sz="2800" dirty="0">
                <a:latin typeface="Times New Roman (Headings)"/>
              </a:rPr>
              <a:t> </a:t>
            </a:r>
            <a:r>
              <a:rPr lang="en-US" sz="2800" dirty="0" err="1">
                <a:latin typeface="Times New Roman (Headings)"/>
              </a:rPr>
              <a:t>mức</a:t>
            </a:r>
            <a:r>
              <a:rPr lang="en-US" sz="2800" dirty="0">
                <a:latin typeface="Times New Roman (Headings)"/>
              </a:rPr>
              <a:t> </a:t>
            </a:r>
            <a:r>
              <a:rPr lang="en-US" sz="2800" dirty="0" err="1">
                <a:latin typeface="Times New Roman (Headings)"/>
              </a:rPr>
              <a:t>nào</a:t>
            </a:r>
            <a:r>
              <a:rPr lang="en-US" sz="2800" dirty="0">
                <a:latin typeface="Times New Roman (Headings)"/>
              </a:rPr>
              <a:t>, </a:t>
            </a:r>
            <a:r>
              <a:rPr lang="en-US" sz="2800" dirty="0" err="1">
                <a:latin typeface="Times New Roman (Headings)"/>
              </a:rPr>
              <a:t>thì</a:t>
            </a:r>
            <a:r>
              <a:rPr lang="en-US" sz="2800" dirty="0">
                <a:latin typeface="Times New Roman (Headings)"/>
              </a:rPr>
              <a:t> </a:t>
            </a:r>
            <a:r>
              <a:rPr lang="en-US" sz="2800" dirty="0" err="1">
                <a:latin typeface="Times New Roman (Headings)"/>
              </a:rPr>
              <a:t>khi</a:t>
            </a:r>
            <a:r>
              <a:rPr lang="en-US" sz="2800" dirty="0">
                <a:latin typeface="Times New Roman (Headings)"/>
              </a:rPr>
              <a:t> </a:t>
            </a:r>
            <a:r>
              <a:rPr lang="en-US" sz="2800" dirty="0" err="1">
                <a:latin typeface="Times New Roman (Headings)"/>
              </a:rPr>
              <a:t>bạn</a:t>
            </a:r>
            <a:r>
              <a:rPr lang="en-US" sz="2800" dirty="0">
                <a:latin typeface="Times New Roman (Headings)"/>
              </a:rPr>
              <a:t> </a:t>
            </a:r>
            <a:r>
              <a:rPr lang="en-US" sz="2800" dirty="0" err="1">
                <a:latin typeface="Times New Roman (Headings)"/>
              </a:rPr>
              <a:t>chỉ</a:t>
            </a:r>
            <a:r>
              <a:rPr lang="en-US" sz="2800" dirty="0">
                <a:latin typeface="Times New Roman (Headings)"/>
              </a:rPr>
              <a:t> </a:t>
            </a:r>
            <a:r>
              <a:rPr lang="en-US" sz="2800" dirty="0" err="1">
                <a:latin typeface="Times New Roman (Headings)"/>
              </a:rPr>
              <a:t>mở</a:t>
            </a:r>
            <a:r>
              <a:rPr lang="en-US" sz="2800" dirty="0">
                <a:latin typeface="Times New Roman (Headings)"/>
              </a:rPr>
              <a:t> file word </a:t>
            </a:r>
            <a:r>
              <a:rPr lang="en-US" sz="2800" dirty="0" err="1">
                <a:latin typeface="Times New Roman (Headings)"/>
              </a:rPr>
              <a:t>thì</a:t>
            </a:r>
            <a:r>
              <a:rPr lang="en-US" sz="2800" dirty="0">
                <a:latin typeface="Times New Roman (Headings)"/>
              </a:rPr>
              <a:t> </a:t>
            </a:r>
            <a:r>
              <a:rPr lang="en-US" sz="2800" dirty="0" err="1">
                <a:latin typeface="Times New Roman (Headings)"/>
              </a:rPr>
              <a:t>chỉ</a:t>
            </a:r>
            <a:r>
              <a:rPr lang="en-US" sz="2800" dirty="0">
                <a:latin typeface="Times New Roman (Headings)"/>
              </a:rPr>
              <a:t> </a:t>
            </a:r>
            <a:r>
              <a:rPr lang="en-US" sz="2800" dirty="0" err="1">
                <a:latin typeface="Times New Roman (Headings)"/>
              </a:rPr>
              <a:t>tốn</a:t>
            </a:r>
            <a:r>
              <a:rPr lang="en-US" sz="2800" dirty="0">
                <a:latin typeface="Times New Roman (Headings)"/>
              </a:rPr>
              <a:t> </a:t>
            </a:r>
            <a:r>
              <a:rPr lang="en-US" sz="2800" dirty="0" err="1">
                <a:latin typeface="Times New Roman (Headings)"/>
              </a:rPr>
              <a:t>nhiêu</a:t>
            </a:r>
            <a:r>
              <a:rPr lang="en-US" sz="2800" dirty="0">
                <a:latin typeface="Times New Roman (Headings)"/>
              </a:rPr>
              <a:t> </a:t>
            </a:r>
            <a:r>
              <a:rPr lang="en-US" sz="2800" dirty="0" err="1">
                <a:latin typeface="Times New Roman (Headings)"/>
              </a:rPr>
              <a:t>đó</a:t>
            </a:r>
            <a:r>
              <a:rPr lang="en-US" sz="2800" dirty="0">
                <a:latin typeface="Times New Roman (Headings)"/>
              </a:rPr>
              <a:t> </a:t>
            </a:r>
            <a:r>
              <a:rPr lang="en-US" sz="2800" dirty="0" err="1">
                <a:latin typeface="Times New Roman (Headings)"/>
              </a:rPr>
              <a:t>tài</a:t>
            </a:r>
            <a:r>
              <a:rPr lang="en-US" sz="2800" dirty="0">
                <a:latin typeface="Times New Roman (Headings)"/>
              </a:rPr>
              <a:t> </a:t>
            </a:r>
            <a:r>
              <a:rPr lang="en-US" sz="2800" dirty="0" err="1">
                <a:latin typeface="Times New Roman (Headings)"/>
              </a:rPr>
              <a:t>nguyên</a:t>
            </a:r>
            <a:r>
              <a:rPr lang="en-US" sz="2800" dirty="0">
                <a:latin typeface="Times New Roman (Headings)"/>
              </a:rPr>
              <a:t>. </a:t>
            </a:r>
            <a:r>
              <a:rPr lang="en-US" sz="2800" dirty="0" err="1">
                <a:latin typeface="Times New Roman (Headings)"/>
              </a:rPr>
              <a:t>Tài</a:t>
            </a:r>
            <a:r>
              <a:rPr lang="en-US" sz="2800" dirty="0">
                <a:latin typeface="Times New Roman (Headings)"/>
              </a:rPr>
              <a:t> </a:t>
            </a:r>
            <a:r>
              <a:rPr lang="en-US" sz="2800" dirty="0" err="1">
                <a:latin typeface="Times New Roman (Headings)"/>
              </a:rPr>
              <a:t>nguyên</a:t>
            </a:r>
            <a:r>
              <a:rPr lang="en-US" sz="2800" dirty="0">
                <a:latin typeface="Times New Roman (Headings)"/>
              </a:rPr>
              <a:t> </a:t>
            </a:r>
            <a:r>
              <a:rPr lang="en-US" sz="2800" dirty="0" err="1">
                <a:latin typeface="Times New Roman (Headings)"/>
              </a:rPr>
              <a:t>không</a:t>
            </a:r>
            <a:r>
              <a:rPr lang="en-US" sz="2800" dirty="0">
                <a:latin typeface="Times New Roman (Headings)"/>
              </a:rPr>
              <a:t> </a:t>
            </a:r>
            <a:r>
              <a:rPr lang="en-US" sz="2800" dirty="0" err="1">
                <a:latin typeface="Times New Roman (Headings)"/>
              </a:rPr>
              <a:t>sử</a:t>
            </a:r>
            <a:r>
              <a:rPr lang="en-US" sz="2800" dirty="0">
                <a:latin typeface="Times New Roman (Headings)"/>
              </a:rPr>
              <a:t> </a:t>
            </a:r>
            <a:r>
              <a:rPr lang="en-US" sz="2800" dirty="0" err="1">
                <a:latin typeface="Times New Roman (Headings)"/>
              </a:rPr>
              <a:t>dụng</a:t>
            </a:r>
            <a:r>
              <a:rPr lang="en-US" sz="2800" dirty="0">
                <a:latin typeface="Times New Roman (Headings)"/>
              </a:rPr>
              <a:t> </a:t>
            </a:r>
            <a:r>
              <a:rPr lang="en-US" sz="2800" dirty="0" err="1">
                <a:latin typeface="Times New Roman (Headings)"/>
              </a:rPr>
              <a:t>sẽ</a:t>
            </a:r>
            <a:r>
              <a:rPr lang="en-US" sz="2800" dirty="0">
                <a:latin typeface="Times New Roman (Headings)"/>
              </a:rPr>
              <a:t> </a:t>
            </a:r>
            <a:r>
              <a:rPr lang="en-US" sz="2800" dirty="0" err="1">
                <a:latin typeface="Times New Roman (Headings)"/>
              </a:rPr>
              <a:t>bị</a:t>
            </a:r>
            <a:r>
              <a:rPr lang="en-US" sz="2800" dirty="0">
                <a:latin typeface="Times New Roman (Headings)"/>
              </a:rPr>
              <a:t> </a:t>
            </a:r>
            <a:r>
              <a:rPr lang="en-US" sz="2800" dirty="0" err="1">
                <a:latin typeface="Times New Roman (Headings)"/>
              </a:rPr>
              <a:t>lãng</a:t>
            </a:r>
            <a:r>
              <a:rPr lang="en-US" sz="2800" dirty="0">
                <a:latin typeface="Times New Roman (Headings)"/>
              </a:rPr>
              <a:t> </a:t>
            </a:r>
            <a:r>
              <a:rPr lang="en-US" sz="2800" dirty="0" err="1">
                <a:latin typeface="Times New Roman (Headings)"/>
              </a:rPr>
              <a:t>phí</a:t>
            </a:r>
            <a:r>
              <a:rPr lang="en-US" sz="2800" dirty="0">
                <a:latin typeface="Times New Roman (Headings)"/>
              </a:rPr>
              <a:t>. </a:t>
            </a:r>
            <a:r>
              <a:rPr lang="en-US" sz="2800" dirty="0" err="1">
                <a:latin typeface="Times New Roman (Headings)"/>
              </a:rPr>
              <a:t>Vậy</a:t>
            </a:r>
            <a:r>
              <a:rPr lang="en-US" sz="2800" dirty="0">
                <a:latin typeface="Times New Roman (Headings)"/>
              </a:rPr>
              <a:t> </a:t>
            </a:r>
            <a:r>
              <a:rPr lang="en-US" sz="2800" dirty="0" err="1">
                <a:latin typeface="Times New Roman (Headings)"/>
              </a:rPr>
              <a:t>làm</a:t>
            </a:r>
            <a:r>
              <a:rPr lang="en-US" sz="2800" dirty="0">
                <a:latin typeface="Times New Roman (Headings)"/>
              </a:rPr>
              <a:t> </a:t>
            </a:r>
            <a:r>
              <a:rPr lang="en-US" sz="2800" dirty="0" err="1">
                <a:latin typeface="Times New Roman (Headings)"/>
              </a:rPr>
              <a:t>sao</a:t>
            </a:r>
            <a:r>
              <a:rPr lang="en-US" sz="2800" dirty="0">
                <a:latin typeface="Times New Roman (Headings)"/>
              </a:rPr>
              <a:t> </a:t>
            </a:r>
            <a:r>
              <a:rPr lang="en-US" sz="2800" dirty="0" err="1">
                <a:latin typeface="Times New Roman (Headings)"/>
              </a:rPr>
              <a:t>để</a:t>
            </a:r>
            <a:r>
              <a:rPr lang="en-US" sz="2800" dirty="0">
                <a:latin typeface="Times New Roman (Headings)"/>
              </a:rPr>
              <a:t> </a:t>
            </a:r>
            <a:r>
              <a:rPr lang="en-US" sz="2800" dirty="0" err="1">
                <a:latin typeface="Times New Roman (Headings)"/>
              </a:rPr>
              <a:t>tận</a:t>
            </a:r>
            <a:r>
              <a:rPr lang="en-US" sz="2800" dirty="0">
                <a:latin typeface="Times New Roman (Headings)"/>
              </a:rPr>
              <a:t> </a:t>
            </a:r>
            <a:r>
              <a:rPr lang="en-US" sz="2800" dirty="0" err="1">
                <a:latin typeface="Times New Roman (Headings)"/>
              </a:rPr>
              <a:t>dụng</a:t>
            </a:r>
            <a:r>
              <a:rPr lang="en-US" sz="2800" dirty="0">
                <a:latin typeface="Times New Roman (Headings)"/>
              </a:rPr>
              <a:t> </a:t>
            </a:r>
            <a:r>
              <a:rPr lang="en-US" sz="2800" dirty="0" err="1">
                <a:latin typeface="Times New Roman (Headings)"/>
              </a:rPr>
              <a:t>tối</a:t>
            </a:r>
            <a:r>
              <a:rPr lang="en-US" sz="2800" dirty="0">
                <a:latin typeface="Times New Roman (Headings)"/>
              </a:rPr>
              <a:t> </a:t>
            </a:r>
            <a:r>
              <a:rPr lang="en-US" sz="2800" dirty="0" err="1">
                <a:latin typeface="Times New Roman (Headings)"/>
              </a:rPr>
              <a:t>đa</a:t>
            </a:r>
            <a:r>
              <a:rPr lang="en-US" sz="2800" dirty="0">
                <a:latin typeface="Times New Roman (Headings)"/>
              </a:rPr>
              <a:t> </a:t>
            </a:r>
            <a:r>
              <a:rPr lang="en-US" sz="2800" dirty="0" err="1">
                <a:latin typeface="Times New Roman (Headings)"/>
              </a:rPr>
              <a:t>tài</a:t>
            </a:r>
            <a:r>
              <a:rPr lang="en-US" sz="2800" dirty="0">
                <a:latin typeface="Times New Roman (Headings)"/>
              </a:rPr>
              <a:t> </a:t>
            </a:r>
            <a:r>
              <a:rPr lang="en-US" sz="2800" dirty="0" err="1">
                <a:latin typeface="Times New Roman (Headings)"/>
              </a:rPr>
              <a:t>nguyên</a:t>
            </a:r>
            <a:r>
              <a:rPr lang="en-US" sz="2800" dirty="0">
                <a:latin typeface="Times New Roman (Headings)"/>
              </a:rPr>
              <a:t> </a:t>
            </a:r>
            <a:r>
              <a:rPr lang="en-US" sz="2800" dirty="0" err="1">
                <a:latin typeface="Times New Roman (Headings)"/>
              </a:rPr>
              <a:t>của</a:t>
            </a:r>
            <a:r>
              <a:rPr lang="en-US" sz="2800" dirty="0">
                <a:latin typeface="Times New Roman (Headings)"/>
              </a:rPr>
              <a:t> </a:t>
            </a:r>
            <a:r>
              <a:rPr lang="en-US" sz="2800" dirty="0" err="1">
                <a:latin typeface="Times New Roman (Headings)"/>
              </a:rPr>
              <a:t>máy</a:t>
            </a:r>
            <a:r>
              <a:rPr lang="en-US" sz="2800" dirty="0">
                <a:latin typeface="Times New Roman (Headings)"/>
              </a:rPr>
              <a:t> </a:t>
            </a:r>
            <a:r>
              <a:rPr lang="en-US" sz="2800" dirty="0" err="1">
                <a:latin typeface="Times New Roman (Headings)"/>
              </a:rPr>
              <a:t>tính</a:t>
            </a:r>
            <a:r>
              <a:rPr lang="en-US" sz="2800" dirty="0">
                <a:latin typeface="Times New Roman (Headings)"/>
              </a:rPr>
              <a:t> </a:t>
            </a:r>
            <a:r>
              <a:rPr lang="en-US" sz="2800" dirty="0" err="1">
                <a:latin typeface="Times New Roman (Headings)"/>
              </a:rPr>
              <a:t>bây</a:t>
            </a:r>
            <a:r>
              <a:rPr lang="en-US" sz="2800" dirty="0">
                <a:latin typeface="Times New Roman (Headings)"/>
              </a:rPr>
              <a:t> </a:t>
            </a:r>
            <a:r>
              <a:rPr lang="en-US" sz="2800" dirty="0" err="1">
                <a:latin typeface="Times New Roman (Headings)"/>
              </a:rPr>
              <a:t>giờ</a:t>
            </a:r>
            <a:r>
              <a:rPr lang="en-US" sz="2800" dirty="0">
                <a:latin typeface="Times New Roman (Headings)"/>
              </a:rPr>
              <a:t>?</a:t>
            </a:r>
          </a:p>
          <a:p>
            <a:pPr algn="just"/>
            <a:r>
              <a:rPr lang="en-US" sz="2800" dirty="0" err="1">
                <a:latin typeface="Times New Roman (Headings)"/>
              </a:rPr>
              <a:t>Vì</a:t>
            </a:r>
            <a:r>
              <a:rPr lang="en-US" sz="2800" dirty="0">
                <a:latin typeface="Times New Roman (Headings)"/>
              </a:rPr>
              <a:t> </a:t>
            </a:r>
            <a:r>
              <a:rPr lang="en-US" sz="2800" dirty="0" err="1">
                <a:latin typeface="Times New Roman (Headings)"/>
              </a:rPr>
              <a:t>vậy</a:t>
            </a:r>
            <a:r>
              <a:rPr lang="en-US" sz="2800" dirty="0">
                <a:latin typeface="Times New Roman (Headings)"/>
              </a:rPr>
              <a:t> </a:t>
            </a:r>
            <a:r>
              <a:rPr lang="en-US" sz="2800" dirty="0" err="1">
                <a:latin typeface="Times New Roman (Headings)"/>
              </a:rPr>
              <a:t>công</a:t>
            </a:r>
            <a:r>
              <a:rPr lang="en-US" sz="2800" dirty="0">
                <a:latin typeface="Times New Roman (Headings)"/>
              </a:rPr>
              <a:t> </a:t>
            </a:r>
            <a:r>
              <a:rPr lang="en-US" sz="2800" dirty="0" err="1">
                <a:latin typeface="Times New Roman (Headings)"/>
              </a:rPr>
              <a:t>nghệ</a:t>
            </a:r>
            <a:r>
              <a:rPr lang="en-US" sz="2800" dirty="0">
                <a:latin typeface="Times New Roman (Headings)"/>
              </a:rPr>
              <a:t> </a:t>
            </a:r>
            <a:r>
              <a:rPr lang="en-US" sz="2800" dirty="0" err="1">
                <a:latin typeface="Times New Roman (Headings)"/>
              </a:rPr>
              <a:t>ảo</a:t>
            </a:r>
            <a:r>
              <a:rPr lang="en-US" sz="2800" dirty="0">
                <a:latin typeface="Times New Roman (Headings)"/>
              </a:rPr>
              <a:t> </a:t>
            </a:r>
            <a:r>
              <a:rPr lang="en-US" sz="2800" dirty="0" err="1">
                <a:latin typeface="Times New Roman (Headings)"/>
              </a:rPr>
              <a:t>hóa</a:t>
            </a:r>
            <a:r>
              <a:rPr lang="en-US" sz="2800" dirty="0">
                <a:latin typeface="Times New Roman (Headings)"/>
              </a:rPr>
              <a:t> Virtualization </a:t>
            </a:r>
            <a:r>
              <a:rPr lang="en-US" sz="2800" dirty="0" err="1">
                <a:latin typeface="Times New Roman (Headings)"/>
              </a:rPr>
              <a:t>ra</a:t>
            </a:r>
            <a:r>
              <a:rPr lang="en-US" sz="2800" dirty="0">
                <a:latin typeface="Times New Roman (Headings)"/>
              </a:rPr>
              <a:t> </a:t>
            </a:r>
            <a:r>
              <a:rPr lang="en-US" sz="2800" dirty="0" err="1">
                <a:latin typeface="Times New Roman (Headings)"/>
              </a:rPr>
              <a:t>đời</a:t>
            </a:r>
            <a:r>
              <a:rPr lang="en-US" sz="2800" dirty="0">
                <a:latin typeface="Times New Roman (Headings)"/>
              </a:rPr>
              <a:t>.</a:t>
            </a:r>
          </a:p>
          <a:p>
            <a:pPr algn="just"/>
            <a:endParaRPr lang="en-US" sz="2800" dirty="0">
              <a:latin typeface="Times New Roman (Headings)"/>
            </a:endParaRPr>
          </a:p>
        </p:txBody>
      </p:sp>
    </p:spTree>
    <p:extLst>
      <p:ext uri="{BB962C8B-B14F-4D97-AF65-F5344CB8AC3E}">
        <p14:creationId xmlns:p14="http://schemas.microsoft.com/office/powerpoint/2010/main" val="17048942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a:solidFill>
                  <a:srgbClr val="C00000"/>
                </a:solidFill>
                <a:latin typeface="Times New Roman (Headings)"/>
              </a:rPr>
              <a:t>Công</a:t>
            </a:r>
            <a:r>
              <a:rPr lang="en-US" sz="3600" dirty="0">
                <a:solidFill>
                  <a:srgbClr val="C00000"/>
                </a:solidFill>
                <a:latin typeface="Times New Roman (Headings)"/>
              </a:rPr>
              <a:t> </a:t>
            </a:r>
            <a:r>
              <a:rPr lang="en-US" sz="3600" dirty="0" err="1">
                <a:solidFill>
                  <a:srgbClr val="C00000"/>
                </a:solidFill>
                <a:latin typeface="Times New Roman (Headings)"/>
              </a:rPr>
              <a:t>nghệ</a:t>
            </a:r>
            <a:r>
              <a:rPr lang="en-US" sz="3600" dirty="0">
                <a:solidFill>
                  <a:srgbClr val="C00000"/>
                </a:solidFill>
                <a:latin typeface="Times New Roman (Headings)"/>
              </a:rPr>
              <a:t> </a:t>
            </a:r>
            <a:r>
              <a:rPr lang="en-US" sz="3600" dirty="0" err="1">
                <a:solidFill>
                  <a:srgbClr val="C00000"/>
                </a:solidFill>
                <a:latin typeface="Times New Roman (Headings)"/>
              </a:rPr>
              <a:t>ảo</a:t>
            </a:r>
            <a:r>
              <a:rPr lang="en-US" sz="3600" dirty="0">
                <a:solidFill>
                  <a:srgbClr val="C00000"/>
                </a:solidFill>
                <a:latin typeface="Times New Roman (Headings)"/>
              </a:rPr>
              <a:t> </a:t>
            </a:r>
            <a:r>
              <a:rPr lang="en-US" sz="3600" dirty="0" err="1">
                <a:solidFill>
                  <a:srgbClr val="C00000"/>
                </a:solidFill>
                <a:latin typeface="Times New Roman (Headings)"/>
              </a:rPr>
              <a:t>hóa</a:t>
            </a:r>
            <a:r>
              <a:rPr lang="en-US" sz="3600" dirty="0">
                <a:solidFill>
                  <a:srgbClr val="C00000"/>
                </a:solidFill>
                <a:latin typeface="Times New Roman (Headings)"/>
              </a:rPr>
              <a:t> virtualization</a:t>
            </a:r>
          </a:p>
        </p:txBody>
      </p:sp>
      <p:sp>
        <p:nvSpPr>
          <p:cNvPr id="3" name="Content Placeholder 2"/>
          <p:cNvSpPr>
            <a:spLocks noGrp="1"/>
          </p:cNvSpPr>
          <p:nvPr>
            <p:ph idx="1"/>
          </p:nvPr>
        </p:nvSpPr>
        <p:spPr>
          <a:xfrm>
            <a:off x="0" y="1764302"/>
            <a:ext cx="7498080" cy="4272726"/>
          </a:xfrm>
        </p:spPr>
        <p:txBody>
          <a:bodyPr>
            <a:noAutofit/>
          </a:bodyPr>
          <a:lstStyle/>
          <a:p>
            <a:pPr algn="just"/>
            <a:r>
              <a:rPr lang="en-US" sz="2600" b="1" dirty="0" err="1" smtClean="0">
                <a:latin typeface="Times New Roman" panose="02020603050405020304" pitchFamily="18" charset="0"/>
                <a:cs typeface="Times New Roman" panose="02020603050405020304" pitchFamily="18" charset="0"/>
                <a:hlinkClick r:id="rId2"/>
              </a:rPr>
              <a:t>Virtualbox</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hlinkClick r:id="rId3"/>
              </a:rPr>
              <a:t>VMware</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ví</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điển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hình</a:t>
            </a:r>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này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chủ</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nhiều</a:t>
            </a:r>
            <a:r>
              <a:rPr lang="en-US" sz="2600" dirty="0">
                <a:latin typeface="Times New Roman" panose="02020603050405020304" pitchFamily="18" charset="0"/>
                <a:cs typeface="Times New Roman" panose="02020603050405020304" pitchFamily="18" charset="0"/>
              </a:rPr>
              <a:t> OS, </a:t>
            </a:r>
            <a:r>
              <a:rPr lang="en-US" sz="2600" dirty="0" err="1">
                <a:latin typeface="Times New Roman" panose="02020603050405020304" pitchFamily="18" charset="0"/>
                <a:cs typeface="Times New Roman" panose="02020603050405020304" pitchFamily="18" charset="0"/>
              </a:rPr>
              <a:t>tận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nguyên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tốt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nhưng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lại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nảy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sinh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vấn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tiếp</a:t>
            </a:r>
            <a:r>
              <a:rPr lang="en-US" sz="2600" dirty="0">
                <a:latin typeface="Times New Roman" panose="02020603050405020304" pitchFamily="18" charset="0"/>
                <a:cs typeface="Times New Roman" panose="02020603050405020304" pitchFamily="18" charset="0"/>
              </a:rPr>
              <a:t>.</a:t>
            </a:r>
          </a:p>
          <a:p>
            <a:pPr algn="just"/>
            <a:r>
              <a:rPr lang="en-US" sz="2600" dirty="0" err="1">
                <a:latin typeface="Times New Roman" panose="02020603050405020304" pitchFamily="18" charset="0"/>
                <a:cs typeface="Times New Roman" panose="02020603050405020304" pitchFamily="18" charset="0"/>
              </a:rPr>
              <a:t>Vấn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cung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cấp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nguyên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ảo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cung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cấp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nghĩa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phải</a:t>
            </a:r>
            <a:r>
              <a:rPr lang="en-US" sz="2600" dirty="0">
                <a:latin typeface="Times New Roman" panose="02020603050405020304" pitchFamily="18" charset="0"/>
                <a:cs typeface="Times New Roman" panose="02020603050405020304" pitchFamily="18" charset="0"/>
              </a:rPr>
              <a:t> chia </a:t>
            </a:r>
            <a:r>
              <a:rPr lang="en-US" sz="2600" dirty="0" err="1">
                <a:latin typeface="Times New Roman" panose="02020603050405020304" pitchFamily="18" charset="0"/>
                <a:cs typeface="Times New Roman" panose="02020603050405020304" pitchFamily="18" charset="0"/>
              </a:rPr>
              <a:t>sẻ</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nguyên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ảo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ảo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gì</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Vì</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cung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cấp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nguyên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ảo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việc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khởi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động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lâu</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pic>
        <p:nvPicPr>
          <p:cNvPr id="4" name="Picture 3" descr="Công-nghệ-ảo-hóa-virtualization"/>
          <p:cNvPicPr/>
          <p:nvPr/>
        </p:nvPicPr>
        <p:blipFill>
          <a:blip r:embed="rId4"/>
          <a:stretch>
            <a:fillRect/>
          </a:stretch>
        </p:blipFill>
        <p:spPr>
          <a:xfrm>
            <a:off x="7498080" y="1853754"/>
            <a:ext cx="4693920" cy="4262566"/>
          </a:xfrm>
          <a:prstGeom prst="rect">
            <a:avLst/>
          </a:prstGeom>
        </p:spPr>
      </p:pic>
    </p:spTree>
    <p:extLst>
      <p:ext uri="{BB962C8B-B14F-4D97-AF65-F5344CB8AC3E}">
        <p14:creationId xmlns:p14="http://schemas.microsoft.com/office/powerpoint/2010/main" val="7895428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solidFill>
                  <a:srgbClr val="C00000"/>
                </a:solidFill>
                <a:latin typeface="Times New Roman (Headings)"/>
              </a:rPr>
              <a:t>Công</a:t>
            </a:r>
            <a:r>
              <a:rPr lang="en-US" sz="3600" dirty="0" smtClean="0">
                <a:solidFill>
                  <a:srgbClr val="C00000"/>
                </a:solidFill>
                <a:latin typeface="Times New Roman (Headings)"/>
              </a:rPr>
              <a:t> </a:t>
            </a:r>
            <a:r>
              <a:rPr lang="en-US" sz="3600" dirty="0" err="1" smtClean="0">
                <a:solidFill>
                  <a:srgbClr val="C00000"/>
                </a:solidFill>
                <a:latin typeface="Times New Roman (Headings)"/>
              </a:rPr>
              <a:t>nghệ</a:t>
            </a:r>
            <a:r>
              <a:rPr lang="en-US" sz="3600" dirty="0" smtClean="0">
                <a:solidFill>
                  <a:srgbClr val="C00000"/>
                </a:solidFill>
                <a:latin typeface="Times New Roman (Headings)"/>
              </a:rPr>
              <a:t> </a:t>
            </a:r>
            <a:r>
              <a:rPr lang="en-US" sz="3600" dirty="0" err="1" smtClean="0">
                <a:solidFill>
                  <a:srgbClr val="C00000"/>
                </a:solidFill>
                <a:latin typeface="Times New Roman (Headings)"/>
              </a:rPr>
              <a:t>containerlization</a:t>
            </a:r>
            <a:endParaRPr lang="en-US" sz="3600" dirty="0">
              <a:solidFill>
                <a:srgbClr val="C00000"/>
              </a:solidFill>
              <a:latin typeface="Times New Roman (Headings)"/>
            </a:endParaRPr>
          </a:p>
        </p:txBody>
      </p:sp>
      <p:sp>
        <p:nvSpPr>
          <p:cNvPr id="3" name="Content Placeholder 2"/>
          <p:cNvSpPr>
            <a:spLocks noGrp="1"/>
          </p:cNvSpPr>
          <p:nvPr>
            <p:ph idx="1"/>
          </p:nvPr>
        </p:nvSpPr>
        <p:spPr>
          <a:xfrm>
            <a:off x="1" y="1853754"/>
            <a:ext cx="6311347" cy="4288629"/>
          </a:xfrm>
        </p:spPr>
        <p:txBody>
          <a:bodyPr>
            <a:noAutofit/>
          </a:bodyPr>
          <a:lstStyle/>
          <a:p>
            <a:pPr algn="just"/>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còn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hơn</a:t>
            </a:r>
            <a:r>
              <a:rPr lang="en-US" sz="2800" dirty="0">
                <a:latin typeface="Times New Roman" panose="02020603050405020304" pitchFamily="18" charset="0"/>
                <a:cs typeface="Times New Roman" panose="02020603050405020304" pitchFamily="18" charset="0"/>
              </a:rPr>
              <a:t> Virtualization. </a:t>
            </a:r>
          </a:p>
          <a:p>
            <a:pPr algn="just"/>
            <a:r>
              <a:rPr lang="en-US" sz="2800" dirty="0" err="1">
                <a:latin typeface="Times New Roman" panose="02020603050405020304" pitchFamily="18" charset="0"/>
                <a:cs typeface="Times New Roman" panose="02020603050405020304" pitchFamily="18" charset="0"/>
              </a:rPr>
              <a:t>Ưu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chia </a:t>
            </a:r>
            <a:r>
              <a:rPr lang="en-US" sz="2800" dirty="0" err="1">
                <a:latin typeface="Times New Roman" panose="02020603050405020304" pitchFamily="18" charset="0"/>
                <a:cs typeface="Times New Roman" panose="02020603050405020304" pitchFamily="18" charset="0"/>
              </a:rPr>
              <a:t>sẻ</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chia </a:t>
            </a:r>
            <a:r>
              <a:rPr lang="en-US" sz="2800" dirty="0" err="1">
                <a:latin typeface="Times New Roman" panose="02020603050405020304" pitchFamily="18" charset="0"/>
                <a:cs typeface="Times New Roman" panose="02020603050405020304" pitchFamily="18" charset="0"/>
              </a:rPr>
              <a:t>sẻ</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máy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Xài</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nhiêu</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lấy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bấy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containerlization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container</a:t>
            </a:r>
          </a:p>
          <a:p>
            <a:pPr marL="0" indent="0" algn="just">
              <a:buNone/>
            </a:pPr>
            <a:endParaRPr lang="en-US" sz="2800" dirty="0">
              <a:latin typeface="Times New Roman (Headings)"/>
            </a:endParaRPr>
          </a:p>
        </p:txBody>
      </p:sp>
      <p:pic>
        <p:nvPicPr>
          <p:cNvPr id="4" name="Picture 3" descr="Công-nghệ-containerlization"/>
          <p:cNvPicPr/>
          <p:nvPr/>
        </p:nvPicPr>
        <p:blipFill>
          <a:blip r:embed="rId2"/>
          <a:stretch>
            <a:fillRect/>
          </a:stretch>
        </p:blipFill>
        <p:spPr>
          <a:xfrm>
            <a:off x="6311348" y="1853753"/>
            <a:ext cx="5880651" cy="4288629"/>
          </a:xfrm>
          <a:prstGeom prst="rect">
            <a:avLst/>
          </a:prstGeom>
        </p:spPr>
      </p:pic>
    </p:spTree>
    <p:extLst>
      <p:ext uri="{BB962C8B-B14F-4D97-AF65-F5344CB8AC3E}">
        <p14:creationId xmlns:p14="http://schemas.microsoft.com/office/powerpoint/2010/main" val="15529672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015732"/>
            <a:ext cx="12191999" cy="4116711"/>
          </a:xfrm>
        </p:spPr>
        <p:txBody>
          <a:bodyPr>
            <a:noAutofit/>
          </a:bodyPr>
          <a:lstStyle/>
          <a:p>
            <a:pPr algn="just"/>
            <a:r>
              <a:rPr lang="en-US" sz="2600" dirty="0" err="1">
                <a:latin typeface="Times New Roman" panose="02020603050405020304" pitchFamily="18" charset="0"/>
                <a:cs typeface="Times New Roman" panose="02020603050405020304" pitchFamily="18" charset="0"/>
              </a:rPr>
              <a:t>Trước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đây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mô</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chủ</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thường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hợp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3 </a:t>
            </a:r>
            <a:r>
              <a:rPr lang="en-US" sz="2600" dirty="0" err="1">
                <a:latin typeface="Times New Roman" panose="02020603050405020304" pitchFamily="18" charset="0"/>
                <a:cs typeface="Times New Roman" panose="02020603050405020304" pitchFamily="18" charset="0"/>
              </a:rPr>
              <a:t>yếu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tố</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Máy</a:t>
            </a:r>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chủ</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(physical server</a:t>
            </a:r>
            <a:r>
              <a:rPr lang="en-US" sz="2600" dirty="0" smtClean="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Hệ</a:t>
            </a:r>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hành</a:t>
            </a:r>
            <a:r>
              <a:rPr lang="en-US" sz="2600" dirty="0">
                <a:latin typeface="Times New Roman" panose="02020603050405020304" pitchFamily="18" charset="0"/>
                <a:cs typeface="Times New Roman" panose="02020603050405020304" pitchFamily="18" charset="0"/>
              </a:rPr>
              <a:t> (operating </a:t>
            </a:r>
            <a:r>
              <a:rPr lang="en-US" sz="2600" dirty="0" smtClean="0">
                <a:latin typeface="Times New Roman" panose="02020603050405020304" pitchFamily="18" charset="0"/>
                <a:cs typeface="Times New Roman" panose="02020603050405020304" pitchFamily="18" charset="0"/>
              </a:rPr>
              <a:t>system), </a:t>
            </a:r>
            <a:r>
              <a:rPr lang="en-US" sz="2600" dirty="0" err="1" smtClean="0">
                <a:latin typeface="Times New Roman" panose="02020603050405020304" pitchFamily="18" charset="0"/>
                <a:cs typeface="Times New Roman" panose="02020603050405020304" pitchFamily="18" charset="0"/>
              </a:rPr>
              <a:t>Ứng</a:t>
            </a:r>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(application</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algn="just"/>
            <a:r>
              <a:rPr lang="en-US" sz="2600" dirty="0" err="1">
                <a:latin typeface="Times New Roman" panose="02020603050405020304" pitchFamily="18" charset="0"/>
                <a:cs typeface="Times New Roman" panose="02020603050405020304" pitchFamily="18" charset="0"/>
              </a:rPr>
              <a:t>Vấn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gặp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phải</a:t>
            </a:r>
            <a:r>
              <a:rPr lang="en-US" sz="2600" dirty="0">
                <a:latin typeface="Times New Roman" panose="02020603050405020304" pitchFamily="18" charset="0"/>
                <a:cs typeface="Times New Roman" panose="02020603050405020304" pitchFamily="18" charset="0"/>
              </a:rPr>
              <a:t> ở </a:t>
            </a:r>
            <a:r>
              <a:rPr lang="en-US" sz="2600" dirty="0" err="1">
                <a:latin typeface="Times New Roman" panose="02020603050405020304" pitchFamily="18" charset="0"/>
                <a:cs typeface="Times New Roman" panose="02020603050405020304" pitchFamily="18" charset="0"/>
              </a:rPr>
              <a:t>đây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chủ</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chỉ</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duy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triệt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mạnh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đem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lại</a:t>
            </a:r>
            <a:r>
              <a:rPr lang="en-US" sz="2600" dirty="0">
                <a:latin typeface="Times New Roman" panose="02020603050405020304" pitchFamily="18" charset="0"/>
                <a:cs typeface="Times New Roman" panose="02020603050405020304" pitchFamily="18" charset="0"/>
              </a:rPr>
              <a:t>.</a:t>
            </a:r>
          </a:p>
          <a:p>
            <a:pPr algn="just"/>
            <a:r>
              <a:rPr lang="en-US" sz="2600" dirty="0" err="1">
                <a:latin typeface="Times New Roman" panose="02020603050405020304" pitchFamily="18" charset="0"/>
                <a:cs typeface="Times New Roman" panose="02020603050405020304" pitchFamily="18" charset="0"/>
              </a:rPr>
              <a:t>Sau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khoảng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ảo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hóa</a:t>
            </a:r>
            <a:r>
              <a:rPr lang="en-US" sz="2600" dirty="0">
                <a:latin typeface="Times New Roman" panose="02020603050405020304" pitchFamily="18" charset="0"/>
                <a:cs typeface="Times New Roman" panose="02020603050405020304" pitchFamily="18" charset="0"/>
              </a:rPr>
              <a:t> containerization </a:t>
            </a:r>
            <a:r>
              <a:rPr lang="en-US" sz="2600" dirty="0" err="1">
                <a:latin typeface="Times New Roman" panose="02020603050405020304" pitchFamily="18" charset="0"/>
                <a:cs typeface="Times New Roman" panose="02020603050405020304" pitchFamily="18" charset="0"/>
              </a:rPr>
              <a:t>xuất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giúp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nhiều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chủ</a:t>
            </a:r>
            <a:r>
              <a:rPr lang="en-US" sz="2600" dirty="0">
                <a:latin typeface="Times New Roman" panose="02020603050405020304" pitchFamily="18" charset="0"/>
                <a:cs typeface="Times New Roman" panose="02020603050405020304" pitchFamily="18" charset="0"/>
              </a:rPr>
              <a:t> con </a:t>
            </a:r>
            <a:r>
              <a:rPr lang="en-US" sz="2600" dirty="0" err="1">
                <a:latin typeface="Times New Roman" panose="02020603050405020304" pitchFamily="18" charset="0"/>
                <a:cs typeface="Times New Roman" panose="02020603050405020304" pitchFamily="18" charset="0"/>
              </a:rPr>
              <a:t>ảo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chủ</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chung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nhân</a:t>
            </a:r>
            <a:r>
              <a:rPr lang="en-US" sz="2600" dirty="0">
                <a:latin typeface="Times New Roman" panose="02020603050405020304" pitchFamily="18" charset="0"/>
                <a:cs typeface="Times New Roman" panose="02020603050405020304" pitchFamily="18" charset="0"/>
              </a:rPr>
              <a:t> kernel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nguyên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máy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chủ</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những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ưu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suất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còn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kiệm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trị</a:t>
            </a:r>
            <a:r>
              <a:rPr lang="en-US" sz="2600" dirty="0">
                <a:latin typeface="Times New Roman" panose="02020603050405020304" pitchFamily="18" charset="0"/>
                <a:cs typeface="Times New Roman" panose="02020603050405020304" pitchFamily="18" charset="0"/>
              </a:rPr>
              <a:t>.</a:t>
            </a:r>
          </a:p>
        </p:txBody>
      </p:sp>
      <p:sp>
        <p:nvSpPr>
          <p:cNvPr id="4" name="Title 1"/>
          <p:cNvSpPr txBox="1">
            <a:spLocks/>
          </p:cNvSpPr>
          <p:nvPr/>
        </p:nvSpPr>
        <p:spPr>
          <a:xfrm>
            <a:off x="1603979" y="95691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3600" dirty="0" err="1" smtClean="0">
                <a:solidFill>
                  <a:srgbClr val="C00000"/>
                </a:solidFill>
                <a:latin typeface="Times New Roman (Headings)"/>
              </a:rPr>
              <a:t>Công</a:t>
            </a:r>
            <a:r>
              <a:rPr lang="en-US" sz="3600" dirty="0" smtClean="0">
                <a:solidFill>
                  <a:srgbClr val="C00000"/>
                </a:solidFill>
                <a:latin typeface="Times New Roman (Headings)"/>
              </a:rPr>
              <a:t> </a:t>
            </a:r>
            <a:r>
              <a:rPr lang="en-US" sz="3600" dirty="0" err="1" smtClean="0">
                <a:solidFill>
                  <a:srgbClr val="C00000"/>
                </a:solidFill>
                <a:latin typeface="Times New Roman (Headings)"/>
              </a:rPr>
              <a:t>nghệ</a:t>
            </a:r>
            <a:r>
              <a:rPr lang="en-US" sz="3600" dirty="0" smtClean="0">
                <a:solidFill>
                  <a:srgbClr val="C00000"/>
                </a:solidFill>
                <a:latin typeface="Times New Roman (Headings)"/>
              </a:rPr>
              <a:t> </a:t>
            </a:r>
            <a:r>
              <a:rPr lang="en-US" sz="3600" dirty="0" err="1" smtClean="0">
                <a:solidFill>
                  <a:srgbClr val="C00000"/>
                </a:solidFill>
                <a:latin typeface="Times New Roman (Headings)"/>
              </a:rPr>
              <a:t>containerlization</a:t>
            </a:r>
            <a:endParaRPr lang="en-US" sz="3600" dirty="0">
              <a:solidFill>
                <a:srgbClr val="C00000"/>
              </a:solidFill>
              <a:latin typeface="Times New Roman (Headings)"/>
            </a:endParaRPr>
          </a:p>
        </p:txBody>
      </p:sp>
    </p:spTree>
    <p:extLst>
      <p:ext uri="{BB962C8B-B14F-4D97-AF65-F5344CB8AC3E}">
        <p14:creationId xmlns:p14="http://schemas.microsoft.com/office/powerpoint/2010/main" val="31219478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00000"/>
                </a:solidFill>
              </a:rPr>
              <a:t>Docker image</a:t>
            </a:r>
            <a:endParaRPr lang="en-US" dirty="0">
              <a:solidFill>
                <a:srgbClr val="C00000"/>
              </a:solidFill>
            </a:endParaRPr>
          </a:p>
        </p:txBody>
      </p:sp>
      <p:sp>
        <p:nvSpPr>
          <p:cNvPr id="3" name="Content Placeholder 2"/>
          <p:cNvSpPr>
            <a:spLocks noGrp="1"/>
          </p:cNvSpPr>
          <p:nvPr>
            <p:ph idx="1"/>
          </p:nvPr>
        </p:nvSpPr>
        <p:spPr>
          <a:xfrm>
            <a:off x="0" y="1853754"/>
            <a:ext cx="12191999" cy="4278689"/>
          </a:xfrm>
        </p:spPr>
        <p:txBody>
          <a:bodyPr>
            <a:noAutofit/>
          </a:bodyPr>
          <a:lstStyle/>
          <a:p>
            <a:pPr algn="just"/>
            <a:r>
              <a:rPr lang="vi-VN" sz="2600" dirty="0">
                <a:latin typeface="Times New Roman" panose="02020603050405020304" pitchFamily="18" charset="0"/>
                <a:cs typeface="Times New Roman" panose="02020603050405020304" pitchFamily="18" charset="0"/>
              </a:rPr>
              <a:t>Docker image là một file bất biến - không thay đổi, chứa các source code, tools và các files khác cần thiết cho một ứng dụng để chạy. Khi bạn chạy một môi trường container, về cơ bản, bạn tạo một bản sao đọc - ghi của image bên trong container. Lúc này nó sẽ thêm một container layer cho phép sửa đổi toàn bộ bản sao của image</a:t>
            </a:r>
            <a:r>
              <a:rPr lang="vi-VN"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algn="just"/>
            <a:r>
              <a:rPr lang="vi-VN" sz="2600" dirty="0">
                <a:latin typeface="Times New Roman" panose="02020603050405020304" pitchFamily="18" charset="0"/>
                <a:cs typeface="Times New Roman" panose="02020603050405020304" pitchFamily="18" charset="0"/>
              </a:rPr>
              <a:t>Do tính chất read-only của chúng, những image này đôi khi được gọi là snapshots. Chúng đại diện cho một application và virtual environment của nó tại một thời điểm cụ thể. Tính nhất quán này là một trong những tính năng tuyệt vời của Docker. Nó cho phép các developer test và thử nghiệm phần mềm trong điều kiện ổn định, thống nhất.</a:t>
            </a:r>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3761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53754"/>
            <a:ext cx="9024730" cy="4278689"/>
          </a:xfrm>
        </p:spPr>
        <p:txBody>
          <a:bodyPr>
            <a:noAutofit/>
          </a:bodyPr>
          <a:lstStyle/>
          <a:p>
            <a:pPr algn="just"/>
            <a:r>
              <a:rPr lang="vi-VN" sz="2400" dirty="0">
                <a:latin typeface="Times New Roman" panose="02020603050405020304" pitchFamily="18" charset="0"/>
                <a:cs typeface="Times New Roman" panose="02020603050405020304" pitchFamily="18" charset="0"/>
              </a:rPr>
              <a:t>Vì theo một cách nào đó, image chỉ là các mẫu, bạn không thể start hoặc run chúng. Những gì bạn có thể làm là sử dụng mẫu đó làm cơ sở để xây dựng một container.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container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image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container,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image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giờ</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a:t>
            </a:r>
          </a:p>
          <a:p>
            <a:pPr algn="just"/>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Docker image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image base.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ban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image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image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layer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451579" y="804519"/>
            <a:ext cx="9603275" cy="1049235"/>
          </a:xfrm>
        </p:spPr>
        <p:txBody>
          <a:bodyPr/>
          <a:lstStyle/>
          <a:p>
            <a:pPr algn="ctr"/>
            <a:r>
              <a:rPr lang="en-US" dirty="0" smtClean="0">
                <a:solidFill>
                  <a:srgbClr val="C00000"/>
                </a:solidFill>
              </a:rPr>
              <a:t>Docker image</a:t>
            </a:r>
            <a:endParaRPr lang="en-US" dirty="0">
              <a:solidFill>
                <a:srgbClr val="C00000"/>
              </a:solidFill>
            </a:endParaRPr>
          </a:p>
        </p:txBody>
      </p:sp>
      <p:pic>
        <p:nvPicPr>
          <p:cNvPr id="5" name="Picture 4"/>
          <p:cNvPicPr/>
          <p:nvPr/>
        </p:nvPicPr>
        <p:blipFill>
          <a:blip r:embed="rId2"/>
          <a:stretch>
            <a:fillRect/>
          </a:stretch>
        </p:blipFill>
        <p:spPr>
          <a:xfrm>
            <a:off x="9024730" y="1853753"/>
            <a:ext cx="3167270" cy="4278689"/>
          </a:xfrm>
          <a:prstGeom prst="rect">
            <a:avLst/>
          </a:prstGeom>
          <a:noFill/>
          <a:ln>
            <a:noFill/>
          </a:ln>
        </p:spPr>
      </p:pic>
    </p:spTree>
    <p:extLst>
      <p:ext uri="{BB962C8B-B14F-4D97-AF65-F5344CB8AC3E}">
        <p14:creationId xmlns:p14="http://schemas.microsoft.com/office/powerpoint/2010/main" val="36201250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180</TotalTime>
  <Words>1746</Words>
  <Application>Microsoft Office PowerPoint</Application>
  <PresentationFormat>Widescreen</PresentationFormat>
  <Paragraphs>121</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Gill Sans MT</vt:lpstr>
      <vt:lpstr>Mangal</vt:lpstr>
      <vt:lpstr>Symbol</vt:lpstr>
      <vt:lpstr>Times New Roman</vt:lpstr>
      <vt:lpstr>Times New Roman (Headings)</vt:lpstr>
      <vt:lpstr>Gallery</vt:lpstr>
      <vt:lpstr>PowerPoint Presentation</vt:lpstr>
      <vt:lpstr>DANH SÁCH THÀNH VIÊN NHÓM</vt:lpstr>
      <vt:lpstr>Docker là gì </vt:lpstr>
      <vt:lpstr>Sự ra đời của docker</vt:lpstr>
      <vt:lpstr>Công nghệ ảo hóa virtualization</vt:lpstr>
      <vt:lpstr>Công nghệ containerlization</vt:lpstr>
      <vt:lpstr>PowerPoint Presentation</vt:lpstr>
      <vt:lpstr>Docker image</vt:lpstr>
      <vt:lpstr>Docker image</vt:lpstr>
      <vt:lpstr>Docker Container </vt:lpstr>
      <vt:lpstr>PowerPoint Presentation</vt:lpstr>
      <vt:lpstr>Docker files</vt:lpstr>
      <vt:lpstr>PowerPoint Presentation</vt:lpstr>
      <vt:lpstr>PowerPoint Presentation</vt:lpstr>
      <vt:lpstr>Các thành phần chính của Docker</vt:lpstr>
      <vt:lpstr>Docker engine</vt:lpstr>
      <vt:lpstr>Distribution tools</vt:lpstr>
      <vt:lpstr>Orchestration Tools</vt:lpstr>
      <vt:lpstr>Cài Đặt Docker</vt:lpstr>
      <vt:lpstr>Thực nghiệm ảo hóa ứng dụng với Docker</vt:lpstr>
      <vt:lpstr>PowerPoint Presentation</vt:lpstr>
      <vt:lpstr>Các lệnh cơ bản trong Docker</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19</cp:revision>
  <dcterms:created xsi:type="dcterms:W3CDTF">2021-04-02T15:12:27Z</dcterms:created>
  <dcterms:modified xsi:type="dcterms:W3CDTF">2021-04-03T03:55:29Z</dcterms:modified>
</cp:coreProperties>
</file>