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  <p:sldMasterId id="2147483774" r:id="rId2"/>
    <p:sldMasterId id="2147483825" r:id="rId3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 varScale="1">
        <p:scale>
          <a:sx n="93" d="100"/>
          <a:sy n="93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CD1F5-3B14-4655-8963-922FF70F1B68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D0CD8-DFD4-459D-8E16-857A7E432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70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C4C4-3AA6-47F0-80E8-6AF39B527669}" type="datetime1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5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06CC-E145-46DD-805F-75F6E4DEDCA3}" type="datetime1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A3D7-6766-436A-B291-CA80A7D67F0F}" type="datetime1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6264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A5A2-5061-435C-809B-504452C8269B}" type="datetime1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25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AAEEB-4731-4146-B1FD-0CABB73D937C}" type="datetime1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6180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3E19-EF7A-4BE4-8C4C-8799D3562E72}" type="datetime1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57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C239-0972-4B47-866B-A557A1897F20}" type="datetime1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97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6993-3522-4237-95BF-6D238B5B8341}" type="datetime1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37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9712-B4F2-443C-A8DB-286EA0E78106}" type="datetime1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253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3A94-B8D3-4AAC-B1F2-D7CA767B5635}" type="datetime1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43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D14E-2227-45AB-A272-13A5F12AD34C}" type="datetime1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0AA8-DF43-45D4-8438-DF3CC436AFDC}" type="datetime1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34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240D-48E0-467F-A030-2DBBC5F30615}" type="datetime1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38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DE06-D84A-4C42-AE3E-7BA40D90BCF3}" type="datetime1">
              <a:rPr lang="en-US" smtClean="0"/>
              <a:t>11/6/2021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614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4966-F246-46C9-92E7-01C6AA138C4E}" type="datetime1">
              <a:rPr lang="en-US" smtClean="0"/>
              <a:t>11/6/2021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964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B6DB-402D-47EE-8601-DB28910AA4B3}" type="datetime1">
              <a:rPr lang="en-US" smtClean="0"/>
              <a:t>11/6/2021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596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3203-44E2-4295-816F-195795EA4E7E}" type="datetime1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284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BA66-5476-4C9C-A2A6-5B8EE87C8347}" type="datetime1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678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6151-EC8B-471F-A84D-F71E34CD15AD}" type="datetime1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12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0221-CD12-4BF7-8A24-E456F2DDB8A9}" type="datetime1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33723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3820C-1AFD-4D5D-92A0-5A174E9502FD}" type="datetime1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497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2B37-9672-410A-B803-A07E5C9899E4}" type="datetime1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675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E52B-5C1F-45BA-94C9-932FC09F28D7}" type="datetime1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798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CF0F-96B4-45C1-9634-F7977E7778D2}" type="datetime1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162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297D-1C20-42F3-A6D4-888C2BF7B73A}" type="datetime1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482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0C19-85BA-42FB-9060-C3F19DACB8C8}" type="datetime1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385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C305-71BC-487F-A6E1-E1806169BEE1}" type="datetime1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715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8A0F-9C7C-4A45-B936-C87662E87D30}" type="datetime1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962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DDE0-AAF4-4082-B2A2-241DBE2F7DFE}" type="datetime1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465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B6F8-E842-4FCF-81C4-D555EA8C7D79}" type="datetime1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257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F420-558C-41F9-8C9B-601A6E2CE6F0}" type="datetime1">
              <a:rPr lang="en-US" smtClean="0"/>
              <a:t>11/6/2021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645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D4BD-B27B-4FFC-98BF-1AC64262FBBC}" type="datetime1">
              <a:rPr lang="en-US" smtClean="0"/>
              <a:t>11/6/2021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640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C79E-A755-4966-A2D8-E0A235956BC1}" type="datetime1">
              <a:rPr lang="en-US" smtClean="0"/>
              <a:t>11/6/2021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0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D74B-C1FB-4EF3-9F54-883AA2B5CFDE}" type="datetime1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47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C84F-E64B-4CC3-BE66-5D18A49F2069}" type="datetime1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215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E7B9-492A-4D56-BCEB-4CA027E9AD55}" type="datetime1">
              <a:rPr lang="en-US" smtClean="0"/>
              <a:t>11/6/2021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465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F8D1-4269-4B12-B33A-DDA78DFA5422}" type="datetime1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464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209B-BD42-418B-803F-0FC1C52CA65F}" type="datetime1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52338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80E8-5A6A-4982-B42A-CFB9F743051C}" type="datetime1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376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E686-93FA-4A78-A137-54DDE00C5784}" type="datetime1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19551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3DDF-EC86-4BEA-BF09-A019BCF6D5FA}" type="datetime1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87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7DD3-40E6-413B-B7FE-1DDEAF7ADB90}" type="datetime1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73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891C-498B-4375-9349-5EB22B8B8378}" type="datetime1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0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0E9A-0B17-443E-A73C-56BAF6F8D545}" type="datetime1">
              <a:rPr lang="en-US" smtClean="0"/>
              <a:t>11/6/2021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9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E9A5-1D6B-4A70-97AD-78A1FA311CDF}" type="datetime1">
              <a:rPr lang="en-US" smtClean="0"/>
              <a:t>11/6/2021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2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3ABA-95AE-44DF-8687-679F9839A30D}" type="datetime1">
              <a:rPr lang="en-US" smtClean="0"/>
              <a:t>11/6/2021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7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B9B-C76F-40E3-A816-5D86669538A3}" type="datetime1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3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6595-7409-4FA9-BB56-699F45A54384}" type="datetime1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C56E4-1CFB-4CAC-A57F-4FA0B9787C67}" type="datetime1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AB7A84F-4C3F-4822-BAF9-313898DA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091AB-0855-431A-AE64-91DCCD08FD63}" type="datetime1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AB7A84F-4C3F-4822-BAF9-313898DA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9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2AB72-2953-4885-9F06-E1A1BBDBF980}" type="datetime1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AB7A84F-4C3F-4822-BAF9-313898DA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3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12119" y="1241572"/>
            <a:ext cx="136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Symbol</a:t>
            </a:r>
            <a:endParaRPr 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305698" y="1872563"/>
            <a:ext cx="906161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352493" y="2238099"/>
            <a:ext cx="897924" cy="5025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arallelogram 10"/>
          <p:cNvSpPr/>
          <p:nvPr/>
        </p:nvSpPr>
        <p:spPr>
          <a:xfrm>
            <a:off x="1221811" y="3026322"/>
            <a:ext cx="972064" cy="79907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20347" y="4095289"/>
            <a:ext cx="1276865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/>
          <p:cNvSpPr/>
          <p:nvPr/>
        </p:nvSpPr>
        <p:spPr>
          <a:xfrm>
            <a:off x="1017841" y="5011467"/>
            <a:ext cx="1262448" cy="111808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96496" y="1199252"/>
            <a:ext cx="95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Name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651157" y="1111531"/>
            <a:ext cx="311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Meaning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538916" y="1716443"/>
            <a:ext cx="107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flowline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505964" y="2297275"/>
            <a:ext cx="113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Terminal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538916" y="3079902"/>
            <a:ext cx="176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Input/Output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538916" y="4141453"/>
            <a:ext cx="163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Processing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05964" y="5316778"/>
            <a:ext cx="1535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Decision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148649" y="1668821"/>
            <a:ext cx="3748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Used to connect symbol and indicate the flow of logic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103340" y="2222174"/>
            <a:ext cx="3418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Used to represent the beginning (start) or the end (End) of a task.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103340" y="2986801"/>
            <a:ext cx="36164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Used for input and output operations, such as reading and displaying. The  data to be read or displayed are described inside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004485" y="4002587"/>
            <a:ext cx="3814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Used for </a:t>
            </a:r>
            <a:r>
              <a:rPr lang="en-US" sz="1400" dirty="0" err="1" smtClean="0"/>
              <a:t>arithematic</a:t>
            </a:r>
            <a:r>
              <a:rPr lang="en-US" sz="1400" dirty="0" smtClean="0"/>
              <a:t> and data-manipulation operations. The instruction are listed inside the symbol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751384" y="5101079"/>
            <a:ext cx="41226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Used for any logic or </a:t>
            </a:r>
            <a:r>
              <a:rPr lang="en-US" sz="1400" dirty="0" err="1" smtClean="0"/>
              <a:t>comparision</a:t>
            </a:r>
            <a:r>
              <a:rPr lang="en-US" sz="1400" dirty="0" smtClean="0"/>
              <a:t> operations Unlike input/output and processing symbols, which, have one entry and one exit </a:t>
            </a:r>
            <a:r>
              <a:rPr lang="en-US" sz="1400" dirty="0" err="1" smtClean="0"/>
              <a:t>flowline</a:t>
            </a:r>
            <a:r>
              <a:rPr lang="en-US" sz="1400" dirty="0" smtClean="0"/>
              <a:t>, the decision symbol has one entry and two exit path. The path chosen depends on whether the answer to a question is “yes” or “no”</a:t>
            </a:r>
            <a:endParaRPr lang="en-US" sz="1400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584479" y="228520"/>
            <a:ext cx="10515600" cy="1325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90C226"/>
                </a:solidFill>
                <a:latin typeface="Trebuchet MS" panose="020B0603020202020204" pitchFamily="34" charset="0"/>
              </a:rPr>
              <a:t>Flowchart symbols 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42298" y="6145599"/>
            <a:ext cx="6297612" cy="365125"/>
          </a:xfrm>
        </p:spPr>
        <p:txBody>
          <a:bodyPr/>
          <a:lstStyle/>
          <a:p>
            <a:r>
              <a:rPr lang="en-US" dirty="0" smtClean="0"/>
              <a:t>Prepared by: "Abdul Basit Malik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73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3336" y="70490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8335"/>
            <a:r>
              <a:rPr lang="en-US" sz="3200" dirty="0">
                <a:solidFill>
                  <a:srgbClr val="5FCBEF"/>
                </a:solidFill>
                <a:latin typeface="Trebuchet MS" panose="020B0603020202020204" pitchFamily="34" charset="0"/>
              </a:rPr>
              <a:t>Class Average Algorithm </a:t>
            </a:r>
            <a:endParaRPr lang="en-US" sz="3200" dirty="0"/>
          </a:p>
          <a:p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493335" y="1389662"/>
            <a:ext cx="7792825" cy="3034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5859">
              <a:spcBef>
                <a:spcPts val="7859"/>
              </a:spcBef>
            </a:pPr>
            <a:r>
              <a:rPr lang="en-US" sz="1440" dirty="0">
                <a:solidFill>
                  <a:srgbClr val="5FCBEF"/>
                </a:solidFill>
                <a:latin typeface="Noto Sans Symbols"/>
              </a:rPr>
              <a:t>► </a:t>
            </a:r>
            <a:r>
              <a:rPr lang="en-US" b="1" i="1" dirty="0">
                <a:solidFill>
                  <a:srgbClr val="404040"/>
                </a:solidFill>
                <a:latin typeface="Arial" panose="020B0604020202020204" pitchFamily="34" charset="0"/>
              </a:rPr>
              <a:t>Problem: </a:t>
            </a:r>
            <a:r>
              <a:rPr lang="en-US" dirty="0">
                <a:solidFill>
                  <a:srgbClr val="404040"/>
                </a:solidFill>
                <a:latin typeface="Trebuchet MS" panose="020B0603020202020204" pitchFamily="34" charset="0"/>
              </a:rPr>
              <a:t>Calculate and report the grade-point average for a class </a:t>
            </a:r>
            <a:endParaRPr lang="en-US" dirty="0"/>
          </a:p>
          <a:p>
            <a:pPr marL="445859" marR="1057669" indent="-342621">
              <a:spcBef>
                <a:spcPts val="839"/>
              </a:spcBef>
            </a:pPr>
            <a:r>
              <a:rPr lang="en-US" sz="1440" dirty="0" smtClean="0">
                <a:solidFill>
                  <a:srgbClr val="5FCBEF"/>
                </a:solidFill>
                <a:latin typeface="Noto Sans Symbols"/>
              </a:rPr>
              <a:t>    ► </a:t>
            </a:r>
            <a:r>
              <a:rPr lang="en-US" b="1" i="1" dirty="0">
                <a:solidFill>
                  <a:srgbClr val="404040"/>
                </a:solidFill>
                <a:latin typeface="Arial" panose="020B0604020202020204" pitchFamily="34" charset="0"/>
              </a:rPr>
              <a:t>Discussion: </a:t>
            </a:r>
            <a:r>
              <a:rPr lang="en-US" dirty="0">
                <a:solidFill>
                  <a:srgbClr val="404040"/>
                </a:solidFill>
                <a:latin typeface="Trebuchet MS" panose="020B0603020202020204" pitchFamily="34" charset="0"/>
              </a:rPr>
              <a:t>The average grade equals the sum of all grades divided by the  number of students </a:t>
            </a:r>
            <a:endParaRPr lang="en-US" dirty="0"/>
          </a:p>
          <a:p>
            <a:pPr marL="441490">
              <a:spcBef>
                <a:spcPts val="1018"/>
              </a:spcBef>
            </a:pPr>
            <a:r>
              <a:rPr lang="en-US" sz="1802" b="1" i="1" dirty="0">
                <a:solidFill>
                  <a:srgbClr val="404040"/>
                </a:solidFill>
                <a:latin typeface="Arial" panose="020B0604020202020204" pitchFamily="34" charset="0"/>
              </a:rPr>
              <a:t>Output: </a:t>
            </a:r>
            <a:r>
              <a:rPr lang="en-US" sz="1802" dirty="0">
                <a:solidFill>
                  <a:srgbClr val="404040"/>
                </a:solidFill>
                <a:latin typeface="Trebuchet MS" panose="020B0603020202020204" pitchFamily="34" charset="0"/>
              </a:rPr>
              <a:t>Average grade </a:t>
            </a:r>
            <a:endParaRPr lang="en-US" dirty="0"/>
          </a:p>
          <a:p>
            <a:pPr marL="438048">
              <a:spcBef>
                <a:spcPts val="854"/>
              </a:spcBef>
            </a:pPr>
            <a:r>
              <a:rPr lang="en-US" b="1" i="1" dirty="0">
                <a:solidFill>
                  <a:srgbClr val="404040"/>
                </a:solidFill>
                <a:latin typeface="Arial" panose="020B0604020202020204" pitchFamily="34" charset="0"/>
              </a:rPr>
              <a:t>Input: </a:t>
            </a:r>
            <a:r>
              <a:rPr lang="en-US" dirty="0">
                <a:solidFill>
                  <a:srgbClr val="404040"/>
                </a:solidFill>
                <a:latin typeface="Trebuchet MS" panose="020B0603020202020204" pitchFamily="34" charset="0"/>
              </a:rPr>
              <a:t>Student grades </a:t>
            </a:r>
            <a:endParaRPr lang="en-US" dirty="0"/>
          </a:p>
          <a:p>
            <a:pPr marL="435991" marR="715010" indent="-346329">
              <a:spcBef>
                <a:spcPts val="839"/>
              </a:spcBef>
            </a:pPr>
            <a:r>
              <a:rPr lang="en-US" b="1" i="1" dirty="0" smtClean="0">
                <a:solidFill>
                  <a:srgbClr val="404040"/>
                </a:solidFill>
                <a:latin typeface="Arial" panose="020B0604020202020204" pitchFamily="34" charset="0"/>
              </a:rPr>
              <a:t>     Processing</a:t>
            </a:r>
            <a:r>
              <a:rPr lang="en-US" b="1" i="1" dirty="0">
                <a:solidFill>
                  <a:srgbClr val="404040"/>
                </a:solidFill>
                <a:latin typeface="Arial" panose="020B0604020202020204" pitchFamily="34" charset="0"/>
              </a:rPr>
              <a:t>: </a:t>
            </a:r>
            <a:r>
              <a:rPr lang="en-US" dirty="0">
                <a:solidFill>
                  <a:srgbClr val="404040"/>
                </a:solidFill>
                <a:latin typeface="Trebuchet MS" panose="020B0603020202020204" pitchFamily="34" charset="0"/>
              </a:rPr>
              <a:t>Find the sum of the grades; count the number of students; calculate  average 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52956" y="6041362"/>
            <a:ext cx="683339" cy="365125"/>
          </a:xfrm>
        </p:spPr>
        <p:txBody>
          <a:bodyPr/>
          <a:lstStyle/>
          <a:p>
            <a:fld id="{DAB7A84F-4C3F-4822-BAF9-313898DA64C4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27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691" y="818023"/>
            <a:ext cx="25232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880">
              <a:spcBef>
                <a:spcPts val="3470"/>
              </a:spcBef>
            </a:pPr>
            <a:r>
              <a:rPr lang="en-US" sz="3200" dirty="0">
                <a:solidFill>
                  <a:srgbClr val="5FCBEF"/>
                </a:solidFill>
                <a:latin typeface="Trebuchet MS" panose="020B0603020202020204" pitchFamily="34" charset="0"/>
              </a:rPr>
              <a:t>Flowchart </a:t>
            </a:r>
            <a:endParaRPr lang="en-US" sz="3200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Data 4"/>
          <p:cNvSpPr/>
          <p:nvPr/>
        </p:nvSpPr>
        <p:spPr>
          <a:xfrm>
            <a:off x="4283676" y="2570206"/>
            <a:ext cx="1309816" cy="747726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835611" y="3319849"/>
            <a:ext cx="4478" cy="263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1" idx="1"/>
          </p:cNvCxnSpPr>
          <p:nvPr/>
        </p:nvCxnSpPr>
        <p:spPr>
          <a:xfrm>
            <a:off x="4786184" y="5075118"/>
            <a:ext cx="0" cy="221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ata 10"/>
          <p:cNvSpPr/>
          <p:nvPr/>
        </p:nvSpPr>
        <p:spPr>
          <a:xfrm>
            <a:off x="4234249" y="5296930"/>
            <a:ext cx="1103870" cy="754563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995351" y="6268994"/>
            <a:ext cx="1326292" cy="4288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79092" y="6071287"/>
            <a:ext cx="6249" cy="194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/>
          <p:cNvSpPr/>
          <p:nvPr/>
        </p:nvSpPr>
        <p:spPr>
          <a:xfrm>
            <a:off x="4324864" y="1449859"/>
            <a:ext cx="1079158" cy="86556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856206" y="2310714"/>
            <a:ext cx="4478" cy="263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316628" y="733167"/>
            <a:ext cx="1145060" cy="527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876800" y="1252152"/>
            <a:ext cx="4480" cy="2306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246606" y="74141"/>
            <a:ext cx="1326292" cy="4288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827373" y="494270"/>
            <a:ext cx="8598" cy="234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843848" y="3890482"/>
            <a:ext cx="12357" cy="169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607" y="4059508"/>
            <a:ext cx="1147584" cy="33293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676" y="4747436"/>
            <a:ext cx="1110515" cy="30778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865" y="3575386"/>
            <a:ext cx="1136824" cy="307782"/>
          </a:xfrm>
          <a:prstGeom prst="rect">
            <a:avLst/>
          </a:prstGeom>
        </p:spPr>
      </p:pic>
      <p:cxnSp>
        <p:nvCxnSpPr>
          <p:cNvPr id="113" name="Straight Arrow Connector 112"/>
          <p:cNvCxnSpPr/>
          <p:nvPr/>
        </p:nvCxnSpPr>
        <p:spPr>
          <a:xfrm flipV="1">
            <a:off x="3550508" y="1345743"/>
            <a:ext cx="1318684" cy="9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3550508" y="1355126"/>
            <a:ext cx="0" cy="3126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3550508" y="4481384"/>
            <a:ext cx="13262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endCxn id="43" idx="2"/>
          </p:cNvCxnSpPr>
          <p:nvPr/>
        </p:nvCxnSpPr>
        <p:spPr>
          <a:xfrm flipH="1">
            <a:off x="4820399" y="4392442"/>
            <a:ext cx="687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43" idx="2"/>
            <a:endCxn id="43" idx="2"/>
          </p:cNvCxnSpPr>
          <p:nvPr/>
        </p:nvCxnSpPr>
        <p:spPr>
          <a:xfrm>
            <a:off x="4820399" y="439244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endCxn id="43" idx="2"/>
          </p:cNvCxnSpPr>
          <p:nvPr/>
        </p:nvCxnSpPr>
        <p:spPr>
          <a:xfrm flipH="1" flipV="1">
            <a:off x="4820399" y="4392442"/>
            <a:ext cx="56402" cy="74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V="1">
            <a:off x="6058930" y="1828630"/>
            <a:ext cx="6645" cy="2724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4735165" y="4552729"/>
            <a:ext cx="1326292" cy="10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4743869" y="4561468"/>
            <a:ext cx="18535" cy="185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endCxn id="256" idx="3"/>
          </p:cNvCxnSpPr>
          <p:nvPr/>
        </p:nvCxnSpPr>
        <p:spPr>
          <a:xfrm flipH="1">
            <a:off x="5371070" y="1828630"/>
            <a:ext cx="687862" cy="16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5455889" y="978348"/>
            <a:ext cx="57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5587694" y="978348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5830711" y="978379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6075558" y="978348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V="1">
            <a:off x="6317328" y="978348"/>
            <a:ext cx="183064" cy="4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6601713" y="986617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6796217" y="729049"/>
            <a:ext cx="7728" cy="492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6819824" y="733747"/>
            <a:ext cx="1537622" cy="3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6822545" y="1214642"/>
            <a:ext cx="1534901" cy="6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5479496" y="2900191"/>
            <a:ext cx="57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5611301" y="2900191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5854318" y="2900222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6099165" y="2900191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6340935" y="2900191"/>
            <a:ext cx="183064" cy="4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6625320" y="2908460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6819824" y="2650892"/>
            <a:ext cx="7728" cy="492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6843431" y="2655590"/>
            <a:ext cx="1537622" cy="3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6846152" y="3136485"/>
            <a:ext cx="1534901" cy="6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5479496" y="3716263"/>
            <a:ext cx="57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5611301" y="3716263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5854318" y="3716294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6099165" y="3716263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6340935" y="3716263"/>
            <a:ext cx="183064" cy="4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6625320" y="3724532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6819824" y="3466964"/>
            <a:ext cx="7728" cy="492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6843431" y="3471662"/>
            <a:ext cx="1537622" cy="3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6846152" y="3952557"/>
            <a:ext cx="1534901" cy="6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5400388" y="4248457"/>
            <a:ext cx="57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5532193" y="4248457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5775210" y="4248488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6020057" y="4248457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V="1">
            <a:off x="6261827" y="4248457"/>
            <a:ext cx="183064" cy="4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6546212" y="4256726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6740716" y="3999158"/>
            <a:ext cx="7728" cy="492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6764323" y="4003856"/>
            <a:ext cx="1537622" cy="3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6767044" y="4484751"/>
            <a:ext cx="1534901" cy="6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5408116" y="4894632"/>
            <a:ext cx="57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5539921" y="4894632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5782938" y="4894663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027785" y="4894632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V="1">
            <a:off x="6269555" y="4894632"/>
            <a:ext cx="183064" cy="4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6553940" y="4902901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6748444" y="4645333"/>
            <a:ext cx="7728" cy="492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6772051" y="4650031"/>
            <a:ext cx="1537622" cy="3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774772" y="5130926"/>
            <a:ext cx="1534901" cy="6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5253657" y="5650709"/>
            <a:ext cx="57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5385462" y="5650709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5628479" y="5650740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5873326" y="5650709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V="1">
            <a:off x="6115096" y="5650709"/>
            <a:ext cx="183064" cy="4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6399481" y="5658978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6593985" y="5401410"/>
            <a:ext cx="7728" cy="492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6617592" y="5406108"/>
            <a:ext cx="1537622" cy="3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6620313" y="5887003"/>
            <a:ext cx="1534901" cy="6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4580238" y="131805"/>
            <a:ext cx="733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tart</a:t>
            </a:r>
            <a:endParaRPr lang="en-US" sz="1200" dirty="0"/>
          </a:p>
        </p:txBody>
      </p:sp>
      <p:sp>
        <p:nvSpPr>
          <p:cNvPr id="254" name="TextBox 253"/>
          <p:cNvSpPr txBox="1"/>
          <p:nvPr/>
        </p:nvSpPr>
        <p:spPr>
          <a:xfrm>
            <a:off x="4258962" y="691978"/>
            <a:ext cx="117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Initialize</a:t>
            </a:r>
          </a:p>
          <a:p>
            <a:r>
              <a:rPr lang="en-US" sz="1200" dirty="0" smtClean="0"/>
              <a:t>Counter and sum to 0</a:t>
            </a:r>
            <a:endParaRPr lang="en-US" sz="1200" dirty="0"/>
          </a:p>
        </p:txBody>
      </p:sp>
      <p:sp>
        <p:nvSpPr>
          <p:cNvPr id="255" name="TextBox 254"/>
          <p:cNvSpPr txBox="1"/>
          <p:nvPr/>
        </p:nvSpPr>
        <p:spPr>
          <a:xfrm>
            <a:off x="6895070" y="815546"/>
            <a:ext cx="1499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Counter and</a:t>
            </a:r>
          </a:p>
          <a:p>
            <a:r>
              <a:rPr lang="en-US" sz="1200" dirty="0" smtClean="0"/>
              <a:t> sum start at 0</a:t>
            </a:r>
            <a:endParaRPr lang="en-US" sz="1200" dirty="0"/>
          </a:p>
        </p:txBody>
      </p:sp>
      <p:sp>
        <p:nvSpPr>
          <p:cNvPr id="256" name="TextBox 255"/>
          <p:cNvSpPr txBox="1"/>
          <p:nvPr/>
        </p:nvSpPr>
        <p:spPr>
          <a:xfrm>
            <a:off x="4423719" y="1614616"/>
            <a:ext cx="947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Are there more data?</a:t>
            </a:r>
            <a:endParaRPr lang="en-US" sz="1200" dirty="0"/>
          </a:p>
        </p:txBody>
      </p:sp>
      <p:sp>
        <p:nvSpPr>
          <p:cNvPr id="257" name="TextBox 256"/>
          <p:cNvSpPr txBox="1"/>
          <p:nvPr/>
        </p:nvSpPr>
        <p:spPr>
          <a:xfrm>
            <a:off x="4555524" y="2718486"/>
            <a:ext cx="79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Get next grade</a:t>
            </a:r>
            <a:endParaRPr lang="en-US" sz="1200" dirty="0"/>
          </a:p>
        </p:txBody>
      </p:sp>
      <p:sp>
        <p:nvSpPr>
          <p:cNvPr id="258" name="TextBox 257"/>
          <p:cNvSpPr txBox="1"/>
          <p:nvPr/>
        </p:nvSpPr>
        <p:spPr>
          <a:xfrm>
            <a:off x="4316627" y="3583459"/>
            <a:ext cx="1087396" cy="402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4366055" y="3509319"/>
            <a:ext cx="11450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Increment</a:t>
            </a:r>
          </a:p>
          <a:p>
            <a:r>
              <a:rPr lang="en-US" sz="1100" dirty="0" smtClean="0"/>
              <a:t>counter</a:t>
            </a:r>
            <a:endParaRPr lang="en-US" sz="1100" dirty="0"/>
          </a:p>
        </p:txBody>
      </p:sp>
      <p:sp>
        <p:nvSpPr>
          <p:cNvPr id="260" name="TextBox 259"/>
          <p:cNvSpPr txBox="1"/>
          <p:nvPr/>
        </p:nvSpPr>
        <p:spPr>
          <a:xfrm>
            <a:off x="4217773" y="4003589"/>
            <a:ext cx="1079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Add grade</a:t>
            </a:r>
          </a:p>
          <a:p>
            <a:r>
              <a:rPr lang="en-US" sz="1100" dirty="0" smtClean="0"/>
              <a:t> to sum</a:t>
            </a:r>
            <a:endParaRPr lang="en-US" sz="1100" dirty="0"/>
          </a:p>
        </p:txBody>
      </p:sp>
      <p:sp>
        <p:nvSpPr>
          <p:cNvPr id="261" name="TextBox 260"/>
          <p:cNvSpPr txBox="1"/>
          <p:nvPr/>
        </p:nvSpPr>
        <p:spPr>
          <a:xfrm>
            <a:off x="4275437" y="4679092"/>
            <a:ext cx="11203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Set average to sum counter</a:t>
            </a:r>
            <a:endParaRPr lang="en-US" sz="1100" dirty="0"/>
          </a:p>
        </p:txBody>
      </p:sp>
      <p:sp>
        <p:nvSpPr>
          <p:cNvPr id="262" name="TextBox 261"/>
          <p:cNvSpPr txBox="1"/>
          <p:nvPr/>
        </p:nvSpPr>
        <p:spPr>
          <a:xfrm>
            <a:off x="4514334" y="5371070"/>
            <a:ext cx="757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Display</a:t>
            </a:r>
          </a:p>
          <a:p>
            <a:r>
              <a:rPr lang="en-US" sz="1200" dirty="0" smtClean="0"/>
              <a:t>average</a:t>
            </a:r>
            <a:endParaRPr lang="en-US" sz="1200" dirty="0"/>
          </a:p>
        </p:txBody>
      </p:sp>
      <p:sp>
        <p:nvSpPr>
          <p:cNvPr id="263" name="TextBox 262"/>
          <p:cNvSpPr txBox="1"/>
          <p:nvPr/>
        </p:nvSpPr>
        <p:spPr>
          <a:xfrm>
            <a:off x="4407242" y="6367849"/>
            <a:ext cx="667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264" name="TextBox 263"/>
          <p:cNvSpPr txBox="1"/>
          <p:nvPr/>
        </p:nvSpPr>
        <p:spPr>
          <a:xfrm>
            <a:off x="6911546" y="2652584"/>
            <a:ext cx="1548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 next</a:t>
            </a:r>
          </a:p>
          <a:p>
            <a:r>
              <a:rPr lang="en-US" sz="1200" dirty="0" smtClean="0"/>
              <a:t>grade</a:t>
            </a:r>
            <a:endParaRPr lang="en-US" sz="1200" dirty="0"/>
          </a:p>
        </p:txBody>
      </p:sp>
      <p:sp>
        <p:nvSpPr>
          <p:cNvPr id="265" name="TextBox 264"/>
          <p:cNvSpPr txBox="1"/>
          <p:nvPr/>
        </p:nvSpPr>
        <p:spPr>
          <a:xfrm>
            <a:off x="6870357" y="3525795"/>
            <a:ext cx="2380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add 1 to counter</a:t>
            </a:r>
            <a:endParaRPr lang="en-US" sz="1200" dirty="0"/>
          </a:p>
        </p:txBody>
      </p:sp>
      <p:sp>
        <p:nvSpPr>
          <p:cNvPr id="266" name="TextBox 265"/>
          <p:cNvSpPr txBox="1"/>
          <p:nvPr/>
        </p:nvSpPr>
        <p:spPr>
          <a:xfrm>
            <a:off x="6787978" y="4069492"/>
            <a:ext cx="1647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Accumalate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sum of grades</a:t>
            </a:r>
            <a:endParaRPr lang="en-US" sz="1200" dirty="0"/>
          </a:p>
        </p:txBody>
      </p:sp>
      <p:sp>
        <p:nvSpPr>
          <p:cNvPr id="267" name="TextBox 266"/>
          <p:cNvSpPr txBox="1"/>
          <p:nvPr/>
        </p:nvSpPr>
        <p:spPr>
          <a:xfrm>
            <a:off x="6779741" y="4728519"/>
            <a:ext cx="1499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Find the average</a:t>
            </a:r>
            <a:endParaRPr lang="en-US" sz="1200" dirty="0"/>
          </a:p>
        </p:txBody>
      </p:sp>
      <p:sp>
        <p:nvSpPr>
          <p:cNvPr id="268" name="TextBox 267"/>
          <p:cNvSpPr txBox="1"/>
          <p:nvPr/>
        </p:nvSpPr>
        <p:spPr>
          <a:xfrm>
            <a:off x="6763265" y="5469924"/>
            <a:ext cx="1334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Display the </a:t>
            </a:r>
          </a:p>
          <a:p>
            <a:r>
              <a:rPr lang="en-US" sz="1200" dirty="0" smtClean="0"/>
              <a:t>answer</a:t>
            </a:r>
            <a:endParaRPr lang="en-US" sz="1200" dirty="0"/>
          </a:p>
        </p:txBody>
      </p:sp>
      <p:sp>
        <p:nvSpPr>
          <p:cNvPr id="271" name="TextBox 270"/>
          <p:cNvSpPr txBox="1"/>
          <p:nvPr/>
        </p:nvSpPr>
        <p:spPr>
          <a:xfrm>
            <a:off x="5469924" y="1581665"/>
            <a:ext cx="428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451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9262"/>
          </a:xfrm>
        </p:spPr>
        <p:txBody>
          <a:bodyPr>
            <a:normAutofit fontScale="90000"/>
          </a:bodyPr>
          <a:lstStyle/>
          <a:p>
            <a:r>
              <a:rPr lang="en-US" dirty="0"/>
              <a:t>Flowchart symbols continued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508289" y="2045617"/>
            <a:ext cx="622169" cy="603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94029" y="1977943"/>
            <a:ext cx="130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Connector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561814" y="2162609"/>
            <a:ext cx="3167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Used to join different </a:t>
            </a:r>
            <a:r>
              <a:rPr lang="en-US" sz="1400" dirty="0" err="1" smtClean="0"/>
              <a:t>flowlines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7" name="Flowchart: Off-page Connector 6"/>
          <p:cNvSpPr/>
          <p:nvPr/>
        </p:nvSpPr>
        <p:spPr>
          <a:xfrm>
            <a:off x="1508289" y="2969443"/>
            <a:ext cx="556181" cy="754145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71480" y="2969443"/>
            <a:ext cx="241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Offpage</a:t>
            </a:r>
            <a:r>
              <a:rPr lang="en-US" b="1" dirty="0" smtClean="0"/>
              <a:t> Connector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561814" y="2894029"/>
            <a:ext cx="3930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Used to indicate that the flowchart continues to a second page.</a:t>
            </a:r>
            <a:endParaRPr lang="en-US" sz="1400" dirty="0"/>
          </a:p>
        </p:txBody>
      </p:sp>
      <p:sp>
        <p:nvSpPr>
          <p:cNvPr id="11" name="Flowchart: Predefined Process 10"/>
          <p:cNvSpPr/>
          <p:nvPr/>
        </p:nvSpPr>
        <p:spPr>
          <a:xfrm>
            <a:off x="1267905" y="4128940"/>
            <a:ext cx="1102936" cy="716437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94028" y="4081805"/>
            <a:ext cx="247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Predefined Process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561814" y="4081805"/>
            <a:ext cx="3836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Used to represent a group of statements that perform one processing task.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894028" y="5203596"/>
            <a:ext cx="177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Annotation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561813" y="5203596"/>
            <a:ext cx="3712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Used to provide additional information about another flowchart symbol.</a:t>
            </a:r>
            <a:endParaRPr lang="en-US" sz="1400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62465" y="5572928"/>
            <a:ext cx="57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94270" y="5572928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37287" y="5572959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82134" y="5572928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223904" y="5572928"/>
            <a:ext cx="183064" cy="4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508289" y="5581197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710521" y="5371070"/>
            <a:ext cx="11187" cy="444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18163" y="5354594"/>
            <a:ext cx="1057989" cy="14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729121" y="5792610"/>
            <a:ext cx="1042359" cy="16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55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65493"/>
            <a:ext cx="263007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880">
              <a:spcBef>
                <a:spcPts val="4082"/>
              </a:spcBef>
            </a:pPr>
            <a:r>
              <a:rPr lang="en-US" sz="3200" dirty="0">
                <a:solidFill>
                  <a:srgbClr val="90C226"/>
                </a:solidFill>
                <a:latin typeface="Trebuchet MS" panose="020B0603020202020204" pitchFamily="34" charset="0"/>
              </a:rPr>
              <a:t>Flowchart  </a:t>
            </a:r>
            <a:r>
              <a:rPr lang="en-US" sz="3200" dirty="0" smtClean="0">
                <a:solidFill>
                  <a:srgbClr val="90C226"/>
                </a:solidFill>
                <a:latin typeface="Trebuchet MS" panose="020B0603020202020204" pitchFamily="34" charset="0"/>
              </a:rPr>
              <a:t>example</a:t>
            </a:r>
            <a:endParaRPr lang="en-US" sz="3200" dirty="0"/>
          </a:p>
          <a:p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4641" y="6079305"/>
            <a:ext cx="6297612" cy="365125"/>
          </a:xfrm>
        </p:spPr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723019" cy="365125"/>
          </a:xfrm>
        </p:spPr>
        <p:txBody>
          <a:bodyPr/>
          <a:lstStyle/>
          <a:p>
            <a:fld id="{DAB7A84F-4C3F-4822-BAF9-313898DA64C4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3621943" y="16157"/>
            <a:ext cx="2034746" cy="59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643075" y="627650"/>
            <a:ext cx="2" cy="321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ata 12"/>
          <p:cNvSpPr/>
          <p:nvPr/>
        </p:nvSpPr>
        <p:spPr>
          <a:xfrm>
            <a:off x="3794915" y="948926"/>
            <a:ext cx="1614616" cy="1026237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endCxn id="17" idx="0"/>
          </p:cNvCxnSpPr>
          <p:nvPr/>
        </p:nvCxnSpPr>
        <p:spPr>
          <a:xfrm flipH="1">
            <a:off x="4630382" y="1975163"/>
            <a:ext cx="17868" cy="322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23074" y="2297683"/>
            <a:ext cx="1614616" cy="914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7" idx="2"/>
          </p:cNvCxnSpPr>
          <p:nvPr/>
        </p:nvCxnSpPr>
        <p:spPr>
          <a:xfrm>
            <a:off x="4630382" y="3212084"/>
            <a:ext cx="0" cy="271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447" y="3483931"/>
            <a:ext cx="1633870" cy="932769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>
            <a:off x="4620755" y="4416700"/>
            <a:ext cx="9627" cy="253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Data 29"/>
          <p:cNvSpPr/>
          <p:nvPr/>
        </p:nvSpPr>
        <p:spPr>
          <a:xfrm>
            <a:off x="3794915" y="4688547"/>
            <a:ext cx="1614616" cy="1099335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3613009" y="6079305"/>
            <a:ext cx="2034746" cy="560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644152" y="5787882"/>
            <a:ext cx="0" cy="271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234040" y="1445771"/>
            <a:ext cx="57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365845" y="1445771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608862" y="1445802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853709" y="1445771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095479" y="1445771"/>
            <a:ext cx="183064" cy="4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379864" y="1454040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574368" y="1196472"/>
            <a:ext cx="7728" cy="492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597975" y="1196472"/>
            <a:ext cx="1384490" cy="4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600696" y="1664585"/>
            <a:ext cx="1381769" cy="17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446001" y="2676895"/>
            <a:ext cx="57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577806" y="2676895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820823" y="2676926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065670" y="2676895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6307440" y="2676895"/>
            <a:ext cx="183064" cy="4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591825" y="2685164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786329" y="2427596"/>
            <a:ext cx="7728" cy="492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6809936" y="2427596"/>
            <a:ext cx="1353761" cy="4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6812657" y="2895710"/>
            <a:ext cx="1330039" cy="17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446001" y="4012812"/>
            <a:ext cx="57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577806" y="4012812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820823" y="4012843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065670" y="4012812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6307440" y="4012812"/>
            <a:ext cx="183064" cy="4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591825" y="4021081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786329" y="3763513"/>
            <a:ext cx="7728" cy="492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809936" y="3768211"/>
            <a:ext cx="1353761" cy="3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812657" y="4249106"/>
            <a:ext cx="1351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262140" y="5223295"/>
            <a:ext cx="57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393945" y="5223295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5636962" y="5223326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881809" y="5223295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6123579" y="5223295"/>
            <a:ext cx="183064" cy="4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6407964" y="5231564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602468" y="4973996"/>
            <a:ext cx="7728" cy="492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626075" y="4978694"/>
            <a:ext cx="1537622" cy="3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628796" y="5459589"/>
            <a:ext cx="1534901" cy="6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308389" y="172995"/>
            <a:ext cx="92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4184822" y="1070919"/>
            <a:ext cx="864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</a:t>
            </a:r>
          </a:p>
          <a:p>
            <a:r>
              <a:rPr lang="en-US" dirty="0" smtClean="0"/>
              <a:t>sheets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6779741" y="1285103"/>
            <a:ext cx="140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3904735" y="2454875"/>
            <a:ext cx="161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stamps =</a:t>
            </a:r>
          </a:p>
          <a:p>
            <a:r>
              <a:rPr lang="en-US" dirty="0" smtClean="0"/>
              <a:t>Sheets/5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3838832" y="3476368"/>
            <a:ext cx="1738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Round stamps</a:t>
            </a:r>
          </a:p>
          <a:p>
            <a:r>
              <a:rPr lang="en-US" dirty="0" smtClean="0"/>
              <a:t>Up to next whole number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4234249" y="4819135"/>
            <a:ext cx="100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</a:t>
            </a:r>
          </a:p>
          <a:p>
            <a:r>
              <a:rPr lang="en-US" dirty="0" smtClean="0"/>
              <a:t>stamps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4300151" y="6194854"/>
            <a:ext cx="92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6919784" y="2479589"/>
            <a:ext cx="131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6911546" y="3863546"/>
            <a:ext cx="138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6746789" y="5115697"/>
            <a:ext cx="141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29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938021" cy="1644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8849">
              <a:spcBef>
                <a:spcPts val="34556"/>
              </a:spcBef>
            </a:pPr>
            <a:r>
              <a:rPr lang="en-US" sz="3200" dirty="0">
                <a:solidFill>
                  <a:srgbClr val="EB3D9F"/>
                </a:solidFill>
                <a:latin typeface="Trebuchet MS" panose="020B0603020202020204" pitchFamily="34" charset="0"/>
              </a:rPr>
              <a:t>Sequence  </a:t>
            </a:r>
            <a:endParaRPr lang="en-US" sz="3200" dirty="0" smtClean="0"/>
          </a:p>
          <a:p>
            <a:pPr marL="583832">
              <a:spcBef>
                <a:spcPts val="116"/>
              </a:spcBef>
            </a:pPr>
            <a:r>
              <a:rPr lang="en-US" sz="3200" dirty="0" smtClean="0">
                <a:solidFill>
                  <a:srgbClr val="EB3D9F"/>
                </a:solidFill>
                <a:latin typeface="Trebuchet MS" panose="020B0603020202020204" pitchFamily="34" charset="0"/>
              </a:rPr>
              <a:t>flow chart</a:t>
            </a:r>
            <a:endParaRPr lang="en-US" sz="3200" dirty="0" smtClean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3621943" y="16157"/>
            <a:ext cx="2034746" cy="59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4643075" y="627650"/>
            <a:ext cx="2" cy="321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ata 53"/>
          <p:cNvSpPr/>
          <p:nvPr/>
        </p:nvSpPr>
        <p:spPr>
          <a:xfrm>
            <a:off x="3794915" y="948926"/>
            <a:ext cx="1614616" cy="1026237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endCxn id="56" idx="0"/>
          </p:cNvCxnSpPr>
          <p:nvPr/>
        </p:nvCxnSpPr>
        <p:spPr>
          <a:xfrm flipH="1">
            <a:off x="4630382" y="1975163"/>
            <a:ext cx="17868" cy="322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823074" y="2297683"/>
            <a:ext cx="1614616" cy="914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56" idx="2"/>
          </p:cNvCxnSpPr>
          <p:nvPr/>
        </p:nvCxnSpPr>
        <p:spPr>
          <a:xfrm>
            <a:off x="4630382" y="3212084"/>
            <a:ext cx="0" cy="271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447" y="3483931"/>
            <a:ext cx="1633870" cy="932769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stCxn id="58" idx="2"/>
          </p:cNvCxnSpPr>
          <p:nvPr/>
        </p:nvCxnSpPr>
        <p:spPr>
          <a:xfrm flipH="1">
            <a:off x="4620755" y="4416700"/>
            <a:ext cx="9627" cy="253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Data 59"/>
          <p:cNvSpPr/>
          <p:nvPr/>
        </p:nvSpPr>
        <p:spPr>
          <a:xfrm>
            <a:off x="3794915" y="4688547"/>
            <a:ext cx="1614616" cy="1099335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3613009" y="6079305"/>
            <a:ext cx="2034746" cy="560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644152" y="5787882"/>
            <a:ext cx="0" cy="271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34040" y="1445771"/>
            <a:ext cx="57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365845" y="1445771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608862" y="1445802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853709" y="1445771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6095479" y="1445771"/>
            <a:ext cx="183064" cy="4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379864" y="1454040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574368" y="1196472"/>
            <a:ext cx="7728" cy="492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6597975" y="1196472"/>
            <a:ext cx="1384490" cy="4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6600696" y="1664585"/>
            <a:ext cx="1381769" cy="17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446001" y="2676895"/>
            <a:ext cx="57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577806" y="2676895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820823" y="2676926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065670" y="2676895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6307440" y="2676895"/>
            <a:ext cx="183064" cy="4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591825" y="2685164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786329" y="2427596"/>
            <a:ext cx="7728" cy="492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6809936" y="2427596"/>
            <a:ext cx="1353761" cy="4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6812657" y="2895710"/>
            <a:ext cx="1330039" cy="17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46001" y="4012812"/>
            <a:ext cx="57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577806" y="4012812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820823" y="4012843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065670" y="4012812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6307440" y="4012812"/>
            <a:ext cx="183064" cy="4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591825" y="4021081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786329" y="3763513"/>
            <a:ext cx="7728" cy="492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809936" y="3768211"/>
            <a:ext cx="1353761" cy="3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812657" y="4249106"/>
            <a:ext cx="1351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262140" y="5223295"/>
            <a:ext cx="57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393945" y="5223295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636962" y="5223326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5881809" y="5223295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6123579" y="5223295"/>
            <a:ext cx="183064" cy="4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407964" y="5231564"/>
            <a:ext cx="18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6602468" y="4973996"/>
            <a:ext cx="7728" cy="492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626075" y="4978694"/>
            <a:ext cx="1537622" cy="3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628796" y="5459589"/>
            <a:ext cx="1534901" cy="6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308389" y="172995"/>
            <a:ext cx="92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4184822" y="1070919"/>
            <a:ext cx="864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</a:t>
            </a:r>
          </a:p>
          <a:p>
            <a:r>
              <a:rPr lang="en-US" dirty="0" smtClean="0"/>
              <a:t>sheets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779741" y="1285103"/>
            <a:ext cx="140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904735" y="2454875"/>
            <a:ext cx="161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stamps =</a:t>
            </a:r>
          </a:p>
          <a:p>
            <a:r>
              <a:rPr lang="en-US" dirty="0" smtClean="0"/>
              <a:t>Sheets/5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3838832" y="3476368"/>
            <a:ext cx="1738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Round stamps</a:t>
            </a:r>
          </a:p>
          <a:p>
            <a:r>
              <a:rPr lang="en-US" dirty="0" smtClean="0"/>
              <a:t>Up to next whole number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4234249" y="4819135"/>
            <a:ext cx="100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</a:t>
            </a:r>
          </a:p>
          <a:p>
            <a:r>
              <a:rPr lang="en-US" dirty="0" smtClean="0"/>
              <a:t>stamps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4300151" y="6194854"/>
            <a:ext cx="92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6919784" y="2479589"/>
            <a:ext cx="131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6911546" y="3863546"/>
            <a:ext cx="138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6746789" y="5115697"/>
            <a:ext cx="141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61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5083" y="425720"/>
            <a:ext cx="3847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EB3D9F"/>
                </a:solidFill>
                <a:latin typeface="Trebuchet MS" panose="020B0603020202020204" pitchFamily="34" charset="0"/>
              </a:rPr>
              <a:t>Decision flow chart 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Prepared by: "Abdul Basit Malik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71810" y="6041362"/>
            <a:ext cx="683339" cy="365125"/>
          </a:xfrm>
        </p:spPr>
        <p:txBody>
          <a:bodyPr/>
          <a:lstStyle/>
          <a:p>
            <a:fld id="{DAB7A84F-4C3F-4822-BAF9-313898DA64C4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Decision 4"/>
          <p:cNvSpPr/>
          <p:nvPr/>
        </p:nvSpPr>
        <p:spPr>
          <a:xfrm>
            <a:off x="5280453" y="2001794"/>
            <a:ext cx="1647568" cy="128510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79524" y="1713470"/>
            <a:ext cx="8238" cy="271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1"/>
          </p:cNvCxnSpPr>
          <p:nvPr/>
        </p:nvCxnSpPr>
        <p:spPr>
          <a:xfrm flipH="1">
            <a:off x="4613188" y="2644346"/>
            <a:ext cx="667265" cy="8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04952" y="2652584"/>
            <a:ext cx="8237" cy="477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>
            <a:off x="6928021" y="2644346"/>
            <a:ext cx="642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570573" y="2652584"/>
            <a:ext cx="24713" cy="510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962400" y="3138617"/>
            <a:ext cx="1375719" cy="1062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915665" y="3175687"/>
            <a:ext cx="1375719" cy="1062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18" idx="2"/>
          </p:cNvCxnSpPr>
          <p:nvPr/>
        </p:nvCxnSpPr>
        <p:spPr>
          <a:xfrm>
            <a:off x="4650260" y="4201297"/>
            <a:ext cx="4118" cy="255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62616" y="4456671"/>
            <a:ext cx="1128583" cy="8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7545859" y="4246605"/>
            <a:ext cx="1" cy="234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359611" y="4469030"/>
            <a:ext cx="1182131" cy="28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799439" y="4209535"/>
            <a:ext cx="576648" cy="5601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6124832" y="4806778"/>
            <a:ext cx="8238" cy="271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80303" y="3138616"/>
            <a:ext cx="27020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condition is true Then</a:t>
            </a:r>
          </a:p>
          <a:p>
            <a:r>
              <a:rPr lang="en-US" dirty="0"/>
              <a:t> </a:t>
            </a:r>
            <a:r>
              <a:rPr lang="en-US" dirty="0" smtClean="0"/>
              <a:t>      Process step(s) 1</a:t>
            </a:r>
          </a:p>
          <a:p>
            <a:r>
              <a:rPr lang="en-US" dirty="0" smtClean="0"/>
              <a:t>Else</a:t>
            </a:r>
          </a:p>
          <a:p>
            <a:r>
              <a:rPr lang="en-US" dirty="0"/>
              <a:t> </a:t>
            </a:r>
            <a:r>
              <a:rPr lang="en-US" dirty="0" smtClean="0"/>
              <a:t>      process step(s) 2</a:t>
            </a:r>
          </a:p>
          <a:p>
            <a:r>
              <a:rPr lang="en-US" dirty="0" smtClean="0"/>
              <a:t>End if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585255" y="2166550"/>
            <a:ext cx="125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Is</a:t>
            </a:r>
          </a:p>
          <a:p>
            <a:r>
              <a:rPr lang="en-US" dirty="0" smtClean="0"/>
              <a:t>Condition</a:t>
            </a:r>
          </a:p>
          <a:p>
            <a:r>
              <a:rPr lang="en-US" dirty="0" smtClean="0"/>
              <a:t>   True?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061254" y="3262184"/>
            <a:ext cx="1103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</a:t>
            </a:r>
          </a:p>
          <a:p>
            <a:r>
              <a:rPr lang="en-US" dirty="0" smtClean="0"/>
              <a:t>Step(s) 2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018638" y="3253946"/>
            <a:ext cx="1210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</a:t>
            </a:r>
          </a:p>
          <a:p>
            <a:r>
              <a:rPr lang="en-US" dirty="0" smtClean="0"/>
              <a:t>Step(s)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2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7398" y="491706"/>
            <a:ext cx="36247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EB3D9F"/>
                </a:solidFill>
                <a:latin typeface="Trebuchet MS" panose="020B0603020202020204" pitchFamily="34" charset="0"/>
              </a:rPr>
              <a:t>Looping flow chart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94739" cy="365125"/>
          </a:xfrm>
        </p:spPr>
        <p:txBody>
          <a:bodyPr/>
          <a:lstStyle/>
          <a:p>
            <a:fld id="{DAB7A84F-4C3F-4822-BAF9-313898DA64C4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04021" y="3698791"/>
            <a:ext cx="1375719" cy="1202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ecision 10"/>
          <p:cNvSpPr/>
          <p:nvPr/>
        </p:nvSpPr>
        <p:spPr>
          <a:xfrm>
            <a:off x="5272216" y="2001794"/>
            <a:ext cx="1647568" cy="128510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096001" y="3303374"/>
            <a:ext cx="4118" cy="387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091882" y="1610499"/>
            <a:ext cx="4118" cy="387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88476" y="1713471"/>
            <a:ext cx="149928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2"/>
          </p:cNvCxnSpPr>
          <p:nvPr/>
        </p:nvCxnSpPr>
        <p:spPr>
          <a:xfrm>
            <a:off x="6091881" y="4901515"/>
            <a:ext cx="4119" cy="2883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588476" y="5202196"/>
            <a:ext cx="14992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588476" y="1713472"/>
            <a:ext cx="0" cy="3488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7549979" y="2644345"/>
            <a:ext cx="4120" cy="3397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6104238" y="6041362"/>
            <a:ext cx="1441622" cy="16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11" idx="3"/>
          </p:cNvCxnSpPr>
          <p:nvPr/>
        </p:nvCxnSpPr>
        <p:spPr>
          <a:xfrm flipH="1">
            <a:off x="6919784" y="2644345"/>
            <a:ext cx="63431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091883" y="6049600"/>
            <a:ext cx="12355" cy="292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62681" y="2454876"/>
            <a:ext cx="2833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while condition is true</a:t>
            </a:r>
          </a:p>
          <a:p>
            <a:r>
              <a:rPr lang="en-US" dirty="0"/>
              <a:t> </a:t>
            </a:r>
            <a:r>
              <a:rPr lang="en-US" dirty="0" smtClean="0"/>
              <a:t>    Process step(s)</a:t>
            </a:r>
          </a:p>
          <a:p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527590" y="2158314"/>
            <a:ext cx="1169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Is</a:t>
            </a:r>
          </a:p>
          <a:p>
            <a:r>
              <a:rPr lang="en-US" dirty="0" smtClean="0"/>
              <a:t>Condition</a:t>
            </a:r>
          </a:p>
          <a:p>
            <a:r>
              <a:rPr lang="en-US" dirty="0"/>
              <a:t> </a:t>
            </a:r>
            <a:r>
              <a:rPr lang="en-US" dirty="0" smtClean="0"/>
              <a:t>   true?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519351" y="3814119"/>
            <a:ext cx="1079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</a:t>
            </a:r>
          </a:p>
          <a:p>
            <a:r>
              <a:rPr lang="en-US" dirty="0" smtClean="0"/>
              <a:t>Step(s)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993924" y="2306594"/>
            <a:ext cx="61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170141" y="3278659"/>
            <a:ext cx="51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8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8210"/>
            <a:ext cx="1096337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1419" marR="1760525" indent="32449"/>
            <a:r>
              <a:rPr lang="en-US" sz="3200" dirty="0">
                <a:solidFill>
                  <a:srgbClr val="5FCBEF"/>
                </a:solidFill>
                <a:latin typeface="Trebuchet MS" panose="020B0603020202020204" pitchFamily="34" charset="0"/>
              </a:rPr>
              <a:t>Direction of Numbered NYC Streets  </a:t>
            </a:r>
            <a:endParaRPr lang="en-US" sz="3200" dirty="0" smtClean="0">
              <a:solidFill>
                <a:srgbClr val="5FCBEF"/>
              </a:solidFill>
              <a:latin typeface="Trebuchet MS" panose="020B0603020202020204" pitchFamily="34" charset="0"/>
            </a:endParaRPr>
          </a:p>
          <a:p>
            <a:pPr marL="431419" marR="1760525" indent="32449"/>
            <a:r>
              <a:rPr lang="en-US" sz="3200" dirty="0" smtClean="0">
                <a:solidFill>
                  <a:srgbClr val="5FCBEF"/>
                </a:solidFill>
                <a:latin typeface="Trebuchet MS" panose="020B0603020202020204" pitchFamily="34" charset="0"/>
              </a:rPr>
              <a:t>Algorithm</a:t>
            </a:r>
            <a:r>
              <a:rPr lang="en-US" sz="3200" dirty="0">
                <a:solidFill>
                  <a:srgbClr val="5FCBEF"/>
                </a:solidFill>
                <a:latin typeface="Trebuchet MS" panose="020B0603020202020204" pitchFamily="34" charset="0"/>
              </a:rPr>
              <a:t> </a:t>
            </a:r>
            <a:endParaRPr lang="en-US" sz="3200" dirty="0"/>
          </a:p>
          <a:p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329937" y="1811840"/>
            <a:ext cx="82861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5859" marR="737095" indent="-336448">
              <a:spcBef>
                <a:spcPts val="3758"/>
              </a:spcBef>
            </a:pPr>
            <a:r>
              <a:rPr lang="en-US" sz="1440" dirty="0">
                <a:solidFill>
                  <a:srgbClr val="5FCBEF"/>
                </a:solidFill>
                <a:latin typeface="Noto Sans Symbols"/>
              </a:rPr>
              <a:t>► </a:t>
            </a:r>
            <a:r>
              <a:rPr lang="en-US" b="1" i="1" dirty="0">
                <a:solidFill>
                  <a:srgbClr val="404040"/>
                </a:solidFill>
                <a:latin typeface="Arial" panose="020B0604020202020204" pitchFamily="34" charset="0"/>
              </a:rPr>
              <a:t>Problem: </a:t>
            </a:r>
            <a:r>
              <a:rPr lang="en-US" dirty="0">
                <a:solidFill>
                  <a:srgbClr val="404040"/>
                </a:solidFill>
                <a:latin typeface="Trebuchet MS" panose="020B0603020202020204" pitchFamily="34" charset="0"/>
              </a:rPr>
              <a:t>Given a street number of a one-way street in New York City, decide  the direction of the street, either eastbound or westbound </a:t>
            </a:r>
            <a:endParaRPr lang="en-US" dirty="0"/>
          </a:p>
          <a:p>
            <a:r>
              <a:rPr lang="en-US" sz="1440" dirty="0">
                <a:solidFill>
                  <a:srgbClr val="5FCBEF"/>
                </a:solidFill>
                <a:latin typeface="Noto Sans Symbols"/>
              </a:rPr>
              <a:t>► </a:t>
            </a:r>
            <a:r>
              <a:rPr lang="en-US" b="1" i="1" dirty="0">
                <a:solidFill>
                  <a:srgbClr val="404040"/>
                </a:solidFill>
                <a:latin typeface="Arial" panose="020B0604020202020204" pitchFamily="34" charset="0"/>
              </a:rPr>
              <a:t>Discussion: </a:t>
            </a:r>
            <a:r>
              <a:rPr lang="en-US" dirty="0">
                <a:solidFill>
                  <a:srgbClr val="404040"/>
                </a:solidFill>
                <a:latin typeface="Trebuchet MS" panose="020B0603020202020204" pitchFamily="34" charset="0"/>
              </a:rPr>
              <a:t>in New York City even numbered streets are Eastbound, odd  numbered streets are Westbound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99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3633" y="419758"/>
            <a:ext cx="2111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FCBEF"/>
                </a:solidFill>
                <a:latin typeface="Trebuchet MS" panose="020B0603020202020204" pitchFamily="34" charset="0"/>
              </a:rPr>
              <a:t>Flowchart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Decision 4"/>
          <p:cNvSpPr/>
          <p:nvPr/>
        </p:nvSpPr>
        <p:spPr>
          <a:xfrm>
            <a:off x="5214551" y="2100649"/>
            <a:ext cx="1705233" cy="118624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054810" y="930875"/>
            <a:ext cx="8238" cy="271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4613189" y="2702011"/>
            <a:ext cx="609600" cy="16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604951" y="2726724"/>
            <a:ext cx="16476" cy="411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</p:cNvCxnSpPr>
          <p:nvPr/>
        </p:nvCxnSpPr>
        <p:spPr>
          <a:xfrm>
            <a:off x="6919784" y="2693773"/>
            <a:ext cx="659027" cy="8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595286" y="2702011"/>
            <a:ext cx="0" cy="461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962400" y="3138617"/>
            <a:ext cx="1375719" cy="1062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15665" y="3175687"/>
            <a:ext cx="1375719" cy="1062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1" idx="2"/>
          </p:cNvCxnSpPr>
          <p:nvPr/>
        </p:nvCxnSpPr>
        <p:spPr>
          <a:xfrm>
            <a:off x="4650260" y="4201297"/>
            <a:ext cx="4118" cy="255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62616" y="4456671"/>
            <a:ext cx="1128583" cy="8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545859" y="4246605"/>
            <a:ext cx="1" cy="234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359611" y="4469030"/>
            <a:ext cx="1182131" cy="28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799439" y="4209535"/>
            <a:ext cx="576648" cy="5601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124832" y="4806778"/>
            <a:ext cx="8238" cy="271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189837" y="148282"/>
            <a:ext cx="1705234" cy="7789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20" name="Oval 19"/>
          <p:cNvSpPr/>
          <p:nvPr/>
        </p:nvSpPr>
        <p:spPr>
          <a:xfrm>
            <a:off x="5247503" y="5065952"/>
            <a:ext cx="1738184" cy="7252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92346" y="271848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24" name="Flowchart: Data 23"/>
          <p:cNvSpPr/>
          <p:nvPr/>
        </p:nvSpPr>
        <p:spPr>
          <a:xfrm>
            <a:off x="5371069" y="1210963"/>
            <a:ext cx="1507525" cy="68374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endCxn id="5" idx="0"/>
          </p:cNvCxnSpPr>
          <p:nvPr/>
        </p:nvCxnSpPr>
        <p:spPr>
          <a:xfrm flipH="1">
            <a:off x="6067168" y="1919416"/>
            <a:ext cx="12356" cy="181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74724" y="1202724"/>
            <a:ext cx="815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</a:t>
            </a:r>
          </a:p>
          <a:p>
            <a:r>
              <a:rPr lang="en-US" dirty="0" smtClean="0"/>
              <a:t>street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692347" y="2224217"/>
            <a:ext cx="823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Is</a:t>
            </a:r>
          </a:p>
          <a:p>
            <a:r>
              <a:rPr lang="en-US" dirty="0" smtClean="0"/>
              <a:t>Street</a:t>
            </a:r>
          </a:p>
          <a:p>
            <a:r>
              <a:rPr lang="en-US" dirty="0" smtClean="0"/>
              <a:t>Even?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011827" y="3303373"/>
            <a:ext cx="1293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</a:t>
            </a:r>
          </a:p>
          <a:p>
            <a:r>
              <a:rPr lang="en-US" dirty="0" smtClean="0"/>
              <a:t>westbound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059828" y="3410465"/>
            <a:ext cx="1309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</a:t>
            </a:r>
          </a:p>
          <a:p>
            <a:r>
              <a:rPr lang="en-US" dirty="0" smtClean="0"/>
              <a:t>westbound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642919" y="5231027"/>
            <a:ext cx="84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646141" y="2380735"/>
            <a:ext cx="510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6845643" y="2347784"/>
            <a:ext cx="77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203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097" y="377074"/>
            <a:ext cx="2884602" cy="2195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880"/>
            <a:r>
              <a:rPr lang="en-US" sz="3200" dirty="0">
                <a:solidFill>
                  <a:srgbClr val="5FCBEF"/>
                </a:solidFill>
                <a:latin typeface="Trebuchet MS" panose="020B0603020202020204" pitchFamily="34" charset="0"/>
              </a:rPr>
              <a:t>Pseudocode</a:t>
            </a:r>
            <a:r>
              <a:rPr lang="en-US" sz="2400" dirty="0">
                <a:solidFill>
                  <a:srgbClr val="5FCBEF"/>
                </a:solidFill>
                <a:latin typeface="Trebuchet MS" panose="020B0603020202020204" pitchFamily="34" charset="0"/>
              </a:rPr>
              <a:t> </a:t>
            </a:r>
            <a:endParaRPr lang="en-US" dirty="0"/>
          </a:p>
          <a:p>
            <a:pPr marL="456425" marR="1114133" indent="-342900">
              <a:spcBef>
                <a:spcPts val="1982"/>
              </a:spcBef>
            </a:pPr>
            <a:r>
              <a:rPr lang="en-US" sz="2800" b="1" dirty="0" smtClean="0">
                <a:solidFill>
                  <a:srgbClr val="404040"/>
                </a:solidFill>
                <a:latin typeface="Trebuchet MS" panose="020B0603020202020204" pitchFamily="34" charset="0"/>
              </a:rPr>
              <a:t>    </a:t>
            </a:r>
            <a:endParaRPr lang="en-US" sz="2800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0153" y="1169293"/>
            <a:ext cx="7180082" cy="548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6425" marR="1114133" indent="-342900">
              <a:spcBef>
                <a:spcPts val="1982"/>
              </a:spcBef>
            </a:pPr>
            <a:r>
              <a:rPr lang="en-US" sz="2400" b="1" dirty="0">
                <a:solidFill>
                  <a:srgbClr val="404040"/>
                </a:solidFill>
                <a:latin typeface="Trebuchet MS" panose="020B0603020202020204" pitchFamily="34" charset="0"/>
              </a:rPr>
              <a:t>Program</a:t>
            </a:r>
            <a:r>
              <a:rPr lang="en-US" sz="2400" dirty="0">
                <a:solidFill>
                  <a:srgbClr val="404040"/>
                </a:solidFill>
                <a:latin typeface="Trebuchet MS" panose="020B0603020202020204" pitchFamily="34" charset="0"/>
              </a:rPr>
              <a:t>: Determine the direction of </a:t>
            </a:r>
            <a:r>
              <a:rPr lang="en-US" sz="2400" dirty="0" smtClean="0">
                <a:solidFill>
                  <a:srgbClr val="404040"/>
                </a:solidFill>
                <a:latin typeface="Trebuchet MS" panose="020B0603020202020204" pitchFamily="34" charset="0"/>
              </a:rPr>
              <a:t>a numbered</a:t>
            </a:r>
            <a:r>
              <a:rPr lang="en-US" sz="2400" dirty="0">
                <a:solidFill>
                  <a:srgbClr val="404040"/>
                </a:solidFill>
                <a:latin typeface="Trebuchet MS" panose="020B0603020202020204" pitchFamily="34" charset="0"/>
              </a:rPr>
              <a:t> </a:t>
            </a:r>
            <a:endParaRPr lang="en-US" sz="2400" dirty="0" smtClean="0">
              <a:solidFill>
                <a:srgbClr val="404040"/>
              </a:solidFill>
              <a:latin typeface="Trebuchet MS" panose="020B0603020202020204" pitchFamily="34" charset="0"/>
            </a:endParaRPr>
          </a:p>
          <a:p>
            <a:pPr marL="456425" marR="1114133" indent="-342900">
              <a:spcBef>
                <a:spcPts val="1982"/>
              </a:spcBef>
            </a:pPr>
            <a:r>
              <a:rPr lang="en-US" sz="2400" dirty="0">
                <a:solidFill>
                  <a:srgbClr val="40404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smtClean="0">
                <a:solidFill>
                  <a:srgbClr val="404040"/>
                </a:solidFill>
                <a:latin typeface="Trebuchet MS" panose="020B0603020202020204" pitchFamily="34" charset="0"/>
              </a:rPr>
              <a:t>     </a:t>
            </a:r>
            <a:r>
              <a:rPr lang="en-US" sz="2400" dirty="0">
                <a:solidFill>
                  <a:srgbClr val="404040"/>
                </a:solidFill>
                <a:latin typeface="Trebuchet MS" panose="020B0603020202020204" pitchFamily="34" charset="0"/>
              </a:rPr>
              <a:t>NYC street </a:t>
            </a:r>
            <a:endParaRPr lang="en-US" sz="2400" dirty="0" smtClean="0"/>
          </a:p>
          <a:p>
            <a:pPr marL="456425" marR="1114133" indent="-342900">
              <a:spcBef>
                <a:spcPts val="1982"/>
              </a:spcBef>
            </a:pPr>
            <a:r>
              <a:rPr lang="en-US" sz="2400" dirty="0" smtClean="0">
                <a:solidFill>
                  <a:srgbClr val="404040"/>
                </a:solidFill>
                <a:latin typeface="Trebuchet MS" panose="020B0603020202020204" pitchFamily="34" charset="0"/>
              </a:rPr>
              <a:t>Get </a:t>
            </a:r>
            <a:r>
              <a:rPr lang="en-US" sz="2400" dirty="0">
                <a:solidFill>
                  <a:srgbClr val="404040"/>
                </a:solidFill>
                <a:latin typeface="Trebuchet MS" panose="020B0603020202020204" pitchFamily="34" charset="0"/>
              </a:rPr>
              <a:t>street </a:t>
            </a:r>
            <a:endParaRPr lang="en-US" sz="2400" dirty="0" smtClean="0"/>
          </a:p>
          <a:p>
            <a:pPr marL="456425" marR="1114133" indent="-342900">
              <a:spcBef>
                <a:spcPts val="1982"/>
              </a:spcBef>
            </a:pPr>
            <a:r>
              <a:rPr lang="en-US" sz="2400" dirty="0" smtClean="0">
                <a:solidFill>
                  <a:srgbClr val="404040"/>
                </a:solidFill>
                <a:latin typeface="Trebuchet MS" panose="020B0603020202020204" pitchFamily="34" charset="0"/>
              </a:rPr>
              <a:t>If </a:t>
            </a:r>
            <a:r>
              <a:rPr lang="en-US" sz="2400" dirty="0">
                <a:solidFill>
                  <a:srgbClr val="404040"/>
                </a:solidFill>
                <a:latin typeface="Trebuchet MS" panose="020B0603020202020204" pitchFamily="34" charset="0"/>
              </a:rPr>
              <a:t>street is even Then </a:t>
            </a:r>
            <a:endParaRPr lang="en-US" sz="2400" dirty="0"/>
          </a:p>
          <a:p>
            <a:pPr marL="669811">
              <a:spcBef>
                <a:spcPts val="1091"/>
              </a:spcBef>
            </a:pPr>
            <a:r>
              <a:rPr lang="en-US" sz="2400" dirty="0" smtClean="0">
                <a:solidFill>
                  <a:srgbClr val="404040"/>
                </a:solidFill>
                <a:latin typeface="Trebuchet MS" panose="020B0603020202020204" pitchFamily="34" charset="0"/>
              </a:rPr>
              <a:t>Display Eastbound </a:t>
            </a:r>
            <a:endParaRPr lang="en-US" sz="2400" dirty="0" smtClean="0"/>
          </a:p>
          <a:p>
            <a:pPr marL="669811">
              <a:spcBef>
                <a:spcPts val="1091"/>
              </a:spcBef>
            </a:pPr>
            <a:r>
              <a:rPr lang="en-US" sz="2400" dirty="0">
                <a:solidFill>
                  <a:srgbClr val="404040"/>
                </a:solidFill>
                <a:latin typeface="Trebuchet MS" panose="020B0603020202020204" pitchFamily="34" charset="0"/>
              </a:rPr>
              <a:t> </a:t>
            </a:r>
            <a:endParaRPr lang="en-US" sz="2400" dirty="0"/>
          </a:p>
          <a:p>
            <a:pPr marL="669811">
              <a:spcBef>
                <a:spcPts val="1091"/>
              </a:spcBef>
            </a:pPr>
            <a:r>
              <a:rPr lang="en-US" sz="2400" dirty="0">
                <a:solidFill>
                  <a:srgbClr val="404040"/>
                </a:solidFill>
                <a:latin typeface="Trebuchet MS" panose="020B0603020202020204" pitchFamily="34" charset="0"/>
              </a:rPr>
              <a:t>Display Westbound </a:t>
            </a:r>
            <a:endParaRPr lang="en-US" sz="2400" dirty="0" smtClean="0"/>
          </a:p>
          <a:p>
            <a:pPr marL="669811">
              <a:spcBef>
                <a:spcPts val="1091"/>
              </a:spcBef>
            </a:pPr>
            <a:r>
              <a:rPr lang="en-US" sz="2400" dirty="0">
                <a:solidFill>
                  <a:srgbClr val="404040"/>
                </a:solidFill>
                <a:latin typeface="Trebuchet MS" panose="020B0603020202020204" pitchFamily="34" charset="0"/>
              </a:rPr>
              <a:t> </a:t>
            </a:r>
            <a:endParaRPr lang="en-US" sz="2400" dirty="0"/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44718" y="4384428"/>
            <a:ext cx="94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Else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23825" y="5407479"/>
            <a:ext cx="1206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04040"/>
                </a:solidFill>
                <a:latin typeface="Trebuchet MS" panose="020B0603020202020204" pitchFamily="34" charset="0"/>
              </a:rPr>
              <a:t>End If</a:t>
            </a: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"Abdul Basit Malik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84F-4C3F-4822-BAF9-313898DA64C4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75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3.xml><?xml version="1.0" encoding="utf-8"?>
<a:theme xmlns:a="http://schemas.openxmlformats.org/drawingml/2006/main" name="3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472</TotalTime>
  <Words>501</Words>
  <Application>Microsoft Office PowerPoint</Application>
  <PresentationFormat>Widescreen</PresentationFormat>
  <Paragraphs>180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Noto Sans Symbols</vt:lpstr>
      <vt:lpstr>Trebuchet MS</vt:lpstr>
      <vt:lpstr>Wingdings 3</vt:lpstr>
      <vt:lpstr>Facet</vt:lpstr>
      <vt:lpstr>1_Facet</vt:lpstr>
      <vt:lpstr>3_Facet</vt:lpstr>
      <vt:lpstr>Flowchart symbols </vt:lpstr>
      <vt:lpstr>Flowchart symbols continued 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Flowchart  symbols</dc:title>
  <dc:creator>Abdul Basit Malik</dc:creator>
  <cp:lastModifiedBy>Abdul Basit Malik</cp:lastModifiedBy>
  <cp:revision>35</cp:revision>
  <dcterms:created xsi:type="dcterms:W3CDTF">2021-11-03T04:31:25Z</dcterms:created>
  <dcterms:modified xsi:type="dcterms:W3CDTF">2021-11-06T20:07:08Z</dcterms:modified>
</cp:coreProperties>
</file>