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  <p:sldMasterId id="2147483702" r:id="rId2"/>
    <p:sldMasterId id="2147483719" r:id="rId3"/>
    <p:sldMasterId id="2147483736" r:id="rId4"/>
    <p:sldMasterId id="2147483753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64" r:id="rId16"/>
    <p:sldId id="265" r:id="rId17"/>
    <p:sldId id="270" r:id="rId18"/>
    <p:sldId id="271" r:id="rId19"/>
    <p:sldId id="272" r:id="rId20"/>
    <p:sldId id="273" r:id="rId21"/>
    <p:sldId id="266" r:id="rId22"/>
    <p:sldId id="274" r:id="rId23"/>
    <p:sldId id="275" r:id="rId24"/>
    <p:sldId id="276" r:id="rId25"/>
    <p:sldId id="277" r:id="rId26"/>
    <p:sldId id="278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ryarSher" initials="S" lastIdx="2" clrIdx="0">
    <p:extLst>
      <p:ext uri="{19B8F6BF-5375-455C-9EA6-DF929625EA0E}">
        <p15:presenceInfo xmlns:p15="http://schemas.microsoft.com/office/powerpoint/2012/main" userId="b989b910278365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>
        <p:scale>
          <a:sx n="100" d="100"/>
          <a:sy n="100" d="100"/>
        </p:scale>
        <p:origin x="378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12085-EE74-4753-BEEE-7D265D5C103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FE717-76EE-4E9A-B994-D97713CE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396CD-2962-4853-BA7C-9307C870059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6A9F-1339-43EB-BC8E-31EE5F5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8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71F-D4AA-4472-AB2B-1E4CD006013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5C3-A252-430E-8F93-FCA072756D3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7A7-77F0-4F95-8096-1E74011DE6C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7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95-CECC-4880-93EB-2DC2A8C3BB6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7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88E2-F4C9-4CE4-8607-D0094B6E376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41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5F1-7741-4376-962D-95036A9E7B1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3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A08-AC98-43A8-A8B0-F3B7F48B89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F21F-0A8D-4F9F-8817-857359F7D7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71F-D4AA-4472-AB2B-1E4CD006013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2BB-417A-4075-9B11-CC6C961E8CF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8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580-300B-47DA-8527-8A89649986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6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2BB-417A-4075-9B11-CC6C961E8CF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8FB-FF5D-44DE-AB8B-9353E1692BA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158-134B-4180-8D59-30A1BE24CF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8F9B-5752-4C08-8542-1ACA89DB965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14F-CEAD-4A06-9040-F3AD782F62B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1C9-0C34-4EB0-8198-DFE87B8D946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6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CA2-649E-4375-AA95-A353A720E34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5C3-A252-430E-8F93-FCA072756D3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7A7-77F0-4F95-8096-1E74011DE6C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8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95-CECC-4880-93EB-2DC2A8C3BB6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88E2-F4C9-4CE4-8607-D0094B6E376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10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580-300B-47DA-8527-8A89649986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2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5F1-7741-4376-962D-95036A9E7B1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7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A08-AC98-43A8-A8B0-F3B7F48B89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F21F-0A8D-4F9F-8817-857359F7D7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6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71F-D4AA-4472-AB2B-1E4CD006013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7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2BB-417A-4075-9B11-CC6C961E8CF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6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580-300B-47DA-8527-8A89649986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9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8FB-FF5D-44DE-AB8B-9353E1692BA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158-134B-4180-8D59-30A1BE24CF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8F9B-5752-4C08-8542-1ACA89DB965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14F-CEAD-4A06-9040-F3AD782F62B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8FB-FF5D-44DE-AB8B-9353E1692BA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5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1C9-0C34-4EB0-8198-DFE87B8D946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9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CA2-649E-4375-AA95-A353A720E34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5C3-A252-430E-8F93-FCA072756D3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9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7A7-77F0-4F95-8096-1E74011DE6C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93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95-CECC-4880-93EB-2DC2A8C3BB6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88E2-F4C9-4CE4-8607-D0094B6E376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5F1-7741-4376-962D-95036A9E7B1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8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A08-AC98-43A8-A8B0-F3B7F48B89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F21F-0A8D-4F9F-8817-857359F7D7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4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71F-D4AA-4472-AB2B-1E4CD006013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158-134B-4180-8D59-30A1BE24CF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9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2BB-417A-4075-9B11-CC6C961E8CF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3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580-300B-47DA-8527-8A89649986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7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8FB-FF5D-44DE-AB8B-9353E1692BA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158-134B-4180-8D59-30A1BE24CF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9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8F9B-5752-4C08-8542-1ACA89DB965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9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14F-CEAD-4A06-9040-F3AD782F62B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1C9-0C34-4EB0-8198-DFE87B8D946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CA2-649E-4375-AA95-A353A720E34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8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5C3-A252-430E-8F93-FCA072756D3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8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7A7-77F0-4F95-8096-1E74011DE6C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31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8F9B-5752-4C08-8542-1ACA89DB965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95-CECC-4880-93EB-2DC2A8C3BB6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1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88E2-F4C9-4CE4-8607-D0094B6E376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8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5F1-7741-4376-962D-95036A9E7B1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2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A08-AC98-43A8-A8B0-F3B7F48B89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4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F21F-0A8D-4F9F-8817-857359F7D7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B71F-D4AA-4472-AB2B-1E4CD006013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6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2BB-417A-4075-9B11-CC6C961E8CF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9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580-300B-47DA-8527-8A89649986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8FB-FF5D-44DE-AB8B-9353E1692BA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158-134B-4180-8D59-30A1BE24CFF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14F-CEAD-4A06-9040-F3AD782F62B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8F9B-5752-4C08-8542-1ACA89DB965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0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14F-CEAD-4A06-9040-F3AD782F62B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1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1C9-0C34-4EB0-8198-DFE87B8D946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CA2-649E-4375-AA95-A353A720E340}" type="datetime1">
              <a:rPr lang="en-US" smtClean="0"/>
              <a:t>11/9/2021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4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B5C3-A252-430E-8F93-FCA072756D3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7A7-77F0-4F95-8096-1E74011DE6C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44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95-CECC-4880-93EB-2DC2A8C3BB6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88E2-F4C9-4CE4-8607-D0094B6E376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01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45F1-7741-4376-962D-95036A9E7B1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6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A08-AC98-43A8-A8B0-F3B7F48B899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1C9-0C34-4EB0-8198-DFE87B8D946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4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F21F-0A8D-4F9F-8817-857359F7D7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CA2-649E-4375-AA95-A353A720E34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1A15-86AA-4704-AFF3-2E8A02975A0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1A15-86AA-4704-AFF3-2E8A02975A0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1A15-86AA-4704-AFF3-2E8A02975A0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1A15-86AA-4704-AFF3-2E8A02975A0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1A15-86AA-4704-AFF3-2E8A02975A0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	LOW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r>
              <a:rPr lang="en-US" dirty="0"/>
              <a:t>: Sheryar Sher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0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Numbered NYC Streets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Problem</a:t>
            </a:r>
            <a:r>
              <a:rPr lang="en-US" b="1" dirty="0" smtClean="0"/>
              <a:t>: </a:t>
            </a:r>
            <a:r>
              <a:rPr lang="en-US" dirty="0" smtClean="0"/>
              <a:t>Given street a number of a one-way street in New York City, decide the direction of the street, either eastbound or westbound.</a:t>
            </a:r>
          </a:p>
          <a:p>
            <a:r>
              <a:rPr lang="en-US" b="1" i="1" dirty="0" smtClean="0"/>
              <a:t>Discussion</a:t>
            </a:r>
            <a:r>
              <a:rPr lang="en-US" b="1" dirty="0" smtClean="0"/>
              <a:t>: </a:t>
            </a:r>
            <a:r>
              <a:rPr lang="en-US" dirty="0" smtClean="0"/>
              <a:t>in New York City even numbered streets are Eastbound, odd numbered streets are Westbound. 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5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778" y="477125"/>
            <a:ext cx="2360156" cy="651641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4647106" y="98018"/>
            <a:ext cx="1702676" cy="59033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8030" y="226094"/>
            <a:ext cx="110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tart</a:t>
            </a:r>
            <a:endParaRPr lang="en-US" sz="1400" dirty="0"/>
          </a:p>
        </p:txBody>
      </p:sp>
      <p:sp>
        <p:nvSpPr>
          <p:cNvPr id="12" name="Parallelogram 11"/>
          <p:cNvSpPr/>
          <p:nvPr/>
        </p:nvSpPr>
        <p:spPr>
          <a:xfrm>
            <a:off x="4473274" y="1093651"/>
            <a:ext cx="1868342" cy="1022384"/>
          </a:xfrm>
          <a:prstGeom prst="parallelogram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84966" y="1350865"/>
            <a:ext cx="110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</a:t>
            </a:r>
          </a:p>
          <a:p>
            <a:pPr algn="ctr"/>
            <a:r>
              <a:rPr lang="en-US" sz="1400" dirty="0" smtClean="0"/>
              <a:t>street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31847" y="2134189"/>
            <a:ext cx="107037" cy="384235"/>
            <a:chOff x="3941596" y="1815835"/>
            <a:chExt cx="138387" cy="558065"/>
          </a:xfrm>
        </p:grpSpPr>
        <p:sp>
          <p:nvSpPr>
            <p:cNvPr id="15" name="Isosceles Triangle 14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10789" y="1815835"/>
              <a:ext cx="0" cy="41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31847" y="700339"/>
            <a:ext cx="107037" cy="384235"/>
            <a:chOff x="3941596" y="1815835"/>
            <a:chExt cx="138387" cy="558065"/>
          </a:xfrm>
        </p:grpSpPr>
        <p:sp>
          <p:nvSpPr>
            <p:cNvPr id="19" name="Isosceles Triangle 18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010789" y="1815835"/>
              <a:ext cx="0" cy="41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17630" y="2518425"/>
            <a:ext cx="4961627" cy="2503157"/>
            <a:chOff x="2377863" y="1540316"/>
            <a:chExt cx="4961627" cy="2503157"/>
          </a:xfrm>
        </p:grpSpPr>
        <p:sp>
          <p:nvSpPr>
            <p:cNvPr id="27" name="Flowchart: Decision 26"/>
            <p:cNvSpPr/>
            <p:nvPr/>
          </p:nvSpPr>
          <p:spPr>
            <a:xfrm>
              <a:off x="4103738" y="1540316"/>
              <a:ext cx="1476341" cy="974284"/>
            </a:xfrm>
            <a:prstGeom prst="flowChartDecis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08179" y="1640638"/>
              <a:ext cx="12674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Is </a:t>
              </a:r>
            </a:p>
            <a:p>
              <a:pPr algn="ctr"/>
              <a:r>
                <a:rPr lang="en-US" sz="1400" dirty="0" smtClean="0"/>
                <a:t>street </a:t>
              </a:r>
            </a:p>
            <a:p>
              <a:pPr algn="ctr"/>
              <a:r>
                <a:rPr lang="en-US" sz="1400" dirty="0" smtClean="0"/>
                <a:t>even?</a:t>
              </a:r>
              <a:endParaRPr lang="en-US" sz="1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0079" y="2027458"/>
              <a:ext cx="1059802" cy="415753"/>
              <a:chOff x="5580079" y="2027458"/>
              <a:chExt cx="1059802" cy="415753"/>
            </a:xfrm>
          </p:grpSpPr>
          <p:cxnSp>
            <p:nvCxnSpPr>
              <p:cNvPr id="45" name="Straight Connector 44"/>
              <p:cNvCxnSpPr>
                <a:stCxn id="27" idx="3"/>
              </p:cNvCxnSpPr>
              <p:nvPr/>
            </p:nvCxnSpPr>
            <p:spPr>
              <a:xfrm>
                <a:off x="5580079" y="2027458"/>
                <a:ext cx="10188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6557958" y="2027458"/>
                <a:ext cx="81923" cy="415753"/>
                <a:chOff x="6557958" y="2531164"/>
                <a:chExt cx="81923" cy="41575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598919" y="2531164"/>
                  <a:ext cx="1" cy="318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Isosceles Triangle 47"/>
                <p:cNvSpPr/>
                <p:nvPr/>
              </p:nvSpPr>
              <p:spPr>
                <a:xfrm rot="10800000">
                  <a:off x="6557958" y="2844598"/>
                  <a:ext cx="81923" cy="1023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5940271" y="2456702"/>
              <a:ext cx="1399219" cy="9466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084897" y="2027458"/>
              <a:ext cx="1018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036512" y="2040949"/>
              <a:ext cx="81923" cy="415753"/>
              <a:chOff x="6557958" y="2531164"/>
              <a:chExt cx="81923" cy="415753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598919" y="2531164"/>
                <a:ext cx="1" cy="3187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Isosceles Triangle 43"/>
              <p:cNvSpPr/>
              <p:nvPr/>
            </p:nvSpPr>
            <p:spPr>
              <a:xfrm rot="10800000">
                <a:off x="6557958" y="2844598"/>
                <a:ext cx="81923" cy="1023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77863" y="2470193"/>
              <a:ext cx="1399219" cy="8716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5500" y="1712936"/>
              <a:ext cx="61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6787" y="1719681"/>
              <a:ext cx="61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  <p:cxnSp>
          <p:nvCxnSpPr>
            <p:cNvPr id="36" name="Straight Connector 35"/>
            <p:cNvCxnSpPr>
              <a:stCxn id="30" idx="2"/>
            </p:cNvCxnSpPr>
            <p:nvPr/>
          </p:nvCxnSpPr>
          <p:spPr>
            <a:xfrm>
              <a:off x="6639881" y="3403394"/>
              <a:ext cx="0" cy="330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8" idx="3"/>
            </p:cNvCxnSpPr>
            <p:nvPr/>
          </p:nvCxnSpPr>
          <p:spPr>
            <a:xfrm flipH="1">
              <a:off x="5345679" y="3733800"/>
              <a:ext cx="129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 rot="16200000">
              <a:off x="5221012" y="3672839"/>
              <a:ext cx="127412" cy="1219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52618" y="3454444"/>
              <a:ext cx="571137" cy="58902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18436" y="3347593"/>
              <a:ext cx="0" cy="405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105496" y="3728617"/>
              <a:ext cx="1445684" cy="3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 rot="5400000">
              <a:off x="4515415" y="3659634"/>
              <a:ext cx="117048" cy="127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32546" y="3622501"/>
            <a:ext cx="126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Display</a:t>
            </a:r>
          </a:p>
          <a:p>
            <a:pPr algn="ctr"/>
            <a:r>
              <a:rPr lang="en-US" sz="1400" dirty="0" smtClean="0"/>
              <a:t>Eastbound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11533" y="3633490"/>
            <a:ext cx="126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Display</a:t>
            </a:r>
          </a:p>
          <a:p>
            <a:pPr algn="ctr"/>
            <a:r>
              <a:rPr lang="en-US" sz="1400" dirty="0" smtClean="0"/>
              <a:t>Westbound</a:t>
            </a:r>
          </a:p>
        </p:txBody>
      </p:sp>
      <p:sp>
        <p:nvSpPr>
          <p:cNvPr id="53" name="Flowchart: Terminator 52"/>
          <p:cNvSpPr/>
          <p:nvPr/>
        </p:nvSpPr>
        <p:spPr>
          <a:xfrm>
            <a:off x="4794583" y="5406838"/>
            <a:ext cx="1702676" cy="59033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07445" y="5562622"/>
            <a:ext cx="110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538884" y="5019276"/>
            <a:ext cx="107037" cy="384235"/>
            <a:chOff x="3941596" y="1815835"/>
            <a:chExt cx="138387" cy="558065"/>
          </a:xfrm>
        </p:grpSpPr>
        <p:sp>
          <p:nvSpPr>
            <p:cNvPr id="56" name="Isosceles Triangle 55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010789" y="1815835"/>
              <a:ext cx="0" cy="41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60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611084"/>
            <a:ext cx="8492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Program</a:t>
            </a:r>
            <a:r>
              <a:rPr lang="en-US" sz="2800" dirty="0" smtClean="0"/>
              <a:t>: Determine  the direction of </a:t>
            </a:r>
            <a:r>
              <a:rPr lang="en-US" sz="2800" dirty="0" smtClean="0"/>
              <a:t>a </a:t>
            </a:r>
            <a:r>
              <a:rPr lang="en-US" sz="2800" dirty="0"/>
              <a:t>n</a:t>
            </a:r>
            <a:r>
              <a:rPr lang="en-US" sz="2800" dirty="0" smtClean="0"/>
              <a:t>umbered </a:t>
            </a:r>
            <a:endParaRPr lang="en-US" sz="2800" dirty="0" smtClean="0"/>
          </a:p>
          <a:p>
            <a:r>
              <a:rPr lang="en-US" sz="2800" dirty="0" smtClean="0"/>
              <a:t>	NYC street	 </a:t>
            </a:r>
          </a:p>
        </p:txBody>
      </p:sp>
    </p:spTree>
    <p:extLst>
      <p:ext uri="{BB962C8B-B14F-4D97-AF65-F5344CB8AC3E}">
        <p14:creationId xmlns:p14="http://schemas.microsoft.com/office/powerpoint/2010/main" val="13487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611084"/>
            <a:ext cx="8596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</a:t>
            </a:r>
            <a:r>
              <a:rPr lang="en-US" sz="2800" dirty="0"/>
              <a:t>: Determine  the direction of a numbered </a:t>
            </a:r>
          </a:p>
          <a:p>
            <a:r>
              <a:rPr lang="en-US" sz="2800" dirty="0"/>
              <a:t>	NYC street	 </a:t>
            </a:r>
          </a:p>
          <a:p>
            <a:r>
              <a:rPr lang="en-US" sz="2800" dirty="0" smtClean="0"/>
              <a:t>	</a:t>
            </a:r>
            <a:endParaRPr lang="en-US" sz="2800" dirty="0"/>
          </a:p>
          <a:p>
            <a:r>
              <a:rPr lang="en-US" sz="2800" dirty="0" smtClean="0"/>
              <a:t>Get </a:t>
            </a:r>
            <a:r>
              <a:rPr lang="en-US" sz="2800" dirty="0" smtClean="0"/>
              <a:t>street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0425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611084"/>
            <a:ext cx="8326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Program</a:t>
            </a:r>
            <a:r>
              <a:rPr lang="en-US" sz="2800" dirty="0" smtClean="0"/>
              <a:t>: Determine  the direction of a numbered </a:t>
            </a:r>
          </a:p>
          <a:p>
            <a:r>
              <a:rPr lang="en-US" sz="2800" dirty="0" smtClean="0"/>
              <a:t>	NYC street	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Get street</a:t>
            </a:r>
          </a:p>
          <a:p>
            <a:r>
              <a:rPr lang="en-US" sz="2800" dirty="0" smtClean="0"/>
              <a:t>If street is even Then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Display </a:t>
            </a:r>
            <a:r>
              <a:rPr lang="en-US" sz="2800" dirty="0" smtClean="0"/>
              <a:t>Eastbound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986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611084"/>
            <a:ext cx="8377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Program</a:t>
            </a:r>
            <a:r>
              <a:rPr lang="en-US" sz="2800" dirty="0" smtClean="0"/>
              <a:t>: Determine  the direction of a numbered </a:t>
            </a:r>
          </a:p>
          <a:p>
            <a:r>
              <a:rPr lang="en-US" sz="2800" dirty="0" smtClean="0"/>
              <a:t>	NYC street	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Get street</a:t>
            </a:r>
          </a:p>
          <a:p>
            <a:r>
              <a:rPr lang="en-US" sz="2800" dirty="0" smtClean="0"/>
              <a:t>If street is even Then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Display </a:t>
            </a:r>
            <a:r>
              <a:rPr lang="en-US" sz="2800" dirty="0" smtClean="0"/>
              <a:t>Eastbound</a:t>
            </a:r>
          </a:p>
          <a:p>
            <a:r>
              <a:rPr lang="en-US" sz="2800" dirty="0" smtClean="0"/>
              <a:t>Else</a:t>
            </a:r>
          </a:p>
          <a:p>
            <a:r>
              <a:rPr lang="en-US" sz="2800" dirty="0" smtClean="0"/>
              <a:t>   Display Westbound</a:t>
            </a:r>
          </a:p>
          <a:p>
            <a:r>
              <a:rPr lang="en-US" sz="2800" dirty="0" smtClean="0"/>
              <a:t>End If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5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4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r>
              <a:rPr lang="en-US" b="1" i="1" dirty="0" smtClean="0"/>
              <a:t>Problem: </a:t>
            </a:r>
            <a:r>
              <a:rPr lang="en-US" dirty="0" smtClean="0"/>
              <a:t>Calculate and report the grade-point average for a class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9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r>
              <a:rPr lang="en-US" b="1" i="1" dirty="0" smtClean="0"/>
              <a:t>Problem: </a:t>
            </a:r>
            <a:r>
              <a:rPr lang="en-US" dirty="0" smtClean="0"/>
              <a:t>Calculate and report the grade-point average for a class</a:t>
            </a:r>
          </a:p>
          <a:p>
            <a:r>
              <a:rPr lang="en-US" b="1" i="1" dirty="0" smtClean="0"/>
              <a:t>Discussion: </a:t>
            </a:r>
            <a:r>
              <a:rPr lang="en-US" dirty="0" smtClean="0"/>
              <a:t>The average grade equals the sum of all grades divided by the number of students.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19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14114" cy="735724"/>
          </a:xfrm>
        </p:spPr>
        <p:txBody>
          <a:bodyPr/>
          <a:lstStyle/>
          <a:p>
            <a:r>
              <a:rPr lang="en-US" dirty="0" smtClean="0"/>
              <a:t>Flowchart symbols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127" y="1389729"/>
            <a:ext cx="103526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	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Meaning	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symbols and indicate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flow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beginning (Start) or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(End)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and output operations, such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reading and displaying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to be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				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are described inside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arithmetic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data-manipulation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inside the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symbol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	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logic or comparison operations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Unlike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input/out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which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one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flow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decision symbol ahs one entry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exit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	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chosen depends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								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a question is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yes” or “no”.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936530" y="2952746"/>
            <a:ext cx="966952" cy="612265"/>
          </a:xfrm>
          <a:prstGeom prst="flowChartInputOutpu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6530" y="3734790"/>
            <a:ext cx="909145" cy="6870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dirty="0" smtClean="0"/>
              <a:t>												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1936530" y="4544860"/>
            <a:ext cx="966952" cy="836889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36530" y="1962387"/>
            <a:ext cx="1250732" cy="105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1973842" y="2324437"/>
            <a:ext cx="929640" cy="420564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r>
              <a:rPr lang="en-US" b="1" i="1" dirty="0" smtClean="0"/>
              <a:t>Problem: </a:t>
            </a:r>
            <a:r>
              <a:rPr lang="en-US" dirty="0" smtClean="0"/>
              <a:t>Calculate and report the grade-point average for a class</a:t>
            </a:r>
          </a:p>
          <a:p>
            <a:r>
              <a:rPr lang="en-US" b="1" i="1" dirty="0" smtClean="0"/>
              <a:t>Discussion: </a:t>
            </a:r>
            <a:r>
              <a:rPr lang="en-US" dirty="0" smtClean="0"/>
              <a:t>The average grade equals the sum of all grades divided by the number of students.</a:t>
            </a:r>
          </a:p>
          <a:p>
            <a:pPr marL="0" indent="0">
              <a:buNone/>
            </a:pPr>
            <a:r>
              <a:rPr lang="en-US" b="1" i="1" dirty="0" smtClean="0"/>
              <a:t>Output:</a:t>
            </a:r>
            <a:r>
              <a:rPr lang="en-US" dirty="0"/>
              <a:t> </a:t>
            </a:r>
            <a:r>
              <a:rPr lang="en-US" dirty="0" smtClean="0"/>
              <a:t>Average grade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1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r>
              <a:rPr lang="en-US" b="1" i="1" dirty="0" smtClean="0"/>
              <a:t>Problem: </a:t>
            </a:r>
            <a:r>
              <a:rPr lang="en-US" dirty="0" smtClean="0"/>
              <a:t>Calculate and report the grade-point average for a class</a:t>
            </a:r>
          </a:p>
          <a:p>
            <a:r>
              <a:rPr lang="en-US" b="1" i="1" dirty="0" smtClean="0"/>
              <a:t>Discussion: </a:t>
            </a:r>
            <a:r>
              <a:rPr lang="en-US" dirty="0" smtClean="0"/>
              <a:t>The average grade equals the sum of all grades divided by the number of students.</a:t>
            </a:r>
          </a:p>
          <a:p>
            <a:pPr marL="0" indent="0">
              <a:buNone/>
            </a:pPr>
            <a:r>
              <a:rPr lang="en-US" b="1" i="1" dirty="0" smtClean="0"/>
              <a:t>Output:</a:t>
            </a:r>
            <a:r>
              <a:rPr lang="en-US" dirty="0"/>
              <a:t> </a:t>
            </a:r>
            <a:r>
              <a:rPr lang="en-US" dirty="0" smtClean="0"/>
              <a:t>Average grade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Students grade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9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16608" cy="2600096"/>
          </a:xfrm>
        </p:spPr>
        <p:txBody>
          <a:bodyPr/>
          <a:lstStyle/>
          <a:p>
            <a:r>
              <a:rPr lang="en-US" b="1" i="1" dirty="0" smtClean="0"/>
              <a:t>Problem: </a:t>
            </a:r>
            <a:r>
              <a:rPr lang="en-US" dirty="0" smtClean="0"/>
              <a:t>Calculate and report the grade-point average for a class</a:t>
            </a:r>
          </a:p>
          <a:p>
            <a:r>
              <a:rPr lang="en-US" b="1" i="1" dirty="0" smtClean="0"/>
              <a:t>Discussion: </a:t>
            </a:r>
            <a:r>
              <a:rPr lang="en-US" dirty="0" smtClean="0"/>
              <a:t>The average grade equals the sum of all grades divided by the number of students.</a:t>
            </a:r>
          </a:p>
          <a:p>
            <a:pPr marL="0" indent="0">
              <a:buNone/>
            </a:pPr>
            <a:r>
              <a:rPr lang="en-US" b="1" i="1" dirty="0" smtClean="0"/>
              <a:t>Output:</a:t>
            </a:r>
            <a:r>
              <a:rPr lang="en-US" dirty="0"/>
              <a:t> </a:t>
            </a:r>
            <a:r>
              <a:rPr lang="en-US" dirty="0" smtClean="0"/>
              <a:t>Average grade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Students grade</a:t>
            </a:r>
          </a:p>
          <a:p>
            <a:pPr marL="0" indent="0">
              <a:buNone/>
            </a:pPr>
            <a:r>
              <a:rPr lang="en-US" b="1" i="1" dirty="0" smtClean="0"/>
              <a:t>Processing: </a:t>
            </a:r>
            <a:r>
              <a:rPr lang="en-US" dirty="0" smtClean="0"/>
              <a:t>Find the sum of grades; count the number of students; calculate average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/>
              <a:t>S</a:t>
            </a:r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3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5104" y="609600"/>
            <a:ext cx="2225523" cy="13208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8934" y="6223924"/>
            <a:ext cx="6297612" cy="365125"/>
          </a:xfrm>
        </p:spPr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23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9815" y="943133"/>
            <a:ext cx="151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Initialize and </a:t>
            </a:r>
          </a:p>
          <a:p>
            <a:r>
              <a:rPr lang="en-US" sz="1100" dirty="0"/>
              <a:t>s</a:t>
            </a:r>
            <a:r>
              <a:rPr lang="en-US" sz="1100" dirty="0" smtClean="0"/>
              <a:t>um start at 0</a:t>
            </a:r>
          </a:p>
        </p:txBody>
      </p:sp>
      <p:sp>
        <p:nvSpPr>
          <p:cNvPr id="141" name="Flowchart: Terminator 140"/>
          <p:cNvSpPr/>
          <p:nvPr/>
        </p:nvSpPr>
        <p:spPr>
          <a:xfrm>
            <a:off x="4088856" y="212582"/>
            <a:ext cx="1304414" cy="355790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3883" y="256949"/>
            <a:ext cx="769475" cy="29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</a:t>
            </a:r>
            <a:endParaRPr lang="en-US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45704" y="884933"/>
            <a:ext cx="4364843" cy="612683"/>
            <a:chOff x="3120164" y="2277136"/>
            <a:chExt cx="4099444" cy="770727"/>
          </a:xfrm>
        </p:grpSpPr>
        <p:sp>
          <p:nvSpPr>
            <p:cNvPr id="12" name="Rectangle 11"/>
            <p:cNvSpPr/>
            <p:nvPr/>
          </p:nvSpPr>
          <p:spPr>
            <a:xfrm>
              <a:off x="3120164" y="2277136"/>
              <a:ext cx="1651588" cy="7707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63377" y="2288538"/>
              <a:ext cx="1517574" cy="6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Initialize </a:t>
              </a:r>
            </a:p>
            <a:p>
              <a:pPr algn="ctr"/>
              <a:r>
                <a:rPr lang="en-US" sz="1100" dirty="0" smtClean="0"/>
                <a:t>Counter and </a:t>
              </a:r>
            </a:p>
            <a:p>
              <a:pPr algn="ctr"/>
              <a:r>
                <a:rPr lang="en-US" sz="1100" dirty="0" smtClean="0"/>
                <a:t>Sum to 0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91890" y="2377938"/>
              <a:ext cx="2427718" cy="549665"/>
              <a:chOff x="5240399" y="1172285"/>
              <a:chExt cx="2521746" cy="54966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5240399" y="1456845"/>
                <a:ext cx="1074841" cy="8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83978" y="1179025"/>
                <a:ext cx="0" cy="542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376645" y="1172285"/>
                <a:ext cx="13632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76645" y="1715210"/>
                <a:ext cx="1385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Connector 56"/>
          <p:cNvCxnSpPr/>
          <p:nvPr/>
        </p:nvCxnSpPr>
        <p:spPr>
          <a:xfrm flipH="1" flipV="1">
            <a:off x="5980392" y="2148909"/>
            <a:ext cx="44841" cy="2563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57490" y="4490541"/>
            <a:ext cx="1273537" cy="79869"/>
            <a:chOff x="3743937" y="3524843"/>
            <a:chExt cx="994926" cy="70365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4738172" y="3524843"/>
              <a:ext cx="691" cy="70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743937" y="3595208"/>
              <a:ext cx="992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lowchart: Decision 60"/>
          <p:cNvSpPr/>
          <p:nvPr/>
        </p:nvSpPr>
        <p:spPr>
          <a:xfrm>
            <a:off x="4137820" y="1787575"/>
            <a:ext cx="1288873" cy="72266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66953" y="3399645"/>
            <a:ext cx="1261695" cy="435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next grade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543300" y="1663860"/>
            <a:ext cx="2470860" cy="3048944"/>
            <a:chOff x="9930242" y="566266"/>
            <a:chExt cx="2928013" cy="4482191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9930242" y="566266"/>
              <a:ext cx="14434" cy="4278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1455174" y="5048457"/>
              <a:ext cx="140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544688" y="1611965"/>
            <a:ext cx="1208765" cy="51894"/>
            <a:chOff x="2053267" y="2003887"/>
            <a:chExt cx="915459" cy="55309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053267" y="2037068"/>
              <a:ext cx="868278" cy="1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5400000" flipH="1">
              <a:off x="2918910" y="2009381"/>
              <a:ext cx="55309" cy="4432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5422461" y="2148909"/>
            <a:ext cx="545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97753" y="1832000"/>
            <a:ext cx="1369006" cy="62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Are </a:t>
            </a:r>
          </a:p>
          <a:p>
            <a:pPr algn="ctr"/>
            <a:r>
              <a:rPr lang="en-US" sz="1000" dirty="0" smtClean="0"/>
              <a:t>there more</a:t>
            </a:r>
          </a:p>
          <a:p>
            <a:pPr algn="ctr"/>
            <a:r>
              <a:rPr lang="en-US" sz="1000" dirty="0" smtClean="0"/>
              <a:t> data?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5442568" y="1912526"/>
            <a:ext cx="452695" cy="27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7" name="Parallelogram 96"/>
          <p:cNvSpPr/>
          <p:nvPr/>
        </p:nvSpPr>
        <p:spPr>
          <a:xfrm>
            <a:off x="4160764" y="2715039"/>
            <a:ext cx="1232506" cy="459209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736971" y="1518066"/>
            <a:ext cx="69132" cy="247392"/>
            <a:chOff x="4799168" y="1440211"/>
            <a:chExt cx="54008" cy="217955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822331" y="1440211"/>
              <a:ext cx="3577" cy="154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44106" y="2507795"/>
            <a:ext cx="69132" cy="199305"/>
            <a:chOff x="4799168" y="1482576"/>
            <a:chExt cx="54008" cy="17559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752492" y="3191649"/>
            <a:ext cx="69132" cy="199305"/>
            <a:chOff x="4799168" y="1482576"/>
            <a:chExt cx="54008" cy="17559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196166" y="4041991"/>
            <a:ext cx="1261695" cy="435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4787894" y="3833435"/>
            <a:ext cx="69132" cy="199305"/>
            <a:chOff x="4799168" y="1482576"/>
            <a:chExt cx="54008" cy="17559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228687" y="2718446"/>
            <a:ext cx="1079759" cy="45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Get next grade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40016" y="2441095"/>
            <a:ext cx="486709" cy="279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66222" y="3400205"/>
            <a:ext cx="1079759" cy="45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Increment</a:t>
            </a:r>
          </a:p>
          <a:p>
            <a:pPr algn="ctr"/>
            <a:r>
              <a:rPr lang="en-US" sz="1000" dirty="0" smtClean="0"/>
              <a:t>counter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79610" y="4024203"/>
            <a:ext cx="1079759" cy="45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Add grade </a:t>
            </a:r>
          </a:p>
          <a:p>
            <a:pPr algn="ctr"/>
            <a:r>
              <a:rPr lang="en-US" sz="1000" dirty="0"/>
              <a:t>t</a:t>
            </a:r>
            <a:r>
              <a:rPr lang="en-US" sz="1000" dirty="0" smtClean="0"/>
              <a:t>o sum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806101" y="4712804"/>
            <a:ext cx="69132" cy="199305"/>
            <a:chOff x="4799168" y="1482576"/>
            <a:chExt cx="54008" cy="17559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Isosceles Triangle 126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4199295" y="4926880"/>
            <a:ext cx="1261695" cy="435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282739" y="4909091"/>
            <a:ext cx="107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Set average</a:t>
            </a:r>
          </a:p>
          <a:p>
            <a:pPr algn="ctr"/>
            <a:r>
              <a:rPr lang="en-US" sz="1000" dirty="0"/>
              <a:t>t</a:t>
            </a:r>
            <a:r>
              <a:rPr lang="en-US" sz="1000" dirty="0" smtClean="0"/>
              <a:t>o sum/counter</a:t>
            </a:r>
          </a:p>
        </p:txBody>
      </p:sp>
      <p:sp>
        <p:nvSpPr>
          <p:cNvPr id="131" name="Parallelogram 130"/>
          <p:cNvSpPr/>
          <p:nvPr/>
        </p:nvSpPr>
        <p:spPr>
          <a:xfrm>
            <a:off x="4169151" y="5589662"/>
            <a:ext cx="1232506" cy="459209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279608" y="5588400"/>
            <a:ext cx="107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Display </a:t>
            </a:r>
          </a:p>
          <a:p>
            <a:pPr algn="ctr"/>
            <a:r>
              <a:rPr lang="en-US" sz="1000" dirty="0" smtClean="0"/>
              <a:t>average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819489" y="5374215"/>
            <a:ext cx="69132" cy="199305"/>
            <a:chOff x="4799168" y="1482576"/>
            <a:chExt cx="54008" cy="17559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830142" y="6048940"/>
            <a:ext cx="69132" cy="199305"/>
            <a:chOff x="4799168" y="1482576"/>
            <a:chExt cx="54008" cy="17559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4823852" y="1482576"/>
              <a:ext cx="2056" cy="112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Isosceles Triangle 137"/>
            <p:cNvSpPr/>
            <p:nvPr/>
          </p:nvSpPr>
          <p:spPr>
            <a:xfrm rot="10800000">
              <a:off x="4799168" y="1596847"/>
              <a:ext cx="54008" cy="61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lowchart: Terminator 138"/>
          <p:cNvSpPr/>
          <p:nvPr/>
        </p:nvSpPr>
        <p:spPr>
          <a:xfrm>
            <a:off x="4199295" y="6254281"/>
            <a:ext cx="1304414" cy="35579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691156" y="6287858"/>
            <a:ext cx="4365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End</a:t>
            </a:r>
            <a:endParaRPr lang="en-US"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5335870" y="2755053"/>
            <a:ext cx="2822977" cy="423939"/>
            <a:chOff x="5008242" y="1172285"/>
            <a:chExt cx="2753903" cy="549665"/>
          </a:xfrm>
        </p:grpSpPr>
        <p:cxnSp>
          <p:nvCxnSpPr>
            <p:cNvPr id="147" name="Straight Connector 146"/>
            <p:cNvCxnSpPr>
              <a:stCxn id="97" idx="2"/>
            </p:cNvCxnSpPr>
            <p:nvPr/>
          </p:nvCxnSpPr>
          <p:spPr>
            <a:xfrm>
              <a:off x="5008242" y="1418102"/>
              <a:ext cx="1357539" cy="99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/>
          <p:cNvCxnSpPr>
            <a:stCxn id="141" idx="2"/>
          </p:cNvCxnSpPr>
          <p:nvPr/>
        </p:nvCxnSpPr>
        <p:spPr>
          <a:xfrm>
            <a:off x="4741063" y="568372"/>
            <a:ext cx="5675" cy="2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10800000">
            <a:off x="4712510" y="803477"/>
            <a:ext cx="69132" cy="696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>
            <a:stCxn id="64" idx="3"/>
          </p:cNvCxnSpPr>
          <p:nvPr/>
        </p:nvCxnSpPr>
        <p:spPr>
          <a:xfrm flipV="1">
            <a:off x="5458813" y="4228441"/>
            <a:ext cx="1303754" cy="44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775031" y="4036901"/>
            <a:ext cx="0" cy="41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67514" y="4031703"/>
            <a:ext cx="1397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767514" y="4450444"/>
            <a:ext cx="1420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420687" y="3424365"/>
            <a:ext cx="2735142" cy="423939"/>
            <a:chOff x="5093928" y="1172285"/>
            <a:chExt cx="2668217" cy="549665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5093928" y="1428094"/>
              <a:ext cx="1271853" cy="577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57861" y="4957382"/>
            <a:ext cx="2735142" cy="423939"/>
            <a:chOff x="5093928" y="1172285"/>
            <a:chExt cx="2668217" cy="549665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5093928" y="1428094"/>
              <a:ext cx="1271853" cy="577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367670" y="5635011"/>
            <a:ext cx="2822977" cy="423939"/>
            <a:chOff x="5008242" y="1172285"/>
            <a:chExt cx="2753903" cy="549665"/>
          </a:xfrm>
        </p:grpSpPr>
        <p:cxnSp>
          <p:nvCxnSpPr>
            <p:cNvPr id="175" name="Straight Connector 174"/>
            <p:cNvCxnSpPr/>
            <p:nvPr/>
          </p:nvCxnSpPr>
          <p:spPr>
            <a:xfrm>
              <a:off x="5008242" y="1418102"/>
              <a:ext cx="1357539" cy="99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7062292" y="2746293"/>
            <a:ext cx="151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ead next</a:t>
            </a:r>
          </a:p>
          <a:p>
            <a:r>
              <a:rPr lang="en-US" sz="1100" dirty="0" smtClean="0"/>
              <a:t>grade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790355" y="3486949"/>
            <a:ext cx="151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dirty="0" smtClean="0"/>
              <a:t>dd 1 to counter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49633" y="4022876"/>
            <a:ext cx="151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dirty="0" smtClean="0"/>
              <a:t>ccumulate </a:t>
            </a:r>
          </a:p>
          <a:p>
            <a:r>
              <a:rPr lang="en-US" sz="1100" dirty="0"/>
              <a:t>s</a:t>
            </a:r>
            <a:r>
              <a:rPr lang="en-US" sz="1100" dirty="0" smtClean="0"/>
              <a:t>um of grade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845395" y="5042675"/>
            <a:ext cx="151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find the average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878875" y="5620305"/>
            <a:ext cx="151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US" sz="1100" dirty="0" smtClean="0"/>
              <a:t>isplay the </a:t>
            </a:r>
          </a:p>
          <a:p>
            <a:r>
              <a:rPr lang="en-US" sz="1100" dirty="0" smtClean="0"/>
              <a:t>answer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79925" y="3833435"/>
            <a:ext cx="647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4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972"/>
          </a:xfrm>
        </p:spPr>
        <p:txBody>
          <a:bodyPr/>
          <a:lstStyle/>
          <a:p>
            <a:r>
              <a:rPr lang="en-US" dirty="0"/>
              <a:t>Flowchart symbols continued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17204"/>
            <a:ext cx="6297612" cy="365125"/>
          </a:xfrm>
        </p:spPr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8" y="1364765"/>
            <a:ext cx="92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2262" y="2039007"/>
            <a:ext cx="987972" cy="5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5173" y="1718579"/>
            <a:ext cx="662149" cy="5362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2536" y="180375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b="1" i="1" dirty="0" smtClean="0"/>
              <a:t>	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61512" y="1832804"/>
            <a:ext cx="325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join different flowlines.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1368654" y="2617262"/>
            <a:ext cx="838851" cy="725211"/>
          </a:xfrm>
          <a:prstGeom prst="homeP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92536" y="264363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Offpage connector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1512" y="2705190"/>
            <a:ext cx="356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indicate that the flowchart continues to a second page.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82564" y="3622349"/>
            <a:ext cx="1387366" cy="803941"/>
            <a:chOff x="1329777" y="4352418"/>
            <a:chExt cx="1387366" cy="803941"/>
          </a:xfrm>
        </p:grpSpPr>
        <p:sp>
          <p:nvSpPr>
            <p:cNvPr id="15" name="Rectangle 14"/>
            <p:cNvSpPr/>
            <p:nvPr/>
          </p:nvSpPr>
          <p:spPr>
            <a:xfrm>
              <a:off x="1329777" y="4352418"/>
              <a:ext cx="1387366" cy="7957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470357" y="4360621"/>
              <a:ext cx="0" cy="7957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87515" y="4352418"/>
              <a:ext cx="6350" cy="7957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53293" y="3793579"/>
            <a:ext cx="217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Process 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9249" y="3723591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represent a group of statements that perform one processing task.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88925" y="5116532"/>
            <a:ext cx="633310" cy="9518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422235" y="4793601"/>
            <a:ext cx="918067" cy="593494"/>
            <a:chOff x="1374570" y="5011019"/>
            <a:chExt cx="918067" cy="5934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377809" y="5011019"/>
              <a:ext cx="914828" cy="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4570" y="5011019"/>
              <a:ext cx="0" cy="593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1422235" y="5383940"/>
            <a:ext cx="897085" cy="75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92536" y="4855430"/>
            <a:ext cx="15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nnotation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38041" y="4786021"/>
            <a:ext cx="298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provide additional information about another flowchart symbol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1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549342" cy="1320800"/>
          </a:xfrm>
        </p:spPr>
        <p:txBody>
          <a:bodyPr/>
          <a:lstStyle/>
          <a:p>
            <a:r>
              <a:rPr lang="en-US" dirty="0" smtClean="0"/>
              <a:t>Flowchart example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 err="1" smtClean="0"/>
              <a:t>sher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307747" y="49131"/>
            <a:ext cx="1586649" cy="59033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6140" y="169348"/>
            <a:ext cx="110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tart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038948" y="648445"/>
            <a:ext cx="107037" cy="270832"/>
            <a:chOff x="3941596" y="1980542"/>
            <a:chExt cx="138387" cy="393358"/>
          </a:xfrm>
        </p:grpSpPr>
        <p:sp>
          <p:nvSpPr>
            <p:cNvPr id="12" name="Isosceles Triangle 11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142081" y="908016"/>
            <a:ext cx="1868342" cy="1022384"/>
            <a:chOff x="3895999" y="1391925"/>
            <a:chExt cx="1460500" cy="951915"/>
          </a:xfrm>
        </p:grpSpPr>
        <p:sp>
          <p:nvSpPr>
            <p:cNvPr id="19" name="Parallelogram 18"/>
            <p:cNvSpPr/>
            <p:nvPr/>
          </p:nvSpPr>
          <p:spPr>
            <a:xfrm>
              <a:off x="3895999" y="1391925"/>
              <a:ext cx="1460500" cy="951915"/>
            </a:xfrm>
            <a:prstGeom prst="parallelogram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0149" y="1593398"/>
              <a:ext cx="909658" cy="48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Read sheets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82625" y="1159147"/>
            <a:ext cx="2426163" cy="542925"/>
            <a:chOff x="5273315" y="1243169"/>
            <a:chExt cx="2426163" cy="542925"/>
          </a:xfrm>
        </p:grpSpPr>
        <p:grpSp>
          <p:nvGrpSpPr>
            <p:cNvPr id="40" name="Group 39"/>
            <p:cNvGrpSpPr/>
            <p:nvPr/>
          </p:nvGrpSpPr>
          <p:grpSpPr>
            <a:xfrm>
              <a:off x="5273315" y="1243169"/>
              <a:ext cx="2426163" cy="542925"/>
              <a:chOff x="5291566" y="1172285"/>
              <a:chExt cx="2426163" cy="542925"/>
            </a:xfrm>
          </p:grpSpPr>
          <p:cxnSp>
            <p:nvCxnSpPr>
              <p:cNvPr id="23" name="Straight Connector 22"/>
              <p:cNvCxnSpPr>
                <a:stCxn id="19" idx="2"/>
              </p:cNvCxnSpPr>
              <p:nvPr/>
            </p:nvCxnSpPr>
            <p:spPr>
              <a:xfrm>
                <a:off x="5291566" y="1432346"/>
                <a:ext cx="1085079" cy="17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376645" y="1172285"/>
                <a:ext cx="0" cy="542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376645" y="1172285"/>
                <a:ext cx="13410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376645" y="1715210"/>
                <a:ext cx="13410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450146" y="1355728"/>
              <a:ext cx="109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38948" y="1929884"/>
            <a:ext cx="81923" cy="270832"/>
            <a:chOff x="3941596" y="1980542"/>
            <a:chExt cx="138387" cy="393358"/>
          </a:xfrm>
        </p:grpSpPr>
        <p:sp>
          <p:nvSpPr>
            <p:cNvPr id="44" name="Isosceles Triangle 43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142081" y="2204104"/>
            <a:ext cx="1787645" cy="10324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22973" y="2367821"/>
            <a:ext cx="151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 stamps = </a:t>
            </a:r>
          </a:p>
          <a:p>
            <a:r>
              <a:rPr lang="en-US" sz="1400" dirty="0" smtClean="0"/>
              <a:t>Sheets / 5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929726" y="2432680"/>
            <a:ext cx="2379062" cy="549665"/>
            <a:chOff x="5290940" y="1172285"/>
            <a:chExt cx="2471205" cy="54966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5290940" y="1428094"/>
              <a:ext cx="1074841" cy="863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037247" y="2499977"/>
            <a:ext cx="1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90907" y="3503012"/>
            <a:ext cx="1838819" cy="10078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046593" y="3237253"/>
            <a:ext cx="81923" cy="270832"/>
            <a:chOff x="3941596" y="1980542"/>
            <a:chExt cx="138387" cy="393358"/>
          </a:xfrm>
        </p:grpSpPr>
        <p:sp>
          <p:nvSpPr>
            <p:cNvPr id="71" name="Isosceles Triangle 70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29726" y="3754615"/>
            <a:ext cx="2410644" cy="542925"/>
            <a:chOff x="5258134" y="1172285"/>
            <a:chExt cx="2504011" cy="542925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5258134" y="1399854"/>
              <a:ext cx="1124786" cy="1691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74381" y="117228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064919" y="3598330"/>
            <a:ext cx="1872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Round stamps        up to next  whole number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037247" y="5228246"/>
            <a:ext cx="15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990390" y="4781745"/>
            <a:ext cx="1865844" cy="1194395"/>
            <a:chOff x="3771158" y="1259169"/>
            <a:chExt cx="1460500" cy="951915"/>
          </a:xfrm>
        </p:grpSpPr>
        <p:sp>
          <p:nvSpPr>
            <p:cNvPr id="81" name="Parallelogram 80"/>
            <p:cNvSpPr/>
            <p:nvPr/>
          </p:nvSpPr>
          <p:spPr>
            <a:xfrm>
              <a:off x="3771158" y="1259169"/>
              <a:ext cx="1460500" cy="951915"/>
            </a:xfrm>
            <a:prstGeom prst="parallelogram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29781" y="1505528"/>
              <a:ext cx="909658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Display</a:t>
              </a:r>
            </a:p>
            <a:p>
              <a:r>
                <a:rPr lang="en-US" sz="1400" dirty="0" smtClean="0"/>
                <a:t>stamps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29607" y="4512756"/>
            <a:ext cx="81923" cy="270832"/>
            <a:chOff x="3941596" y="1980542"/>
            <a:chExt cx="138387" cy="393358"/>
          </a:xfrm>
        </p:grpSpPr>
        <p:sp>
          <p:nvSpPr>
            <p:cNvPr id="84" name="Isosceles Triangle 83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712493" y="5149931"/>
            <a:ext cx="2604921" cy="542925"/>
            <a:chOff x="5094957" y="1172285"/>
            <a:chExt cx="2622772" cy="54292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094957" y="1443202"/>
              <a:ext cx="1306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376645" y="117228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376645" y="1172285"/>
              <a:ext cx="1341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376645" y="1715210"/>
              <a:ext cx="1341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969354" y="5976140"/>
            <a:ext cx="81923" cy="270832"/>
            <a:chOff x="3941596" y="1980542"/>
            <a:chExt cx="138387" cy="393358"/>
          </a:xfrm>
        </p:grpSpPr>
        <p:sp>
          <p:nvSpPr>
            <p:cNvPr id="112" name="Isosceles Triangle 111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lowchart: Terminator 113"/>
          <p:cNvSpPr/>
          <p:nvPr/>
        </p:nvSpPr>
        <p:spPr>
          <a:xfrm>
            <a:off x="3207712" y="6252598"/>
            <a:ext cx="1533547" cy="56627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730047" y="6357886"/>
            <a:ext cx="116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37247" y="3795248"/>
            <a:ext cx="1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8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09" y="464004"/>
            <a:ext cx="2549342" cy="1320800"/>
          </a:xfrm>
        </p:spPr>
        <p:txBody>
          <a:bodyPr/>
          <a:lstStyle/>
          <a:p>
            <a:r>
              <a:rPr lang="en-US" dirty="0" smtClean="0"/>
              <a:t>Sequence flow chart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</a:t>
            </a:r>
            <a:r>
              <a:rPr lang="en-US" dirty="0" err="1" smtClean="0"/>
              <a:t>sher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307747" y="49131"/>
            <a:ext cx="1702676" cy="59033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6140" y="169348"/>
            <a:ext cx="110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tart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038948" y="648445"/>
            <a:ext cx="107037" cy="270832"/>
            <a:chOff x="3941596" y="1980542"/>
            <a:chExt cx="138387" cy="393358"/>
          </a:xfrm>
        </p:grpSpPr>
        <p:sp>
          <p:nvSpPr>
            <p:cNvPr id="12" name="Isosceles Triangle 11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142081" y="908016"/>
            <a:ext cx="1868342" cy="1022384"/>
            <a:chOff x="3895999" y="1391925"/>
            <a:chExt cx="1460500" cy="951915"/>
          </a:xfrm>
        </p:grpSpPr>
        <p:sp>
          <p:nvSpPr>
            <p:cNvPr id="19" name="Parallelogram 18"/>
            <p:cNvSpPr/>
            <p:nvPr/>
          </p:nvSpPr>
          <p:spPr>
            <a:xfrm>
              <a:off x="3895999" y="1391925"/>
              <a:ext cx="1460500" cy="951915"/>
            </a:xfrm>
            <a:prstGeom prst="parallelogram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0149" y="1593398"/>
              <a:ext cx="909658" cy="48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Read sheets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82625" y="1159147"/>
            <a:ext cx="2426163" cy="542925"/>
            <a:chOff x="5273315" y="1243169"/>
            <a:chExt cx="2426163" cy="542925"/>
          </a:xfrm>
        </p:grpSpPr>
        <p:grpSp>
          <p:nvGrpSpPr>
            <p:cNvPr id="40" name="Group 39"/>
            <p:cNvGrpSpPr/>
            <p:nvPr/>
          </p:nvGrpSpPr>
          <p:grpSpPr>
            <a:xfrm>
              <a:off x="5273315" y="1243169"/>
              <a:ext cx="2426163" cy="542925"/>
              <a:chOff x="5291566" y="1172285"/>
              <a:chExt cx="2426163" cy="542925"/>
            </a:xfrm>
          </p:grpSpPr>
          <p:cxnSp>
            <p:nvCxnSpPr>
              <p:cNvPr id="23" name="Straight Connector 22"/>
              <p:cNvCxnSpPr>
                <a:stCxn id="19" idx="2"/>
              </p:cNvCxnSpPr>
              <p:nvPr/>
            </p:nvCxnSpPr>
            <p:spPr>
              <a:xfrm>
                <a:off x="5291566" y="1432346"/>
                <a:ext cx="1085079" cy="17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376645" y="1172285"/>
                <a:ext cx="0" cy="542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376645" y="1172285"/>
                <a:ext cx="13410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376645" y="1715210"/>
                <a:ext cx="13410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450146" y="1355728"/>
              <a:ext cx="109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38948" y="1929884"/>
            <a:ext cx="81923" cy="270832"/>
            <a:chOff x="3941596" y="1980542"/>
            <a:chExt cx="138387" cy="393358"/>
          </a:xfrm>
        </p:grpSpPr>
        <p:sp>
          <p:nvSpPr>
            <p:cNvPr id="44" name="Isosceles Triangle 43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142081" y="2204104"/>
            <a:ext cx="1787645" cy="10324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22973" y="2367821"/>
            <a:ext cx="151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 stamps = </a:t>
            </a:r>
          </a:p>
          <a:p>
            <a:r>
              <a:rPr lang="en-US" sz="1400" dirty="0" smtClean="0"/>
              <a:t>Sheets / 5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929726" y="2432680"/>
            <a:ext cx="2379062" cy="549665"/>
            <a:chOff x="5290940" y="1172285"/>
            <a:chExt cx="2471205" cy="54966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5290940" y="1428094"/>
              <a:ext cx="1074841" cy="863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83978" y="117902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037247" y="2499977"/>
            <a:ext cx="1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90907" y="3503012"/>
            <a:ext cx="1838819" cy="10078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046593" y="3237253"/>
            <a:ext cx="81923" cy="270832"/>
            <a:chOff x="3941596" y="1980542"/>
            <a:chExt cx="138387" cy="393358"/>
          </a:xfrm>
        </p:grpSpPr>
        <p:sp>
          <p:nvSpPr>
            <p:cNvPr id="71" name="Isosceles Triangle 70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29726" y="3754615"/>
            <a:ext cx="2410644" cy="542925"/>
            <a:chOff x="5258134" y="1172285"/>
            <a:chExt cx="2504011" cy="542925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5258134" y="1399854"/>
              <a:ext cx="1124786" cy="1691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74381" y="117228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76645" y="1172285"/>
              <a:ext cx="1363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6645" y="1715210"/>
              <a:ext cx="1385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064919" y="3598330"/>
            <a:ext cx="1872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Round stamps        up to next  whole number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037247" y="5228246"/>
            <a:ext cx="15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990390" y="4781745"/>
            <a:ext cx="1865844" cy="1194395"/>
            <a:chOff x="3771158" y="1259169"/>
            <a:chExt cx="1460500" cy="951915"/>
          </a:xfrm>
        </p:grpSpPr>
        <p:sp>
          <p:nvSpPr>
            <p:cNvPr id="81" name="Parallelogram 80"/>
            <p:cNvSpPr/>
            <p:nvPr/>
          </p:nvSpPr>
          <p:spPr>
            <a:xfrm>
              <a:off x="3771158" y="1259169"/>
              <a:ext cx="1460500" cy="951915"/>
            </a:xfrm>
            <a:prstGeom prst="parallelogram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29781" y="1505528"/>
              <a:ext cx="909658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Display</a:t>
              </a:r>
            </a:p>
            <a:p>
              <a:r>
                <a:rPr lang="en-US" sz="1400" dirty="0" smtClean="0"/>
                <a:t>stamps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29607" y="4512756"/>
            <a:ext cx="81923" cy="270832"/>
            <a:chOff x="3941596" y="1980542"/>
            <a:chExt cx="138387" cy="393358"/>
          </a:xfrm>
        </p:grpSpPr>
        <p:sp>
          <p:nvSpPr>
            <p:cNvPr id="84" name="Isosceles Triangle 83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712493" y="5149931"/>
            <a:ext cx="2604921" cy="542925"/>
            <a:chOff x="5094957" y="1172285"/>
            <a:chExt cx="2622772" cy="54292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094957" y="1443202"/>
              <a:ext cx="1306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376645" y="1172285"/>
              <a:ext cx="0" cy="542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376645" y="1172285"/>
              <a:ext cx="1341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376645" y="1715210"/>
              <a:ext cx="1341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969354" y="5976140"/>
            <a:ext cx="81923" cy="270832"/>
            <a:chOff x="3941596" y="1980542"/>
            <a:chExt cx="138387" cy="393358"/>
          </a:xfrm>
        </p:grpSpPr>
        <p:sp>
          <p:nvSpPr>
            <p:cNvPr id="112" name="Isosceles Triangle 111"/>
            <p:cNvSpPr/>
            <p:nvPr/>
          </p:nvSpPr>
          <p:spPr>
            <a:xfrm rot="10800000">
              <a:off x="3941596" y="2225292"/>
              <a:ext cx="138387" cy="1486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004440" y="1980542"/>
              <a:ext cx="6350" cy="2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lowchart: Terminator 113"/>
          <p:cNvSpPr/>
          <p:nvPr/>
        </p:nvSpPr>
        <p:spPr>
          <a:xfrm>
            <a:off x="3207712" y="6252598"/>
            <a:ext cx="1533547" cy="566272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730047" y="6357886"/>
            <a:ext cx="116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37247" y="3795248"/>
            <a:ext cx="1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766234" y="393700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flow chart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89149" y="2491939"/>
            <a:ext cx="4961627" cy="2818150"/>
            <a:chOff x="2377863" y="1153758"/>
            <a:chExt cx="4961627" cy="2818150"/>
          </a:xfrm>
        </p:grpSpPr>
        <p:grpSp>
          <p:nvGrpSpPr>
            <p:cNvPr id="6" name="Group 5"/>
            <p:cNvGrpSpPr/>
            <p:nvPr/>
          </p:nvGrpSpPr>
          <p:grpSpPr>
            <a:xfrm>
              <a:off x="4800948" y="1153758"/>
              <a:ext cx="81923" cy="386558"/>
              <a:chOff x="3941596" y="1812461"/>
              <a:chExt cx="138387" cy="561439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3941596" y="2225292"/>
                <a:ext cx="138387" cy="14860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010789" y="1812461"/>
                <a:ext cx="2" cy="415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Decision 9"/>
            <p:cNvSpPr/>
            <p:nvPr/>
          </p:nvSpPr>
          <p:spPr>
            <a:xfrm>
              <a:off x="4103738" y="1540316"/>
              <a:ext cx="1476341" cy="974284"/>
            </a:xfrm>
            <a:prstGeom prst="flowChartDecis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8179" y="1640638"/>
              <a:ext cx="12674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Is </a:t>
              </a:r>
            </a:p>
            <a:p>
              <a:pPr algn="ctr"/>
              <a:r>
                <a:rPr lang="en-US" sz="1400" dirty="0"/>
                <a:t>c</a:t>
              </a:r>
              <a:r>
                <a:rPr lang="en-US" sz="1400" dirty="0" smtClean="0"/>
                <a:t>ondition </a:t>
              </a:r>
            </a:p>
            <a:p>
              <a:pPr algn="ctr"/>
              <a:r>
                <a:rPr lang="en-US" sz="1400" dirty="0"/>
                <a:t>t</a:t>
              </a:r>
              <a:r>
                <a:rPr lang="en-US" sz="1400" dirty="0" smtClean="0"/>
                <a:t>rue?</a:t>
              </a:r>
              <a:endParaRPr lang="en-US" sz="1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580079" y="2027458"/>
              <a:ext cx="1059802" cy="415753"/>
              <a:chOff x="5580079" y="2027458"/>
              <a:chExt cx="1059802" cy="415753"/>
            </a:xfrm>
          </p:grpSpPr>
          <p:cxnSp>
            <p:nvCxnSpPr>
              <p:cNvPr id="18" name="Straight Connector 17"/>
              <p:cNvCxnSpPr>
                <a:stCxn id="10" idx="3"/>
              </p:cNvCxnSpPr>
              <p:nvPr/>
            </p:nvCxnSpPr>
            <p:spPr>
              <a:xfrm>
                <a:off x="5580079" y="2027458"/>
                <a:ext cx="10188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6557958" y="2027458"/>
                <a:ext cx="81923" cy="415753"/>
                <a:chOff x="6557958" y="2531164"/>
                <a:chExt cx="81923" cy="415753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598919" y="2531164"/>
                  <a:ext cx="1" cy="318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Isosceles Triangle 21"/>
                <p:cNvSpPr/>
                <p:nvPr/>
              </p:nvSpPr>
              <p:spPr>
                <a:xfrm rot="10800000">
                  <a:off x="6557958" y="2844598"/>
                  <a:ext cx="81923" cy="1023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940271" y="2456702"/>
              <a:ext cx="1399219" cy="8716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084897" y="2027458"/>
              <a:ext cx="1018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036512" y="2040949"/>
              <a:ext cx="81923" cy="415753"/>
              <a:chOff x="6557958" y="2531164"/>
              <a:chExt cx="81923" cy="41575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598919" y="2531164"/>
                <a:ext cx="1" cy="3187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Isosceles Triangle 32"/>
              <p:cNvSpPr/>
              <p:nvPr/>
            </p:nvSpPr>
            <p:spPr>
              <a:xfrm rot="10800000">
                <a:off x="6557958" y="2844598"/>
                <a:ext cx="81923" cy="1023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377863" y="2470193"/>
              <a:ext cx="1399219" cy="8716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5500" y="1712936"/>
              <a:ext cx="61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6787" y="1719681"/>
              <a:ext cx="61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  <p:cxnSp>
          <p:nvCxnSpPr>
            <p:cNvPr id="40" name="Straight Connector 39"/>
            <p:cNvCxnSpPr>
              <a:stCxn id="26" idx="2"/>
            </p:cNvCxnSpPr>
            <p:nvPr/>
          </p:nvCxnSpPr>
          <p:spPr>
            <a:xfrm flipH="1">
              <a:off x="6639880" y="3328320"/>
              <a:ext cx="1" cy="405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5" idx="3"/>
            </p:cNvCxnSpPr>
            <p:nvPr/>
          </p:nvCxnSpPr>
          <p:spPr>
            <a:xfrm flipH="1">
              <a:off x="5345679" y="3733800"/>
              <a:ext cx="129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 rot="16200000">
              <a:off x="5221012" y="3672839"/>
              <a:ext cx="127412" cy="1219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52619" y="3445348"/>
              <a:ext cx="556258" cy="5265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118436" y="3347593"/>
              <a:ext cx="0" cy="405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05496" y="3728617"/>
              <a:ext cx="1445684" cy="3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/>
            <p:nvPr/>
          </p:nvSpPr>
          <p:spPr>
            <a:xfrm rot="5400000">
              <a:off x="4515415" y="3659634"/>
              <a:ext cx="117048" cy="127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285317" y="3973048"/>
            <a:ext cx="126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 </a:t>
            </a:r>
          </a:p>
          <a:p>
            <a:pPr algn="ctr"/>
            <a:r>
              <a:rPr lang="en-US" sz="1400" dirty="0" smtClean="0"/>
              <a:t>Step(s) 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89149" y="3945084"/>
            <a:ext cx="126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 </a:t>
            </a:r>
          </a:p>
          <a:p>
            <a:pPr algn="ctr"/>
            <a:r>
              <a:rPr lang="en-US" sz="1400" dirty="0" smtClean="0"/>
              <a:t>Step(s) 2</a:t>
            </a:r>
            <a:endParaRPr lang="en-US" sz="1400" dirty="0"/>
          </a:p>
        </p:txBody>
      </p:sp>
      <p:sp>
        <p:nvSpPr>
          <p:cNvPr id="86" name="Isosceles Triangle 85"/>
          <p:cNvSpPr/>
          <p:nvPr/>
        </p:nvSpPr>
        <p:spPr>
          <a:xfrm rot="10800000">
            <a:off x="7200810" y="5610338"/>
            <a:ext cx="81923" cy="1023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7241772" y="5313433"/>
            <a:ext cx="1" cy="286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95056" y="3734199"/>
            <a:ext cx="3272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If condition is true Than 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process step(s) 1</a:t>
            </a: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Else</a:t>
            </a:r>
            <a:endParaRPr lang="en-US" sz="1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process step(s) 2</a:t>
            </a:r>
          </a:p>
          <a:p>
            <a:r>
              <a:rPr lang="en-US" sz="1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End if</a:t>
            </a:r>
            <a:endParaRPr lang="en-US" sz="1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Looping flow chart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370195" y="4034743"/>
            <a:ext cx="81923" cy="1023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10" idx="3"/>
          </p:cNvCxnSpPr>
          <p:nvPr/>
        </p:nvCxnSpPr>
        <p:spPr>
          <a:xfrm flipV="1">
            <a:off x="7171512" y="3071611"/>
            <a:ext cx="669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442186" y="2725434"/>
            <a:ext cx="1509668" cy="1175334"/>
            <a:chOff x="6442186" y="2725434"/>
            <a:chExt cx="1509668" cy="1175334"/>
          </a:xfrm>
        </p:grpSpPr>
        <p:sp>
          <p:nvSpPr>
            <p:cNvPr id="90" name="TextBox 89"/>
            <p:cNvSpPr txBox="1"/>
            <p:nvPr/>
          </p:nvSpPr>
          <p:spPr>
            <a:xfrm>
              <a:off x="6442186" y="3592991"/>
              <a:ext cx="821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  <a:r>
                <a:rPr lang="en-US" sz="1400" dirty="0" smtClean="0"/>
                <a:t>es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30058" y="2725434"/>
              <a:ext cx="821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809726" y="4321049"/>
            <a:ext cx="126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 </a:t>
            </a:r>
          </a:p>
          <a:p>
            <a:pPr algn="ctr"/>
            <a:r>
              <a:rPr lang="en-US" sz="1400" dirty="0" smtClean="0"/>
              <a:t>Step(s) 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4975668" y="2006106"/>
            <a:ext cx="2870175" cy="4465498"/>
            <a:chOff x="4975668" y="2006106"/>
            <a:chExt cx="2870175" cy="4465498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4975886" y="2226402"/>
              <a:ext cx="17365" cy="3427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4975668" y="2006106"/>
              <a:ext cx="2870175" cy="4465498"/>
              <a:chOff x="3698159" y="1514475"/>
              <a:chExt cx="2870175" cy="446549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136766" y="1514475"/>
                <a:ext cx="3116" cy="4404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owchart: Decision 9"/>
              <p:cNvSpPr/>
              <p:nvPr/>
            </p:nvSpPr>
            <p:spPr>
              <a:xfrm>
                <a:off x="4379528" y="2057266"/>
                <a:ext cx="1514475" cy="1045429"/>
              </a:xfrm>
              <a:prstGeom prst="flowChartDecis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03035" y="2174022"/>
                <a:ext cx="126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Is </a:t>
                </a:r>
              </a:p>
              <a:p>
                <a:pPr algn="ctr"/>
                <a:r>
                  <a:rPr lang="en-US" sz="1400" dirty="0"/>
                  <a:t>c</a:t>
                </a:r>
                <a:r>
                  <a:rPr lang="en-US" sz="1400" dirty="0" smtClean="0"/>
                  <a:t>ondition </a:t>
                </a:r>
              </a:p>
              <a:p>
                <a:pPr algn="ctr"/>
                <a:r>
                  <a:rPr lang="en-US" sz="1400" dirty="0"/>
                  <a:t>t</a:t>
                </a:r>
                <a:r>
                  <a:rPr lang="en-US" sz="1400" dirty="0" smtClean="0"/>
                  <a:t>rue?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136766" y="3092088"/>
                <a:ext cx="3116" cy="4404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310216" y="3634880"/>
                <a:ext cx="1785783" cy="99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120000">
                <a:off x="5173980" y="4629142"/>
                <a:ext cx="16592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698159" y="5162550"/>
                <a:ext cx="15049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3723431" y="1727420"/>
                <a:ext cx="1270357" cy="7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Isosceles Triangle 82"/>
              <p:cNvSpPr/>
              <p:nvPr/>
            </p:nvSpPr>
            <p:spPr>
              <a:xfrm rot="5400000">
                <a:off x="5014441" y="1652440"/>
                <a:ext cx="117048" cy="127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5136765" y="2579980"/>
                <a:ext cx="1431569" cy="3037757"/>
                <a:chOff x="5339721" y="2558898"/>
                <a:chExt cx="1431569" cy="3037757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6766527" y="2558898"/>
                  <a:ext cx="4763" cy="3037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5339721" y="5580993"/>
                  <a:ext cx="143156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Isosceles Triangle 106"/>
              <p:cNvSpPr/>
              <p:nvPr/>
            </p:nvSpPr>
            <p:spPr>
              <a:xfrm rot="10800000">
                <a:off x="5092688" y="5877654"/>
                <a:ext cx="81923" cy="1023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H="1">
                <a:off x="5133649" y="5595037"/>
                <a:ext cx="3116" cy="282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Isosceles Triangle 125"/>
            <p:cNvSpPr/>
            <p:nvPr/>
          </p:nvSpPr>
          <p:spPr>
            <a:xfrm rot="10800000">
              <a:off x="6370196" y="2448077"/>
              <a:ext cx="81923" cy="1023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437039" y="3767730"/>
            <a:ext cx="316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Do </a:t>
            </a:r>
            <a:r>
              <a:rPr lang="en-US" sz="1400" dirty="0" smtClean="0">
                <a:latin typeface="Garamond" panose="02020404030301010803" pitchFamily="18" charset="0"/>
              </a:rPr>
              <a:t>While </a:t>
            </a:r>
            <a:r>
              <a:rPr lang="en-US" sz="1400" dirty="0" smtClean="0">
                <a:latin typeface="Garamond" panose="02020404030301010803" pitchFamily="18" charset="0"/>
              </a:rPr>
              <a:t>condition is true </a:t>
            </a:r>
          </a:p>
          <a:p>
            <a:r>
              <a:rPr lang="en-US" sz="1400" dirty="0">
                <a:latin typeface="Garamond" panose="02020404030301010803" pitchFamily="18" charset="0"/>
              </a:rPr>
              <a:t>	</a:t>
            </a:r>
            <a:r>
              <a:rPr lang="en-US" sz="1400" dirty="0" smtClean="0">
                <a:latin typeface="Garamond" panose="02020404030301010803" pitchFamily="18" charset="0"/>
              </a:rPr>
              <a:t>process step(s) </a:t>
            </a:r>
          </a:p>
          <a:p>
            <a:r>
              <a:rPr lang="en-US" sz="1400" dirty="0" smtClean="0">
                <a:latin typeface="Garamond" panose="02020404030301010803" pitchFamily="18" charset="0"/>
              </a:rPr>
              <a:t>Loop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41252" y="4325816"/>
            <a:ext cx="156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</a:t>
            </a:r>
          </a:p>
          <a:p>
            <a:r>
              <a:rPr lang="en-US" sz="1400" dirty="0" smtClean="0"/>
              <a:t>step(s)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8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Numbered NYC Streets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8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Numbered NYC Streets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Problem</a:t>
            </a:r>
            <a:r>
              <a:rPr lang="en-US" b="1" dirty="0" smtClean="0"/>
              <a:t>: </a:t>
            </a:r>
            <a:r>
              <a:rPr lang="en-US" dirty="0" smtClean="0"/>
              <a:t>Given street a number of a one-way street in New York City, decide the direction of the street, either eastbound or westbound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Sheryar Sher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tx1"/>
                </a:solidFill>
              </a:rPr>
              <a:pPr/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9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666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Trebuchet MS</vt:lpstr>
      <vt:lpstr>Wingdings 3</vt:lpstr>
      <vt:lpstr>Facet</vt:lpstr>
      <vt:lpstr>1_Facet</vt:lpstr>
      <vt:lpstr>2_Facet</vt:lpstr>
      <vt:lpstr>3_Facet</vt:lpstr>
      <vt:lpstr>4_Facet</vt:lpstr>
      <vt:lpstr>F LOW CHART</vt:lpstr>
      <vt:lpstr>Flowchart symbols</vt:lpstr>
      <vt:lpstr>Flowchart symbols continued</vt:lpstr>
      <vt:lpstr>Flowchart example </vt:lpstr>
      <vt:lpstr>Sequence flow chart </vt:lpstr>
      <vt:lpstr>Decision flow chart</vt:lpstr>
      <vt:lpstr>Looping flow chart</vt:lpstr>
      <vt:lpstr>Direction of Numbered NYC Streets  Algorithm</vt:lpstr>
      <vt:lpstr>Direction of Numbered NYC Streets  Algorithm</vt:lpstr>
      <vt:lpstr>Direction of Numbered NYC Streets  Algorithm</vt:lpstr>
      <vt:lpstr>Flow chart</vt:lpstr>
      <vt:lpstr>Pseudocode</vt:lpstr>
      <vt:lpstr>Pseudocode</vt:lpstr>
      <vt:lpstr>Pseudocode</vt:lpstr>
      <vt:lpstr>Pseudocode</vt:lpstr>
      <vt:lpstr>Pseudocode</vt:lpstr>
      <vt:lpstr>Class Average Algorithm</vt:lpstr>
      <vt:lpstr>Class Average Algorithm</vt:lpstr>
      <vt:lpstr>Class Average Algorithm</vt:lpstr>
      <vt:lpstr>Class Average Algorithm</vt:lpstr>
      <vt:lpstr>Class Average Algorithm</vt:lpstr>
      <vt:lpstr>Class Average Algorithm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LOW CHART</dc:title>
  <dc:creator>SheryarSher</dc:creator>
  <cp:lastModifiedBy>SheryarSher</cp:lastModifiedBy>
  <cp:revision>62</cp:revision>
  <dcterms:created xsi:type="dcterms:W3CDTF">2021-11-06T14:17:28Z</dcterms:created>
  <dcterms:modified xsi:type="dcterms:W3CDTF">2021-11-09T14:42:34Z</dcterms:modified>
</cp:coreProperties>
</file>