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79" r:id="rId5"/>
    <p:sldId id="257" r:id="rId6"/>
    <p:sldId id="266" r:id="rId7"/>
    <p:sldId id="267" r:id="rId8"/>
    <p:sldId id="258" r:id="rId9"/>
    <p:sldId id="260" r:id="rId10"/>
    <p:sldId id="259" r:id="rId11"/>
    <p:sldId id="282" r:id="rId12"/>
    <p:sldId id="280" r:id="rId13"/>
    <p:sldId id="281" r:id="rId14"/>
    <p:sldId id="283" r:id="rId15"/>
    <p:sldId id="284" r:id="rId16"/>
    <p:sldId id="261" r:id="rId17"/>
    <p:sldId id="27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856B-0768-444D-8231-6CBC2520758D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F17C-94C0-4E62-8719-898B427E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aryam.omar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wr.nu.edu.pk/cs-faculty" TargetMode="External"/><Relationship Id="rId2" Type="http://schemas.openxmlformats.org/officeDocument/2006/relationships/hyperlink" Target="mailto:maryam.omar@nu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01: Course Introduction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CS217: Object Oriented Programming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Maryam Omar</a:t>
            </a:r>
          </a:p>
          <a:p>
            <a:r>
              <a:rPr lang="en-US" sz="2400" dirty="0" smtClean="0"/>
              <a:t>Lecturer (CS)</a:t>
            </a:r>
          </a:p>
          <a:p>
            <a:r>
              <a:rPr lang="en-US" sz="2400" dirty="0" smtClean="0">
                <a:hlinkClick r:id="rId2"/>
              </a:rPr>
              <a:t>maryam.omar@nu.edu.pk</a:t>
            </a:r>
            <a:endParaRPr lang="en-US" sz="2400" dirty="0"/>
          </a:p>
        </p:txBody>
      </p:sp>
      <p:pic>
        <p:nvPicPr>
          <p:cNvPr id="1026" name="Picture 2" descr="http://nu.edu.pk/Content/images/NU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04800"/>
            <a:ext cx="5181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Preferred approach for software development/ projects.</a:t>
            </a:r>
          </a:p>
          <a:p>
            <a:endParaRPr lang="en-US" dirty="0" smtClean="0"/>
          </a:p>
          <a:p>
            <a:r>
              <a:rPr lang="en-US" dirty="0" smtClean="0"/>
              <a:t>Instead of series of steps, we will have a group of objects where each object:</a:t>
            </a:r>
          </a:p>
          <a:p>
            <a:pPr lvl="1"/>
            <a:r>
              <a:rPr lang="en-US" dirty="0" smtClean="0"/>
              <a:t>Will have some properties</a:t>
            </a:r>
          </a:p>
          <a:p>
            <a:pPr lvl="1"/>
            <a:r>
              <a:rPr lang="en-US" dirty="0" smtClean="0"/>
              <a:t>Can perform some 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Easily maintained</a:t>
            </a:r>
          </a:p>
          <a:p>
            <a:pPr lvl="1"/>
            <a:r>
              <a:rPr lang="en-US" dirty="0" smtClean="0"/>
              <a:t>Real-world model</a:t>
            </a:r>
          </a:p>
          <a:p>
            <a:pPr lvl="2"/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Characteristics of 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objects have both </a:t>
            </a:r>
            <a:r>
              <a:rPr lang="en-US" b="1" dirty="0" smtClean="0"/>
              <a:t>attributes (data) </a:t>
            </a:r>
            <a:r>
              <a:rPr lang="en-US" dirty="0" smtClean="0"/>
              <a:t>and </a:t>
            </a:r>
            <a:r>
              <a:rPr lang="en-US" b="1" dirty="0" smtClean="0"/>
              <a:t>behavior(function)</a:t>
            </a:r>
          </a:p>
          <a:p>
            <a:endParaRPr lang="en-US" b="1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Combine data and functions </a:t>
            </a:r>
          </a:p>
          <a:p>
            <a:pPr lvl="1">
              <a:buNone/>
            </a:pPr>
            <a:r>
              <a:rPr lang="en-US" dirty="0" smtClean="0"/>
              <a:t>    that can operate on </a:t>
            </a:r>
            <a:r>
              <a:rPr lang="en-US" dirty="0" smtClean="0"/>
              <a:t>a data into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</a:p>
          <a:p>
            <a:pPr lvl="1">
              <a:buNone/>
            </a:pPr>
            <a:r>
              <a:rPr lang="en-US" dirty="0" smtClean="0"/>
              <a:t>    unit. Such unit is called as </a:t>
            </a:r>
            <a:r>
              <a:rPr lang="en-US" b="1" dirty="0" smtClean="0"/>
              <a:t>object.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055" r="7455"/>
          <a:stretch>
            <a:fillRect/>
          </a:stretch>
        </p:blipFill>
        <p:spPr bwMode="auto">
          <a:xfrm>
            <a:off x="6324600" y="3124200"/>
            <a:ext cx="2590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function:</a:t>
            </a:r>
          </a:p>
          <a:p>
            <a:pPr lvl="1"/>
            <a:r>
              <a:rPr lang="en-US" dirty="0" smtClean="0"/>
              <a:t>Data is hidden(safe from alterations)</a:t>
            </a:r>
          </a:p>
          <a:p>
            <a:pPr lvl="1"/>
            <a:r>
              <a:rPr lang="en-US" dirty="0" smtClean="0"/>
              <a:t>Only way to access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are member of </a:t>
            </a:r>
            <a:r>
              <a:rPr lang="en-US" b="1" dirty="0" smtClean="0"/>
              <a:t>classes.</a:t>
            </a:r>
          </a:p>
          <a:p>
            <a:r>
              <a:rPr lang="en-US" dirty="0" smtClean="0"/>
              <a:t>Class serves as blue print/plan.</a:t>
            </a:r>
          </a:p>
          <a:p>
            <a:r>
              <a:rPr lang="en-US" dirty="0" smtClean="0"/>
              <a:t>It specifies what data and functions will be included in objects of that class.</a:t>
            </a:r>
          </a:p>
          <a:p>
            <a:r>
              <a:rPr lang="en-US" dirty="0" smtClean="0"/>
              <a:t>Define class does not create object.</a:t>
            </a:r>
          </a:p>
          <a:p>
            <a:endParaRPr lang="en-US" dirty="0" smtClean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Prince, sting, </a:t>
            </a:r>
            <a:r>
              <a:rPr lang="en-US" dirty="0" err="1" smtClean="0"/>
              <a:t>madona</a:t>
            </a:r>
            <a:r>
              <a:rPr lang="en-US" dirty="0" smtClean="0"/>
              <a:t> are objects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b="1" dirty="0" err="1" smtClean="0"/>
              <a:t>rockMusicians</a:t>
            </a:r>
            <a:r>
              <a:rPr lang="en-US" b="1" dirty="0" smtClean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Bmw,audi,corolla</a:t>
            </a:r>
            <a:r>
              <a:rPr lang="en-US" dirty="0" smtClean="0"/>
              <a:t> are objects of </a:t>
            </a:r>
            <a:r>
              <a:rPr lang="en-US" b="1" dirty="0" smtClean="0"/>
              <a:t>car</a:t>
            </a:r>
            <a:r>
              <a:rPr lang="en-US" dirty="0" smtClean="0"/>
              <a:t>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Written, Created and debugged</a:t>
            </a:r>
          </a:p>
          <a:p>
            <a:r>
              <a:rPr lang="en-US" dirty="0" smtClean="0"/>
              <a:t>It can be distributed.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Languages &amp; Development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C++</a:t>
            </a:r>
          </a:p>
          <a:p>
            <a:pPr>
              <a:buNone/>
            </a:pPr>
            <a:r>
              <a:rPr lang="en-US" dirty="0" smtClean="0"/>
              <a:t>	[Java: lack some features(pointers, multiple inheritance, templates)]</a:t>
            </a:r>
          </a:p>
          <a:p>
            <a:r>
              <a:rPr lang="en-US" dirty="0" smtClean="0"/>
              <a:t>Development Platform: Dev C++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63895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C++ programming Basics</a:t>
            </a:r>
          </a:p>
          <a:p>
            <a:r>
              <a:rPr lang="en-US" dirty="0" smtClean="0"/>
              <a:t>Loops &amp; Decisions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 &amp; Strings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Objects &amp; Classes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Header </a:t>
            </a:r>
            <a:r>
              <a:rPr lang="en-US" smtClean="0"/>
              <a:t>File Concept</a:t>
            </a:r>
            <a:endParaRPr lang="en-US" dirty="0" smtClean="0"/>
          </a:p>
          <a:p>
            <a:r>
              <a:rPr lang="en-US" dirty="0" smtClean="0"/>
              <a:t>Inheritance &amp; Composition</a:t>
            </a:r>
          </a:p>
          <a:p>
            <a:r>
              <a:rPr lang="en-US" dirty="0" smtClean="0"/>
              <a:t>Pointer as a Class Member</a:t>
            </a:r>
          </a:p>
          <a:p>
            <a:r>
              <a:rPr lang="en-US" dirty="0" smtClean="0"/>
              <a:t>Operator Overloading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Virtual Functions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The Standard Template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000" b="1" dirty="0" smtClean="0"/>
              <a:t>Maryam Omar</a:t>
            </a:r>
          </a:p>
          <a:p>
            <a:pPr algn="just">
              <a:buNone/>
            </a:pPr>
            <a:r>
              <a:rPr lang="en-US" b="1" dirty="0" smtClean="0"/>
              <a:t>Contact details:</a:t>
            </a:r>
          </a:p>
          <a:p>
            <a:pPr lvl="2" algn="just">
              <a:buNone/>
            </a:pPr>
            <a:r>
              <a:rPr lang="en-US" sz="2900" dirty="0" smtClean="0">
                <a:hlinkClick r:id="rId2"/>
              </a:rPr>
              <a:t>maryam.omar@nu.edu.pk</a:t>
            </a:r>
            <a:endParaRPr lang="en-US" sz="2900" dirty="0" smtClean="0"/>
          </a:p>
          <a:p>
            <a:pPr lvl="2" algn="just">
              <a:buNone/>
            </a:pPr>
            <a:r>
              <a:rPr lang="en-US" sz="2900" dirty="0" smtClean="0"/>
              <a:t>0915825594 | Ext 147</a:t>
            </a:r>
          </a:p>
          <a:p>
            <a:pPr lvl="2" algn="just">
              <a:buNone/>
            </a:pPr>
            <a:r>
              <a:rPr lang="en-US" sz="2900" dirty="0" smtClean="0">
                <a:hlinkClick r:id="rId3"/>
              </a:rPr>
              <a:t>http://pwr.nu.edu.pk/cs-faculty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Education:</a:t>
            </a:r>
          </a:p>
          <a:p>
            <a:pPr algn="just">
              <a:buNone/>
            </a:pPr>
            <a:r>
              <a:rPr lang="en-US" b="1" dirty="0" smtClean="0"/>
              <a:t>-    MS (Computer Science)</a:t>
            </a:r>
          </a:p>
          <a:p>
            <a:pPr algn="just">
              <a:buNone/>
            </a:pPr>
            <a:r>
              <a:rPr lang="en-US" sz="2800" dirty="0" smtClean="0"/>
              <a:t>  	National University of Computer &amp; Emerging Sciences (NUCES), Peshawar. (2019)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- BE (Bachelors in Information and Communication System Engineering)</a:t>
            </a:r>
          </a:p>
          <a:p>
            <a:pPr algn="just">
              <a:buNone/>
            </a:pPr>
            <a:r>
              <a:rPr lang="en-US" sz="2800" dirty="0" smtClean="0"/>
              <a:t>	National University of Science &amp; Technology (NUST), Islamabad. (2013).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in C++ by Robert </a:t>
            </a:r>
            <a:r>
              <a:rPr lang="en-US" dirty="0" err="1" smtClean="0"/>
              <a:t>Lafore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OOP</a:t>
            </a:r>
          </a:p>
          <a:p>
            <a:r>
              <a:rPr lang="en-US" dirty="0" smtClean="0"/>
              <a:t>Characteristics of OOP</a:t>
            </a:r>
          </a:p>
          <a:p>
            <a:r>
              <a:rPr lang="en-US" dirty="0" smtClean="0"/>
              <a:t>C++ </a:t>
            </a:r>
            <a:r>
              <a:rPr lang="en-US" dirty="0" err="1" smtClean="0"/>
              <a:t>vs</a:t>
            </a:r>
            <a:r>
              <a:rPr lang="en-US" dirty="0" smtClean="0"/>
              <a:t> C</a:t>
            </a:r>
          </a:p>
          <a:p>
            <a:r>
              <a:rPr lang="en-US" dirty="0" smtClean="0"/>
              <a:t>Groundwork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Project</a:t>
            </a:r>
            <a:r>
              <a:rPr lang="en-US" sz="4000" dirty="0" smtClean="0">
                <a:sym typeface="Wingdings" pitchFamily="2" charset="2"/>
              </a:rPr>
              <a:t> Immediate </a:t>
            </a:r>
            <a:r>
              <a:rPr lang="en-US" sz="4000" dirty="0" err="1">
                <a:sym typeface="Wingdings" pitchFamily="2" charset="2"/>
              </a:rPr>
              <a:t>C</a:t>
            </a:r>
            <a:r>
              <a:rPr lang="en-US" sz="4000" dirty="0" err="1" smtClean="0">
                <a:sym typeface="Wingdings" pitchFamily="2" charset="2"/>
              </a:rPr>
              <a:t>odingLarge-ProjectComplexity</a:t>
            </a:r>
            <a:endParaRPr lang="en-US" sz="40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3000" dirty="0" smtClean="0">
                <a:sym typeface="Wingdings" pitchFamily="2" charset="2"/>
              </a:rPr>
              <a:t>(Procedural/structured Programming)</a:t>
            </a:r>
          </a:p>
          <a:p>
            <a:endParaRPr lang="en-US" sz="4000" dirty="0">
              <a:sym typeface="Wingdings" pitchFamily="2" charset="2"/>
            </a:endParaRPr>
          </a:p>
          <a:p>
            <a:r>
              <a:rPr lang="en-US" sz="4000" dirty="0" smtClean="0">
                <a:sym typeface="Wingdings" pitchFamily="2" charset="2"/>
              </a:rPr>
              <a:t>Complexity</a:t>
            </a:r>
          </a:p>
          <a:p>
            <a:pPr lvl="1"/>
            <a:r>
              <a:rPr lang="en-US" sz="3600" dirty="0" smtClean="0">
                <a:sym typeface="Wingdings" pitchFamily="2" charset="2"/>
              </a:rPr>
              <a:t>Prone to errors</a:t>
            </a:r>
          </a:p>
          <a:p>
            <a:pPr lvl="1"/>
            <a:r>
              <a:rPr lang="en-US" sz="3600" dirty="0" smtClean="0">
                <a:sym typeface="Wingdings" pitchFamily="2" charset="2"/>
              </a:rPr>
              <a:t>Expensive(time, cost)</a:t>
            </a:r>
          </a:p>
          <a:p>
            <a:pPr lvl="1"/>
            <a:r>
              <a:rPr lang="en-US" sz="3600" dirty="0" smtClean="0">
                <a:sym typeface="Wingdings" pitchFamily="2" charset="2"/>
              </a:rPr>
              <a:t>Unrestricted access to data</a:t>
            </a:r>
          </a:p>
          <a:p>
            <a:pPr lvl="2"/>
            <a:endParaRPr lang="en-US" sz="3200" dirty="0" smtClean="0">
              <a:sym typeface="Wingdings" pitchFamily="2" charset="2"/>
            </a:endParaRP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vs</a:t>
            </a:r>
            <a:r>
              <a:rPr lang="en-US" dirty="0" smtClean="0"/>
              <a:t> Local Variable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2094706"/>
            <a:ext cx="56769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Procedural Paradigm</a:t>
            </a:r>
            <a:br>
              <a:rPr lang="en-US" dirty="0" smtClean="0"/>
            </a:br>
            <a:r>
              <a:rPr lang="en-US" sz="3100" dirty="0" smtClean="0"/>
              <a:t>(Organizing Paradigm)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72506"/>
            <a:ext cx="56388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cope with problem of complexity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Unified Modeling Language</a:t>
            </a:r>
          </a:p>
          <a:p>
            <a:pPr lvl="1"/>
            <a:r>
              <a:rPr lang="en-US" dirty="0" smtClean="0"/>
              <a:t>Improved Software Development Process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this course:</a:t>
            </a:r>
          </a:p>
          <a:p>
            <a:pPr lvl="1"/>
            <a:r>
              <a:rPr lang="en-US" dirty="0"/>
              <a:t>Conceptualize Software development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344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01: Course Introduction CS217: Object Oriented Programming</vt:lpstr>
      <vt:lpstr>About Instructor</vt:lpstr>
      <vt:lpstr>Book</vt:lpstr>
      <vt:lpstr>The Big Picture</vt:lpstr>
      <vt:lpstr>Need of OOP</vt:lpstr>
      <vt:lpstr>Global vs Local Variable</vt:lpstr>
      <vt:lpstr>Procedural Paradigm (Organizing Paradigm)</vt:lpstr>
      <vt:lpstr>Need of OOP</vt:lpstr>
      <vt:lpstr>1. Unified Modeling Language</vt:lpstr>
      <vt:lpstr>2. Object Oriented Programming</vt:lpstr>
      <vt:lpstr>Characteristics of OOP</vt:lpstr>
      <vt:lpstr>Objects</vt:lpstr>
      <vt:lpstr>Slide 13</vt:lpstr>
      <vt:lpstr>Classes</vt:lpstr>
      <vt:lpstr>Reusability</vt:lpstr>
      <vt:lpstr>Languages &amp; Development Platforms</vt:lpstr>
      <vt:lpstr>C++ and C</vt:lpstr>
      <vt:lpstr>Course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Maryam</dc:creator>
  <cp:lastModifiedBy>Maryam</cp:lastModifiedBy>
  <cp:revision>131</cp:revision>
  <dcterms:created xsi:type="dcterms:W3CDTF">2022-02-03T10:18:42Z</dcterms:created>
  <dcterms:modified xsi:type="dcterms:W3CDTF">2022-02-05T05:06:05Z</dcterms:modified>
</cp:coreProperties>
</file>