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271" r:id="rId7"/>
    <p:sldId id="307" r:id="rId8"/>
    <p:sldId id="303" r:id="rId9"/>
    <p:sldId id="306" r:id="rId10"/>
    <p:sldId id="304" r:id="rId11"/>
    <p:sldId id="305" r:id="rId12"/>
    <p:sldId id="299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>
        <p:scale>
          <a:sx n="86" d="100"/>
          <a:sy n="86" d="100"/>
        </p:scale>
        <p:origin x="360" y="72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2/1/20XX</a:t>
            </a:r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2/1/20XX</a:t>
            </a:r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hyperlink" Target="mailto:Bryan.zhao@sac.on.ca" TargetMode="External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Oscar.liu@sac.on.ca" TargetMode="External"/><Relationship Id="rId5" Type="http://schemas.openxmlformats.org/officeDocument/2006/relationships/hyperlink" Target="mailto:Andy.meng@sac.on.ca" TargetMode="External"/><Relationship Id="rId4" Type="http://schemas.openxmlformats.org/officeDocument/2006/relationships/hyperlink" Target="mailto:Michael.tsui@sac.on.c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OneofConsequencePrime/Boyang-s-Fish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Project Boyang’s Fish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874" y="2934455"/>
            <a:ext cx="3616073" cy="284013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300" dirty="0"/>
              <a:t>Progress Check 1:</a:t>
            </a:r>
            <a:br>
              <a:rPr lang="en-US" sz="1300" dirty="0"/>
            </a:br>
            <a:r>
              <a:rPr lang="en-US" sz="1300" dirty="0"/>
              <a:t>Michael </a:t>
            </a:r>
            <a:r>
              <a:rPr lang="en-US" sz="1300" dirty="0" err="1"/>
              <a:t>Tsui</a:t>
            </a:r>
            <a:r>
              <a:rPr lang="en-US" sz="1300" dirty="0"/>
              <a:t> -  Engineer</a:t>
            </a:r>
          </a:p>
          <a:p>
            <a:pPr>
              <a:lnSpc>
                <a:spcPct val="130000"/>
              </a:lnSpc>
            </a:pPr>
            <a:r>
              <a:rPr lang="en-US" sz="1300" dirty="0"/>
              <a:t>Oscar Liu – Programmer</a:t>
            </a:r>
          </a:p>
          <a:p>
            <a:pPr>
              <a:lnSpc>
                <a:spcPct val="130000"/>
              </a:lnSpc>
            </a:pPr>
            <a:r>
              <a:rPr lang="en-US" sz="1300" dirty="0"/>
              <a:t>Andy Meng – Graphic Designer</a:t>
            </a:r>
          </a:p>
          <a:p>
            <a:pPr>
              <a:lnSpc>
                <a:spcPct val="130000"/>
              </a:lnSpc>
            </a:pPr>
            <a:r>
              <a:rPr lang="en-US" sz="1300" dirty="0"/>
              <a:t>Boyang Zhao – Team Mascot</a:t>
            </a:r>
            <a:br>
              <a:rPr lang="en-US" sz="1300" dirty="0"/>
            </a:br>
            <a:endParaRPr lang="en-US" sz="1300" dirty="0"/>
          </a:p>
        </p:txBody>
      </p:sp>
      <p:pic>
        <p:nvPicPr>
          <p:cNvPr id="1028" name="Picture 4" descr="17 Influential Underwater Photographers to Follow in 2023">
            <a:extLst>
              <a:ext uri="{FF2B5EF4-FFF2-40B4-BE49-F238E27FC236}">
                <a16:creationId xmlns:a16="http://schemas.microsoft.com/office/drawing/2014/main" id="{B29D9F89-B533-F24F-2EC8-A8C5C1D37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" r="191" b="-1"/>
          <a:stretch/>
        </p:blipFill>
        <p:spPr bwMode="auto">
          <a:xfrm>
            <a:off x="4695713" y="713436"/>
            <a:ext cx="7500472" cy="54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3138F-06C1-46B9-8F23-C4B5783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62" y="3928342"/>
            <a:ext cx="4162319" cy="2285000"/>
          </a:xfrm>
        </p:spPr>
        <p:txBody>
          <a:bodyPr>
            <a:normAutofit/>
          </a:bodyPr>
          <a:lstStyle/>
          <a:p>
            <a:r>
              <a:rPr lang="en-US" dirty="0"/>
              <a:t>Contact us:</a:t>
            </a:r>
          </a:p>
          <a:p>
            <a:r>
              <a:rPr lang="en-US" sz="1100" dirty="0">
                <a:hlinkClick r:id="rId3"/>
              </a:rPr>
              <a:t>Bryan.zhao@sac.on.ca</a:t>
            </a:r>
            <a:endParaRPr lang="en-US" sz="1100" dirty="0"/>
          </a:p>
          <a:p>
            <a:r>
              <a:rPr lang="en-US" sz="1100" dirty="0">
                <a:hlinkClick r:id="rId4"/>
              </a:rPr>
              <a:t>Michael.tsui@sac.on.ca</a:t>
            </a:r>
            <a:endParaRPr lang="en-US" sz="1100" dirty="0"/>
          </a:p>
          <a:p>
            <a:r>
              <a:rPr lang="en-US" sz="1100" dirty="0">
                <a:hlinkClick r:id="rId5"/>
              </a:rPr>
              <a:t>Andy.meng@sac.on.ca</a:t>
            </a:r>
            <a:endParaRPr lang="en-US" sz="1100" dirty="0"/>
          </a:p>
          <a:p>
            <a:r>
              <a:rPr lang="en-US" sz="1100" dirty="0">
                <a:hlinkClick r:id="rId6"/>
              </a:rPr>
              <a:t>Oscar.liu@sac.on.ca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 descr="Vote for your favorite Monster Hunter: World Palico design | Fanatical Blog">
            <a:extLst>
              <a:ext uri="{FF2B5EF4-FFF2-40B4-BE49-F238E27FC236}">
                <a16:creationId xmlns:a16="http://schemas.microsoft.com/office/drawing/2014/main" id="{A6015EF9-0B60-FB82-26F4-5E32AF9A33A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9" r="57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0963356-ACFA-7BEE-CFC4-78516FF4130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4" b="853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Our Purpose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-To create innovative technology for probing and searching the depths. </a:t>
            </a:r>
          </a:p>
          <a:p>
            <a:r>
              <a:rPr lang="en-US" dirty="0"/>
              <a:t>-Inspired to discover new marine life and possible anomalies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2020's Best Underwater Photos: Dive into the Wondrous World Below |  Frommer's">
            <a:extLst>
              <a:ext uri="{FF2B5EF4-FFF2-40B4-BE49-F238E27FC236}">
                <a16:creationId xmlns:a16="http://schemas.microsoft.com/office/drawing/2014/main" id="{1E6AA3BC-30E3-3ECE-ACFC-8588A266D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6" r="24214" b="-1"/>
          <a:stretch/>
        </p:blipFill>
        <p:spPr bwMode="auto">
          <a:xfrm>
            <a:off x="6857698" y="10"/>
            <a:ext cx="53343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307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6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097" name="Rectangle 308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8" name="Rectangle 308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These 50 Stunning Photos From The 2018 Underwater Photography Competition  Will Leave You Breathless | DeMilked">
            <a:extLst>
              <a:ext uri="{FF2B5EF4-FFF2-40B4-BE49-F238E27FC236}">
                <a16:creationId xmlns:a16="http://schemas.microsoft.com/office/drawing/2014/main" id="{67922BF1-D6FD-BEE6-E3C7-5F1D0ED39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-2"/>
            <a:ext cx="1219198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9" name="Rectangle 3086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64632"/>
            <a:ext cx="4797502" cy="164676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Progress</a:t>
            </a:r>
          </a:p>
        </p:txBody>
      </p:sp>
      <p:sp>
        <p:nvSpPr>
          <p:cNvPr id="3100" name="Rectangle 3088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1" name="Rectangle 3090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B963-085E-817B-09F5-74029625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Link and Documentation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16546-234D-B9B4-8D7D-C1E3210B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9AEE75FA-39B2-4554-7F3A-B51EE914B433}"/>
              </a:ext>
            </a:extLst>
          </p:cNvPr>
          <p:cNvSpPr txBox="1">
            <a:spLocks/>
          </p:cNvSpPr>
          <p:nvPr/>
        </p:nvSpPr>
        <p:spPr>
          <a:xfrm>
            <a:off x="1559511" y="3959309"/>
            <a:ext cx="9072978" cy="4651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https://github.com/NoOneofConsequencePrime/Boyang-s-Fish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5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483D8-EA65-4964-99D7-AF7C1B80C93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2422380"/>
            <a:ext cx="4727735" cy="3029446"/>
          </a:xfrm>
        </p:spPr>
        <p:txBody>
          <a:bodyPr>
            <a:noAutofit/>
          </a:bodyPr>
          <a:lstStyle/>
          <a:p>
            <a:r>
              <a:rPr lang="en-US" dirty="0"/>
              <a:t>Motor shaft adapter</a:t>
            </a:r>
          </a:p>
          <a:p>
            <a:r>
              <a:rPr lang="en-US" dirty="0"/>
              <a:t>Syringe Base</a:t>
            </a:r>
          </a:p>
          <a:p>
            <a:r>
              <a:rPr lang="en-US" dirty="0"/>
              <a:t>Syringe Hold cover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2422380"/>
            <a:ext cx="4727735" cy="3029446"/>
          </a:xfrm>
        </p:spPr>
        <p:txBody>
          <a:bodyPr>
            <a:noAutofit/>
          </a:bodyPr>
          <a:lstStyle/>
          <a:p>
            <a:r>
              <a:rPr lang="en-US" dirty="0"/>
              <a:t>All parts are tested</a:t>
            </a:r>
          </a:p>
          <a:p>
            <a:r>
              <a:rPr lang="en-US" dirty="0"/>
              <a:t>Parts all fit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4818E9-4459-4052-A157-BAEE61330BF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8" y="1420255"/>
            <a:ext cx="4727735" cy="465155"/>
          </a:xfrm>
        </p:spPr>
        <p:txBody>
          <a:bodyPr>
            <a:noAutofit/>
          </a:bodyPr>
          <a:lstStyle/>
          <a:p>
            <a:r>
              <a:rPr lang="en-US" dirty="0"/>
              <a:t>3D prints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3" y="1420256"/>
            <a:ext cx="4727735" cy="465155"/>
          </a:xfrm>
        </p:spPr>
        <p:txBody>
          <a:bodyPr>
            <a:noAutofit/>
          </a:bodyPr>
          <a:lstStyle/>
          <a:p>
            <a:r>
              <a:rPr lang="en-US" dirty="0"/>
              <a:t>Purchased Parts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E6D9A3-EF84-5749-3F58-E666498A4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295" y="3817885"/>
            <a:ext cx="16859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E226015-EBCD-FBD7-98A4-5C7CB9256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064" y="3888418"/>
            <a:ext cx="19050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A5E4A7D-2AF9-9B67-D7BE-E1AAB433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19" y="3888418"/>
            <a:ext cx="2359286" cy="189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330502-7D99-1571-B3D9-3FC00E065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1996" y="3881299"/>
            <a:ext cx="2230687" cy="16667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478EF9-C8D9-22EA-5B29-56CE8659D4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933" y="3525847"/>
            <a:ext cx="1658823" cy="23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B963-085E-817B-09F5-74029625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&amp; Sketch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16546-234D-B9B4-8D7D-C1E3210B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0173997-5E9B-89F1-8DD8-2ABC499A0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317" y="3067494"/>
            <a:ext cx="4856085" cy="31498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7E9D019-A96C-ED53-FA45-00FB90BD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06" y="2391662"/>
            <a:ext cx="1430332" cy="135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9B4183E-94C6-45AB-B7A3-CEFA039D0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92" y="3989335"/>
            <a:ext cx="1230349" cy="148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DD84C86-C61E-77E5-A279-604B2DEB1151}"/>
              </a:ext>
            </a:extLst>
          </p:cNvPr>
          <p:cNvSpPr/>
          <p:nvPr/>
        </p:nvSpPr>
        <p:spPr>
          <a:xfrm rot="20008337">
            <a:off x="2898060" y="4726164"/>
            <a:ext cx="829941" cy="2074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9088ABE-00A3-EBA7-04A6-066A542AB6AC}"/>
              </a:ext>
            </a:extLst>
          </p:cNvPr>
          <p:cNvSpPr/>
          <p:nvPr/>
        </p:nvSpPr>
        <p:spPr>
          <a:xfrm rot="3123701">
            <a:off x="2831165" y="3739614"/>
            <a:ext cx="1213334" cy="27393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MPU6050 Module 3 Axis Accelerometer Gyroscope GY-521 Sensor Breakout Board  for Quadcopter Arduino Robotics Raspberry Pi boards : Amazon.ca: Industrial  &amp; Scientific">
            <a:extLst>
              <a:ext uri="{FF2B5EF4-FFF2-40B4-BE49-F238E27FC236}">
                <a16:creationId xmlns:a16="http://schemas.microsoft.com/office/drawing/2014/main" id="{B8AFE619-594B-8367-2062-B476DCBA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177" y="2391662"/>
            <a:ext cx="1037338" cy="103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619AD1-39E0-EE5E-A536-980D98318A5C}"/>
              </a:ext>
            </a:extLst>
          </p:cNvPr>
          <p:cNvSpPr/>
          <p:nvPr/>
        </p:nvSpPr>
        <p:spPr>
          <a:xfrm rot="3852414">
            <a:off x="5215730" y="3473195"/>
            <a:ext cx="770102" cy="179791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F2C5E8-D5AC-6F0C-24EF-14EEABC5F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941" y="2490253"/>
            <a:ext cx="1616641" cy="125307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664B264-EC16-3FBE-B68A-EA9B8A50A22B}"/>
              </a:ext>
            </a:extLst>
          </p:cNvPr>
          <p:cNvSpPr/>
          <p:nvPr/>
        </p:nvSpPr>
        <p:spPr>
          <a:xfrm rot="9478624">
            <a:off x="7663450" y="3226561"/>
            <a:ext cx="905783" cy="29484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47AA9C-B875-D7E6-1008-AEEE04B2B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6342" y="5476875"/>
            <a:ext cx="1421472" cy="117354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7EA49C4-067F-A2D7-3A3C-3001DF1CDED0}"/>
              </a:ext>
            </a:extLst>
          </p:cNvPr>
          <p:cNvSpPr/>
          <p:nvPr/>
        </p:nvSpPr>
        <p:spPr>
          <a:xfrm rot="11992349">
            <a:off x="6271432" y="5209925"/>
            <a:ext cx="1981604" cy="28940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87D9A6B9-9745-9706-74B3-3B9E526BD6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2394" y="5787048"/>
            <a:ext cx="1430332" cy="1111738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D2273557-CF76-769D-640E-B0EE6BA85FA5}"/>
              </a:ext>
            </a:extLst>
          </p:cNvPr>
          <p:cNvSpPr/>
          <p:nvPr/>
        </p:nvSpPr>
        <p:spPr>
          <a:xfrm rot="18089383">
            <a:off x="4958526" y="5433597"/>
            <a:ext cx="1270271" cy="172947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7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E308-B797-2F5C-95AD-BE1B883A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Timeline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784A0-6937-1DB3-77B1-0FF5C70C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041713-6263-F86A-1F13-8BCA4F32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70565" y="1181133"/>
            <a:ext cx="8858463" cy="182786"/>
            <a:chOff x="1835966" y="4162015"/>
            <a:chExt cx="8858463" cy="182786"/>
          </a:xfrm>
        </p:grpSpPr>
        <p:sp>
          <p:nvSpPr>
            <p:cNvPr id="7" name="Oval 234">
              <a:extLst>
                <a:ext uri="{FF2B5EF4-FFF2-40B4-BE49-F238E27FC236}">
                  <a16:creationId xmlns:a16="http://schemas.microsoft.com/office/drawing/2014/main" id="{134DFD03-77D6-2590-3766-31EC6419B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236">
              <a:extLst>
                <a:ext uri="{FF2B5EF4-FFF2-40B4-BE49-F238E27FC236}">
                  <a16:creationId xmlns:a16="http://schemas.microsoft.com/office/drawing/2014/main" id="{C77A5C66-76C2-AA13-A45B-281AEB77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8570" y="4170630"/>
              <a:ext cx="174171" cy="174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238">
              <a:extLst>
                <a:ext uri="{FF2B5EF4-FFF2-40B4-BE49-F238E27FC236}">
                  <a16:creationId xmlns:a16="http://schemas.microsoft.com/office/drawing/2014/main" id="{04A55FD4-1AFD-5BDD-ADC1-CC4FB4A9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240">
              <a:extLst>
                <a:ext uri="{FF2B5EF4-FFF2-40B4-BE49-F238E27FC236}">
                  <a16:creationId xmlns:a16="http://schemas.microsoft.com/office/drawing/2014/main" id="{04CE7D82-6CF5-6F5D-9229-8B02F9EBF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242">
              <a:extLst>
                <a:ext uri="{FF2B5EF4-FFF2-40B4-BE49-F238E27FC236}">
                  <a16:creationId xmlns:a16="http://schemas.microsoft.com/office/drawing/2014/main" id="{2EA96F5D-60D3-C929-B7E7-DCFD50BB0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8011" y="4162513"/>
              <a:ext cx="174171" cy="174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246">
              <a:extLst>
                <a:ext uri="{FF2B5EF4-FFF2-40B4-BE49-F238E27FC236}">
                  <a16:creationId xmlns:a16="http://schemas.microsoft.com/office/drawing/2014/main" id="{9336C9BE-9324-9950-7DE0-BAD0E8258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248">
              <a:extLst>
                <a:ext uri="{FF2B5EF4-FFF2-40B4-BE49-F238E27FC236}">
                  <a16:creationId xmlns:a16="http://schemas.microsoft.com/office/drawing/2014/main" id="{431F0DD1-F1C1-7195-10BE-8D825F21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250">
              <a:extLst>
                <a:ext uri="{FF2B5EF4-FFF2-40B4-BE49-F238E27FC236}">
                  <a16:creationId xmlns:a16="http://schemas.microsoft.com/office/drawing/2014/main" id="{EA4B830A-CC54-5B25-71AE-F83C1EF3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252">
              <a:extLst>
                <a:ext uri="{FF2B5EF4-FFF2-40B4-BE49-F238E27FC236}">
                  <a16:creationId xmlns:a16="http://schemas.microsoft.com/office/drawing/2014/main" id="{0A2D16E0-1A03-6205-F383-B3A6988EB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36759" y="4170629"/>
              <a:ext cx="174171" cy="174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256">
              <a:extLst>
                <a:ext uri="{FF2B5EF4-FFF2-40B4-BE49-F238E27FC236}">
                  <a16:creationId xmlns:a16="http://schemas.microsoft.com/office/drawing/2014/main" id="{7C138EFB-86B4-82FE-A7A0-9EDFBA806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B031CD6-7A4A-E413-8823-9D6A8211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72" y="713718"/>
            <a:ext cx="10397404" cy="32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8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01CB4-0DA5-34EF-4FC2-B6097EDE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cap="all" dirty="0"/>
              <a:t>Revised Budget Plan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A1805629-DADD-F426-1A38-9579726EF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212" y="1095508"/>
            <a:ext cx="4842393" cy="501689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50965-A14A-5D18-71BB-121A3795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5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Rectangle 5147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0" name="Rectangle 5149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52" name="Rectangle 515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54" name="Rectangle 5153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Underwater Photography | Tips &amp; Techniques | Nikon | Nikon">
            <a:extLst>
              <a:ext uri="{FF2B5EF4-FFF2-40B4-BE49-F238E27FC236}">
                <a16:creationId xmlns:a16="http://schemas.microsoft.com/office/drawing/2014/main" id="{A9A4C0DA-0515-C89D-A0C1-7E199C644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7633"/>
          <a:stretch/>
        </p:blipFill>
        <p:spPr bwMode="auto">
          <a:xfrm>
            <a:off x="20" y="683815"/>
            <a:ext cx="4417854" cy="272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onster Hunter Rise: How to Beat Jyuratodus">
            <a:extLst>
              <a:ext uri="{FF2B5EF4-FFF2-40B4-BE49-F238E27FC236}">
                <a16:creationId xmlns:a16="http://schemas.microsoft.com/office/drawing/2014/main" id="{19DE30F3-18B7-E68E-7886-AF9B9F4C9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6" r="5248" b="-1"/>
          <a:stretch/>
        </p:blipFill>
        <p:spPr bwMode="auto">
          <a:xfrm>
            <a:off x="20" y="3414583"/>
            <a:ext cx="4458058" cy="269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6" name="Rectangle 515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8" name="Rectangle 5157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 dirty="0"/>
              <a:t>Issues to be Addressed</a:t>
            </a:r>
          </a:p>
        </p:txBody>
      </p:sp>
      <p:sp>
        <p:nvSpPr>
          <p:cNvPr id="5160" name="Rectangle 5159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Problem 1: 3D print material</a:t>
            </a:r>
          </a:p>
          <a:p>
            <a:endParaRPr lang="en-US" dirty="0"/>
          </a:p>
          <a:p>
            <a:r>
              <a:rPr lang="en-US" dirty="0"/>
              <a:t>Problem 2: Printer uncertainty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r>
              <a:rPr lang="en-US" dirty="0"/>
              <a:t>	- Use linear gear track </a:t>
            </a:r>
            <a:r>
              <a:rPr lang="en-US" u="sng" dirty="0"/>
              <a:t>OR</a:t>
            </a:r>
          </a:p>
          <a:p>
            <a:r>
              <a:rPr lang="en-US" dirty="0"/>
              <a:t>	- Use metal threads instead</a:t>
            </a:r>
          </a:p>
        </p:txBody>
      </p:sp>
      <p:sp>
        <p:nvSpPr>
          <p:cNvPr id="5162" name="Rectangle 516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4" name="Rectangle 516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6" name="Rectangle 516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8" name="Rectangle 5167">
            <a:extLst>
              <a:ext uri="{FF2B5EF4-FFF2-40B4-BE49-F238E27FC236}">
                <a16:creationId xmlns:a16="http://schemas.microsoft.com/office/drawing/2014/main" id="{54E07B90-9F6E-4593-8540-FD238BF5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82580"/>
            <a:ext cx="4443984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0" name="AutoShape 6" descr="Namielle is coming for you in Monster Hunter World: Iceborne update –  Destructoid">
            <a:extLst>
              <a:ext uri="{FF2B5EF4-FFF2-40B4-BE49-F238E27FC236}">
                <a16:creationId xmlns:a16="http://schemas.microsoft.com/office/drawing/2014/main" id="{68F343BD-BE08-DAD9-1533-363DBC64C9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914400"/>
            <a:ext cx="449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Shoji design</Template>
  <TotalTime>140</TotalTime>
  <Words>179</Words>
  <Application>Microsoft Office PowerPoint</Application>
  <PresentationFormat>Widescreen</PresentationFormat>
  <Paragraphs>50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Corbel</vt:lpstr>
      <vt:lpstr>ShojiVTI</vt:lpstr>
      <vt:lpstr>Project Boyang’s Fish</vt:lpstr>
      <vt:lpstr>Our Purpose</vt:lpstr>
      <vt:lpstr>Progress</vt:lpstr>
      <vt:lpstr>Folder Link and Documentation</vt:lpstr>
      <vt:lpstr>PowerPoint Presentation</vt:lpstr>
      <vt:lpstr>Design &amp; Sketch</vt:lpstr>
      <vt:lpstr>Revised Timeline</vt:lpstr>
      <vt:lpstr>Revised Budget Plan</vt:lpstr>
      <vt:lpstr>Issues to be Addressed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Boyang’s Fish</dc:title>
  <dc:creator>Oscar Liu</dc:creator>
  <cp:lastModifiedBy>Boyang ( Bryan ) Zhao</cp:lastModifiedBy>
  <cp:revision>6</cp:revision>
  <dcterms:created xsi:type="dcterms:W3CDTF">2023-04-20T01:20:57Z</dcterms:created>
  <dcterms:modified xsi:type="dcterms:W3CDTF">2023-04-20T15:26:14Z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