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0" r:id="rId4"/>
    <p:sldId id="261" r:id="rId5"/>
    <p:sldId id="282" r:id="rId6"/>
    <p:sldId id="280" r:id="rId7"/>
    <p:sldId id="259" r:id="rId8"/>
    <p:sldId id="281" r:id="rId9"/>
    <p:sldId id="263" r:id="rId10"/>
    <p:sldId id="264" r:id="rId11"/>
    <p:sldId id="265" r:id="rId12"/>
    <p:sldId id="266" r:id="rId13"/>
    <p:sldId id="277" r:id="rId14"/>
    <p:sldId id="278" r:id="rId15"/>
    <p:sldId id="269" r:id="rId16"/>
    <p:sldId id="270" r:id="rId17"/>
    <p:sldId id="271" r:id="rId18"/>
    <p:sldId id="279" r:id="rId19"/>
    <p:sldId id="273" r:id="rId20"/>
    <p:sldId id="274" r:id="rId21"/>
    <p:sldId id="275" r:id="rId22"/>
    <p:sldId id="276" r:id="rId23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990E787-F3AD-427E-883D-6CE7CB94E0D8}">
          <p14:sldIdLst>
            <p14:sldId id="256"/>
          </p14:sldIdLst>
        </p14:section>
        <p14:section name="Creative Vision" id="{C10A4349-68DD-48F4-83FD-B83AACCDCCD0}">
          <p14:sldIdLst>
            <p14:sldId id="260"/>
            <p14:sldId id="261"/>
            <p14:sldId id="282"/>
          </p14:sldIdLst>
        </p14:section>
        <p14:section name="Target Audience" id="{FE830DA4-A3E4-4D29-96C8-D69B03B8107D}">
          <p14:sldIdLst>
            <p14:sldId id="280"/>
            <p14:sldId id="259"/>
            <p14:sldId id="281"/>
          </p14:sldIdLst>
        </p14:section>
        <p14:section name="Core Game Mechanics" id="{7B4728D8-5096-403D-98BA-F735A2766B41}">
          <p14:sldIdLst>
            <p14:sldId id="263"/>
          </p14:sldIdLst>
        </p14:section>
        <p14:section name="Gameplay Demo" id="{D278CAFC-2188-4322-9685-7471D91E81F0}">
          <p14:sldIdLst>
            <p14:sldId id="264"/>
          </p14:sldIdLst>
        </p14:section>
        <p14:section name="Selling Points" id="{2CF2B9F6-7D0F-4D2F-9E71-955429F6B3CC}">
          <p14:sldIdLst>
            <p14:sldId id="265"/>
          </p14:sldIdLst>
        </p14:section>
        <p14:section name="Development Plan" id="{D3EF6490-0DF6-4402-AEE4-C327E9A5D673}">
          <p14:sldIdLst>
            <p14:sldId id="266"/>
            <p14:sldId id="277"/>
            <p14:sldId id="278"/>
          </p14:sldIdLst>
        </p14:section>
        <p14:section name="Business Aims" id="{ADB95E46-DA8A-4E94-A4A3-0C3EC26D65CA}">
          <p14:sldIdLst>
            <p14:sldId id="269"/>
            <p14:sldId id="270"/>
          </p14:sldIdLst>
        </p14:section>
        <p14:section name="Commercial Prospects" id="{35165CB7-3FE2-4629-97FD-135ED608BBCE}">
          <p14:sldIdLst>
            <p14:sldId id="271"/>
            <p14:sldId id="279"/>
            <p14:sldId id="273"/>
          </p14:sldIdLst>
        </p14:section>
        <p14:section name="Competition" id="{9F7D74DC-C0F8-43A8-93C9-599A1EC1F3CE}">
          <p14:sldIdLst>
            <p14:sldId id="274"/>
            <p14:sldId id="275"/>
          </p14:sldIdLst>
        </p14:section>
        <p14:section name="Summary" id="{2230713B-6B1D-4F42-8204-76C4B222625C}">
          <p14:sldIdLst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5B33"/>
    <a:srgbClr val="937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" y="0"/>
            <a:ext cx="6405621" cy="5670550"/>
          </a:xfrm>
          <a:prstGeom prst="rect">
            <a:avLst/>
          </a:prstGeom>
        </p:spPr>
      </p:pic>
      <p:sp>
        <p:nvSpPr>
          <p:cNvPr id="7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GB" sz="4400" b="0" strike="noStrike" spc="-1" dirty="0">
              <a:solidFill>
                <a:schemeClr val="bg1"/>
              </a:solidFill>
              <a:latin typeface="FF Mark Pro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326600"/>
            <a:ext cx="84037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GB" sz="4800" b="1" strike="noStrike" spc="-1" dirty="0" smtClean="0">
                <a:solidFill>
                  <a:srgbClr val="937535"/>
                </a:solidFill>
                <a:latin typeface="Impact" panose="020B0806030902050204" pitchFamily="34" charset="0"/>
              </a:rPr>
              <a:t>NPC</a:t>
            </a:r>
            <a:endParaRPr lang="en-GB" sz="4800" b="0" strike="noStrike" spc="-1" dirty="0">
              <a:solidFill>
                <a:srgbClr val="937535"/>
              </a:solidFill>
              <a:latin typeface="Impact" panose="020B0806030902050204" pitchFamily="34" charset="0"/>
            </a:endParaRPr>
          </a:p>
          <a:p>
            <a:pPr algn="r">
              <a:lnSpc>
                <a:spcPct val="100000"/>
              </a:lnSpc>
            </a:pPr>
            <a:r>
              <a:rPr lang="en-GB" sz="3200" b="0" i="1" strike="noStrike" spc="-1" dirty="0" smtClean="0">
                <a:solidFill>
                  <a:srgbClr val="7C5B33"/>
                </a:solidFill>
                <a:latin typeface="FF Mark Pro"/>
              </a:rPr>
              <a:t>Presents</a:t>
            </a:r>
            <a:endParaRPr lang="en-GB" sz="3200" b="0" strike="noStrike" spc="-1" dirty="0">
              <a:solidFill>
                <a:srgbClr val="7C5B33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937535"/>
                </a:solidFill>
                <a:latin typeface="Tandysoft" panose="02000500000000000000" pitchFamily="2" charset="0"/>
              </a:rPr>
              <a:t>Sekai </a:t>
            </a:r>
            <a:r>
              <a:rPr lang="en-GB" sz="4400" b="1" strike="noStrike" spc="-1" dirty="0" smtClean="0">
                <a:solidFill>
                  <a:srgbClr val="937535"/>
                </a:solidFill>
                <a:latin typeface="Tandysoft" panose="02000500000000000000" pitchFamily="2" charset="0"/>
              </a:rPr>
              <a:t>Saviour</a:t>
            </a:r>
            <a:endParaRPr lang="en-GB" sz="4400" b="0" strike="noStrike" spc="-1" dirty="0">
              <a:solidFill>
                <a:srgbClr val="937535"/>
              </a:solidFill>
              <a:latin typeface="Tandysoft" panose="02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 smtClean="0">
                <a:solidFill>
                  <a:srgbClr val="7C5B33"/>
                </a:solidFill>
                <a:latin typeface="Century Gothic" panose="020B0502020202020204" pitchFamily="34" charset="0"/>
              </a:rPr>
              <a:t>Selling </a:t>
            </a:r>
            <a:r>
              <a:rPr lang="en-GB" sz="4400" b="0" strike="noStrike" spc="-1" dirty="0">
                <a:solidFill>
                  <a:srgbClr val="7C5B33"/>
                </a:solidFill>
                <a:latin typeface="Century Gothic" panose="020B0502020202020204" pitchFamily="34" charset="0"/>
              </a:rPr>
              <a:t>Points</a:t>
            </a:r>
          </a:p>
        </p:txBody>
      </p:sp>
      <p:sp>
        <p:nvSpPr>
          <p:cNvPr id="9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3200" b="0" strike="noStrike" spc="-1" dirty="0" smtClean="0">
              <a:latin typeface="Century Gothic" panose="020B0502020202020204" pitchFamily="34" charset="0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Our </a:t>
            </a:r>
            <a:r>
              <a:rPr lang="en-GB" sz="3200" b="0" strike="noStrike" spc="-1" dirty="0">
                <a:solidFill>
                  <a:srgbClr val="937535"/>
                </a:solidFill>
                <a:latin typeface="Century Gothic" panose="020B0502020202020204" pitchFamily="34" charset="0"/>
              </a:rPr>
              <a:t>game is good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9" y="-1"/>
            <a:ext cx="2130137" cy="1885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7C5B33"/>
                </a:solidFill>
                <a:latin typeface="Century Gothic" panose="020B0502020202020204" pitchFamily="34" charset="0"/>
              </a:rPr>
              <a:t>Development Plan</a:t>
            </a:r>
          </a:p>
        </p:txBody>
      </p:sp>
      <p:sp>
        <p:nvSpPr>
          <p:cNvPr id="9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tangle 1"/>
          <p:cNvSpPr/>
          <p:nvPr/>
        </p:nvSpPr>
        <p:spPr>
          <a:xfrm>
            <a:off x="504000" y="1326600"/>
            <a:ext cx="90712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0" dirty="0" smtClean="0">
                <a:solidFill>
                  <a:srgbClr val="937535"/>
                </a:solidFill>
                <a:effectLst/>
                <a:latin typeface="Century Gothic" panose="020B0502020202020204" pitchFamily="34" charset="0"/>
              </a:rPr>
              <a:t/>
            </a:r>
            <a:br>
              <a:rPr lang="en-GB" b="0" dirty="0" smtClean="0">
                <a:solidFill>
                  <a:srgbClr val="937535"/>
                </a:solidFill>
                <a:effectLst/>
                <a:latin typeface="Century Gothic" panose="020B0502020202020204" pitchFamily="34" charset="0"/>
              </a:rPr>
            </a:br>
            <a:r>
              <a:rPr lang="en-GB" sz="2800" b="0" i="0" u="sng" dirty="0" smtClean="0">
                <a:solidFill>
                  <a:srgbClr val="937535"/>
                </a:solidFill>
                <a:effectLst/>
                <a:latin typeface="Century Gothic" panose="020B0502020202020204" pitchFamily="34" charset="0"/>
              </a:rPr>
              <a:t>POST RELEASE ROADMAP</a:t>
            </a:r>
          </a:p>
          <a:p>
            <a:pPr algn="ctr"/>
            <a:r>
              <a:rPr lang="en-GB" i="1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Note</a:t>
            </a:r>
            <a:r>
              <a:rPr lang="en-GB" i="1" dirty="0">
                <a:solidFill>
                  <a:srgbClr val="937535"/>
                </a:solidFill>
                <a:latin typeface="Century Gothic" panose="020B0502020202020204" pitchFamily="34" charset="0"/>
              </a:rPr>
              <a:t>: All expansions are paid unless otherwise stated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pPr algn="ctr"/>
            <a:endParaRPr lang="en-GB" b="1" dirty="0" smtClean="0">
              <a:solidFill>
                <a:srgbClr val="937535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b="1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Month </a:t>
            </a:r>
            <a:r>
              <a:rPr lang="en-GB" b="1" dirty="0">
                <a:solidFill>
                  <a:srgbClr val="937535"/>
                </a:solidFill>
                <a:latin typeface="Century Gothic" panose="020B0502020202020204" pitchFamily="34" charset="0"/>
              </a:rPr>
              <a:t>2:</a:t>
            </a:r>
            <a:r>
              <a:rPr lang="en-GB" dirty="0">
                <a:solidFill>
                  <a:srgbClr val="937535"/>
                </a:solidFill>
                <a:latin typeface="Century Gothic" panose="020B0502020202020204" pitchFamily="34" charset="0"/>
              </a:rPr>
              <a:t> Current date, this presentation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pPr algn="ctr"/>
            <a:endParaRPr lang="en-GB" b="1" dirty="0" smtClean="0">
              <a:solidFill>
                <a:srgbClr val="937535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b="1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End </a:t>
            </a:r>
            <a:r>
              <a:rPr lang="en-GB" b="1" dirty="0">
                <a:solidFill>
                  <a:srgbClr val="937535"/>
                </a:solidFill>
                <a:latin typeface="Century Gothic" panose="020B0502020202020204" pitchFamily="34" charset="0"/>
              </a:rPr>
              <a:t>of Month 3</a:t>
            </a:r>
            <a:r>
              <a:rPr lang="en-GB" dirty="0">
                <a:solidFill>
                  <a:srgbClr val="937535"/>
                </a:solidFill>
                <a:latin typeface="Century Gothic" panose="020B0502020202020204" pitchFamily="34" charset="0"/>
              </a:rPr>
              <a:t>: Korean and Chinese translations finished.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pPr algn="ctr"/>
            <a:endParaRPr lang="en-GB" b="1" dirty="0" smtClean="0">
              <a:solidFill>
                <a:srgbClr val="937535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b="1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Month </a:t>
            </a:r>
            <a:r>
              <a:rPr lang="en-GB" b="1" dirty="0">
                <a:solidFill>
                  <a:srgbClr val="937535"/>
                </a:solidFill>
                <a:latin typeface="Century Gothic" panose="020B0502020202020204" pitchFamily="34" charset="0"/>
              </a:rPr>
              <a:t>4:</a:t>
            </a:r>
            <a:r>
              <a:rPr lang="en-GB" dirty="0">
                <a:solidFill>
                  <a:srgbClr val="937535"/>
                </a:solidFill>
                <a:latin typeface="Century Gothic" panose="020B0502020202020204" pitchFamily="34" charset="0"/>
              </a:rPr>
              <a:t> Release: </a:t>
            </a:r>
            <a:r>
              <a:rPr lang="en-GB" i="1" dirty="0">
                <a:solidFill>
                  <a:srgbClr val="937535"/>
                </a:solidFill>
                <a:latin typeface="Century Gothic" panose="020B0502020202020204" pitchFamily="34" charset="0"/>
              </a:rPr>
              <a:t>Sekai Saviour </a:t>
            </a:r>
            <a:r>
              <a:rPr lang="en-GB" dirty="0">
                <a:solidFill>
                  <a:srgbClr val="937535"/>
                </a:solidFill>
                <a:latin typeface="Century Gothic" panose="020B0502020202020204" pitchFamily="34" charset="0"/>
              </a:rPr>
              <a:t>in UK, </a:t>
            </a:r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USA, AUS, </a:t>
            </a:r>
            <a:r>
              <a:rPr lang="en-GB" dirty="0">
                <a:solidFill>
                  <a:srgbClr val="937535"/>
                </a:solidFill>
                <a:latin typeface="Century Gothic" panose="020B0502020202020204" pitchFamily="34" charset="0"/>
              </a:rPr>
              <a:t>China and South Korea.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pPr algn="ctr"/>
            <a:r>
              <a:rPr lang="en-GB" sz="1400" b="0" i="0" u="none" strike="noStrike" dirty="0" smtClean="0">
                <a:solidFill>
                  <a:srgbClr val="937535"/>
                </a:solidFill>
                <a:effectLst/>
                <a:latin typeface="Century Gothic" panose="020B0502020202020204" pitchFamily="34" charset="0"/>
              </a:rPr>
              <a:t>(Our game is free-to-play with minimal </a:t>
            </a:r>
            <a:r>
              <a:rPr lang="en-GB" sz="1400" b="0" i="0" u="none" strike="noStrike" dirty="0" err="1" smtClean="0">
                <a:solidFill>
                  <a:srgbClr val="937535"/>
                </a:solidFill>
                <a:effectLst/>
                <a:latin typeface="Century Gothic" panose="020B0502020202020204" pitchFamily="34" charset="0"/>
              </a:rPr>
              <a:t>microtransactions</a:t>
            </a:r>
            <a:r>
              <a:rPr lang="en-GB" sz="1400" b="0" i="0" u="none" strike="noStrike" dirty="0" smtClean="0">
                <a:solidFill>
                  <a:srgbClr val="937535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pPr algn="ctr"/>
            <a:r>
              <a:rPr lang="en-GB" sz="1400" b="0" i="0" u="none" strike="noStrike" dirty="0" smtClean="0">
                <a:solidFill>
                  <a:srgbClr val="937535"/>
                </a:solidFill>
                <a:effectLst/>
                <a:latin typeface="Century Gothic" panose="020B0502020202020204" pitchFamily="34" charset="0"/>
              </a:rPr>
              <a:t>(Ads are few and far between, but there is an Ad-Free option for £0.49)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9" y="-1"/>
            <a:ext cx="2130137" cy="1885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7C5B33"/>
                </a:solidFill>
                <a:latin typeface="Century Gothic" panose="020B0502020202020204" pitchFamily="34" charset="0"/>
              </a:rPr>
              <a:t>Development Plan</a:t>
            </a:r>
          </a:p>
        </p:txBody>
      </p:sp>
      <p:sp>
        <p:nvSpPr>
          <p:cNvPr id="9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tangle 1"/>
          <p:cNvSpPr/>
          <p:nvPr/>
        </p:nvSpPr>
        <p:spPr>
          <a:xfrm>
            <a:off x="504000" y="1326600"/>
            <a:ext cx="907128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0" dirty="0" smtClean="0">
                <a:solidFill>
                  <a:srgbClr val="937535"/>
                </a:solidFill>
                <a:effectLst/>
                <a:latin typeface="Century Gothic" panose="020B0502020202020204" pitchFamily="34" charset="0"/>
              </a:rPr>
              <a:t/>
            </a:r>
            <a:br>
              <a:rPr lang="en-GB" b="0" dirty="0" smtClean="0">
                <a:solidFill>
                  <a:srgbClr val="937535"/>
                </a:solidFill>
                <a:effectLst/>
                <a:latin typeface="Century Gothic" panose="020B0502020202020204" pitchFamily="34" charset="0"/>
              </a:rPr>
            </a:br>
            <a:r>
              <a:rPr lang="en-GB" sz="2800" b="0" i="0" u="sng" dirty="0" smtClean="0">
                <a:solidFill>
                  <a:srgbClr val="937535"/>
                </a:solidFill>
                <a:effectLst/>
                <a:latin typeface="Century Gothic" panose="020B0502020202020204" pitchFamily="34" charset="0"/>
              </a:rPr>
              <a:t>POST RELEASE ROADMAP</a:t>
            </a:r>
          </a:p>
          <a:p>
            <a:pPr algn="ctr"/>
            <a:r>
              <a:rPr lang="en-GB" i="1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Note</a:t>
            </a:r>
            <a:r>
              <a:rPr lang="en-GB" i="1" dirty="0">
                <a:solidFill>
                  <a:srgbClr val="937535"/>
                </a:solidFill>
                <a:latin typeface="Century Gothic" panose="020B0502020202020204" pitchFamily="34" charset="0"/>
              </a:rPr>
              <a:t>: All expansions are paid unless otherwise stated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pPr algn="ctr"/>
            <a:endParaRPr lang="en-GB" b="1" dirty="0" smtClean="0">
              <a:solidFill>
                <a:srgbClr val="937535"/>
              </a:solidFill>
              <a:latin typeface="Century Gothic" panose="020B0502020202020204" pitchFamily="34" charset="0"/>
            </a:endParaRPr>
          </a:p>
          <a:p>
            <a:r>
              <a:rPr lang="en-GB" b="1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Month 5</a:t>
            </a:r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: Minor expansion: </a:t>
            </a:r>
            <a:r>
              <a:rPr lang="en-GB" i="1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Sekai Saviour: Exploring the Aftermath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r>
              <a:rPr lang="en-GB" sz="1400" b="0" i="0" u="none" strike="noStrike" dirty="0" smtClean="0">
                <a:solidFill>
                  <a:srgbClr val="937535"/>
                </a:solidFill>
                <a:effectLst/>
                <a:latin typeface="Century Gothic" panose="020B0502020202020204" pitchFamily="34" charset="0"/>
              </a:rPr>
              <a:t>	(Unpaid, depending on current daily players. Otherwise; £0.99)</a:t>
            </a:r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/>
            </a:r>
            <a:b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</a:b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r>
              <a:rPr lang="en-GB" b="1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Month 6</a:t>
            </a:r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: Minor Expansion 2: </a:t>
            </a:r>
            <a:r>
              <a:rPr lang="en-GB" i="1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Sekai Saviour: The Emperor Crashes The Party</a:t>
            </a:r>
            <a:r>
              <a:rPr lang="en-GB" dirty="0">
                <a:solidFill>
                  <a:srgbClr val="937535"/>
                </a:solidFill>
                <a:latin typeface="Century Gothic" panose="020B0502020202020204" pitchFamily="34" charset="0"/>
              </a:rPr>
              <a:t> </a:t>
            </a:r>
            <a:endParaRPr lang="en-GB" dirty="0" smtClean="0">
              <a:solidFill>
                <a:srgbClr val="937535"/>
              </a:solidFill>
              <a:latin typeface="Century Gothic" panose="020B0502020202020204" pitchFamily="34" charset="0"/>
            </a:endParaRPr>
          </a:p>
          <a:p>
            <a:r>
              <a:rPr lang="en-GB" sz="1400" dirty="0">
                <a:solidFill>
                  <a:srgbClr val="937535"/>
                </a:solidFill>
                <a:latin typeface="Century Gothic" panose="020B0502020202020204" pitchFamily="34" charset="0"/>
              </a:rPr>
              <a:t>	</a:t>
            </a:r>
            <a:r>
              <a:rPr lang="en-GB" sz="1400" dirty="0" smtClean="0">
                <a:solidFill>
                  <a:srgbClr val="937535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(£1.49)</a:t>
            </a:r>
            <a:endParaRPr lang="en-GB" sz="1400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endParaRPr lang="en-GB" b="1" dirty="0" smtClean="0">
              <a:solidFill>
                <a:srgbClr val="937535"/>
              </a:solidFill>
              <a:latin typeface="Century Gothic" panose="020B0502020202020204" pitchFamily="34" charset="0"/>
            </a:endParaRPr>
          </a:p>
          <a:p>
            <a:r>
              <a:rPr lang="en-GB" b="1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Month 7</a:t>
            </a:r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: Minor expansion 3: </a:t>
            </a:r>
            <a:r>
              <a:rPr lang="en-GB" i="1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Sekai Saviour: The Emperor’s Child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r>
              <a:rPr lang="en-GB" sz="1400" b="0" i="0" u="none" strike="noStrike" dirty="0" smtClean="0">
                <a:solidFill>
                  <a:srgbClr val="937535"/>
                </a:solidFill>
                <a:effectLst/>
                <a:latin typeface="Century Gothic" panose="020B0502020202020204" pitchFamily="34" charset="0"/>
              </a:rPr>
              <a:t>	(Unpaid, depending on public reception of Month 5 and current daily players. Otherwise, £1.49)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9" y="-1"/>
            <a:ext cx="2130137" cy="18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3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7C5B33"/>
                </a:solidFill>
                <a:latin typeface="Century Gothic" panose="020B0502020202020204" pitchFamily="34" charset="0"/>
              </a:rPr>
              <a:t>Development Plan</a:t>
            </a:r>
          </a:p>
        </p:txBody>
      </p:sp>
      <p:sp>
        <p:nvSpPr>
          <p:cNvPr id="9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tangle 1"/>
          <p:cNvSpPr/>
          <p:nvPr/>
        </p:nvSpPr>
        <p:spPr>
          <a:xfrm>
            <a:off x="504000" y="1326600"/>
            <a:ext cx="907128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0" dirty="0" smtClean="0">
                <a:solidFill>
                  <a:srgbClr val="937535"/>
                </a:solidFill>
                <a:effectLst/>
                <a:latin typeface="Century Gothic" panose="020B0502020202020204" pitchFamily="34" charset="0"/>
              </a:rPr>
              <a:t/>
            </a:r>
            <a:br>
              <a:rPr lang="en-GB" b="0" dirty="0" smtClean="0">
                <a:solidFill>
                  <a:srgbClr val="937535"/>
                </a:solidFill>
                <a:effectLst/>
                <a:latin typeface="Century Gothic" panose="020B0502020202020204" pitchFamily="34" charset="0"/>
              </a:rPr>
            </a:br>
            <a:r>
              <a:rPr lang="en-GB" sz="2800" b="0" i="0" u="sng" dirty="0" smtClean="0">
                <a:solidFill>
                  <a:srgbClr val="937535"/>
                </a:solidFill>
                <a:effectLst/>
                <a:latin typeface="Century Gothic" panose="020B0502020202020204" pitchFamily="34" charset="0"/>
              </a:rPr>
              <a:t>POST RELEASE ROADMAP</a:t>
            </a:r>
          </a:p>
          <a:p>
            <a:pPr algn="ctr"/>
            <a:r>
              <a:rPr lang="en-GB" i="1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Note</a:t>
            </a:r>
            <a:r>
              <a:rPr lang="en-GB" i="1" dirty="0">
                <a:solidFill>
                  <a:srgbClr val="937535"/>
                </a:solidFill>
                <a:latin typeface="Century Gothic" panose="020B0502020202020204" pitchFamily="34" charset="0"/>
              </a:rPr>
              <a:t>: All expansions are paid unless otherwise </a:t>
            </a:r>
            <a:r>
              <a:rPr lang="en-GB" i="1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stated</a:t>
            </a:r>
          </a:p>
          <a:p>
            <a:pPr algn="ctr"/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r>
              <a:rPr lang="en-GB" b="1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Month 10-11</a:t>
            </a:r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: Major Expansion: </a:t>
            </a:r>
            <a:r>
              <a:rPr lang="en-GB" i="1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Sekai Saviour: The Emperor’s Hidden Porn Collection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	</a:t>
            </a:r>
            <a:r>
              <a:rPr lang="en-GB" sz="1400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(£2.89)</a:t>
            </a:r>
            <a:endParaRPr lang="en-GB" sz="1400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endParaRPr lang="en-GB" b="1" dirty="0" smtClean="0">
              <a:solidFill>
                <a:srgbClr val="937535"/>
              </a:solidFill>
              <a:latin typeface="Century Gothic" panose="020B0502020202020204" pitchFamily="34" charset="0"/>
            </a:endParaRPr>
          </a:p>
          <a:p>
            <a:r>
              <a:rPr lang="en-GB" b="1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End of Month 12:</a:t>
            </a:r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 Profits are expected to decline</a:t>
            </a:r>
            <a:endParaRPr lang="en-GB" dirty="0">
              <a:solidFill>
                <a:srgbClr val="937535"/>
              </a:solidFill>
              <a:latin typeface="Century Gothic" panose="020B0502020202020204" pitchFamily="34" charset="0"/>
            </a:endParaRPr>
          </a:p>
          <a:p>
            <a:r>
              <a:rPr lang="en-GB" sz="1600" b="0" i="0" u="none" strike="noStrike" dirty="0" smtClean="0">
                <a:solidFill>
                  <a:srgbClr val="937535"/>
                </a:solidFill>
                <a:effectLst/>
                <a:latin typeface="Century Gothic" panose="020B0502020202020204" pitchFamily="34" charset="0"/>
              </a:rPr>
              <a:t>	profit shares with Ninja </a:t>
            </a:r>
            <a:r>
              <a:rPr lang="en-GB" sz="1600" b="0" i="0" u="none" strike="noStrike" dirty="0" err="1" smtClean="0">
                <a:solidFill>
                  <a:srgbClr val="937535"/>
                </a:solidFill>
                <a:effectLst/>
                <a:latin typeface="Century Gothic" panose="020B0502020202020204" pitchFamily="34" charset="0"/>
              </a:rPr>
              <a:t>Nyan</a:t>
            </a:r>
            <a:r>
              <a:rPr lang="en-GB" sz="1600" b="0" i="0" u="none" strike="noStrike" dirty="0" smtClean="0">
                <a:solidFill>
                  <a:srgbClr val="937535"/>
                </a:solidFill>
                <a:effectLst/>
                <a:latin typeface="Century Gothic" panose="020B0502020202020204" pitchFamily="34" charset="0"/>
              </a:rPr>
              <a:t> Play Lab end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9" y="-1"/>
            <a:ext cx="2130137" cy="18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4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7C5B33"/>
                </a:solidFill>
                <a:latin typeface="Century Gothic" panose="020B0502020202020204" pitchFamily="34" charset="0"/>
              </a:rPr>
              <a:t>Business Aims</a:t>
            </a:r>
          </a:p>
        </p:txBody>
      </p:sp>
      <p:sp>
        <p:nvSpPr>
          <p:cNvPr id="10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tangle 1"/>
          <p:cNvSpPr/>
          <p:nvPr/>
        </p:nvSpPr>
        <p:spPr>
          <a:xfrm>
            <a:off x="504000" y="1326600"/>
            <a:ext cx="90712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dirty="0" smtClean="0">
              <a:solidFill>
                <a:srgbClr val="937535"/>
              </a:solidFill>
              <a:latin typeface="Century Gothic" panose="020B0502020202020204" pitchFamily="34" charset="0"/>
            </a:endParaRPr>
          </a:p>
          <a:p>
            <a:pPr algn="ctr"/>
            <a:endParaRPr lang="en-GB" dirty="0">
              <a:solidFill>
                <a:srgbClr val="937535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We </a:t>
            </a:r>
            <a:r>
              <a:rPr lang="en-GB" dirty="0">
                <a:solidFill>
                  <a:srgbClr val="937535"/>
                </a:solidFill>
                <a:latin typeface="Century Gothic" panose="020B0502020202020204" pitchFamily="34" charset="0"/>
              </a:rPr>
              <a:t>are requesting £</a:t>
            </a:r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80,000</a:t>
            </a:r>
            <a:r>
              <a:rPr lang="en-GB" dirty="0">
                <a:solidFill>
                  <a:srgbClr val="937535"/>
                </a:solidFill>
                <a:latin typeface="Century Gothic" panose="020B0502020202020204" pitchFamily="34" charset="0"/>
              </a:rPr>
              <a:t> </a:t>
            </a:r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to fund the </a:t>
            </a:r>
            <a:r>
              <a:rPr lang="en-GB" dirty="0">
                <a:solidFill>
                  <a:srgbClr val="937535"/>
                </a:solidFill>
                <a:latin typeface="Century Gothic" panose="020B0502020202020204" pitchFamily="34" charset="0"/>
              </a:rPr>
              <a:t>remaining 2 months of pre-release development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pPr algn="ctr"/>
            <a:endParaRPr lang="en-GB" dirty="0" smtClean="0">
              <a:solidFill>
                <a:srgbClr val="937535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Also </a:t>
            </a:r>
            <a:r>
              <a:rPr lang="en-GB" dirty="0">
                <a:solidFill>
                  <a:srgbClr val="937535"/>
                </a:solidFill>
                <a:latin typeface="Century Gothic" panose="020B0502020202020204" pitchFamily="34" charset="0"/>
              </a:rPr>
              <a:t>funding 8 months of post-release content on our roadmap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pPr algn="ctr"/>
            <a:endParaRPr lang="en-GB" dirty="0" smtClean="0">
              <a:solidFill>
                <a:srgbClr val="937535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This is in return for </a:t>
            </a:r>
            <a:r>
              <a:rPr lang="en-GB" dirty="0">
                <a:solidFill>
                  <a:srgbClr val="937535"/>
                </a:solidFill>
                <a:latin typeface="Century Gothic" panose="020B0502020202020204" pitchFamily="34" charset="0"/>
              </a:rPr>
              <a:t>a 50% share of our next 10 months of profits.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pPr algn="ctr"/>
            <a:r>
              <a:rPr lang="en-GB" b="0" dirty="0" smtClean="0">
                <a:solidFill>
                  <a:srgbClr val="937535"/>
                </a:solidFill>
                <a:effectLst/>
                <a:latin typeface="Century Gothic" panose="020B0502020202020204" pitchFamily="34" charset="0"/>
              </a:rPr>
              <a:t/>
            </a:r>
            <a:br>
              <a:rPr lang="en-GB" b="0" dirty="0" smtClean="0">
                <a:solidFill>
                  <a:srgbClr val="937535"/>
                </a:solidFill>
                <a:effectLst/>
                <a:latin typeface="Century Gothic" panose="020B0502020202020204" pitchFamily="34" charset="0"/>
              </a:rPr>
            </a:br>
            <a:r>
              <a:rPr lang="en-GB" dirty="0">
                <a:solidFill>
                  <a:srgbClr val="937535"/>
                </a:solidFill>
                <a:latin typeface="Century Gothic" panose="020B0502020202020204" pitchFamily="34" charset="0"/>
              </a:rPr>
              <a:t>For reference, 50% of our estimated profit until month 12 is: £181,000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pPr algn="ctr"/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/>
            </a:r>
            <a:b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</a:br>
            <a:endParaRPr lang="en-GB" dirty="0">
              <a:solidFill>
                <a:srgbClr val="937535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9" y="-1"/>
            <a:ext cx="2130137" cy="1885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7C5B33"/>
                </a:solidFill>
                <a:latin typeface="Century Gothic" panose="020B0502020202020204" pitchFamily="34" charset="0"/>
              </a:rPr>
              <a:t>Business Aims</a:t>
            </a:r>
          </a:p>
        </p:txBody>
      </p:sp>
      <p:sp>
        <p:nvSpPr>
          <p:cNvPr id="10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9" y="-1"/>
            <a:ext cx="2130137" cy="1885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9" y="-1"/>
            <a:ext cx="2130137" cy="1885695"/>
          </a:xfrm>
          <a:prstGeom prst="rect">
            <a:avLst/>
          </a:prstGeom>
        </p:spPr>
      </p:pic>
      <p:sp>
        <p:nvSpPr>
          <p:cNvPr id="10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7C5B33"/>
                </a:solidFill>
                <a:latin typeface="Century Gothic" panose="020B0502020202020204" pitchFamily="34" charset="0"/>
              </a:rPr>
              <a:t>Commercial Prospects</a:t>
            </a:r>
          </a:p>
        </p:txBody>
      </p:sp>
      <p:sp>
        <p:nvSpPr>
          <p:cNvPr id="10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tangle 1"/>
          <p:cNvSpPr/>
          <p:nvPr/>
        </p:nvSpPr>
        <p:spPr>
          <a:xfrm>
            <a:off x="504000" y="1326600"/>
            <a:ext cx="907128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0" i="0" u="sng" dirty="0" smtClean="0">
                <a:solidFill>
                  <a:srgbClr val="937535"/>
                </a:solidFill>
                <a:effectLst/>
                <a:latin typeface="Century Gothic" panose="020B0502020202020204" pitchFamily="34" charset="0"/>
              </a:rPr>
              <a:t>TOTAL POSITIVE REVENUE</a:t>
            </a:r>
          </a:p>
          <a:p>
            <a:pPr algn="ctr"/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pPr algn="ctr"/>
            <a:r>
              <a:rPr lang="en-GB" dirty="0">
                <a:solidFill>
                  <a:srgbClr val="937535"/>
                </a:solidFill>
                <a:latin typeface="Century Gothic" panose="020B0502020202020204" pitchFamily="34" charset="0"/>
              </a:rPr>
              <a:t>Total expected downloads (all regions) (free to play): 160,000 - 470,000 (advertising spike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pPr algn="ctr"/>
            <a:r>
              <a:rPr lang="en-GB" dirty="0">
                <a:solidFill>
                  <a:srgbClr val="937535"/>
                </a:solidFill>
                <a:latin typeface="Century Gothic" panose="020B0502020202020204" pitchFamily="34" charset="0"/>
              </a:rPr>
              <a:t>Total expected players to complete the base (free) game: 70,000 - 160,000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pPr algn="ctr"/>
            <a:r>
              <a:rPr lang="en-GB" dirty="0">
                <a:solidFill>
                  <a:srgbClr val="937535"/>
                </a:solidFill>
                <a:latin typeface="Century Gothic" panose="020B0502020202020204" pitchFamily="34" charset="0"/>
              </a:rPr>
              <a:t>Total expected players to purchase the Ad-Free(£0.49): 5,000 - 9,000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pPr algn="ctr"/>
            <a:r>
              <a:rPr lang="en-GB" dirty="0">
                <a:solidFill>
                  <a:srgbClr val="937535"/>
                </a:solidFill>
                <a:latin typeface="Century Gothic" panose="020B0502020202020204" pitchFamily="34" charset="0"/>
              </a:rPr>
              <a:t>Total expected players to complete Expansion 1 (free): 45,000 - 110,000 (advertising 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pPr algn="ctr"/>
            <a:r>
              <a:rPr lang="en-GB" dirty="0">
                <a:solidFill>
                  <a:srgbClr val="937535"/>
                </a:solidFill>
                <a:latin typeface="Century Gothic" panose="020B0502020202020204" pitchFamily="34" charset="0"/>
              </a:rPr>
              <a:t>Total expected players to purchase Expansion 1 (£0.99): 20,000 - 80,000 spike)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pPr algn="ctr"/>
            <a:r>
              <a:rPr lang="en-GB" dirty="0">
                <a:solidFill>
                  <a:srgbClr val="937535"/>
                </a:solidFill>
                <a:latin typeface="Century Gothic" panose="020B0502020202020204" pitchFamily="34" charset="0"/>
              </a:rPr>
              <a:t>Total expected players to purchase Expansion 2 (£1.49): 10,000 - 40,000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pPr algn="ctr"/>
            <a:r>
              <a:rPr lang="en-GB" dirty="0">
                <a:solidFill>
                  <a:srgbClr val="937535"/>
                </a:solidFill>
                <a:latin typeface="Century Gothic" panose="020B0502020202020204" pitchFamily="34" charset="0"/>
              </a:rPr>
              <a:t>Total expected players to complete Expansion 3 (free): 45,000 - 80,000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pPr algn="ctr"/>
            <a:r>
              <a:rPr lang="en-GB" dirty="0">
                <a:solidFill>
                  <a:srgbClr val="937535"/>
                </a:solidFill>
                <a:latin typeface="Century Gothic" panose="020B0502020202020204" pitchFamily="34" charset="0"/>
              </a:rPr>
              <a:t>Total expected players to purchase Expansion 3 (£1.49): 7,000 - 25,000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pPr algn="ctr"/>
            <a:r>
              <a:rPr lang="en-GB" dirty="0">
                <a:solidFill>
                  <a:srgbClr val="937535"/>
                </a:solidFill>
                <a:latin typeface="Century Gothic" panose="020B0502020202020204" pitchFamily="34" charset="0"/>
              </a:rPr>
              <a:t>Total expected players to purchase  Major Expansion (at £2.89): 20,000 - 100,000 (advertising spike</a:t>
            </a:r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)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9" y="-1"/>
            <a:ext cx="2130137" cy="1885695"/>
          </a:xfrm>
          <a:prstGeom prst="rect">
            <a:avLst/>
          </a:prstGeom>
        </p:spPr>
      </p:pic>
      <p:sp>
        <p:nvSpPr>
          <p:cNvPr id="10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 smtClean="0">
                <a:solidFill>
                  <a:srgbClr val="7C5B33"/>
                </a:solidFill>
                <a:latin typeface="Century Gothic" panose="020B0502020202020204" pitchFamily="34" charset="0"/>
              </a:rPr>
              <a:t>Commercial Prospects</a:t>
            </a:r>
            <a:endParaRPr lang="en-GB" sz="4400" b="0" strike="noStrike" spc="-1" dirty="0">
              <a:solidFill>
                <a:srgbClr val="7C5B33"/>
              </a:solidFill>
              <a:latin typeface="Century Gothic" panose="020B0502020202020204" pitchFamily="34" charset="0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tangle 1"/>
          <p:cNvSpPr/>
          <p:nvPr/>
        </p:nvSpPr>
        <p:spPr>
          <a:xfrm>
            <a:off x="504000" y="1326600"/>
            <a:ext cx="907128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0" i="0" u="sng" dirty="0" smtClean="0">
                <a:solidFill>
                  <a:srgbClr val="937535"/>
                </a:solidFill>
                <a:effectLst/>
                <a:latin typeface="Century Gothic" panose="020B0502020202020204" pitchFamily="34" charset="0"/>
              </a:rPr>
              <a:t>TOTAL POSITIVE REVENUE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pPr algn="ctr"/>
            <a:r>
              <a:rPr lang="en-GB" b="0" dirty="0" smtClean="0">
                <a:solidFill>
                  <a:srgbClr val="937535"/>
                </a:solidFill>
                <a:effectLst/>
                <a:latin typeface="Century Gothic" panose="020B0502020202020204" pitchFamily="34" charset="0"/>
              </a:rPr>
              <a:t/>
            </a:r>
            <a:br>
              <a:rPr lang="en-GB" b="0" dirty="0" smtClean="0">
                <a:solidFill>
                  <a:srgbClr val="937535"/>
                </a:solidFill>
                <a:effectLst/>
                <a:latin typeface="Century Gothic" panose="020B0502020202020204" pitchFamily="34" charset="0"/>
              </a:rPr>
            </a:br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Total expected ad-revenue from Ads and ad-free option: £6,000 - £15,000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pPr algn="ctr"/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Total expected revenue from Expansion 1 (if £0.99): £20,000 - £80,000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pPr algn="ctr"/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Total expected revenue from Expansion 2 (at £1.49): £15,000 - £60,000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pPr algn="ctr"/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Total expected revenue from Expansion 3 (if £1.49): £10,000 - £37,000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pPr algn="ctr"/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Total expected revenue from Major Expansion (at £2.89): £58,000 - £289,000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pPr algn="ctr"/>
            <a:r>
              <a:rPr lang="en-GB" b="0" dirty="0" smtClean="0">
                <a:solidFill>
                  <a:srgbClr val="937535"/>
                </a:solidFill>
                <a:effectLst/>
                <a:latin typeface="Century Gothic" panose="020B0502020202020204" pitchFamily="34" charset="0"/>
              </a:rPr>
              <a:t/>
            </a:r>
            <a:br>
              <a:rPr lang="en-GB" b="0" dirty="0" smtClean="0">
                <a:solidFill>
                  <a:srgbClr val="937535"/>
                </a:solidFill>
                <a:effectLst/>
                <a:latin typeface="Century Gothic" panose="020B0502020202020204" pitchFamily="34" charset="0"/>
              </a:rPr>
            </a:br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Total expected revenue at the end of Month 12: £109,000 - £481,000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pPr algn="ctr"/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Total Costs by the end of Month 12: -£119,000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pPr algn="ctr"/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Total expected profit at the end of Month 12: £-10,000 - £362,000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pPr algn="ctr"/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/>
            </a:r>
            <a:b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</a:br>
            <a:endParaRPr lang="en-GB" dirty="0">
              <a:solidFill>
                <a:srgbClr val="937535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63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9" y="-1"/>
            <a:ext cx="2130137" cy="1885695"/>
          </a:xfrm>
          <a:prstGeom prst="rect">
            <a:avLst/>
          </a:prstGeom>
        </p:spPr>
      </p:pic>
      <p:sp>
        <p:nvSpPr>
          <p:cNvPr id="11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7C5B33"/>
                </a:solidFill>
                <a:latin typeface="Century Gothic" panose="020B0502020202020204" pitchFamily="34" charset="0"/>
              </a:rPr>
              <a:t>Commercial Prospects</a:t>
            </a:r>
          </a:p>
        </p:txBody>
      </p:sp>
      <p:sp>
        <p:nvSpPr>
          <p:cNvPr id="11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7C5B33"/>
                </a:solidFill>
                <a:latin typeface="Century Gothic" panose="020B0502020202020204" pitchFamily="34" charset="0"/>
              </a:rPr>
              <a:t>Competition</a:t>
            </a:r>
          </a:p>
        </p:txBody>
      </p:sp>
      <p:sp>
        <p:nvSpPr>
          <p:cNvPr id="11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9" y="-1"/>
            <a:ext cx="2130137" cy="1885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7C5B33"/>
                </a:solidFill>
                <a:latin typeface="FF Mark Pro"/>
              </a:rPr>
              <a:t>Creative Vision</a:t>
            </a:r>
          </a:p>
        </p:txBody>
      </p:sp>
      <p:sp>
        <p:nvSpPr>
          <p:cNvPr id="8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tangle 6"/>
          <p:cNvSpPr/>
          <p:nvPr/>
        </p:nvSpPr>
        <p:spPr>
          <a:xfrm>
            <a:off x="504000" y="1172160"/>
            <a:ext cx="907128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0" dirty="0" smtClean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Calibri" panose="020F0502020204030204" pitchFamily="34" charset="0"/>
              </a:rPr>
              <a:t/>
            </a:r>
            <a:br>
              <a:rPr lang="en-GB" b="0" dirty="0" smtClean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Calibri" panose="020F0502020204030204" pitchFamily="34" charset="0"/>
              </a:rPr>
            </a:br>
            <a:r>
              <a:rPr lang="en-GB" sz="2400" b="0" i="0" u="sng" dirty="0" smtClean="0">
                <a:solidFill>
                  <a:srgbClr val="937535"/>
                </a:solidFill>
                <a:effectLst/>
                <a:latin typeface="Century Gothic" panose="020B0502020202020204" pitchFamily="34" charset="0"/>
                <a:cs typeface="Calibri" panose="020F0502020204030204" pitchFamily="34" charset="0"/>
              </a:rPr>
              <a:t>Sekai Saviour is a short game featuring</a:t>
            </a:r>
          </a:p>
          <a:p>
            <a:pPr algn="ctr"/>
            <a:r>
              <a:rPr lang="en-GB" sz="2400" b="0" i="0" u="sng" dirty="0" smtClean="0">
                <a:solidFill>
                  <a:srgbClr val="937535"/>
                </a:solidFill>
                <a:effectLst/>
                <a:latin typeface="Century Gothic" panose="020B0502020202020204" pitchFamily="34" charset="0"/>
                <a:cs typeface="Calibri" panose="020F0502020204030204" pitchFamily="34" charset="0"/>
              </a:rPr>
              <a:t>challenging gameplay and a solid narrative</a:t>
            </a:r>
          </a:p>
          <a:p>
            <a:pPr algn="ctr"/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The game can be completed by those who have little time (our target</a:t>
            </a:r>
          </a:p>
          <a:p>
            <a:pPr algn="ctr"/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audience will most likely be commuters on the tube or similar)</a:t>
            </a:r>
          </a:p>
          <a:p>
            <a:pPr algn="ctr"/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The cost of initial development stays low as the team size</a:t>
            </a:r>
          </a:p>
          <a:p>
            <a:pPr algn="ctr"/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is small and the timeline of work is short</a:t>
            </a:r>
          </a:p>
          <a:p>
            <a:pPr algn="ctr"/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The story is told mostly implicitly through interactions, items and visual storytelling</a:t>
            </a:r>
            <a:b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</a:br>
            <a:endParaRPr lang="en-GB" dirty="0">
              <a:solidFill>
                <a:srgbClr val="937535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9" y="-1"/>
            <a:ext cx="2130137" cy="1885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7C5B33"/>
                </a:solidFill>
                <a:latin typeface="Century Gothic" panose="020B0502020202020204" pitchFamily="34" charset="0"/>
              </a:rPr>
              <a:t>Competition</a:t>
            </a:r>
          </a:p>
        </p:txBody>
      </p:sp>
      <p:sp>
        <p:nvSpPr>
          <p:cNvPr id="11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9" y="-1"/>
            <a:ext cx="2130137" cy="1885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7C5B33"/>
                </a:solidFill>
                <a:latin typeface="Century Gothic" panose="020B0502020202020204" pitchFamily="34" charset="0"/>
              </a:rPr>
              <a:t>Summary</a:t>
            </a:r>
          </a:p>
        </p:txBody>
      </p:sp>
      <p:sp>
        <p:nvSpPr>
          <p:cNvPr id="11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9" y="-1"/>
            <a:ext cx="2130137" cy="1885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7C5B33"/>
                </a:solidFill>
                <a:latin typeface="Century Gothic" panose="020B0502020202020204" pitchFamily="34" charset="0"/>
              </a:rPr>
              <a:t>Creative Vision</a:t>
            </a:r>
          </a:p>
        </p:txBody>
      </p:sp>
      <p:sp>
        <p:nvSpPr>
          <p:cNvPr id="8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9" y="-1"/>
            <a:ext cx="2130137" cy="1885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7C5B33"/>
                </a:solidFill>
                <a:latin typeface="Century Gothic" panose="020B0502020202020204" pitchFamily="34" charset="0"/>
              </a:rPr>
              <a:t>Creative Vision</a:t>
            </a:r>
          </a:p>
        </p:txBody>
      </p:sp>
      <p:sp>
        <p:nvSpPr>
          <p:cNvPr id="8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tangle 6"/>
          <p:cNvSpPr/>
          <p:nvPr/>
        </p:nvSpPr>
        <p:spPr>
          <a:xfrm>
            <a:off x="504000" y="1172160"/>
            <a:ext cx="90712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dirty="0" smtClean="0">
              <a:solidFill>
                <a:srgbClr val="937535"/>
              </a:solidFill>
              <a:latin typeface="Century Gothic" panose="020B0502020202020204" pitchFamily="34" charset="0"/>
            </a:endParaRPr>
          </a:p>
          <a:p>
            <a:pPr algn="ctr"/>
            <a:endParaRPr lang="en-GB" dirty="0">
              <a:solidFill>
                <a:srgbClr val="937535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dirty="0">
                <a:solidFill>
                  <a:srgbClr val="937535"/>
                </a:solidFill>
                <a:latin typeface="Century Gothic" panose="020B0502020202020204" pitchFamily="34" charset="0"/>
              </a:rPr>
              <a:t/>
            </a:r>
            <a:br>
              <a:rPr lang="en-GB" dirty="0">
                <a:solidFill>
                  <a:srgbClr val="937535"/>
                </a:solidFill>
                <a:latin typeface="Century Gothic" panose="020B0502020202020204" pitchFamily="34" charset="0"/>
              </a:rPr>
            </a:br>
            <a:r>
              <a:rPr lang="en-GB" dirty="0">
                <a:solidFill>
                  <a:srgbClr val="937535"/>
                </a:solidFill>
                <a:latin typeface="Century Gothic" panose="020B0502020202020204" pitchFamily="34" charset="0"/>
              </a:rPr>
              <a:t>Sekai Saviour is a free to play game that makes its money through in-app purchases</a:t>
            </a:r>
          </a:p>
          <a:p>
            <a:pPr algn="ctr"/>
            <a:endParaRPr lang="en-GB" dirty="0" smtClean="0">
              <a:solidFill>
                <a:srgbClr val="937535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This </a:t>
            </a:r>
            <a:r>
              <a:rPr lang="en-GB" dirty="0">
                <a:solidFill>
                  <a:srgbClr val="937535"/>
                </a:solidFill>
                <a:latin typeface="Century Gothic" panose="020B0502020202020204" pitchFamily="34" charset="0"/>
              </a:rPr>
              <a:t>is subject to change, we don’t yet know what in-app purchases we would include</a:t>
            </a:r>
          </a:p>
          <a:p>
            <a:pPr algn="ctr"/>
            <a:endParaRPr lang="en-GB" dirty="0" smtClean="0">
              <a:solidFill>
                <a:srgbClr val="937535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Free-to-play </a:t>
            </a:r>
            <a:r>
              <a:rPr lang="en-GB" dirty="0">
                <a:solidFill>
                  <a:srgbClr val="937535"/>
                </a:solidFill>
                <a:latin typeface="Century Gothic" panose="020B0502020202020204" pitchFamily="34" charset="0"/>
              </a:rPr>
              <a:t>games have a high download rate, a price tag of even £1 is a commitment that would drive away many potential players, a price tag of ‘Free’ is advertisement in and of itself</a:t>
            </a:r>
          </a:p>
          <a:p>
            <a:pPr algn="ctr"/>
            <a:r>
              <a:rPr lang="en-GB" dirty="0">
                <a:solidFill>
                  <a:srgbClr val="937535"/>
                </a:solidFill>
                <a:latin typeface="Century Gothic" panose="020B0502020202020204" pitchFamily="34" charset="0"/>
              </a:rPr>
              <a:t/>
            </a:r>
            <a:br>
              <a:rPr lang="en-GB" dirty="0">
                <a:solidFill>
                  <a:srgbClr val="937535"/>
                </a:solidFill>
                <a:latin typeface="Century Gothic" panose="020B0502020202020204" pitchFamily="34" charset="0"/>
              </a:rPr>
            </a:br>
            <a:endParaRPr lang="en-GB" dirty="0">
              <a:solidFill>
                <a:srgbClr val="937535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9" y="-1"/>
            <a:ext cx="2130137" cy="18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7C5B33"/>
                </a:solidFill>
                <a:latin typeface="Century Gothic" panose="020B0502020202020204" pitchFamily="34" charset="0"/>
              </a:rPr>
              <a:t>Target Audience</a:t>
            </a:r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tangle 1"/>
          <p:cNvSpPr/>
          <p:nvPr/>
        </p:nvSpPr>
        <p:spPr>
          <a:xfrm>
            <a:off x="504000" y="1172160"/>
            <a:ext cx="90712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u="sng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The </a:t>
            </a:r>
            <a:r>
              <a:rPr lang="en-GB" u="sng" dirty="0">
                <a:solidFill>
                  <a:srgbClr val="937535"/>
                </a:solidFill>
                <a:latin typeface="Century Gothic" panose="020B0502020202020204" pitchFamily="34" charset="0"/>
              </a:rPr>
              <a:t>theme and audience of the </a:t>
            </a:r>
            <a:r>
              <a:rPr lang="en-GB" u="sng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game</a:t>
            </a:r>
          </a:p>
          <a:p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endParaRPr lang="en-GB" dirty="0" smtClean="0">
              <a:solidFill>
                <a:srgbClr val="937535"/>
              </a:solidFill>
              <a:latin typeface="Century Gothic" panose="020B0502020202020204" pitchFamily="34" charset="0"/>
            </a:endParaRPr>
          </a:p>
          <a:p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Our </a:t>
            </a:r>
            <a:r>
              <a:rPr lang="en-GB" dirty="0">
                <a:solidFill>
                  <a:srgbClr val="937535"/>
                </a:solidFill>
                <a:latin typeface="Century Gothic" panose="020B0502020202020204" pitchFamily="34" charset="0"/>
              </a:rPr>
              <a:t>game is aimed towards 27-37 year old social-media users. As such, our game </a:t>
            </a:r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would </a:t>
            </a:r>
            <a:r>
              <a:rPr lang="en-GB" dirty="0">
                <a:solidFill>
                  <a:srgbClr val="937535"/>
                </a:solidFill>
                <a:latin typeface="Century Gothic" panose="020B0502020202020204" pitchFamily="34" charset="0"/>
              </a:rPr>
              <a:t>have connectivity with various social media and an existing presence on many websites. </a:t>
            </a:r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(find us on fb.com/</a:t>
            </a:r>
            <a:r>
              <a:rPr lang="en-GB" dirty="0" err="1" smtClean="0">
                <a:solidFill>
                  <a:srgbClr val="937535"/>
                </a:solidFill>
                <a:latin typeface="Century Gothic" panose="020B0502020202020204" pitchFamily="34" charset="0"/>
              </a:rPr>
              <a:t>sekaisaviour</a:t>
            </a:r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)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endParaRPr lang="en-GB" dirty="0" smtClean="0">
              <a:solidFill>
                <a:srgbClr val="937535"/>
              </a:solidFill>
              <a:latin typeface="Century Gothic" panose="020B0502020202020204" pitchFamily="34" charset="0"/>
            </a:endParaRPr>
          </a:p>
          <a:p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Our </a:t>
            </a:r>
            <a:r>
              <a:rPr lang="en-GB" dirty="0">
                <a:solidFill>
                  <a:srgbClr val="937535"/>
                </a:solidFill>
                <a:latin typeface="Century Gothic" panose="020B0502020202020204" pitchFamily="34" charset="0"/>
              </a:rPr>
              <a:t>current visuals are placeholder. With funding, our graphics would be taken to the next level with attractive, flashy feedback for attacks and smooth, visually satisfying movement animation</a:t>
            </a:r>
            <a:endParaRPr lang="en-GB" b="0" dirty="0" smtClean="0">
              <a:solidFill>
                <a:srgbClr val="937535"/>
              </a:solidFill>
              <a:effectLst/>
              <a:latin typeface="Century Gothic" panose="020B0502020202020204" pitchFamily="34" charset="0"/>
            </a:endParaRPr>
          </a:p>
          <a:p>
            <a: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/>
            </a:r>
            <a:br>
              <a:rPr lang="en-GB" dirty="0" smtClean="0">
                <a:solidFill>
                  <a:srgbClr val="937535"/>
                </a:solidFill>
                <a:latin typeface="Century Gothic" panose="020B0502020202020204" pitchFamily="34" charset="0"/>
              </a:rPr>
            </a:br>
            <a:endParaRPr lang="en-GB" dirty="0">
              <a:solidFill>
                <a:srgbClr val="937535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9" y="-1"/>
            <a:ext cx="2130137" cy="18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4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7C5B33"/>
                </a:solidFill>
                <a:latin typeface="Century Gothic" panose="020B0502020202020204" pitchFamily="34" charset="0"/>
              </a:rPr>
              <a:t>Target Audience</a:t>
            </a:r>
          </a:p>
        </p:txBody>
      </p:sp>
      <p:sp>
        <p:nvSpPr>
          <p:cNvPr id="8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9" y="-1"/>
            <a:ext cx="2130137" cy="1885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7C5B33"/>
                </a:solidFill>
                <a:latin typeface="Century Gothic" panose="020B0502020202020204" pitchFamily="34" charset="0"/>
              </a:rPr>
              <a:t>Target Audience</a:t>
            </a:r>
          </a:p>
        </p:txBody>
      </p:sp>
      <p:sp>
        <p:nvSpPr>
          <p:cNvPr id="8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9" y="-1"/>
            <a:ext cx="2130137" cy="18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4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9" y="-1"/>
            <a:ext cx="2130137" cy="1885695"/>
          </a:xfrm>
          <a:prstGeom prst="rect">
            <a:avLst/>
          </a:prstGeom>
        </p:spPr>
      </p:pic>
      <p:sp>
        <p:nvSpPr>
          <p:cNvPr id="9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7C5B33"/>
                </a:solidFill>
                <a:latin typeface="Century Gothic" panose="020B0502020202020204" pitchFamily="34" charset="0"/>
              </a:rPr>
              <a:t>Core Game Mechanics</a:t>
            </a:r>
          </a:p>
        </p:txBody>
      </p:sp>
      <p:sp>
        <p:nvSpPr>
          <p:cNvPr id="9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 smtClean="0">
                <a:solidFill>
                  <a:srgbClr val="7C5B33"/>
                </a:solidFill>
                <a:latin typeface="Century Gothic" panose="020B0502020202020204" pitchFamily="34" charset="0"/>
              </a:rPr>
              <a:t>Gameplay Demo</a:t>
            </a:r>
            <a:endParaRPr lang="en-GB" sz="4400" b="0" strike="noStrike" spc="-1" dirty="0">
              <a:solidFill>
                <a:srgbClr val="7C5B33"/>
              </a:solidFill>
              <a:latin typeface="Century Gothic" panose="020B0502020202020204" pitchFamily="34" charset="0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3200" spc="-1" dirty="0" smtClean="0">
              <a:solidFill>
                <a:srgbClr val="937535"/>
              </a:solidFill>
              <a:latin typeface="Century Gothic" panose="020B0502020202020204" pitchFamily="34" charset="0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We will now switch over to a short gameplay demo video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 smtClean="0">
                <a:solidFill>
                  <a:srgbClr val="937535"/>
                </a:solidFill>
                <a:latin typeface="Century Gothic" panose="020B0502020202020204" pitchFamily="34" charset="0"/>
              </a:rPr>
              <a:t>Embedded </a:t>
            </a:r>
            <a:r>
              <a:rPr lang="en-GB" sz="3200" b="0" strike="noStrike" spc="-1" dirty="0">
                <a:solidFill>
                  <a:srgbClr val="937535"/>
                </a:solidFill>
                <a:latin typeface="Century Gothic" panose="020B0502020202020204" pitchFamily="34" charset="0"/>
              </a:rPr>
              <a:t>gameplay video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9" y="-1"/>
            <a:ext cx="2130137" cy="1885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303</Words>
  <Application>Microsoft Office PowerPoint</Application>
  <PresentationFormat>Custom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Century Gothic</vt:lpstr>
      <vt:lpstr>DejaVu Sans</vt:lpstr>
      <vt:lpstr>FF Mark Pro</vt:lpstr>
      <vt:lpstr>Impact</vt:lpstr>
      <vt:lpstr>Symbol</vt:lpstr>
      <vt:lpstr>Tandysoft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CYRUS CLEARY</dc:creator>
  <dc:description/>
  <cp:lastModifiedBy>CYRUS CLEARY</cp:lastModifiedBy>
  <cp:revision>16</cp:revision>
  <dcterms:created xsi:type="dcterms:W3CDTF">2018-11-27T16:15:03Z</dcterms:created>
  <dcterms:modified xsi:type="dcterms:W3CDTF">2018-11-29T12:40:41Z</dcterms:modified>
  <dc:language>en-GB</dc:language>
</cp:coreProperties>
</file>