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3"/>
  </p:notesMasterIdLst>
  <p:sldIdLst>
    <p:sldId id="258" r:id="rId3"/>
    <p:sldId id="259" r:id="rId4"/>
    <p:sldId id="260" r:id="rId5"/>
    <p:sldId id="264" r:id="rId6"/>
    <p:sldId id="263" r:id="rId7"/>
    <p:sldId id="261" r:id="rId8"/>
    <p:sldId id="265" r:id="rId9"/>
    <p:sldId id="284" r:id="rId10"/>
    <p:sldId id="275" r:id="rId11"/>
    <p:sldId id="267" r:id="rId12"/>
    <p:sldId id="268" r:id="rId13"/>
    <p:sldId id="280" r:id="rId14"/>
    <p:sldId id="273" r:id="rId15"/>
    <p:sldId id="278" r:id="rId16"/>
    <p:sldId id="279" r:id="rId17"/>
    <p:sldId id="269" r:id="rId18"/>
    <p:sldId id="272" r:id="rId19"/>
    <p:sldId id="271" r:id="rId20"/>
    <p:sldId id="262" r:id="rId21"/>
    <p:sldId id="285" r:id="rId22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2E7"/>
    <a:srgbClr val="24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30" y="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2019-12-25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497E-7C23-425D-9327-51260E98B4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10304581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700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9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9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1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90397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23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823233"/>
            <a:ext cx="1326596" cy="5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202000" y="1612799"/>
            <a:ext cx="792000" cy="5828400"/>
          </a:xfrm>
        </p:spPr>
        <p:txBody>
          <a:bodyPr>
            <a:normAutofit/>
          </a:bodyPr>
          <a:lstStyle>
            <a:lvl1pPr marL="0" indent="0">
              <a:buNone/>
              <a:defRPr lang="en-US" altLang="ko-KR" sz="3600" kern="1200" dirty="0" smtClean="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1" hasCustomPrompt="1"/>
          </p:nvPr>
        </p:nvSpPr>
        <p:spPr>
          <a:xfrm>
            <a:off x="5994000" y="1951200"/>
            <a:ext cx="4392000" cy="399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5994399" y="2347200"/>
            <a:ext cx="4392000" cy="5580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D8E2E7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r>
              <a:rPr lang="en-US" altLang="ko-KR" dirty="0" smtClean="0"/>
              <a:t>1) </a:t>
            </a:r>
            <a:r>
              <a:rPr lang="ko-KR" altLang="en-US" dirty="0" smtClean="0"/>
              <a:t>소제목 작성해주세요 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소제목 작성해주세요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3" hasCustomPrompt="1"/>
          </p:nvPr>
        </p:nvSpPr>
        <p:spPr>
          <a:xfrm>
            <a:off x="5993999" y="2984400"/>
            <a:ext cx="4392000" cy="399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 hasCustomPrompt="1"/>
          </p:nvPr>
        </p:nvSpPr>
        <p:spPr>
          <a:xfrm>
            <a:off x="5993999" y="3384000"/>
            <a:ext cx="4392000" cy="558000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D8E2E7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r>
              <a:rPr lang="en-US" altLang="ko-KR" dirty="0" smtClean="0"/>
              <a:t>1) </a:t>
            </a:r>
            <a:r>
              <a:rPr lang="ko-KR" altLang="en-US" dirty="0" smtClean="0"/>
              <a:t>소제목 작성해 주세요 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소제목 작성해주세요</a:t>
            </a:r>
            <a:endParaRPr lang="ko-KR" altLang="en-US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5" hasCustomPrompt="1"/>
          </p:nvPr>
        </p:nvSpPr>
        <p:spPr>
          <a:xfrm>
            <a:off x="5993999" y="4021200"/>
            <a:ext cx="4392000" cy="399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endParaRPr lang="ko-KR" altLang="en-US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16" hasCustomPrompt="1"/>
          </p:nvPr>
        </p:nvSpPr>
        <p:spPr>
          <a:xfrm>
            <a:off x="5993999" y="4417200"/>
            <a:ext cx="4392000" cy="5580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D8E2E7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r>
              <a:rPr lang="en-US" altLang="ko-KR" dirty="0" smtClean="0"/>
              <a:t>1) </a:t>
            </a:r>
            <a:r>
              <a:rPr lang="ko-KR" altLang="en-US" dirty="0" smtClean="0"/>
              <a:t>소제목 작성해주세요 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소제목 작성해주세요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5994000" y="5054400"/>
            <a:ext cx="4392000" cy="399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8" hasCustomPrompt="1"/>
          </p:nvPr>
        </p:nvSpPr>
        <p:spPr>
          <a:xfrm>
            <a:off x="5994000" y="5454000"/>
            <a:ext cx="4392000" cy="5580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D8E2E7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r>
              <a:rPr lang="en-US" altLang="ko-KR" dirty="0" smtClean="0"/>
              <a:t>1) </a:t>
            </a:r>
            <a:r>
              <a:rPr lang="ko-KR" altLang="en-US" dirty="0" smtClean="0"/>
              <a:t>소제목 작성해주세요 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소제목 작성해주세요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60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/18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2019-12-25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2019-12-25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iming>
    <p:tnLst>
      <p:par>
        <p:cTn id="1" dur="indefinite" restart="never" nodeType="tmRoot"/>
      </p:par>
    </p:tnLst>
  </p:timing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2019-12-25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98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인턴 </a:t>
            </a:r>
            <a:r>
              <a:rPr lang="en-US" altLang="ko-KR" sz="2400" dirty="0" smtClean="0"/>
              <a:t>PT </a:t>
            </a:r>
            <a:r>
              <a:rPr lang="ko-KR" altLang="en-US" sz="2400" dirty="0" smtClean="0"/>
              <a:t>발표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빅데이터</a:t>
            </a:r>
            <a:r>
              <a:rPr lang="en-US" altLang="ko-KR" sz="2400" dirty="0" smtClean="0"/>
              <a:t>/AI</a:t>
            </a:r>
            <a:r>
              <a:rPr lang="ko-KR" altLang="en-US" sz="2400" dirty="0" smtClean="0"/>
              <a:t>등 신기술을 활용한 신규서비스 제안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ITS</a:t>
            </a:r>
            <a:r>
              <a:rPr lang="ko-KR" altLang="en-US" dirty="0" smtClean="0"/>
              <a:t>부문 인턴사원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06067" y="3382338"/>
            <a:ext cx="8508301" cy="1152878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AI </a:t>
            </a:r>
            <a:r>
              <a:rPr lang="ko-KR" altLang="en-US" sz="6000" dirty="0" smtClean="0"/>
              <a:t>기반 주가 플랫폼 사업</a:t>
            </a:r>
            <a:endParaRPr lang="ko-KR" altLang="en-US" sz="6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노 승 민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2019.12.26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5905803" y="5084158"/>
            <a:ext cx="870755" cy="1780295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RNN </a:t>
            </a:r>
          </a:p>
          <a:p>
            <a:r>
              <a:rPr lang="en-US" altLang="ko-KR" b="1" dirty="0" smtClean="0"/>
              <a:t> LSTM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CNN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BLSTM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GRU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797801" y="238662"/>
            <a:ext cx="2814636" cy="39797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AI </a:t>
            </a:r>
            <a:r>
              <a:rPr lang="ko-KR" altLang="en-US" sz="2000" dirty="0"/>
              <a:t>분석 데이터 적용 기법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43" y="5016154"/>
            <a:ext cx="4051470" cy="211908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적용 기법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Multi-Scale Deep Neural Network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smtClean="0"/>
              <a:t>다양한 심층 신경망</a:t>
            </a:r>
            <a:endParaRPr lang="en-US" altLang="ko-KR" dirty="0" smtClean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8" y="1783678"/>
            <a:ext cx="4981575" cy="2343150"/>
          </a:xfrm>
          <a:prstGeom prst="rect">
            <a:avLst/>
          </a:prstGeom>
        </p:spPr>
      </p:pic>
      <p:sp>
        <p:nvSpPr>
          <p:cNvPr id="92" name="텍스트 개체 틀 4"/>
          <p:cNvSpPr txBox="1">
            <a:spLocks/>
          </p:cNvSpPr>
          <p:nvPr/>
        </p:nvSpPr>
        <p:spPr>
          <a:xfrm>
            <a:off x="1020157" y="1616822"/>
            <a:ext cx="3595484" cy="320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/>
              <a:t>Multi-Scale </a:t>
            </a:r>
            <a:r>
              <a:rPr lang="ko-KR" altLang="en-US" sz="1200" b="1" dirty="0" smtClean="0"/>
              <a:t>입력</a:t>
            </a:r>
            <a:endParaRPr lang="ko-KR" altLang="en-US" sz="120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820452" y="5101720"/>
            <a:ext cx="75438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820452" y="5706959"/>
            <a:ext cx="754380" cy="502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20452" y="6335765"/>
            <a:ext cx="754380" cy="5029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97" name="내용 개체 틀 1"/>
          <p:cNvSpPr txBox="1">
            <a:spLocks/>
          </p:cNvSpPr>
          <p:nvPr/>
        </p:nvSpPr>
        <p:spPr>
          <a:xfrm>
            <a:off x="5981770" y="1968583"/>
            <a:ext cx="870755" cy="166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Hour</a:t>
            </a:r>
            <a:endParaRPr lang="ko-KR" altLang="en-US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Minute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Second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11" y="2433561"/>
            <a:ext cx="447675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912" y="1868571"/>
            <a:ext cx="409575" cy="200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27" y="2112588"/>
            <a:ext cx="342900" cy="333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52" y="2402711"/>
            <a:ext cx="371475" cy="314325"/>
          </a:xfrm>
          <a:prstGeom prst="rect">
            <a:avLst/>
          </a:prstGeom>
        </p:spPr>
      </p:pic>
      <p:sp>
        <p:nvSpPr>
          <p:cNvPr id="18" name="내용 개체 틀 1"/>
          <p:cNvSpPr txBox="1">
            <a:spLocks/>
          </p:cNvSpPr>
          <p:nvPr/>
        </p:nvSpPr>
        <p:spPr>
          <a:xfrm>
            <a:off x="6863100" y="5369067"/>
            <a:ext cx="3199866" cy="111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데이터의 특징</a:t>
            </a:r>
            <a:r>
              <a:rPr lang="ko-KR" altLang="en-US" dirty="0" smtClean="0"/>
              <a:t>에 따른 심층 신경망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적용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데이터에 따른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복합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딥러닝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모델 설계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7046166" y="2188744"/>
            <a:ext cx="2833734" cy="166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다양한 시간</a:t>
            </a:r>
            <a:r>
              <a:rPr lang="ko-KR" altLang="en-US" sz="1800" dirty="0" smtClean="0"/>
              <a:t> 데이터 적용</a:t>
            </a:r>
            <a:endParaRPr lang="ko-KR" altLang="en-US" sz="1800" dirty="0"/>
          </a:p>
        </p:txBody>
      </p:sp>
      <p:sp>
        <p:nvSpPr>
          <p:cNvPr id="26" name="원호 25"/>
          <p:cNvSpPr/>
          <p:nvPr/>
        </p:nvSpPr>
        <p:spPr>
          <a:xfrm>
            <a:off x="1854333" y="3135493"/>
            <a:ext cx="500280" cy="2336911"/>
          </a:xfrm>
          <a:prstGeom prst="arc">
            <a:avLst>
              <a:gd name="adj1" fmla="val 16200000"/>
              <a:gd name="adj2" fmla="val 2298008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1861351" y="3959140"/>
            <a:ext cx="500280" cy="743351"/>
          </a:xfrm>
          <a:prstGeom prst="arc">
            <a:avLst>
              <a:gd name="adj1" fmla="val 16200000"/>
              <a:gd name="adj2" fmla="val 2298008"/>
            </a:avLst>
          </a:prstGeom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1865726" y="3552895"/>
            <a:ext cx="500280" cy="2336911"/>
          </a:xfrm>
          <a:prstGeom prst="arc">
            <a:avLst>
              <a:gd name="adj1" fmla="val 16200000"/>
              <a:gd name="adj2" fmla="val 1869279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0939" y="4350932"/>
            <a:ext cx="801383" cy="2444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74861" y="4350931"/>
            <a:ext cx="801383" cy="244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4207" y="2717036"/>
            <a:ext cx="1211731" cy="1515872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적용 가능성</a:t>
            </a:r>
            <a:endParaRPr lang="ko-KR" altLang="en-US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206240" y="4716734"/>
            <a:ext cx="4991100" cy="187220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CNN 1D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2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) BLSTM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주식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데이터 예측 모델</a:t>
            </a:r>
            <a:endParaRPr lang="en-US" altLang="ko-KR" sz="1800" dirty="0" smtClean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4)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예측 정확도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4252" y="4716734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14252" y="6588942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6280149" y="2364788"/>
            <a:ext cx="4127499" cy="3830997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CNN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특징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데이터의 특징</a:t>
            </a:r>
            <a:r>
              <a:rPr lang="ko-KR" altLang="en-US" sz="2400" dirty="0" smtClean="0"/>
              <a:t> 추출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공간정보 강조</a:t>
            </a:r>
            <a:r>
              <a:rPr lang="ko-KR" altLang="en-US" sz="2400" dirty="0" smtClean="0"/>
              <a:t> 데이터 압축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복수 필터</a:t>
            </a:r>
            <a:r>
              <a:rPr lang="ko-KR" altLang="en-US" sz="2400" dirty="0" smtClean="0"/>
              <a:t>를 통해 학습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시간 단축</a:t>
            </a:r>
            <a:endParaRPr lang="en-US" altLang="ko-KR" sz="2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017000" y="250567"/>
            <a:ext cx="1595436" cy="39797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적용 가능성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 1 Dimension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35733"/>
            <a:ext cx="3205754" cy="458645"/>
          </a:xfrm>
        </p:spPr>
        <p:txBody>
          <a:bodyPr/>
          <a:lstStyle/>
          <a:p>
            <a:r>
              <a:rPr lang="en-US" altLang="ko-KR" dirty="0" smtClean="0"/>
              <a:t>CNN1D </a:t>
            </a:r>
            <a:r>
              <a:rPr lang="ko-KR" altLang="en-US" dirty="0" smtClean="0"/>
              <a:t>모델의 특징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40" y="1294378"/>
            <a:ext cx="5360760" cy="55530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912776" y="2211355"/>
            <a:ext cx="1884783" cy="4450702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97559" y="2640563"/>
            <a:ext cx="2136710" cy="3060441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39954" y="1817321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layer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0701" y="2241293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5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Bidirectional LSTM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1" y="835733"/>
            <a:ext cx="10085525" cy="64064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LSTM</a:t>
            </a:r>
            <a:r>
              <a:rPr lang="ko-KR" altLang="en-US" dirty="0" smtClean="0"/>
              <a:t>의 이전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과 다음 </a:t>
            </a:r>
            <a:r>
              <a:rPr lang="en-US" altLang="ko-KR" dirty="0" smtClean="0"/>
              <a:t>step</a:t>
            </a:r>
            <a:r>
              <a:rPr lang="ko-KR" altLang="en-US" dirty="0"/>
              <a:t> </a:t>
            </a:r>
            <a:r>
              <a:rPr lang="ko-KR" altLang="en-US" dirty="0" smtClean="0"/>
              <a:t>단일 방향성에 더해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와 과거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를 더한 </a:t>
            </a:r>
            <a:endParaRPr lang="en-US" altLang="ko-KR" dirty="0" smtClean="0"/>
          </a:p>
          <a:p>
            <a:r>
              <a:rPr lang="ko-KR" altLang="en-US" dirty="0" smtClean="0"/>
              <a:t>양방향성으로 가정한 </a:t>
            </a:r>
            <a:r>
              <a:rPr lang="en-US" altLang="ko-KR" dirty="0" smtClean="0"/>
              <a:t>Deep Learning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4" y="1472712"/>
            <a:ext cx="5963285" cy="3679945"/>
          </a:xfrm>
          <a:prstGeom prst="rect">
            <a:avLst/>
          </a:prstGeom>
        </p:spPr>
      </p:pic>
      <p:sp>
        <p:nvSpPr>
          <p:cNvPr id="112" name="텍스트 개체 틀 4"/>
          <p:cNvSpPr txBox="1">
            <a:spLocks/>
          </p:cNvSpPr>
          <p:nvPr/>
        </p:nvSpPr>
        <p:spPr>
          <a:xfrm>
            <a:off x="1351732" y="5746356"/>
            <a:ext cx="7956884" cy="45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주가 데이터의 </a:t>
            </a:r>
            <a:r>
              <a:rPr lang="ko-KR" altLang="en-US" b="1" dirty="0" smtClean="0"/>
              <a:t>과거 시간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현재시간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양방향성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9042400" y="250567"/>
            <a:ext cx="1570036" cy="39797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적용 가능성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004300" y="250567"/>
            <a:ext cx="1608136" cy="39797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적용 가능성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주식 데이터 예측 모델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Bitcoin predict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91128"/>
            <a:ext cx="9218612" cy="47464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11417" y="2887984"/>
            <a:ext cx="628650" cy="354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17" y="3091618"/>
            <a:ext cx="619125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2" y="5361692"/>
            <a:ext cx="581025" cy="40005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502230" y="2818962"/>
            <a:ext cx="1446243" cy="3544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48473" y="3282568"/>
            <a:ext cx="1496527" cy="2381113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08110" y="2499417"/>
            <a:ext cx="63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 layer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56892" y="2953118"/>
            <a:ext cx="62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 layer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89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688975" y="5638800"/>
            <a:ext cx="3559175" cy="15828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번의 교차 검증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74.375 ± 3.32 </a:t>
            </a:r>
            <a:r>
              <a:rPr lang="en-US" altLang="ko-KR" dirty="0" smtClean="0"/>
              <a:t>%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Best Case</a:t>
            </a:r>
            <a:r>
              <a:rPr lang="en-US" altLang="ko-KR" dirty="0" smtClean="0"/>
              <a:t>   :  </a:t>
            </a:r>
            <a:r>
              <a:rPr lang="en-US" altLang="ko-KR" b="1" dirty="0" smtClean="0">
                <a:solidFill>
                  <a:srgbClr val="FF0000"/>
                </a:solidFill>
              </a:rPr>
              <a:t>77.695</a:t>
            </a:r>
            <a:r>
              <a:rPr lang="en-US" altLang="ko-KR" dirty="0" smtClean="0"/>
              <a:t> %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Worst Case</a:t>
            </a:r>
            <a:r>
              <a:rPr lang="en-US" altLang="ko-KR" dirty="0" smtClean="0"/>
              <a:t> :  </a:t>
            </a:r>
            <a:r>
              <a:rPr lang="en-US" altLang="ko-KR" b="1" dirty="0" smtClean="0">
                <a:solidFill>
                  <a:srgbClr val="FF0000"/>
                </a:solidFill>
              </a:rPr>
              <a:t>71.055</a:t>
            </a:r>
            <a:r>
              <a:rPr lang="en-US" altLang="ko-KR" sz="2000" dirty="0" smtClean="0"/>
              <a:t> 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029700" y="250567"/>
            <a:ext cx="1582736" cy="39797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적용 가능성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34132" y="250567"/>
            <a:ext cx="7956884" cy="636979"/>
          </a:xfrm>
        </p:spPr>
        <p:txBody>
          <a:bodyPr/>
          <a:lstStyle/>
          <a:p>
            <a:r>
              <a:rPr lang="ko-KR" altLang="en-US" dirty="0" smtClean="0"/>
              <a:t>예측 정확도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CNN1D + BLSTM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정확도 비교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385487"/>
            <a:ext cx="4152900" cy="3705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1472712"/>
            <a:ext cx="4086402" cy="3618000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708650" y="5637300"/>
            <a:ext cx="3559175" cy="1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10</a:t>
            </a:r>
            <a:r>
              <a:rPr lang="ko-KR" altLang="en-US" dirty="0" smtClean="0"/>
              <a:t>번의 교차 검증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66.019 ± 2.28 </a:t>
            </a:r>
            <a:r>
              <a:rPr lang="en-US" altLang="ko-KR" dirty="0" smtClean="0"/>
              <a:t>%</a:t>
            </a:r>
          </a:p>
          <a:p>
            <a:r>
              <a:rPr lang="en-US" altLang="ko-KR" dirty="0" smtClean="0"/>
              <a:t>	- </a:t>
            </a:r>
            <a:r>
              <a:rPr lang="en-US" altLang="ko-KR" b="1" dirty="0" smtClean="0"/>
              <a:t>Best Case</a:t>
            </a:r>
            <a:r>
              <a:rPr lang="en-US" altLang="ko-KR" dirty="0" smtClean="0"/>
              <a:t>   : 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en-US" altLang="ko-KR" b="1" dirty="0" smtClean="0">
                <a:solidFill>
                  <a:srgbClr val="FF0000"/>
                </a:solidFill>
              </a:rPr>
              <a:t>8.299</a:t>
            </a:r>
            <a:r>
              <a:rPr lang="en-US" altLang="ko-KR" dirty="0" smtClean="0"/>
              <a:t> %</a:t>
            </a:r>
          </a:p>
          <a:p>
            <a:r>
              <a:rPr lang="en-US" altLang="ko-KR" dirty="0" smtClean="0"/>
              <a:t>	- </a:t>
            </a:r>
            <a:r>
              <a:rPr lang="en-US" altLang="ko-KR" b="1" dirty="0" smtClean="0"/>
              <a:t>Worst Case</a:t>
            </a:r>
            <a:r>
              <a:rPr lang="en-US" altLang="ko-KR" dirty="0" smtClean="0"/>
              <a:t> :  </a:t>
            </a:r>
            <a:r>
              <a:rPr lang="en-US" altLang="ko-KR" b="1" dirty="0" smtClean="0">
                <a:solidFill>
                  <a:srgbClr val="FF0000"/>
                </a:solidFill>
              </a:rPr>
              <a:t>63.739</a:t>
            </a:r>
            <a:r>
              <a:rPr lang="en-US" altLang="ko-KR" dirty="0" smtClean="0"/>
              <a:t> %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54957" y="5189906"/>
            <a:ext cx="1876425" cy="335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CNN1D + BLSTM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49219" y="5201331"/>
            <a:ext cx="1876425" cy="335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개선 및 확장 방향</a:t>
            </a:r>
            <a:endParaRPr lang="ko-KR" altLang="en-US" sz="4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206240" y="4716734"/>
            <a:ext cx="4991100" cy="18722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데이터 개선 방향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2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)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확장 방향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latin typeface="다키 M Title" pitchFamily="2" charset="-127"/>
                <a:ea typeface="다키 M Title" pitchFamily="2" charset="-127"/>
              </a:rPr>
              <a:t>04</a:t>
            </a:r>
            <a:endParaRPr lang="ko-KR" altLang="en-US" sz="6000" dirty="0"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4252" y="4716734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14252" y="6588942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34132" y="4745340"/>
            <a:ext cx="10080872" cy="1782069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b="1" dirty="0" smtClean="0"/>
              <a:t>적용 </a:t>
            </a:r>
            <a:r>
              <a:rPr lang="ko-KR" altLang="en-US" sz="1800" b="1" dirty="0" err="1" smtClean="0"/>
              <a:t>상품군</a:t>
            </a:r>
            <a:r>
              <a:rPr lang="en-US" altLang="ko-KR" sz="1800" dirty="0" smtClean="0"/>
              <a:t>	</a:t>
            </a:r>
            <a:r>
              <a:rPr lang="en-US" altLang="ko-KR" sz="2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단일 품목</a:t>
            </a:r>
            <a:r>
              <a:rPr lang="ko-KR" altLang="en-US" sz="1800" dirty="0" smtClean="0"/>
              <a:t>만 분석하여</a:t>
            </a:r>
            <a:r>
              <a:rPr lang="en-US" altLang="ko-KR" sz="1800" dirty="0" smtClean="0"/>
              <a:t> </a:t>
            </a:r>
            <a:r>
              <a:rPr lang="ko-KR" alt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다양한 품목</a:t>
            </a:r>
            <a:r>
              <a:rPr lang="ko-KR" altLang="en-US" sz="1800" dirty="0" smtClean="0"/>
              <a:t>에 대한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모델 구성 필요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smtClean="0"/>
              <a:t>		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r>
              <a:rPr lang="ko-KR" alt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기술</a:t>
            </a:r>
            <a:r>
              <a:rPr lang="ko-KR" altLang="en-US" sz="1800" dirty="0" smtClean="0"/>
              <a:t>과 </a:t>
            </a:r>
            <a:r>
              <a:rPr lang="ko-KR" alt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전문 사고</a:t>
            </a:r>
            <a:r>
              <a:rPr lang="ko-KR" altLang="en-US" sz="1800" dirty="0" smtClean="0"/>
              <a:t>를 통해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효율적인 데이터 사용 향상 모델 구축 가능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개선 및 확장 방향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개선 방향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데이터의 문제점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06702" y="5871416"/>
            <a:ext cx="1777548" cy="79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rgbClr val="FF0000"/>
                </a:solidFill>
              </a:rPr>
              <a:t>금융 전문가</a:t>
            </a:r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금융 공학 전문가</a:t>
            </a:r>
            <a:endParaRPr lang="ko-KR" altLang="en-US" sz="1800" dirty="0"/>
          </a:p>
        </p:txBody>
      </p:sp>
      <p:pic>
        <p:nvPicPr>
          <p:cNvPr id="2050" name="Picture 2" descr="deep learning data cloud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64" y="1332552"/>
            <a:ext cx="4739982" cy="34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306388" y="5008098"/>
            <a:ext cx="10080872" cy="1956327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딥러닝</a:t>
            </a:r>
            <a:r>
              <a:rPr lang="ko-KR" altLang="en-US" sz="2000" dirty="0" err="1" smtClean="0"/>
              <a:t>을</a:t>
            </a:r>
            <a:r>
              <a:rPr lang="ko-KR" altLang="en-US" sz="2000" dirty="0" smtClean="0"/>
              <a:t> 통해 </a:t>
            </a:r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주가를 예측</a:t>
            </a:r>
            <a:r>
              <a:rPr lang="ko-KR" altLang="en-US" sz="2000" dirty="0" smtClean="0"/>
              <a:t>하고 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강화학습</a:t>
            </a:r>
            <a:r>
              <a:rPr lang="ko-KR" altLang="en-US" sz="2000" dirty="0" smtClean="0"/>
              <a:t>을 통해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최대 이익</a:t>
            </a:r>
            <a:r>
              <a:rPr lang="ko-KR" altLang="en-US" sz="2000" dirty="0" smtClean="0"/>
              <a:t>을 볼 수 있는 모델 설계</a:t>
            </a:r>
            <a:endParaRPr lang="en-US" altLang="ko-KR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개선 및 확장 방향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확장 방향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948920"/>
            <a:ext cx="9417868" cy="64064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강화 학습</a:t>
            </a:r>
            <a:r>
              <a:rPr lang="en-US" altLang="ko-KR" dirty="0" smtClean="0"/>
              <a:t>(</a:t>
            </a:r>
            <a:r>
              <a:rPr lang="en-US" altLang="ko-KR" sz="1600" dirty="0" smtClean="0"/>
              <a:t>Reinforcement Learning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 다음 </a:t>
            </a:r>
            <a:r>
              <a:rPr lang="en-US" altLang="ko-KR" dirty="0"/>
              <a:t>step </a:t>
            </a:r>
            <a:r>
              <a:rPr lang="ko-KR" altLang="en-US" dirty="0" smtClean="0"/>
              <a:t>최대의 보상을 얻음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6942" y="2073446"/>
            <a:ext cx="3418449" cy="1828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Deep Learning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65409" y="2119474"/>
            <a:ext cx="3418449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 Learning</a:t>
            </a:r>
            <a:endParaRPr lang="ko-KR" altLang="en-US" sz="32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6639513" y="4010277"/>
            <a:ext cx="1670240" cy="64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주식 매매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1901046" y="3940651"/>
            <a:ext cx="1670240" cy="64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주가 예측</a:t>
            </a:r>
            <a:endParaRPr lang="ko-KR" altLang="en-US" dirty="0"/>
          </a:p>
        </p:txBody>
      </p:sp>
      <p:sp>
        <p:nvSpPr>
          <p:cNvPr id="10" name="십자형 9"/>
          <p:cNvSpPr/>
          <p:nvPr/>
        </p:nvSpPr>
        <p:spPr>
          <a:xfrm>
            <a:off x="4684542" y="2621548"/>
            <a:ext cx="670292" cy="670292"/>
          </a:xfrm>
          <a:prstGeom prst="plus">
            <a:avLst>
              <a:gd name="adj" fmla="val 396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100000" y="844361"/>
            <a:ext cx="792000" cy="6852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01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02</a:t>
            </a:r>
          </a:p>
          <a:p>
            <a:pPr>
              <a:lnSpc>
                <a:spcPct val="150000"/>
              </a:lnSpc>
            </a:pPr>
            <a:endParaRPr lang="en-US" altLang="ko-KR" sz="100" dirty="0" smtClean="0"/>
          </a:p>
          <a:p>
            <a:pPr>
              <a:lnSpc>
                <a:spcPct val="150000"/>
              </a:lnSpc>
            </a:pPr>
            <a:endParaRPr lang="en-US" altLang="ko-KR" sz="100" dirty="0"/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03</a:t>
            </a:r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4000" dirty="0"/>
              <a:t>04</a:t>
            </a:r>
            <a:endParaRPr lang="ko-KR" altLang="en-US" sz="4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5892399" y="1170715"/>
            <a:ext cx="4392000" cy="399600"/>
          </a:xfrm>
        </p:spPr>
        <p:txBody>
          <a:bodyPr/>
          <a:lstStyle/>
          <a:p>
            <a:r>
              <a:rPr lang="ko-KR" altLang="en-US" dirty="0" smtClean="0"/>
              <a:t>적용 </a:t>
            </a:r>
            <a:r>
              <a:rPr lang="ko-KR" altLang="en-US" dirty="0" err="1" smtClean="0"/>
              <a:t>사업군</a:t>
            </a:r>
            <a:r>
              <a:rPr lang="ko-KR" altLang="en-US" dirty="0" smtClean="0"/>
              <a:t> 및 기술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892798" y="1566715"/>
            <a:ext cx="4392000" cy="96422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적용 </a:t>
            </a:r>
            <a:r>
              <a:rPr lang="ko-KR" altLang="en-US" dirty="0" err="1" smtClean="0"/>
              <a:t>사업군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AI </a:t>
            </a:r>
            <a:r>
              <a:rPr lang="ko-KR" altLang="en-US" dirty="0" smtClean="0"/>
              <a:t>기반 데이터 분석 솔루션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AI </a:t>
            </a:r>
            <a:r>
              <a:rPr lang="ko-KR" altLang="en-US" dirty="0" smtClean="0"/>
              <a:t>학습 방법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5892399" y="2603013"/>
            <a:ext cx="4392000" cy="3996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dirty="0" smtClean="0"/>
              <a:t>AI </a:t>
            </a:r>
            <a:r>
              <a:rPr lang="ko-KR" altLang="en-US" dirty="0" smtClean="0"/>
              <a:t>분석 데이터 적용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5892399" y="3002612"/>
            <a:ext cx="4392000" cy="81316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입력 데이터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Window Sliding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데이터 적용 기법</a:t>
            </a:r>
            <a:endParaRPr lang="en-US" altLang="ko-KR" dirty="0" smtClean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5892399" y="4015577"/>
            <a:ext cx="4392000" cy="39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적용 가능성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>
          <a:xfrm>
            <a:off x="5892399" y="4472289"/>
            <a:ext cx="4392000" cy="113401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CNN1D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BLSTM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주식 데이터 예측모델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예측 정확도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5892399" y="5630273"/>
            <a:ext cx="4392000" cy="39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개선 및 확장 방향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>
          <a:xfrm>
            <a:off x="5892399" y="6026479"/>
            <a:ext cx="4392000" cy="558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데이터 개선 방향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확장 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8324" y="1136646"/>
            <a:ext cx="2248768" cy="483923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[ </a:t>
            </a:r>
            <a:r>
              <a:rPr lang="ko-KR" altLang="en-US" sz="2400" b="1" dirty="0" smtClean="0"/>
              <a:t>참  </a:t>
            </a:r>
            <a:r>
              <a:rPr lang="ko-KR" altLang="en-US" sz="2400" b="1" dirty="0"/>
              <a:t>고</a:t>
            </a:r>
            <a:r>
              <a:rPr lang="ko-KR" altLang="en-US" sz="2400" b="1" dirty="0" smtClean="0"/>
              <a:t>  문  헌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4670" y="2132443"/>
            <a:ext cx="7956077" cy="39793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[1] </a:t>
            </a:r>
            <a:r>
              <a:rPr lang="en-US" altLang="ko-KR" dirty="0" err="1" smtClean="0"/>
              <a:t>Sismanoglu</a:t>
            </a:r>
            <a:r>
              <a:rPr lang="en-US" altLang="ko-KR" dirty="0"/>
              <a:t>, </a:t>
            </a:r>
            <a:r>
              <a:rPr lang="en-US" altLang="ko-KR" dirty="0" err="1"/>
              <a:t>Gozde</a:t>
            </a:r>
            <a:r>
              <a:rPr lang="en-US" altLang="ko-KR" dirty="0"/>
              <a:t>, et al. "Deep Learning Based Forecasting in Stock Market with Big Data Analytics." </a:t>
            </a:r>
            <a:r>
              <a:rPr lang="en-US" altLang="ko-KR" i="1" dirty="0"/>
              <a:t>2019 Scientific Meeting on Electrical-Electronics &amp; Biomedical Engineering and Computer Science (EBBT)</a:t>
            </a:r>
            <a:r>
              <a:rPr lang="en-US" altLang="ko-KR" dirty="0"/>
              <a:t>. IEEE, 2019.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314670" y="5297911"/>
            <a:ext cx="7956077" cy="397152"/>
          </a:xfrm>
        </p:spPr>
        <p:txBody>
          <a:bodyPr>
            <a:noAutofit/>
          </a:bodyPr>
          <a:lstStyle/>
          <a:p>
            <a:r>
              <a:rPr lang="en-US" altLang="ko-KR" sz="1100" dirty="0" smtClean="0"/>
              <a:t>[6] Stock prediction based on random forest and LSTM neural network Yilin Ma, </a:t>
            </a:r>
            <a:r>
              <a:rPr lang="en-US" altLang="ko-KR" sz="1100" dirty="0" err="1" smtClean="0"/>
              <a:t>Ruizhu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Han </a:t>
            </a:r>
            <a:r>
              <a:rPr lang="en-US" altLang="ko-KR" sz="1100" dirty="0" err="1" smtClean="0"/>
              <a:t>Xiaoling</a:t>
            </a:r>
            <a:r>
              <a:rPr lang="en-US" altLang="ko-KR" sz="1100" dirty="0" smtClean="0"/>
              <a:t> Fu, </a:t>
            </a:r>
            <a:r>
              <a:rPr lang="ko-KR" altLang="en-US" sz="1100" dirty="0" smtClean="0"/>
              <a:t>제어로봇시스템학회 국제학술대회 논문집</a:t>
            </a:r>
            <a:endParaRPr lang="ko-KR" altLang="en-US" sz="11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14670" y="2728923"/>
            <a:ext cx="7956077" cy="397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457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[2] </a:t>
            </a:r>
            <a:r>
              <a:rPr lang="en-US" altLang="ko-KR" dirty="0" err="1"/>
              <a:t>Jothimani</a:t>
            </a:r>
            <a:r>
              <a:rPr lang="en-US" altLang="ko-KR" dirty="0"/>
              <a:t>, </a:t>
            </a:r>
            <a:r>
              <a:rPr lang="en-US" altLang="ko-KR" dirty="0" err="1"/>
              <a:t>Dhanya</a:t>
            </a:r>
            <a:r>
              <a:rPr lang="en-US" altLang="ko-KR" dirty="0"/>
              <a:t>, and </a:t>
            </a:r>
            <a:r>
              <a:rPr lang="en-US" altLang="ko-KR" dirty="0" err="1"/>
              <a:t>Ayse</a:t>
            </a:r>
            <a:r>
              <a:rPr lang="en-US" altLang="ko-KR" dirty="0"/>
              <a:t> </a:t>
            </a:r>
            <a:r>
              <a:rPr lang="en-US" altLang="ko-KR" dirty="0" err="1"/>
              <a:t>Bener</a:t>
            </a:r>
            <a:r>
              <a:rPr lang="en-US" altLang="ko-KR" dirty="0"/>
              <a:t>. "Risk Parity Models for Portfolio Optimization: A Study of the Toronto Stock Exchange." </a:t>
            </a:r>
            <a:r>
              <a:rPr lang="en-US" altLang="ko-KR" i="1" dirty="0"/>
              <a:t>2019 International Conference on Deep Learning and Machine Learning in Emerging Applications (Deep-ML)</a:t>
            </a:r>
            <a:r>
              <a:rPr lang="en-US" altLang="ko-KR" dirty="0"/>
              <a:t>. IEEE, 2019.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314670" y="3320785"/>
            <a:ext cx="7956077" cy="397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457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[3] </a:t>
            </a:r>
            <a:r>
              <a:rPr lang="en-US" altLang="ko-KR" dirty="0"/>
              <a:t>Gao, </a:t>
            </a:r>
            <a:r>
              <a:rPr lang="en-US" altLang="ko-KR" dirty="0" err="1"/>
              <a:t>Tingwei</a:t>
            </a:r>
            <a:r>
              <a:rPr lang="en-US" altLang="ko-KR" dirty="0"/>
              <a:t>, et al. "Deep learning with stock indicators and two-dimensional principal component analysis for closing price prediction system." </a:t>
            </a:r>
            <a:r>
              <a:rPr lang="en-US" altLang="ko-KR" i="1" dirty="0"/>
              <a:t>2016 7th IEEE International Conference on Software Engineering and Service Science (ICSESS)</a:t>
            </a:r>
            <a:r>
              <a:rPr lang="en-US" altLang="ko-KR" dirty="0"/>
              <a:t>. IEEE, 2016.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314670" y="3917265"/>
            <a:ext cx="7956077" cy="49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457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[4] </a:t>
            </a:r>
            <a:r>
              <a:rPr lang="en-US" altLang="ko-KR" dirty="0" err="1"/>
              <a:t>Sanboon</a:t>
            </a:r>
            <a:r>
              <a:rPr lang="en-US" altLang="ko-KR" dirty="0"/>
              <a:t>, </a:t>
            </a:r>
            <a:r>
              <a:rPr lang="en-US" altLang="ko-KR" dirty="0" err="1"/>
              <a:t>Thaloengpattarakoon</a:t>
            </a:r>
            <a:r>
              <a:rPr lang="en-US" altLang="ko-KR" dirty="0"/>
              <a:t>, </a:t>
            </a:r>
            <a:r>
              <a:rPr lang="en-US" altLang="ko-KR" dirty="0" err="1"/>
              <a:t>Kamol</a:t>
            </a:r>
            <a:r>
              <a:rPr lang="en-US" altLang="ko-KR" dirty="0"/>
              <a:t> </a:t>
            </a:r>
            <a:r>
              <a:rPr lang="en-US" altLang="ko-KR" dirty="0" err="1"/>
              <a:t>Keatruangkamala</a:t>
            </a:r>
            <a:r>
              <a:rPr lang="en-US" altLang="ko-KR" dirty="0"/>
              <a:t>, and </a:t>
            </a:r>
            <a:r>
              <a:rPr lang="en-US" altLang="ko-KR" dirty="0" err="1"/>
              <a:t>Saichon</a:t>
            </a:r>
            <a:r>
              <a:rPr lang="en-US" altLang="ko-KR" dirty="0"/>
              <a:t> </a:t>
            </a:r>
            <a:r>
              <a:rPr lang="en-US" altLang="ko-KR" dirty="0" err="1"/>
              <a:t>Jaiyen</a:t>
            </a:r>
            <a:r>
              <a:rPr lang="en-US" altLang="ko-KR" dirty="0"/>
              <a:t>. "A Deep Learning Model for Predicting Buy and Sell Recommendations in Stock Exchange of Thailand using Long Short-Term Memory." </a:t>
            </a:r>
            <a:r>
              <a:rPr lang="en-US" altLang="ko-KR" i="1" dirty="0"/>
              <a:t>2019 IEEE 4th International Conference on Computer and Communication Systems (ICCCS)</a:t>
            </a:r>
            <a:r>
              <a:rPr lang="en-US" altLang="ko-KR" dirty="0"/>
              <a:t>. IEEE, 2019.</a:t>
            </a:r>
            <a:endParaRPr lang="ko-KR" altLang="en-US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314670" y="4607588"/>
            <a:ext cx="7956077" cy="49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457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[5] </a:t>
            </a:r>
            <a:r>
              <a:rPr lang="en-US" altLang="ko-KR" sz="1100" dirty="0"/>
              <a:t>Cheng, Li-Chen, Yu-Hsiang Huang, and Mu-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 Wu. "Applied attention-based LSTM neural networks in stock prediction." </a:t>
            </a:r>
            <a:r>
              <a:rPr lang="en-US" altLang="ko-KR" sz="1100" i="1" dirty="0"/>
              <a:t>2018 IEEE International Conference on Big Data (Big Data)</a:t>
            </a:r>
            <a:r>
              <a:rPr lang="en-US" altLang="ko-KR" sz="1100" dirty="0"/>
              <a:t>. IEEE, 2018.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950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76775" y="2188735"/>
            <a:ext cx="5852160" cy="1989871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적용 기술 및 </a:t>
            </a:r>
            <a:r>
              <a:rPr lang="ko-KR" altLang="en-US" sz="5400" dirty="0" err="1" smtClean="0"/>
              <a:t>사업군</a:t>
            </a:r>
            <a:endParaRPr lang="ko-KR" altLang="en-US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206240" y="4716734"/>
            <a:ext cx="4991100" cy="18722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적용 </a:t>
            </a:r>
            <a:r>
              <a:rPr lang="ko-KR" altLang="en-US" sz="1800" dirty="0" err="1" smtClean="0">
                <a:latin typeface="다키 L" pitchFamily="2" charset="-127"/>
                <a:ea typeface="다키 L" pitchFamily="2" charset="-127"/>
              </a:rPr>
              <a:t>사업</a:t>
            </a:r>
            <a:r>
              <a:rPr lang="ko-KR" altLang="en-US" sz="1800" dirty="0" err="1">
                <a:latin typeface="다키 L" pitchFamily="2" charset="-127"/>
                <a:ea typeface="다키 L" pitchFamily="2" charset="-127"/>
              </a:rPr>
              <a:t>군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기반 데이터 분석 솔루션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학습 방법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4252" y="4716734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14252" y="6588942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적용 </a:t>
            </a:r>
            <a:r>
              <a:rPr lang="ko-KR" altLang="en-US" dirty="0" err="1" smtClean="0"/>
              <a:t>사업군</a:t>
            </a:r>
            <a:r>
              <a:rPr lang="ko-KR" altLang="en-US" dirty="0"/>
              <a:t> 및 기술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적용 </a:t>
            </a:r>
            <a:r>
              <a:rPr lang="ko-KR" altLang="en-US" dirty="0" err="1" smtClean="0"/>
              <a:t>사업군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35732"/>
            <a:ext cx="7956884" cy="9285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매매 </a:t>
            </a:r>
            <a:r>
              <a:rPr lang="ko-KR" altLang="en-US" dirty="0"/>
              <a:t>중개 </a:t>
            </a:r>
            <a:r>
              <a:rPr lang="ko-KR" altLang="en-US" dirty="0" smtClean="0"/>
              <a:t>업무 </a:t>
            </a:r>
            <a:r>
              <a:rPr lang="en-US" altLang="ko-KR" dirty="0" smtClean="0"/>
              <a:t>(Brokerage)</a:t>
            </a:r>
          </a:p>
          <a:p>
            <a:r>
              <a:rPr lang="ko-KR" altLang="en-US" dirty="0"/>
              <a:t>자기 매매 업무 </a:t>
            </a:r>
            <a:r>
              <a:rPr lang="en-US" altLang="ko-KR" dirty="0"/>
              <a:t>(Dealing)</a:t>
            </a:r>
          </a:p>
          <a:p>
            <a:r>
              <a:rPr lang="ko-KR" altLang="en-US" dirty="0" smtClean="0"/>
              <a:t>투자 은행 업무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UnderWriting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6918240" y="6231935"/>
            <a:ext cx="2073789" cy="35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</a:rPr>
              <a:t>투자 은행 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업무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>
          <a:xfrm>
            <a:off x="4556624" y="6230360"/>
            <a:ext cx="1949208" cy="360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자기 매매 업무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2070427" y="6231903"/>
            <a:ext cx="2073789" cy="35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매매 중개 업무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6" y="1775767"/>
            <a:ext cx="8934450" cy="42291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51026" y="2361365"/>
            <a:ext cx="1819746" cy="1794176"/>
          </a:xfrm>
          <a:prstGeom prst="rect">
            <a:avLst/>
          </a:prstGeom>
          <a:noFill/>
          <a:ln w="381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20364" y="6093075"/>
            <a:ext cx="6707813" cy="6346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70427" y="6212254"/>
            <a:ext cx="4094982" cy="36007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18240" y="6212253"/>
            <a:ext cx="1537697" cy="36007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292160" y="6382693"/>
            <a:ext cx="47078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적용 </a:t>
            </a:r>
            <a:r>
              <a:rPr lang="ko-KR" altLang="en-US" dirty="0" err="1"/>
              <a:t>사업군</a:t>
            </a:r>
            <a:r>
              <a:rPr lang="ko-KR" altLang="en-US" dirty="0"/>
              <a:t> 및 기술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기반 데이터 분석 기법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Learning : </a:t>
            </a:r>
            <a:r>
              <a:rPr lang="ko-KR" altLang="en-US" dirty="0" smtClean="0"/>
              <a:t>심층 신경망 알고리즘 활용 데이터 예측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9618" y="2992886"/>
            <a:ext cx="9630032" cy="3797643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09521" y="3350369"/>
            <a:ext cx="7801232" cy="3275403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5153" y="3946008"/>
            <a:ext cx="6573793" cy="25561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68116" y="2808454"/>
            <a:ext cx="36328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다키 M" pitchFamily="2" charset="-127"/>
                <a:ea typeface="다키 M" pitchFamily="2" charset="-127"/>
              </a:rPr>
              <a:t>인간의 지적 능력을 컴퓨터를 통해 구현하는 기술</a:t>
            </a:r>
            <a:r>
              <a:rPr lang="ko-KR" altLang="en-US" sz="1200" b="1" dirty="0" smtClean="0">
                <a:latin typeface="다키 M" pitchFamily="2" charset="-127"/>
                <a:ea typeface="다키 M" pitchFamily="2" charset="-127"/>
              </a:rPr>
              <a:t> </a:t>
            </a:r>
            <a:endParaRPr lang="ko-KR" altLang="en-US" sz="1200" b="1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8116" y="2467341"/>
            <a:ext cx="29820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A</a:t>
            </a:r>
            <a:r>
              <a:rPr lang="en-US" altLang="ko-KR" b="1" dirty="0">
                <a:latin typeface="다키 M" pitchFamily="2" charset="-127"/>
                <a:ea typeface="다키 M" pitchFamily="2" charset="-127"/>
              </a:rPr>
              <a:t>rtificial </a:t>
            </a:r>
            <a:r>
              <a:rPr lang="en-US" altLang="ko-KR" b="1" dirty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I</a:t>
            </a:r>
            <a:r>
              <a:rPr lang="en-US" altLang="ko-KR" b="1" dirty="0">
                <a:latin typeface="다키 M" pitchFamily="2" charset="-127"/>
                <a:ea typeface="다키 M" pitchFamily="2" charset="-127"/>
              </a:rPr>
              <a:t>ntelligence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083" y="3520108"/>
            <a:ext cx="8237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다키 M" pitchFamily="2" charset="-127"/>
                <a:ea typeface="다키 M" pitchFamily="2" charset="-127"/>
              </a:rPr>
              <a:t>전문가 </a:t>
            </a:r>
            <a:endParaRPr lang="en-US" altLang="ko-KR" sz="1400" b="1" dirty="0" smtClean="0">
              <a:latin typeface="다키 M" pitchFamily="2" charset="-127"/>
              <a:ea typeface="다키 M" pitchFamily="2" charset="-127"/>
            </a:endParaRPr>
          </a:p>
          <a:p>
            <a:r>
              <a:rPr lang="ko-KR" altLang="en-US" sz="1400" b="1" dirty="0" smtClean="0">
                <a:latin typeface="다키 M" pitchFamily="2" charset="-127"/>
                <a:ea typeface="다키 M" pitchFamily="2" charset="-127"/>
              </a:rPr>
              <a:t>시스템</a:t>
            </a:r>
            <a:endParaRPr lang="ko-KR" altLang="en-US" sz="1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4376" y="4719466"/>
            <a:ext cx="1021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다키 M" pitchFamily="2" charset="-127"/>
                <a:ea typeface="다키 M" pitchFamily="2" charset="-127"/>
              </a:rPr>
              <a:t>규칙 기반 시스템</a:t>
            </a:r>
            <a:endParaRPr lang="ko-KR" altLang="en-US" sz="1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8376" y="3697089"/>
            <a:ext cx="9967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다키 M" pitchFamily="2" charset="-127"/>
                <a:ea typeface="다키 M" pitchFamily="2" charset="-127"/>
              </a:rPr>
              <a:t>결정 트리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4851" y="4454851"/>
            <a:ext cx="8649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다키 M" pitchFamily="2" charset="-127"/>
                <a:ea typeface="다키 M" pitchFamily="2" charset="-127"/>
              </a:rPr>
              <a:t>선형 회귀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08374" y="5242686"/>
            <a:ext cx="8649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다키 M" pitchFamily="2" charset="-127"/>
                <a:ea typeface="다키 M" pitchFamily="2" charset="-127"/>
              </a:rPr>
              <a:t>퍼셉트론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8030" y="3101322"/>
            <a:ext cx="2141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M</a:t>
            </a:r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achine </a:t>
            </a:r>
            <a:r>
              <a:rPr lang="en-US" altLang="ko-KR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L</a:t>
            </a:r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earning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3966" y="3168713"/>
            <a:ext cx="47532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다키 M" pitchFamily="2" charset="-127"/>
                <a:ea typeface="다키 M" pitchFamily="2" charset="-127"/>
              </a:rPr>
              <a:t>컴퓨터가 데이터를 통해 스스로 학습하여 예측이나 판단하는 기술 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8808" y="3727556"/>
            <a:ext cx="18287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D</a:t>
            </a:r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eep </a:t>
            </a:r>
            <a:r>
              <a:rPr lang="en-US" altLang="ko-KR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L</a:t>
            </a:r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earning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9350" y="3803195"/>
            <a:ext cx="36781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심층 신경망 알고리즘을 활용하는 </a:t>
            </a:r>
            <a:r>
              <a:rPr lang="en-US" altLang="ko-KR" sz="1200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ML</a:t>
            </a:r>
            <a:r>
              <a:rPr lang="ko-KR" altLang="en-US" sz="1200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의 기술 </a:t>
            </a:r>
            <a:endParaRPr lang="ko-KR" altLang="en-US" sz="1200" b="1" dirty="0">
              <a:solidFill>
                <a:srgbClr val="FF0000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4310" y="4603104"/>
            <a:ext cx="17217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다키 M" pitchFamily="2" charset="-127"/>
                <a:ea typeface="다키 M" pitchFamily="2" charset="-127"/>
              </a:rPr>
              <a:t>합성곱</a:t>
            </a:r>
            <a:r>
              <a:rPr lang="ko-KR" altLang="en-US" sz="1200" b="1" dirty="0" smtClean="0">
                <a:latin typeface="다키 M" pitchFamily="2" charset="-127"/>
                <a:ea typeface="다키 M" pitchFamily="2" charset="-127"/>
              </a:rPr>
              <a:t> 신경망</a:t>
            </a:r>
            <a:r>
              <a:rPr lang="en-US" altLang="ko-KR" sz="1200" b="1" dirty="0" smtClean="0">
                <a:latin typeface="다키 M" pitchFamily="2" charset="-127"/>
                <a:ea typeface="다키 M" pitchFamily="2" charset="-127"/>
              </a:rPr>
              <a:t>(CNN)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72138" y="4603104"/>
            <a:ext cx="17217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다키 M" pitchFamily="2" charset="-127"/>
                <a:ea typeface="다키 M" pitchFamily="2" charset="-127"/>
              </a:rPr>
              <a:t>순환 신경망</a:t>
            </a:r>
            <a:r>
              <a:rPr lang="en-US" altLang="ko-KR" sz="1200" b="1" dirty="0" smtClean="0">
                <a:latin typeface="다키 M" pitchFamily="2" charset="-127"/>
                <a:ea typeface="다키 M" pitchFamily="2" charset="-127"/>
              </a:rPr>
              <a:t>(RNN)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31195" y="5301121"/>
            <a:ext cx="17217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다키 M" pitchFamily="2" charset="-127"/>
                <a:ea typeface="다키 M" pitchFamily="2" charset="-127"/>
              </a:rPr>
              <a:t>심층 강화학습</a:t>
            </a:r>
            <a:r>
              <a:rPr lang="en-US" altLang="ko-KR" sz="1200" b="1" dirty="0" smtClean="0">
                <a:latin typeface="다키 M" pitchFamily="2" charset="-127"/>
                <a:ea typeface="다키 M" pitchFamily="2" charset="-127"/>
              </a:rPr>
              <a:t>(DRL)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0245" y="5245781"/>
            <a:ext cx="1410868" cy="390663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50213" y="4572242"/>
            <a:ext cx="3736512" cy="30277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학습방법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8530040" cy="8352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50646E"/>
                </a:solidFill>
              </a:rPr>
              <a:t>지도 학습 </a:t>
            </a:r>
            <a:r>
              <a:rPr lang="en-US" altLang="ko-KR" sz="1600" b="1" dirty="0" smtClean="0">
                <a:solidFill>
                  <a:srgbClr val="50646E"/>
                </a:solidFill>
              </a:rPr>
              <a:t>(Supervised Learning)</a:t>
            </a:r>
            <a:r>
              <a:rPr lang="en-US" altLang="ko-KR" sz="1600" dirty="0" smtClean="0">
                <a:solidFill>
                  <a:srgbClr val="50646E"/>
                </a:solidFill>
              </a:rPr>
              <a:t>	: </a:t>
            </a:r>
            <a:r>
              <a:rPr lang="ko-KR" altLang="en-US" sz="1600" dirty="0" smtClean="0">
                <a:solidFill>
                  <a:srgbClr val="50646E"/>
                </a:solidFill>
              </a:rPr>
              <a:t>데이터에 정답을 주고 학습시키는 방법</a:t>
            </a:r>
            <a:endParaRPr lang="en-US" altLang="ko-KR" sz="1600" dirty="0" smtClean="0">
              <a:solidFill>
                <a:srgbClr val="50646E"/>
              </a:solidFill>
            </a:endParaRPr>
          </a:p>
          <a:p>
            <a:pPr defTabSz="914400"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50646E"/>
                </a:solidFill>
              </a:rPr>
              <a:t>준지도</a:t>
            </a:r>
            <a:r>
              <a:rPr lang="en-US" altLang="ko-KR" sz="1600" b="1" dirty="0" smtClean="0">
                <a:solidFill>
                  <a:srgbClr val="50646E"/>
                </a:solidFill>
              </a:rPr>
              <a:t> </a:t>
            </a:r>
            <a:r>
              <a:rPr lang="ko-KR" altLang="en-US" sz="1600" b="1" dirty="0" smtClean="0">
                <a:solidFill>
                  <a:srgbClr val="50646E"/>
                </a:solidFill>
              </a:rPr>
              <a:t>학습 </a:t>
            </a:r>
            <a:r>
              <a:rPr lang="en-US" altLang="ko-KR" sz="1600" b="1" dirty="0" smtClean="0">
                <a:solidFill>
                  <a:srgbClr val="50646E"/>
                </a:solidFill>
              </a:rPr>
              <a:t>(Semi Learning)</a:t>
            </a:r>
            <a:r>
              <a:rPr lang="en-US" altLang="ko-KR" sz="1600" dirty="0" smtClean="0">
                <a:solidFill>
                  <a:srgbClr val="50646E"/>
                </a:solidFill>
              </a:rPr>
              <a:t>		: </a:t>
            </a:r>
            <a:r>
              <a:rPr lang="ko-KR" altLang="en-US" sz="1600" dirty="0" smtClean="0">
                <a:solidFill>
                  <a:srgbClr val="50646E"/>
                </a:solidFill>
              </a:rPr>
              <a:t>정답과 정답이 주어지지 않은 데이터 활용 학습방법</a:t>
            </a:r>
            <a:endParaRPr lang="en-US" altLang="ko-KR" sz="1600" dirty="0" smtClean="0">
              <a:solidFill>
                <a:srgbClr val="50646E"/>
              </a:solidFill>
            </a:endParaRPr>
          </a:p>
          <a:p>
            <a:pPr defTabSz="914400"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50646E"/>
                </a:solidFill>
              </a:rPr>
              <a:t>비지도 학습 </a:t>
            </a:r>
            <a:r>
              <a:rPr lang="en-US" altLang="ko-KR" sz="1600" b="1" dirty="0" smtClean="0">
                <a:solidFill>
                  <a:srgbClr val="50646E"/>
                </a:solidFill>
              </a:rPr>
              <a:t>(Unsupervised Learning)</a:t>
            </a:r>
            <a:r>
              <a:rPr lang="en-US" altLang="ko-KR" sz="1600" dirty="0" smtClean="0">
                <a:solidFill>
                  <a:srgbClr val="50646E"/>
                </a:solidFill>
              </a:rPr>
              <a:t>	: </a:t>
            </a:r>
            <a:r>
              <a:rPr lang="ko-KR" altLang="en-US" sz="1600" dirty="0" smtClean="0">
                <a:solidFill>
                  <a:srgbClr val="50646E"/>
                </a:solidFill>
              </a:rPr>
              <a:t>데이터에 답을 주지 않고 학습시키는 방법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19" y="1974953"/>
            <a:ext cx="8169198" cy="476993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40899" y="1938756"/>
            <a:ext cx="9485746" cy="512639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8034" y="2646052"/>
            <a:ext cx="8921579" cy="131233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적용 </a:t>
            </a:r>
            <a:r>
              <a:rPr lang="ko-KR" altLang="en-US" dirty="0" err="1"/>
              <a:t>사업군</a:t>
            </a:r>
            <a:r>
              <a:rPr lang="ko-KR" altLang="en-US" dirty="0"/>
              <a:t> 및 기술 </a:t>
            </a:r>
          </a:p>
        </p:txBody>
      </p: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620" y="2261163"/>
            <a:ext cx="6007849" cy="1989871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AI </a:t>
            </a:r>
            <a:r>
              <a:rPr lang="ko-KR" altLang="en-US" sz="4400" dirty="0" smtClean="0"/>
              <a:t>분석 데이터 적용 기법</a:t>
            </a:r>
            <a:endParaRPr lang="ko-KR" altLang="en-US" sz="4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206240" y="4716734"/>
            <a:ext cx="4991100" cy="18722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1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) </a:t>
            </a:r>
            <a:r>
              <a:rPr lang="ko-KR" altLang="en-US" sz="1800" dirty="0">
                <a:latin typeface="다키 L" pitchFamily="2" charset="-127"/>
                <a:ea typeface="다키 L" pitchFamily="2" charset="-127"/>
              </a:rPr>
              <a:t>입력 데이터</a:t>
            </a:r>
            <a:endParaRPr lang="en-US" altLang="ko-KR" sz="1800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다키 L" pitchFamily="2" charset="-127"/>
                <a:ea typeface="다키 L" pitchFamily="2" charset="-127"/>
              </a:rPr>
              <a:t>2</a:t>
            </a: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) Window Sliding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sz="1800" dirty="0" smtClean="0">
                <a:latin typeface="다키 L" pitchFamily="2" charset="-127"/>
                <a:ea typeface="다키 L" pitchFamily="2" charset="-127"/>
              </a:rPr>
              <a:t>데이터 </a:t>
            </a:r>
            <a:r>
              <a:rPr lang="ko-KR" altLang="en-US" sz="1800" dirty="0">
                <a:latin typeface="다키 L" pitchFamily="2" charset="-127"/>
                <a:ea typeface="다키 L" pitchFamily="2" charset="-127"/>
              </a:rPr>
              <a:t>적용 기법</a:t>
            </a:r>
            <a:endParaRPr lang="en-US" altLang="ko-KR" sz="1800" dirty="0" smtClean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4252" y="4716734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14252" y="6588942"/>
            <a:ext cx="3420380" cy="0"/>
          </a:xfrm>
          <a:prstGeom prst="line">
            <a:avLst/>
          </a:prstGeom>
          <a:ln w="12700"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87217" y="250567"/>
            <a:ext cx="3125220" cy="39797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AI </a:t>
            </a:r>
            <a:r>
              <a:rPr lang="ko-KR" altLang="en-US" sz="2000" dirty="0"/>
              <a:t>분석 </a:t>
            </a:r>
            <a:r>
              <a:rPr lang="ko-KR" altLang="en-US" sz="2000" dirty="0" smtClean="0"/>
              <a:t>데이터 적용 </a:t>
            </a:r>
            <a:r>
              <a:rPr lang="ko-KR" altLang="en-US" sz="2000" dirty="0"/>
              <a:t>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입력 데이터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Bitcoin </a:t>
            </a:r>
            <a:r>
              <a:rPr lang="ko-KR" altLang="en-US" dirty="0" smtClean="0"/>
              <a:t>데이터와 </a:t>
            </a:r>
            <a:r>
              <a:rPr lang="en-US" altLang="ko-KR" dirty="0" smtClean="0"/>
              <a:t>Gold price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00241"/>
              </p:ext>
            </p:extLst>
          </p:nvPr>
        </p:nvGraphicFramePr>
        <p:xfrm>
          <a:off x="425515" y="1593406"/>
          <a:ext cx="9378961" cy="2995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573"/>
                <a:gridCol w="554573"/>
                <a:gridCol w="554573"/>
                <a:gridCol w="554573"/>
                <a:gridCol w="554573"/>
                <a:gridCol w="554573"/>
                <a:gridCol w="554573"/>
                <a:gridCol w="798628"/>
                <a:gridCol w="515916"/>
                <a:gridCol w="554573"/>
                <a:gridCol w="554573"/>
                <a:gridCol w="554573"/>
                <a:gridCol w="554573"/>
                <a:gridCol w="554573"/>
                <a:gridCol w="854968"/>
                <a:gridCol w="554573"/>
              </a:tblGrid>
              <a:tr h="41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Year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open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high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low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close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volume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market cap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change percent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effectLst/>
                        </a:rPr>
                        <a:t>G-open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effectLst/>
                        </a:rPr>
                        <a:t>G-high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</a:rPr>
                        <a:t>G</a:t>
                      </a:r>
                      <a:r>
                        <a:rPr lang="en-US" sz="900" b="1" u="none" strike="noStrike" dirty="0" smtClean="0">
                          <a:effectLst/>
                        </a:rPr>
                        <a:t>-low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</a:rPr>
                        <a:t>G-</a:t>
                      </a:r>
                      <a:r>
                        <a:rPr lang="en-US" sz="900" b="1" u="none" strike="noStrike" dirty="0" smtClean="0">
                          <a:effectLst/>
                        </a:rPr>
                        <a:t>value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</a:rPr>
                        <a:t>G</a:t>
                      </a:r>
                      <a:r>
                        <a:rPr lang="en-US" sz="900" b="1" u="none" strike="noStrike" dirty="0" smtClean="0">
                          <a:effectLst/>
                        </a:rPr>
                        <a:t>-percent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timestamp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LABEL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2013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135.3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135.98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132.1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134.21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1.49E+09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1467.40 </a:t>
                      </a:r>
                      <a:endParaRPr lang="en-US" altLang="ko-KR" sz="1050" b="0" i="0" u="none" strike="noStrike">
                        <a:solidFill>
                          <a:srgbClr val="0EA6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1462.70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1475.50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1462.30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0.27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0.95%</a:t>
                      </a:r>
                      <a:endParaRPr lang="en-US" altLang="ko-KR" sz="1050" b="1" i="0" u="none" strike="noStrike">
                        <a:solidFill>
                          <a:srgbClr val="0EA6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2013-04-28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2013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134.44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147.49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144.54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1.6E+09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0.000774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1472.20 </a:t>
                      </a:r>
                      <a:endParaRPr lang="en-US" altLang="ko-KR" sz="1050" b="0" i="0" u="none" strike="noStrike">
                        <a:solidFill>
                          <a:srgbClr val="0EA6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1471.10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1476.60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1461.00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0.53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0.33%</a:t>
                      </a:r>
                      <a:endParaRPr lang="en-US" altLang="ko-KR" sz="1050" b="1" i="0" u="none" strike="noStrike">
                        <a:solidFill>
                          <a:srgbClr val="0EA6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2013-04-29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144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146.93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134.05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139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1.54E+09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0.00038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1446.30 </a:t>
                      </a:r>
                      <a:endParaRPr lang="en-US" altLang="ko-KR" sz="105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1475.80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1477.10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1440.00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0.13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-1.76%</a:t>
                      </a:r>
                      <a:endParaRPr lang="en-US" altLang="ko-KR" sz="1050" b="1" i="0" u="none" strike="noStrike">
                        <a:solidFill>
                          <a:srgbClr val="FF00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2013-04-30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139.89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107.72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116.99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1.3E+09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-0.00158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1467.70 </a:t>
                      </a:r>
                      <a:endParaRPr lang="en-US" altLang="ko-KR" sz="1050" b="0" i="0" u="none" strike="noStrike">
                        <a:solidFill>
                          <a:srgbClr val="0EA6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1459.00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1471.20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1453.50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0.24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1.48%</a:t>
                      </a:r>
                      <a:endParaRPr lang="en-US" altLang="ko-KR" sz="1050" b="1" i="0" u="none" strike="noStrike">
                        <a:solidFill>
                          <a:srgbClr val="0EA6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2013-05-01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116.38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125.6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92.28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105.21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1.17E+09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-0.001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1464.30 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1465.50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1487.10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1461.40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0.07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-0.23%</a:t>
                      </a:r>
                      <a:endParaRPr lang="en-US" altLang="ko-KR" sz="1050" b="1" i="0" u="none" strike="noStrike">
                        <a:solidFill>
                          <a:srgbClr val="FF00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2013-05-02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106.25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108.13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79.1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97.75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1.09E+09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-0.00071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1468.10 </a:t>
                      </a:r>
                      <a:endParaRPr lang="en-US" altLang="ko-KR" sz="1050" b="0" i="0" u="none" strike="noStrike">
                        <a:solidFill>
                          <a:srgbClr val="0EA6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1468.10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1477.20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1466.80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0.03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0.26%</a:t>
                      </a:r>
                      <a:endParaRPr lang="en-US" altLang="ko-KR" sz="1050" b="1" i="0" u="none" strike="noStrike">
                        <a:solidFill>
                          <a:srgbClr val="0EA6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2013-05-03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98.1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92.5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112.5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1.25E+09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0.001513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1449.00 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1462.00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1466.20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1441.20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0.09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-1.30%</a:t>
                      </a:r>
                      <a:endParaRPr lang="en-US" altLang="ko-KR" sz="1050" b="1" i="0" u="none" strike="noStrike">
                        <a:solidFill>
                          <a:srgbClr val="FF00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2013-05-04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112.9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118.8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107.14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115.91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1.29E+09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0.000307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1473.90 </a:t>
                      </a:r>
                      <a:endParaRPr lang="en-US" altLang="ko-KR" sz="1050" b="0" i="0" u="none" strike="noStrike">
                        <a:solidFill>
                          <a:srgbClr val="0EA6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1455.50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1474.70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1450.70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0.08 </a:t>
                      </a:r>
                      <a:endParaRPr lang="en-US" altLang="ko-KR" sz="105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1.72%</a:t>
                      </a:r>
                      <a:endParaRPr lang="en-US" altLang="ko-KR" sz="1050" b="1" i="0" u="none" strike="noStrike" dirty="0">
                        <a:solidFill>
                          <a:srgbClr val="0EA6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2013-05-05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115.98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124.66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106.64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112.3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1.25E+09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-0.00031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1468.80 </a:t>
                      </a:r>
                      <a:endParaRPr lang="en-US" altLang="ko-KR" sz="105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1471.20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1473.40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1453.00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0.03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 dirty="0">
                          <a:effectLst/>
                        </a:rPr>
                        <a:t>-0.35%</a:t>
                      </a:r>
                      <a:endParaRPr lang="en-US" altLang="ko-KR" sz="1050" b="1" i="0" u="none" strike="noStrike" dirty="0">
                        <a:solidFill>
                          <a:srgbClr val="FF00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2013-05-06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  <a:tr h="2578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2013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112.25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113.44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97.7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111.5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1.24E+09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-6.75E-05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1436.80 </a:t>
                      </a:r>
                      <a:endParaRPr lang="en-US" altLang="ko-KR" sz="105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1455.60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1459.30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1423.00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0.57 </a:t>
                      </a:r>
                      <a:endParaRPr lang="en-US" altLang="ko-KR" sz="105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u="none" strike="noStrike">
                          <a:effectLst/>
                        </a:rPr>
                        <a:t>-2.18%</a:t>
                      </a:r>
                      <a:endParaRPr lang="en-US" altLang="ko-KR" sz="1050" b="1" i="0" u="none" strike="noStrike">
                        <a:solidFill>
                          <a:srgbClr val="FF0000"/>
                        </a:solidFill>
                        <a:effectLst/>
                        <a:latin typeface="Inherit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2013-05-07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7" marR="7577" marT="7577" marB="0" anchor="ctr"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425515" y="4815748"/>
            <a:ext cx="9899585" cy="1761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Input Data</a:t>
            </a:r>
            <a:r>
              <a:rPr lang="en-US" altLang="ko-KR" sz="2000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b="1" dirty="0" smtClean="0"/>
              <a:t>Dollar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)</a:t>
            </a:r>
            <a:endParaRPr lang="en-US" altLang="ko-KR" sz="2000" dirty="0" smtClean="0"/>
          </a:p>
          <a:p>
            <a:r>
              <a:rPr lang="en-US" altLang="ko-KR" sz="2000" dirty="0" smtClean="0"/>
              <a:t>     	-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Bitcoin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시가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거래량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시가총액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증감률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추정 가치</a:t>
            </a:r>
            <a:endParaRPr lang="en-US" altLang="ko-KR" sz="2000" dirty="0" smtClean="0"/>
          </a:p>
          <a:p>
            <a:endParaRPr lang="en-US" altLang="ko-KR" sz="4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	- </a:t>
            </a:r>
            <a:r>
              <a:rPr lang="en-US" altLang="ko-KR" sz="2000" b="1" dirty="0">
                <a:solidFill>
                  <a:srgbClr val="FF0000"/>
                </a:solidFill>
              </a:rPr>
              <a:t>Gold price </a:t>
            </a:r>
            <a:r>
              <a:rPr lang="en-US" altLang="ko-KR" sz="2000" dirty="0" smtClean="0"/>
              <a:t>	: </a:t>
            </a:r>
            <a:r>
              <a:rPr lang="ko-KR" altLang="en-US" sz="2000" dirty="0"/>
              <a:t>시가</a:t>
            </a:r>
            <a:r>
              <a:rPr lang="en-US" altLang="ko-KR" sz="2000" dirty="0"/>
              <a:t>, </a:t>
            </a:r>
            <a:r>
              <a:rPr lang="ko-KR" altLang="en-US" sz="2000" dirty="0"/>
              <a:t>고가</a:t>
            </a:r>
            <a:r>
              <a:rPr lang="en-US" altLang="ko-KR" sz="2000" dirty="0"/>
              <a:t>, </a:t>
            </a:r>
            <a:r>
              <a:rPr lang="ko-KR" altLang="en-US" sz="2000" dirty="0"/>
              <a:t>저가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추정 가치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증감률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38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641125" y="250567"/>
            <a:ext cx="2971311" cy="39797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AI </a:t>
            </a:r>
            <a:r>
              <a:rPr lang="ko-KR" altLang="en-US" sz="2000" dirty="0"/>
              <a:t>분석 데이터 적용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Window Sliding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8530040" cy="43818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b="1" dirty="0" err="1" smtClean="0">
                <a:solidFill>
                  <a:srgbClr val="50646E"/>
                </a:solidFill>
              </a:rPr>
              <a:t>시계열</a:t>
            </a:r>
            <a:r>
              <a:rPr lang="ko-KR" altLang="en-US" sz="1600" b="1" dirty="0" smtClean="0">
                <a:solidFill>
                  <a:srgbClr val="50646E"/>
                </a:solidFill>
              </a:rPr>
              <a:t>  데이터 입력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377371" y="5892800"/>
            <a:ext cx="10009889" cy="1071625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 -      </a:t>
            </a:r>
            <a:endParaRPr lang="ko-KR" altLang="en-US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832722" y="3326540"/>
            <a:ext cx="3554538" cy="46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시간 값에 따른 데이터 입력</a:t>
            </a:r>
            <a:endParaRPr lang="ko-KR" altLang="en-US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74554"/>
              </p:ext>
            </p:extLst>
          </p:nvPr>
        </p:nvGraphicFramePr>
        <p:xfrm>
          <a:off x="229006" y="4373846"/>
          <a:ext cx="6279211" cy="275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23"/>
                <a:gridCol w="702393"/>
                <a:gridCol w="611341"/>
                <a:gridCol w="728407"/>
                <a:gridCol w="1120011"/>
                <a:gridCol w="1273290"/>
                <a:gridCol w="1092646"/>
              </a:tblGrid>
              <a:tr h="337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Gold</a:t>
                      </a:r>
                      <a:r>
                        <a:rPr lang="en-US" altLang="ko-KR" baseline="0" dirty="0" smtClean="0"/>
                        <a:t> 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LABEL</a:t>
                      </a:r>
                      <a:endParaRPr lang="ko-KR" altLang="en-US" dirty="0"/>
                    </a:p>
                  </a:txBody>
                  <a:tcPr/>
                </a:tc>
              </a:tr>
              <a:tr h="34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4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4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4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4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4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424883" y="4278447"/>
            <a:ext cx="399857" cy="3233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312341" y="5678265"/>
            <a:ext cx="112542" cy="112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492188" y="5678265"/>
            <a:ext cx="112542" cy="112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72035" y="5678265"/>
            <a:ext cx="112542" cy="112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132" y="4764692"/>
            <a:ext cx="5193436" cy="19962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1" y="5158132"/>
            <a:ext cx="5193437" cy="1996284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27568" y="6771389"/>
            <a:ext cx="1080649" cy="388272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22495" y="6332710"/>
            <a:ext cx="1085722" cy="4386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0" y="1066449"/>
            <a:ext cx="5968392" cy="2743343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999566" y="1477910"/>
            <a:ext cx="1064793" cy="49136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99565" y="2234521"/>
            <a:ext cx="1064793" cy="50615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내용 개체 틀 1"/>
          <p:cNvSpPr txBox="1">
            <a:spLocks/>
          </p:cNvSpPr>
          <p:nvPr/>
        </p:nvSpPr>
        <p:spPr>
          <a:xfrm>
            <a:off x="8343899" y="1461723"/>
            <a:ext cx="2179639" cy="59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: t - n</a:t>
            </a:r>
            <a:endParaRPr lang="ko-KR" altLang="en-US" sz="3200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145058" y="2161426"/>
            <a:ext cx="5151219" cy="33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4" name="내용 개체 틀 1"/>
          <p:cNvSpPr txBox="1">
            <a:spLocks/>
          </p:cNvSpPr>
          <p:nvPr/>
        </p:nvSpPr>
        <p:spPr>
          <a:xfrm>
            <a:off x="8343899" y="2205412"/>
            <a:ext cx="2179639" cy="59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: t</a:t>
            </a:r>
            <a:endParaRPr lang="ko-KR" altLang="en-US" sz="3200" dirty="0"/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6503092" y="5126627"/>
            <a:ext cx="4108769" cy="153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 smtClean="0"/>
              <a:t>Bitcoin </a:t>
            </a:r>
            <a:r>
              <a:rPr lang="ko-KR" altLang="en-US" sz="1800" b="1" dirty="0" smtClean="0"/>
              <a:t>데이터와 </a:t>
            </a:r>
            <a:r>
              <a:rPr lang="en-US" altLang="ko-KR" sz="1800" b="1" dirty="0" smtClean="0"/>
              <a:t>Gold price </a:t>
            </a:r>
            <a:r>
              <a:rPr lang="ko-KR" altLang="en-US" sz="1800" b="1" dirty="0" smtClean="0"/>
              <a:t>데이터 융합</a:t>
            </a:r>
            <a:endParaRPr lang="en-US" altLang="ko-KR" sz="1800" b="1" dirty="0" smtClean="0"/>
          </a:p>
          <a:p>
            <a:pPr algn="ctr"/>
            <a:r>
              <a:rPr lang="ko-KR" altLang="en-US" sz="2800" b="1" dirty="0" smtClean="0"/>
              <a:t>주가 상승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TRUE</a:t>
            </a:r>
          </a:p>
          <a:p>
            <a:pPr algn="ctr"/>
            <a:r>
              <a:rPr lang="ko-KR" altLang="en-US" sz="2800" b="1" dirty="0" smtClean="0"/>
              <a:t>주가 하락 </a:t>
            </a:r>
            <a:r>
              <a:rPr lang="en-US" altLang="ko-KR" sz="2800" b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328130" y="3791027"/>
            <a:ext cx="359933" cy="409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n</a:t>
            </a:r>
            <a:endParaRPr lang="ko-KR" altLang="en-US" sz="2400" dirty="0"/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5785389" y="3809792"/>
            <a:ext cx="359933" cy="409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1400" kern="1200">
                <a:solidFill>
                  <a:srgbClr val="323C46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t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69133" y="4014598"/>
            <a:ext cx="455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2947</TotalTime>
  <Words>922</Words>
  <Application>Microsoft Office PowerPoint</Application>
  <PresentationFormat>사용자 지정</PresentationFormat>
  <Paragraphs>382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Inherit</vt:lpstr>
      <vt:lpstr>다키 B</vt:lpstr>
      <vt:lpstr>다키 L</vt:lpstr>
      <vt:lpstr>다키 M</vt:lpstr>
      <vt:lpstr>다키 M Title</vt:lpstr>
      <vt:lpstr>맑은 고딕</vt:lpstr>
      <vt:lpstr>Arial</vt:lpstr>
      <vt:lpstr>Calibri</vt:lpstr>
      <vt:lpstr>Calibri Light</vt:lpstr>
      <vt:lpstr>Office 테마</vt:lpstr>
      <vt:lpstr>디자인 사용자 지정</vt:lpstr>
      <vt:lpstr>인턴 PT 발표 빅데이터/AI등 신기술을 활용한 신규서비스 제안</vt:lpstr>
      <vt:lpstr>Table of  Contents</vt:lpstr>
      <vt:lpstr>적용 기술 및 사업군</vt:lpstr>
      <vt:lpstr>PowerPoint 프레젠테이션</vt:lpstr>
      <vt:lpstr>PowerPoint 프레젠테이션</vt:lpstr>
      <vt:lpstr>PowerPoint 프레젠테이션</vt:lpstr>
      <vt:lpstr>AI 분석 데이터 적용 기법</vt:lpstr>
      <vt:lpstr>PowerPoint 프레젠테이션</vt:lpstr>
      <vt:lpstr>PowerPoint 프레젠테이션</vt:lpstr>
      <vt:lpstr>PowerPoint 프레젠테이션</vt:lpstr>
      <vt:lpstr>적용 가능성</vt:lpstr>
      <vt:lpstr>PowerPoint 프레젠테이션</vt:lpstr>
      <vt:lpstr>PowerPoint 프레젠테이션</vt:lpstr>
      <vt:lpstr>PowerPoint 프레젠테이션</vt:lpstr>
      <vt:lpstr>PowerPoint 프레젠테이션</vt:lpstr>
      <vt:lpstr>개선 및 확장 방향</vt:lpstr>
      <vt:lpstr>PowerPoint 프레젠테이션</vt:lpstr>
      <vt:lpstr>PowerPoint 프레젠테이션</vt:lpstr>
      <vt:lpstr>Thank You</vt:lpstr>
      <vt:lpstr>[ 참  고  문  헌]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390</cp:revision>
  <dcterms:created xsi:type="dcterms:W3CDTF">2018-09-10T06:50:11Z</dcterms:created>
  <dcterms:modified xsi:type="dcterms:W3CDTF">2019-12-25T06:21:36Z</dcterms:modified>
</cp:coreProperties>
</file>