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KUT4qlzJhnVozbNVaEQgEirt9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customschemas.google.com/relationships/presentationmetadata" Target="meta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0"/>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0"/>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10"/>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20"/>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12"/>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p1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3"/>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1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14"/>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4"/>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4"/>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17"/>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p:nvPr>
            <p:ph idx="2" type="pic"/>
          </p:nvPr>
        </p:nvSpPr>
        <p:spPr>
          <a:xfrm>
            <a:off x="0" y="-1"/>
            <a:ext cx="12188952" cy="4572000"/>
          </a:xfrm>
          <a:prstGeom prst="rect">
            <a:avLst/>
          </a:prstGeom>
          <a:solidFill>
            <a:srgbClr val="76CEEF"/>
          </a:solidFill>
          <a:ln>
            <a:noFill/>
          </a:ln>
        </p:spPr>
      </p:sp>
      <p:sp>
        <p:nvSpPr>
          <p:cNvPr id="71" name="Google Shape;71;p18"/>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8"/>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9"/>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ynopsys.com/glossary/what-is-sdlc.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ynopsys.com/blogs/software-security/detect-prevent-and-mitigate-buffer-overflow-attacks/" TargetMode="External"/><Relationship Id="rId4" Type="http://schemas.openxmlformats.org/officeDocument/2006/relationships/hyperlink" Target="https://www.synopsys.com/glossary/what-is-sql-injection.html" TargetMode="External"/><Relationship Id="rId5" Type="http://schemas.openxmlformats.org/officeDocument/2006/relationships/hyperlink" Target="https://www.synopsys.com/glossary/what-is-cross-site-script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EXP 7 </a:t>
            </a:r>
            <a:endParaRPr/>
          </a:p>
        </p:txBody>
      </p:sp>
      <p:sp>
        <p:nvSpPr>
          <p:cNvPr id="94" name="Google Shape;94;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To understand SAST process and learn to integrate Jenkins SAST to SonarQube/Gitlab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arial"/>
              <a:buNone/>
            </a:pPr>
            <a:r>
              <a:rPr i="0" lang="en-US">
                <a:latin typeface="arial"/>
                <a:ea typeface="arial"/>
                <a:cs typeface="arial"/>
                <a:sym typeface="arial"/>
              </a:rPr>
              <a:t>STATIC APPLICATION SECURITY TESTING  (SAST)</a:t>
            </a:r>
            <a:endParaRPr/>
          </a:p>
        </p:txBody>
      </p:sp>
      <p:sp>
        <p:nvSpPr>
          <p:cNvPr id="100" name="Google Shape;100;p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Noto Sans Symbols"/>
              <a:buChar char="▪"/>
            </a:pPr>
            <a:r>
              <a:rPr i="0" lang="en-US">
                <a:latin typeface="arial"/>
                <a:ea typeface="arial"/>
                <a:cs typeface="arial"/>
                <a:sym typeface="arial"/>
              </a:rPr>
              <a:t> Static application security testing (SAST), or static analysis, is a testing methodology that analyzes source code to find security vulnerabilities that make your organization's applications susceptible to attack. </a:t>
            </a:r>
            <a:endParaRPr/>
          </a:p>
          <a:p>
            <a:pPr indent="-139700" lvl="0" marL="91440" rtl="0" algn="l">
              <a:lnSpc>
                <a:spcPct val="90000"/>
              </a:lnSpc>
              <a:spcBef>
                <a:spcPts val="1400"/>
              </a:spcBef>
              <a:spcAft>
                <a:spcPts val="0"/>
              </a:spcAft>
              <a:buSzPts val="2200"/>
              <a:buFont typeface="Noto Sans Symbols"/>
              <a:buChar char="▪"/>
            </a:pPr>
            <a:r>
              <a:rPr i="0" lang="en-US">
                <a:latin typeface="arial"/>
                <a:ea typeface="arial"/>
                <a:cs typeface="arial"/>
                <a:sym typeface="arial"/>
              </a:rPr>
              <a:t> SAST scans an application before the code is compiled. It's also known as white box testing.</a:t>
            </a:r>
            <a:endParaRPr/>
          </a:p>
          <a:p>
            <a:pPr indent="-139700" lvl="0" marL="91440" rtl="0" algn="l">
              <a:lnSpc>
                <a:spcPct val="90000"/>
              </a:lnSpc>
              <a:spcBef>
                <a:spcPts val="1400"/>
              </a:spcBef>
              <a:spcAft>
                <a:spcPts val="0"/>
              </a:spcAft>
              <a:buSzPts val="2200"/>
              <a:buFont typeface="Noto Sans Symbols"/>
              <a:buChar char="▪"/>
            </a:pPr>
            <a:r>
              <a:rPr b="0" i="0" lang="en-US">
                <a:solidFill>
                  <a:srgbClr val="111C24"/>
                </a:solidFill>
                <a:latin typeface="Roboto"/>
                <a:ea typeface="Roboto"/>
                <a:cs typeface="Roboto"/>
                <a:sym typeface="Roboto"/>
              </a:rPr>
              <a:t>SAST takes place very early in the software development life cycle (</a:t>
            </a:r>
            <a:r>
              <a:rPr b="0" i="0" lang="en-US" u="sng" strike="noStrike">
                <a:solidFill>
                  <a:srgbClr val="316ACA"/>
                </a:solidFill>
                <a:latin typeface="Roboto"/>
                <a:ea typeface="Roboto"/>
                <a:cs typeface="Roboto"/>
                <a:sym typeface="Roboto"/>
                <a:hlinkClick r:id="rId3">
                  <a:extLst>
                    <a:ext uri="{A12FA001-AC4F-418D-AE19-62706E023703}">
                      <ahyp:hlinkClr val="tx"/>
                    </a:ext>
                  </a:extLst>
                </a:hlinkClick>
              </a:rPr>
              <a:t>SDLC</a:t>
            </a:r>
            <a:r>
              <a:rPr b="0" i="0" lang="en-US">
                <a:solidFill>
                  <a:srgbClr val="111C24"/>
                </a:solidFill>
                <a:latin typeface="Roboto"/>
                <a:ea typeface="Roboto"/>
                <a:cs typeface="Roboto"/>
                <a:sym typeface="Roboto"/>
              </a:rPr>
              <a:t>) as it does not require a working application and can take place without code being executed. It helps developers identify vulnerabilities in the initial stages of development and quickly resolve issues without breaking builds or passing on vulnerabilities to the final release of the application.</a:t>
            </a:r>
            <a:endParaRPr i="0">
              <a:latin typeface="arial"/>
              <a:ea typeface="arial"/>
              <a:cs typeface="arial"/>
              <a:sym typeface="arial"/>
            </a:endParaRPr>
          </a:p>
          <a:p>
            <a:pPr indent="0" lvl="0" marL="91440" rtl="0" algn="l">
              <a:lnSpc>
                <a:spcPct val="90000"/>
              </a:lnSpc>
              <a:spcBef>
                <a:spcPts val="1400"/>
              </a:spcBef>
              <a:spcAft>
                <a:spcPts val="0"/>
              </a:spcAft>
              <a:buSzPts val="22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5000"/>
              <a:buFont typeface="Twentieth Century"/>
              <a:buNone/>
            </a:pPr>
            <a:r>
              <a:rPr lang="en-US"/>
              <a:t>SAST</a:t>
            </a:r>
            <a:endParaRPr/>
          </a:p>
        </p:txBody>
      </p:sp>
      <p:sp>
        <p:nvSpPr>
          <p:cNvPr id="106" name="Google Shape;106;p3"/>
          <p:cNvSpPr txBox="1"/>
          <p:nvPr>
            <p:ph idx="1" type="body"/>
          </p:nvPr>
        </p:nvSpPr>
        <p:spPr>
          <a:xfrm>
            <a:off x="770022" y="2084832"/>
            <a:ext cx="9974180" cy="4224528"/>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0" i="0" lang="en-US">
                <a:solidFill>
                  <a:srgbClr val="111C24"/>
                </a:solidFill>
                <a:latin typeface="Roboto"/>
                <a:ea typeface="Roboto"/>
                <a:cs typeface="Roboto"/>
                <a:sym typeface="Roboto"/>
              </a:rPr>
              <a:t>These tools can scan millions of lines of code in a matter of minutes. SAST tools automatically identify critical vulnerabilities—such as </a:t>
            </a:r>
            <a:r>
              <a:rPr b="0" i="0" lang="en-US" u="sng" strike="noStrike">
                <a:solidFill>
                  <a:srgbClr val="316ACA"/>
                </a:solidFill>
                <a:latin typeface="Roboto"/>
                <a:ea typeface="Roboto"/>
                <a:cs typeface="Roboto"/>
                <a:sym typeface="Roboto"/>
                <a:hlinkClick r:id="rId3">
                  <a:extLst>
                    <a:ext uri="{A12FA001-AC4F-418D-AE19-62706E023703}">
                      <ahyp:hlinkClr val="tx"/>
                    </a:ext>
                  </a:extLst>
                </a:hlinkClick>
              </a:rPr>
              <a:t>buffer overflows</a:t>
            </a:r>
            <a:r>
              <a:rPr b="0" i="0" lang="en-US">
                <a:solidFill>
                  <a:srgbClr val="111C24"/>
                </a:solidFill>
                <a:latin typeface="Roboto"/>
                <a:ea typeface="Roboto"/>
                <a:cs typeface="Roboto"/>
                <a:sym typeface="Roboto"/>
              </a:rPr>
              <a:t>, </a:t>
            </a:r>
            <a:r>
              <a:rPr b="0" i="0" lang="en-US" u="sng" strike="noStrike">
                <a:solidFill>
                  <a:srgbClr val="316ACA"/>
                </a:solidFill>
                <a:latin typeface="Roboto"/>
                <a:ea typeface="Roboto"/>
                <a:cs typeface="Roboto"/>
                <a:sym typeface="Roboto"/>
                <a:hlinkClick r:id="rId4">
                  <a:extLst>
                    <a:ext uri="{A12FA001-AC4F-418D-AE19-62706E023703}">
                      <ahyp:hlinkClr val="tx"/>
                    </a:ext>
                  </a:extLst>
                </a:hlinkClick>
              </a:rPr>
              <a:t>SQL injection</a:t>
            </a:r>
            <a:r>
              <a:rPr b="0" i="0" lang="en-US">
                <a:solidFill>
                  <a:srgbClr val="111C24"/>
                </a:solidFill>
                <a:latin typeface="Roboto"/>
                <a:ea typeface="Roboto"/>
                <a:cs typeface="Roboto"/>
                <a:sym typeface="Roboto"/>
              </a:rPr>
              <a:t>, </a:t>
            </a:r>
            <a:r>
              <a:rPr b="0" i="0" lang="en-US" u="sng" strike="noStrike">
                <a:solidFill>
                  <a:srgbClr val="316ACA"/>
                </a:solidFill>
                <a:latin typeface="Roboto"/>
                <a:ea typeface="Roboto"/>
                <a:cs typeface="Roboto"/>
                <a:sym typeface="Roboto"/>
                <a:hlinkClick r:id="rId5">
                  <a:extLst>
                    <a:ext uri="{A12FA001-AC4F-418D-AE19-62706E023703}">
                      <ahyp:hlinkClr val="tx"/>
                    </a:ext>
                  </a:extLst>
                </a:hlinkClick>
              </a:rPr>
              <a:t>cross-site scripting</a:t>
            </a:r>
            <a:r>
              <a:rPr b="0" i="0" lang="en-US">
                <a:solidFill>
                  <a:srgbClr val="111C24"/>
                </a:solidFill>
                <a:latin typeface="Roboto"/>
                <a:ea typeface="Roboto"/>
                <a:cs typeface="Roboto"/>
                <a:sym typeface="Roboto"/>
              </a:rPr>
              <a:t>, and others—with high confidence.</a:t>
            </a:r>
            <a:endParaRPr/>
          </a:p>
          <a:p>
            <a:pPr indent="-139700" lvl="0" marL="91440" rtl="0" algn="l">
              <a:lnSpc>
                <a:spcPct val="90000"/>
              </a:lnSpc>
              <a:spcBef>
                <a:spcPts val="1400"/>
              </a:spcBef>
              <a:spcAft>
                <a:spcPts val="0"/>
              </a:spcAft>
              <a:buSzPts val="2200"/>
              <a:buChar char=" "/>
            </a:pPr>
            <a:r>
              <a:rPr b="0" i="0" lang="en-US">
                <a:solidFill>
                  <a:srgbClr val="111C24"/>
                </a:solidFill>
                <a:latin typeface="Roboto"/>
                <a:ea typeface="Roboto"/>
                <a:cs typeface="Roboto"/>
                <a:sym typeface="Roboto"/>
              </a:rPr>
              <a:t> Thus, integrating static analysis into the SDLC can yield dramatic results in the overall quality of the code developed.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t/>
            </a:r>
            <a:endParaRPr/>
          </a:p>
        </p:txBody>
      </p:sp>
      <p:pic>
        <p:nvPicPr>
          <p:cNvPr id="112" name="Google Shape;112;p4"/>
          <p:cNvPicPr preferRelativeResize="0"/>
          <p:nvPr>
            <p:ph idx="1" type="body"/>
          </p:nvPr>
        </p:nvPicPr>
        <p:blipFill rotWithShape="1">
          <a:blip r:embed="rId3">
            <a:alphaModFix/>
          </a:blip>
          <a:srcRect b="6877" l="0" r="0" t="4189"/>
          <a:stretch/>
        </p:blipFill>
        <p:spPr>
          <a:xfrm>
            <a:off x="603400" y="170225"/>
            <a:ext cx="11316900" cy="668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STEPS:</a:t>
            </a:r>
            <a:br>
              <a:rPr lang="en-US"/>
            </a:br>
            <a:endParaRPr/>
          </a:p>
        </p:txBody>
      </p:sp>
      <p:sp>
        <p:nvSpPr>
          <p:cNvPr id="118" name="Google Shape;118;p5"/>
          <p:cNvSpPr txBox="1"/>
          <p:nvPr/>
        </p:nvSpPr>
        <p:spPr>
          <a:xfrm>
            <a:off x="327259" y="2816157"/>
            <a:ext cx="118647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wentieth Century"/>
                <a:ea typeface="Twentieth Century"/>
                <a:cs typeface="Twentieth Century"/>
                <a:sym typeface="Twentieth Century"/>
              </a:rPr>
              <a:t>1) Install and configure a Jenkins and SonarQube CICD environment using Docker</a:t>
            </a:r>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    containers.</a:t>
            </a:r>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800">
                <a:solidFill>
                  <a:schemeClr val="dk1"/>
                </a:solidFill>
                <a:latin typeface="Twentieth Century"/>
                <a:ea typeface="Twentieth Century"/>
                <a:cs typeface="Twentieth Century"/>
                <a:sym typeface="Twentieth Century"/>
              </a:rPr>
              <a:t>2) Configure Jenkins with the SonarQube Scanner plugin for automated static code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1800"/>
              <a:buFont typeface="Times New Roman"/>
              <a:buNone/>
            </a:pPr>
            <a:br>
              <a:rPr lang="en-US" sz="1800">
                <a:latin typeface="Times New Roman"/>
                <a:ea typeface="Times New Roman"/>
                <a:cs typeface="Times New Roman"/>
                <a:sym typeface="Times New Roman"/>
              </a:rPr>
            </a:br>
            <a:endParaRPr/>
          </a:p>
        </p:txBody>
      </p:sp>
      <p:sp>
        <p:nvSpPr>
          <p:cNvPr id="124" name="Google Shape;124;p6"/>
          <p:cNvSpPr txBox="1"/>
          <p:nvPr>
            <p:ph idx="1" type="body"/>
          </p:nvPr>
        </p:nvSpPr>
        <p:spPr>
          <a:xfrm>
            <a:off x="818148" y="365760"/>
            <a:ext cx="9926054" cy="5943600"/>
          </a:xfrm>
          <a:prstGeom prst="rect">
            <a:avLst/>
          </a:prstGeom>
          <a:noFill/>
          <a:ln>
            <a:noFill/>
          </a:ln>
        </p:spPr>
        <p:txBody>
          <a:bodyPr anchorCtr="0" anchor="t" bIns="45700" lIns="45700" spcFirstLastPara="1" rIns="45700" wrap="square" tIns="45700">
            <a:normAutofit lnSpcReduction="10000"/>
          </a:bodyPr>
          <a:lstStyle/>
          <a:p>
            <a:pPr indent="-152400" lvl="0" marL="91440" rtl="0" algn="l">
              <a:lnSpc>
                <a:spcPct val="90000"/>
              </a:lnSpc>
              <a:spcBef>
                <a:spcPts val="0"/>
              </a:spcBef>
              <a:spcAft>
                <a:spcPts val="0"/>
              </a:spcAft>
              <a:buSzPts val="2400"/>
              <a:buChar char=" "/>
            </a:pPr>
            <a:r>
              <a:rPr lang="en-US" sz="2400">
                <a:latin typeface="Times New Roman"/>
                <a:ea typeface="Times New Roman"/>
                <a:cs typeface="Times New Roman"/>
                <a:sym typeface="Times New Roman"/>
              </a:rPr>
              <a:t>1..Install and configure a Jenkins and SonarQube CICD environment using</a:t>
            </a:r>
            <a:r>
              <a:rPr lang="en-US" sz="2400" strike="noStrike">
                <a:latin typeface="Times New Roman"/>
                <a:ea typeface="Times New Roman"/>
                <a:cs typeface="Times New Roman"/>
                <a:sym typeface="Times New Roman"/>
              </a:rPr>
              <a:t> </a:t>
            </a:r>
            <a:r>
              <a:rPr lang="en-US" sz="2400">
                <a:latin typeface="Times New Roman"/>
                <a:ea typeface="Times New Roman"/>
                <a:cs typeface="Times New Roman"/>
                <a:sym typeface="Times New Roman"/>
              </a:rPr>
              <a:t>Docker containers.</a:t>
            </a:r>
            <a:endParaRPr/>
          </a:p>
          <a:p>
            <a:pPr indent="0" lvl="0" marL="91440" rtl="0" algn="l">
              <a:lnSpc>
                <a:spcPct val="90000"/>
              </a:lnSpc>
              <a:spcBef>
                <a:spcPts val="1400"/>
              </a:spcBef>
              <a:spcAft>
                <a:spcPts val="0"/>
              </a:spcAft>
              <a:buSzPts val="2400"/>
              <a:buNone/>
            </a:pPr>
            <a:r>
              <a:t/>
            </a:r>
            <a:endParaRPr sz="24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1300"/>
              <a:buChar char=" "/>
            </a:pPr>
            <a:r>
              <a:rPr b="1" lang="en-US" sz="1300" u="sng">
                <a:latin typeface="Times New Roman"/>
                <a:ea typeface="Times New Roman"/>
                <a:cs typeface="Times New Roman"/>
                <a:sym typeface="Times New Roman"/>
              </a:rPr>
              <a:t>Installation of Jenkins : Ref :https://www.digitalocean.com/community/tutorials/how-to-install-jenkins-on-ubuntu-22-04</a:t>
            </a:r>
            <a:endParaRPr b="1" sz="1300" u="sng">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1300"/>
              <a:buChar char=" "/>
            </a:pPr>
            <a:r>
              <a:rPr b="1" lang="en-US" sz="1300" u="sng">
                <a:solidFill>
                  <a:srgbClr val="00007F"/>
                </a:solidFill>
                <a:latin typeface="Times New Roman"/>
                <a:ea typeface="Times New Roman"/>
                <a:cs typeface="Times New Roman"/>
                <a:sym typeface="Times New Roman"/>
              </a:rPr>
              <a:t>manjusha@apsit:~$</a:t>
            </a:r>
            <a:r>
              <a:rPr b="1" lang="en-US" sz="1300">
                <a:solidFill>
                  <a:srgbClr val="00007F"/>
                </a:solidFill>
                <a:latin typeface="Times New Roman"/>
                <a:ea typeface="Times New Roman"/>
                <a:cs typeface="Times New Roman"/>
                <a:sym typeface="Times New Roman"/>
              </a:rPr>
              <a:t> </a:t>
            </a:r>
            <a:r>
              <a:rPr lang="en-US" sz="1300"/>
              <a:t>wget -q -O - https://pkg.jenkins.io/debian-stable/jenkins.io.key |sudo gpg --dearmor -o /usr/share/keyrings/jenkins.gpg</a:t>
            </a:r>
            <a:endParaRPr sz="1300"/>
          </a:p>
          <a:p>
            <a:pPr indent="-8889" lvl="0" marL="91440" rtl="0" algn="l">
              <a:lnSpc>
                <a:spcPct val="90000"/>
              </a:lnSpc>
              <a:spcBef>
                <a:spcPts val="1400"/>
              </a:spcBef>
              <a:spcAft>
                <a:spcPts val="0"/>
              </a:spcAft>
              <a:buSzPts val="1300"/>
              <a:buNone/>
            </a:pPr>
            <a:r>
              <a:t/>
            </a:r>
            <a:endParaRPr sz="1300"/>
          </a:p>
          <a:p>
            <a:pPr indent="-91440" lvl="0" marL="91440" rtl="0" algn="l">
              <a:lnSpc>
                <a:spcPct val="90000"/>
              </a:lnSpc>
              <a:spcBef>
                <a:spcPts val="1400"/>
              </a:spcBef>
              <a:spcAft>
                <a:spcPts val="0"/>
              </a:spcAft>
              <a:buSzPts val="1300"/>
              <a:buChar char=" "/>
            </a:pPr>
            <a:r>
              <a:rPr b="1" lang="en-US" sz="1300" u="sng">
                <a:solidFill>
                  <a:srgbClr val="00007F"/>
                </a:solidFill>
                <a:latin typeface="Times New Roman"/>
                <a:ea typeface="Times New Roman"/>
                <a:cs typeface="Times New Roman"/>
                <a:sym typeface="Times New Roman"/>
              </a:rPr>
              <a:t>manjusha@apsit:~$  sudo sh -c 'echo deb [signed-by=/usr/share/keyrings/jenkins.gpg] http://pkg.jenkins.io/debian-stable binary/ &gt; /etc/apt/sources.list.d/jenkins.list’</a:t>
            </a:r>
            <a:endParaRPr sz="1300"/>
          </a:p>
          <a:p>
            <a:pPr indent="-139700" lvl="0" marL="91440" rtl="0" algn="l">
              <a:lnSpc>
                <a:spcPct val="90000"/>
              </a:lnSpc>
              <a:spcBef>
                <a:spcPts val="1400"/>
              </a:spcBef>
              <a:spcAft>
                <a:spcPts val="0"/>
              </a:spcAft>
              <a:buSzPts val="2200"/>
              <a:buChar char=" "/>
            </a:pPr>
            <a:r>
              <a:rPr lang="en-US"/>
              <a:t>After ufw allow8080</a:t>
            </a:r>
            <a:endParaRPr/>
          </a:p>
          <a:p>
            <a:pPr indent="-139700" lvl="0" marL="91440" rtl="0" algn="l">
              <a:lnSpc>
                <a:spcPct val="90000"/>
              </a:lnSpc>
              <a:spcBef>
                <a:spcPts val="1400"/>
              </a:spcBef>
              <a:spcAft>
                <a:spcPts val="0"/>
              </a:spcAft>
              <a:buSzPts val="2200"/>
              <a:buChar char=" "/>
            </a:pPr>
            <a:r>
              <a:rPr lang="en-US">
                <a:solidFill>
                  <a:srgbClr val="FF0000"/>
                </a:solidFill>
              </a:rPr>
              <a:t>Sudo ufw allow openSSH</a:t>
            </a:r>
            <a:endParaRPr>
              <a:solidFill>
                <a:srgbClr val="FF0000"/>
              </a:solidFill>
            </a:endParaRPr>
          </a:p>
          <a:p>
            <a:pPr indent="-139700" lvl="0" marL="91440" rtl="0" algn="l">
              <a:lnSpc>
                <a:spcPct val="90000"/>
              </a:lnSpc>
              <a:spcBef>
                <a:spcPts val="1400"/>
              </a:spcBef>
              <a:spcAft>
                <a:spcPts val="0"/>
              </a:spcAft>
              <a:buSzPts val="2200"/>
              <a:buChar char=" "/>
            </a:pPr>
            <a:r>
              <a:rPr lang="en-US"/>
              <a:t>Sudo ufw enable</a:t>
            </a:r>
            <a:endParaRPr/>
          </a:p>
          <a:p>
            <a:pPr indent="0" lvl="0" marL="91440" rtl="0" algn="l">
              <a:lnSpc>
                <a:spcPct val="90000"/>
              </a:lnSpc>
              <a:spcBef>
                <a:spcPts val="1400"/>
              </a:spcBef>
              <a:spcAft>
                <a:spcPts val="0"/>
              </a:spcAft>
              <a:buSzPts val="2200"/>
              <a:buNone/>
            </a:pPr>
            <a:r>
              <a:t/>
            </a:r>
            <a:endParaRPr/>
          </a:p>
          <a:p>
            <a:pPr indent="-139700" lvl="0" marL="91440" rtl="0" algn="l">
              <a:lnSpc>
                <a:spcPct val="90000"/>
              </a:lnSpc>
              <a:spcBef>
                <a:spcPts val="1400"/>
              </a:spcBef>
              <a:spcAft>
                <a:spcPts val="0"/>
              </a:spcAft>
              <a:buSzPts val="2200"/>
              <a:buChar char=" "/>
            </a:pPr>
            <a:r>
              <a:rPr b="1" lang="en-US"/>
              <a:t>Follow all the steps for installation …..</a:t>
            </a:r>
            <a:endParaRPr/>
          </a:p>
          <a:p>
            <a:pPr indent="0" lvl="0" marL="91440" rtl="0" algn="l">
              <a:lnSpc>
                <a:spcPct val="90000"/>
              </a:lnSpc>
              <a:spcBef>
                <a:spcPts val="1400"/>
              </a:spcBef>
              <a:spcAft>
                <a:spcPts val="0"/>
              </a:spcAft>
              <a:buSzPts val="2200"/>
              <a:buNone/>
            </a:pPr>
            <a:r>
              <a:t/>
            </a:r>
            <a:endParaRPr b="1"/>
          </a:p>
          <a:p>
            <a:pPr indent="-139700" lvl="0" marL="91440" rtl="0" algn="l">
              <a:lnSpc>
                <a:spcPct val="90000"/>
              </a:lnSpc>
              <a:spcBef>
                <a:spcPts val="1400"/>
              </a:spcBef>
              <a:spcAft>
                <a:spcPts val="0"/>
              </a:spcAft>
              <a:buSzPts val="2200"/>
              <a:buChar char=" "/>
            </a:pPr>
            <a:r>
              <a:rPr b="1" lang="en-US"/>
              <a:t>Once Jenkin is ready next step is to setup </a:t>
            </a:r>
            <a:r>
              <a:rPr b="1" lang="en-US" sz="1800">
                <a:latin typeface="Times New Roman"/>
                <a:ea typeface="Times New Roman"/>
                <a:cs typeface="Times New Roman"/>
                <a:sym typeface="Times New Roman"/>
              </a:rPr>
              <a:t>SonarQube Setup</a:t>
            </a:r>
            <a:endParaRPr sz="1800">
              <a:latin typeface="Times New Roman"/>
              <a:ea typeface="Times New Roman"/>
              <a:cs typeface="Times New Roman"/>
              <a:sym typeface="Times New Roman"/>
            </a:endParaRPr>
          </a:p>
          <a:p>
            <a:pPr indent="0" lvl="0" marL="91440" rtl="0" algn="l">
              <a:lnSpc>
                <a:spcPct val="90000"/>
              </a:lnSpc>
              <a:spcBef>
                <a:spcPts val="1400"/>
              </a:spcBef>
              <a:spcAft>
                <a:spcPts val="0"/>
              </a:spcAft>
              <a:buSzPts val="2200"/>
              <a:buNone/>
            </a:pPr>
            <a:r>
              <a:t/>
            </a:r>
            <a:endParaRPr b="1"/>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200"/>
              <a:buFont typeface="Times New Roman"/>
              <a:buNone/>
            </a:pPr>
            <a:r>
              <a:rPr b="1" lang="en-US" sz="3200">
                <a:latin typeface="Times New Roman"/>
                <a:ea typeface="Times New Roman"/>
                <a:cs typeface="Times New Roman"/>
                <a:sym typeface="Times New Roman"/>
              </a:rPr>
              <a:t>SONARQUBE</a:t>
            </a:r>
            <a:br>
              <a:rPr lang="en-US" sz="1800">
                <a:latin typeface="Times New Roman"/>
                <a:ea typeface="Times New Roman"/>
                <a:cs typeface="Times New Roman"/>
                <a:sym typeface="Times New Roman"/>
              </a:rPr>
            </a:br>
            <a:endParaRPr/>
          </a:p>
        </p:txBody>
      </p:sp>
      <p:sp>
        <p:nvSpPr>
          <p:cNvPr id="130" name="Google Shape;130;p7"/>
          <p:cNvSpPr txBox="1"/>
          <p:nvPr>
            <p:ph idx="1" type="body"/>
          </p:nvPr>
        </p:nvSpPr>
        <p:spPr>
          <a:xfrm>
            <a:off x="779646" y="1771048"/>
            <a:ext cx="9964555" cy="4538312"/>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Noto Sans Symbols"/>
              <a:buChar char="▪"/>
            </a:pPr>
            <a:r>
              <a:rPr b="0" i="0" lang="en-US">
                <a:latin typeface="arial"/>
                <a:ea typeface="arial"/>
                <a:cs typeface="arial"/>
                <a:sym typeface="arial"/>
              </a:rPr>
              <a:t>SonarQube is an open-source platform developed by SonarSource for continuous inspection of code quality to perform automatic reviews with static analysis of code to detect bugs, code smells on 29 programming languages</a:t>
            </a:r>
            <a:r>
              <a:rPr b="0" i="0" lang="en-US">
                <a:solidFill>
                  <a:srgbClr val="BDC1C6"/>
                </a:solidFill>
                <a:latin typeface="arial"/>
                <a:ea typeface="arial"/>
                <a:cs typeface="arial"/>
                <a:sym typeface="arial"/>
              </a:rPr>
              <a:t>.</a:t>
            </a:r>
            <a:endParaRPr/>
          </a:p>
          <a:p>
            <a:pPr indent="-139700" lvl="0" marL="91440" rtl="0" algn="l">
              <a:lnSpc>
                <a:spcPct val="90000"/>
              </a:lnSpc>
              <a:spcBef>
                <a:spcPts val="1400"/>
              </a:spcBef>
              <a:spcAft>
                <a:spcPts val="0"/>
              </a:spcAft>
              <a:buSzPts val="2200"/>
              <a:buChar char=" "/>
            </a:pPr>
            <a:r>
              <a:rPr b="0" i="0" lang="en-US">
                <a:latin typeface="arial"/>
                <a:ea typeface="arial"/>
                <a:cs typeface="arial"/>
                <a:sym typeface="arial"/>
              </a:rPr>
              <a:t>What is SonarQube and Jenkins?</a:t>
            </a:r>
            <a:endParaRPr/>
          </a:p>
          <a:p>
            <a:pPr indent="-139700" lvl="0" marL="91440" rtl="0" algn="l">
              <a:lnSpc>
                <a:spcPct val="90000"/>
              </a:lnSpc>
              <a:spcBef>
                <a:spcPts val="1400"/>
              </a:spcBef>
              <a:spcAft>
                <a:spcPts val="0"/>
              </a:spcAft>
              <a:buSzPts val="2200"/>
              <a:buChar char=" "/>
            </a:pPr>
            <a:r>
              <a:rPr b="1" i="0" lang="en-US">
                <a:latin typeface="arial"/>
                <a:ea typeface="arial"/>
                <a:cs typeface="arial"/>
                <a:sym typeface="arial"/>
              </a:rPr>
              <a:t>This plugin lets you centralize the configuration of SonarQube server connection details in Jenkins global configuration</a:t>
            </a:r>
            <a:r>
              <a:rPr b="0" i="0" lang="en-US">
                <a:latin typeface="arial"/>
                <a:ea typeface="arial"/>
                <a:cs typeface="arial"/>
                <a:sym typeface="arial"/>
              </a:rPr>
              <a:t>. </a:t>
            </a:r>
            <a:endParaRPr/>
          </a:p>
          <a:p>
            <a:pPr indent="-139700" lvl="0" marL="91440" rtl="0" algn="l">
              <a:lnSpc>
                <a:spcPct val="90000"/>
              </a:lnSpc>
              <a:spcBef>
                <a:spcPts val="1400"/>
              </a:spcBef>
              <a:spcAft>
                <a:spcPts val="0"/>
              </a:spcAft>
              <a:buSzPts val="2200"/>
              <a:buChar char=" "/>
            </a:pPr>
            <a:r>
              <a:rPr b="0" i="0" lang="en-US">
                <a:latin typeface="arial"/>
                <a:ea typeface="arial"/>
                <a:cs typeface="arial"/>
                <a:sym typeface="arial"/>
              </a:rPr>
              <a:t>Then you can trigger SonarQube analysis from Jenkins using standard Jenkins Build Steps or Jenkins Pipeline DSL to trigger analysis with: SonarScanner.</a:t>
            </a:r>
            <a:endParaRPr/>
          </a:p>
          <a:p>
            <a:pPr indent="0" lvl="0" marL="91440" rtl="0" algn="l">
              <a:lnSpc>
                <a:spcPct val="90000"/>
              </a:lnSpc>
              <a:spcBef>
                <a:spcPts val="1400"/>
              </a:spcBef>
              <a:spcAft>
                <a:spcPts val="0"/>
              </a:spcAft>
              <a:buSzPts val="22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n-US"/>
              <a:t>EXP 8 :</a:t>
            </a:r>
            <a:r>
              <a:rPr b="1" lang="en-US" sz="1800">
                <a:latin typeface="Times New Roman"/>
                <a:ea typeface="Times New Roman"/>
                <a:cs typeface="Times New Roman"/>
                <a:sym typeface="Times New Roman"/>
              </a:rPr>
              <a:t>CREATE A JENKINS CICD PIPELINE WITH SONARQUBE / GITLAB INTEGRATION TO PERFORM A STATIC ANALYSIS OF THE CODE TO DETECT BUGS, CODE SMELLS, AND SECURITY VULNERABILITIES ON A SAMPLE JAVA APPLICATION.</a:t>
            </a:r>
            <a:br>
              <a:rPr lang="en-US" sz="1800">
                <a:latin typeface="Times New Roman"/>
                <a:ea typeface="Times New Roman"/>
                <a:cs typeface="Times New Roman"/>
                <a:sym typeface="Times New Roman"/>
              </a:rPr>
            </a:br>
            <a:endParaRPr/>
          </a:p>
        </p:txBody>
      </p:sp>
      <p:sp>
        <p:nvSpPr>
          <p:cNvPr id="136" name="Google Shape;136;p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342900" lvl="0" marL="342900" marR="119379" rtl="0" algn="l">
              <a:lnSpc>
                <a:spcPct val="120000"/>
              </a:lnSpc>
              <a:spcBef>
                <a:spcPts val="0"/>
              </a:spcBef>
              <a:spcAft>
                <a:spcPts val="0"/>
              </a:spcAft>
              <a:buSzPts val="1200"/>
              <a:buFont typeface="Times New Roman"/>
              <a:buAutoNum type="arabicParenR"/>
            </a:pPr>
            <a:r>
              <a:rPr b="1" lang="en-US" sz="1800">
                <a:latin typeface="Times New Roman"/>
                <a:ea typeface="Times New Roman"/>
                <a:cs typeface="Times New Roman"/>
                <a:sym typeface="Times New Roman"/>
              </a:rPr>
              <a:t>Install and configure a Jenkins and SonarQube CICD environment using Docker containers.</a:t>
            </a:r>
            <a:endParaRPr b="1" sz="1800">
              <a:latin typeface="Times New Roman"/>
              <a:ea typeface="Times New Roman"/>
              <a:cs typeface="Times New Roman"/>
              <a:sym typeface="Times New Roman"/>
            </a:endParaRPr>
          </a:p>
          <a:p>
            <a:pPr indent="-342900" lvl="0" marL="342900" marR="116840" rtl="0" algn="l">
              <a:lnSpc>
                <a:spcPct val="120000"/>
              </a:lnSpc>
              <a:spcBef>
                <a:spcPts val="700"/>
              </a:spcBef>
              <a:spcAft>
                <a:spcPts val="0"/>
              </a:spcAft>
              <a:buSzPts val="1200"/>
              <a:buFont typeface="Times New Roman"/>
              <a:buAutoNum type="arabicParenR"/>
            </a:pPr>
            <a:r>
              <a:rPr b="1" lang="en-US" sz="1800">
                <a:latin typeface="Times New Roman"/>
                <a:ea typeface="Times New Roman"/>
                <a:cs typeface="Times New Roman"/>
                <a:sym typeface="Times New Roman"/>
              </a:rPr>
              <a:t>Configure Jenkins with the SonarQube Scanner plugin for automated static code analysis.</a:t>
            </a:r>
            <a:endParaRPr sz="1800">
              <a:latin typeface="Times New Roman"/>
              <a:ea typeface="Times New Roman"/>
              <a:cs typeface="Times New Roman"/>
              <a:sym typeface="Times New Roman"/>
            </a:endParaRPr>
          </a:p>
          <a:p>
            <a:pPr indent="-342900" lvl="0" marL="342900" marR="118110" rtl="0" algn="l">
              <a:lnSpc>
                <a:spcPct val="120000"/>
              </a:lnSpc>
              <a:spcBef>
                <a:spcPts val="895"/>
              </a:spcBef>
              <a:spcAft>
                <a:spcPts val="0"/>
              </a:spcAft>
              <a:buSzPts val="1200"/>
              <a:buFont typeface="Times New Roman"/>
              <a:buAutoNum type="arabicParenR"/>
            </a:pPr>
            <a:r>
              <a:rPr b="1" lang="en-US" sz="1800">
                <a:latin typeface="Times New Roman"/>
                <a:ea typeface="Times New Roman"/>
                <a:cs typeface="Times New Roman"/>
                <a:sym typeface="Times New Roman"/>
              </a:rPr>
              <a:t>Create and set up a Jenkins build pipeline using a Jenkinsfile stored within a GitHub repo.</a:t>
            </a:r>
            <a:endParaRPr b="1" sz="1800">
              <a:latin typeface="Times New Roman"/>
              <a:ea typeface="Times New Roman"/>
              <a:cs typeface="Times New Roman"/>
              <a:sym typeface="Times New Roman"/>
            </a:endParaRPr>
          </a:p>
          <a:p>
            <a:pPr indent="-342900" lvl="0" marL="342900" marR="113665" rtl="0" algn="l">
              <a:lnSpc>
                <a:spcPct val="120000"/>
              </a:lnSpc>
              <a:spcBef>
                <a:spcPts val="700"/>
              </a:spcBef>
              <a:spcAft>
                <a:spcPts val="0"/>
              </a:spcAft>
              <a:buSzPts val="1200"/>
              <a:buFont typeface="Times New Roman"/>
              <a:buAutoNum type="arabicParenR"/>
            </a:pPr>
            <a:r>
              <a:rPr b="1" lang="en-US" sz="1800">
                <a:latin typeface="Times New Roman"/>
                <a:ea typeface="Times New Roman"/>
                <a:cs typeface="Times New Roman"/>
                <a:sym typeface="Times New Roman"/>
              </a:rPr>
              <a:t>Use the SonarQube web application to examine and review the generated static analysis report.</a:t>
            </a:r>
            <a:endParaRPr sz="1800">
              <a:latin typeface="Times New Roman"/>
              <a:ea typeface="Times New Roman"/>
              <a:cs typeface="Times New Roman"/>
              <a:sym typeface="Times New Roman"/>
            </a:endParaRPr>
          </a:p>
          <a:p>
            <a:pPr indent="-342900" lvl="0" marL="342900" rtl="0" algn="l">
              <a:lnSpc>
                <a:spcPct val="90000"/>
              </a:lnSpc>
              <a:spcBef>
                <a:spcPts val="900"/>
              </a:spcBef>
              <a:spcAft>
                <a:spcPts val="0"/>
              </a:spcAft>
              <a:buSzPts val="1200"/>
              <a:buFont typeface="Times New Roman"/>
              <a:buAutoNum type="arabicParenR"/>
            </a:pPr>
            <a:r>
              <a:rPr b="1" lang="en-US" sz="1800">
                <a:latin typeface="Times New Roman"/>
                <a:ea typeface="Times New Roman"/>
                <a:cs typeface="Times New Roman"/>
                <a:sym typeface="Times New Roman"/>
              </a:rPr>
              <a:t>Use the Blue Ocean Plugin to review Pipeline Steps.</a:t>
            </a:r>
            <a:endParaRPr b="1" sz="1800">
              <a:latin typeface="Times New Roman"/>
              <a:ea typeface="Times New Roman"/>
              <a:cs typeface="Times New Roman"/>
              <a:sym typeface="Times New Roman"/>
            </a:endParaRPr>
          </a:p>
          <a:p>
            <a:pPr indent="0" lvl="0" marL="91440" rtl="0" algn="l">
              <a:lnSpc>
                <a:spcPct val="90000"/>
              </a:lnSpc>
              <a:spcBef>
                <a:spcPts val="1200"/>
              </a:spcBef>
              <a:spcAft>
                <a:spcPts val="0"/>
              </a:spcAft>
              <a:buSzPts val="2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2022-09-15T04:51:31Z</dcterms:created>
  <dc:creator>Manjusha</dc:creator>
</cp:coreProperties>
</file>