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3466349-6901-449B-B428-75CD6CCC8C7D}"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49AE-532E-4017-BEC7-BB271381BA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82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66349-6901-449B-B428-75CD6CCC8C7D}"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49AE-532E-4017-BEC7-BB271381BAF5}" type="slidenum">
              <a:rPr lang="en-IN" smtClean="0"/>
              <a:t>‹#›</a:t>
            </a:fld>
            <a:endParaRPr lang="en-IN"/>
          </a:p>
        </p:txBody>
      </p:sp>
    </p:spTree>
    <p:extLst>
      <p:ext uri="{BB962C8B-B14F-4D97-AF65-F5344CB8AC3E}">
        <p14:creationId xmlns:p14="http://schemas.microsoft.com/office/powerpoint/2010/main" val="59043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66349-6901-449B-B428-75CD6CCC8C7D}"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49AE-532E-4017-BEC7-BB271381BAF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42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66349-6901-449B-B428-75CD6CCC8C7D}"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49AE-532E-4017-BEC7-BB271381BAF5}" type="slidenum">
              <a:rPr lang="en-IN" smtClean="0"/>
              <a:t>‹#›</a:t>
            </a:fld>
            <a:endParaRPr lang="en-IN"/>
          </a:p>
        </p:txBody>
      </p:sp>
    </p:spTree>
    <p:extLst>
      <p:ext uri="{BB962C8B-B14F-4D97-AF65-F5344CB8AC3E}">
        <p14:creationId xmlns:p14="http://schemas.microsoft.com/office/powerpoint/2010/main" val="157286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66349-6901-449B-B428-75CD6CCC8C7D}"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449AE-532E-4017-BEC7-BB271381BA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37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66349-6901-449B-B428-75CD6CCC8C7D}"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449AE-532E-4017-BEC7-BB271381BAF5}" type="slidenum">
              <a:rPr lang="en-IN" smtClean="0"/>
              <a:t>‹#›</a:t>
            </a:fld>
            <a:endParaRPr lang="en-IN"/>
          </a:p>
        </p:txBody>
      </p:sp>
    </p:spTree>
    <p:extLst>
      <p:ext uri="{BB962C8B-B14F-4D97-AF65-F5344CB8AC3E}">
        <p14:creationId xmlns:p14="http://schemas.microsoft.com/office/powerpoint/2010/main" val="23585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66349-6901-449B-B428-75CD6CCC8C7D}"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449AE-532E-4017-BEC7-BB271381BAF5}" type="slidenum">
              <a:rPr lang="en-IN" smtClean="0"/>
              <a:t>‹#›</a:t>
            </a:fld>
            <a:endParaRPr lang="en-IN"/>
          </a:p>
        </p:txBody>
      </p:sp>
    </p:spTree>
    <p:extLst>
      <p:ext uri="{BB962C8B-B14F-4D97-AF65-F5344CB8AC3E}">
        <p14:creationId xmlns:p14="http://schemas.microsoft.com/office/powerpoint/2010/main" val="343119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66349-6901-449B-B428-75CD6CCC8C7D}" type="datetimeFigureOut">
              <a:rPr lang="en-IN" smtClean="0"/>
              <a:t>15-09-2022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449AE-532E-4017-BEC7-BB271381BAF5}" type="slidenum">
              <a:rPr lang="en-IN" smtClean="0"/>
              <a:t>‹#›</a:t>
            </a:fld>
            <a:endParaRPr lang="en-IN"/>
          </a:p>
        </p:txBody>
      </p:sp>
    </p:spTree>
    <p:extLst>
      <p:ext uri="{BB962C8B-B14F-4D97-AF65-F5344CB8AC3E}">
        <p14:creationId xmlns:p14="http://schemas.microsoft.com/office/powerpoint/2010/main" val="233680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66349-6901-449B-B428-75CD6CCC8C7D}" type="datetimeFigureOut">
              <a:rPr lang="en-IN" smtClean="0"/>
              <a:t>15-09-2022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449AE-532E-4017-BEC7-BB271381BAF5}" type="slidenum">
              <a:rPr lang="en-IN" smtClean="0"/>
              <a:t>‹#›</a:t>
            </a:fld>
            <a:endParaRPr lang="en-IN"/>
          </a:p>
        </p:txBody>
      </p:sp>
    </p:spTree>
    <p:extLst>
      <p:ext uri="{BB962C8B-B14F-4D97-AF65-F5344CB8AC3E}">
        <p14:creationId xmlns:p14="http://schemas.microsoft.com/office/powerpoint/2010/main" val="22743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66349-6901-449B-B428-75CD6CCC8C7D}"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449AE-532E-4017-BEC7-BB271381BAF5}" type="slidenum">
              <a:rPr lang="en-IN" smtClean="0"/>
              <a:t>‹#›</a:t>
            </a:fld>
            <a:endParaRPr lang="en-IN"/>
          </a:p>
        </p:txBody>
      </p:sp>
    </p:spTree>
    <p:extLst>
      <p:ext uri="{BB962C8B-B14F-4D97-AF65-F5344CB8AC3E}">
        <p14:creationId xmlns:p14="http://schemas.microsoft.com/office/powerpoint/2010/main" val="241945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66349-6901-449B-B428-75CD6CCC8C7D}"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449AE-532E-4017-BEC7-BB271381BA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11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466349-6901-449B-B428-75CD6CCC8C7D}" type="datetimeFigureOut">
              <a:rPr lang="en-IN" smtClean="0"/>
              <a:t>15-09-2022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C449AE-532E-4017-BEC7-BB271381BAF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747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ynopsys.com/glossary/what-is-sdl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ynopsys.com/glossary/what-is-sql-injection.html" TargetMode="External"/><Relationship Id="rId2" Type="http://schemas.openxmlformats.org/officeDocument/2006/relationships/hyperlink" Target="https://www.synopsys.com/blogs/software-security/detect-prevent-and-mitigate-buffer-overflow-attacks/" TargetMode="External"/><Relationship Id="rId1" Type="http://schemas.openxmlformats.org/officeDocument/2006/relationships/slideLayout" Target="../slideLayouts/slideLayout2.xml"/><Relationship Id="rId4" Type="http://schemas.openxmlformats.org/officeDocument/2006/relationships/hyperlink" Target="https://www.synopsys.com/glossary/what-is-cross-site-scripting.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FDA9-A5B3-0609-706F-FE1B55A1FBBA}"/>
              </a:ext>
            </a:extLst>
          </p:cNvPr>
          <p:cNvSpPr>
            <a:spLocks noGrp="1"/>
          </p:cNvSpPr>
          <p:nvPr>
            <p:ph type="ctrTitle"/>
          </p:nvPr>
        </p:nvSpPr>
        <p:spPr/>
        <p:txBody>
          <a:bodyPr/>
          <a:lstStyle/>
          <a:p>
            <a:r>
              <a:rPr lang="en-IN" dirty="0"/>
              <a:t>EXP 7 </a:t>
            </a:r>
          </a:p>
        </p:txBody>
      </p:sp>
      <p:sp>
        <p:nvSpPr>
          <p:cNvPr id="3" name="Subtitle 2">
            <a:extLst>
              <a:ext uri="{FF2B5EF4-FFF2-40B4-BE49-F238E27FC236}">
                <a16:creationId xmlns:a16="http://schemas.microsoft.com/office/drawing/2014/main" id="{B2FB8FBA-5581-2FE5-31C6-99C2F759FD6B}"/>
              </a:ext>
            </a:extLst>
          </p:cNvPr>
          <p:cNvSpPr>
            <a:spLocks noGrp="1"/>
          </p:cNvSpPr>
          <p:nvPr>
            <p:ph type="subTitle" idx="1"/>
          </p:nvPr>
        </p:nvSpPr>
        <p:spPr/>
        <p:txBody>
          <a:bodyPr/>
          <a:lstStyle/>
          <a:p>
            <a:r>
              <a:rPr lang="en-IN" dirty="0"/>
              <a:t>To understand SAST process and learn to integrate Jenkins SAST to SonarQube/Gitlab</a:t>
            </a:r>
          </a:p>
        </p:txBody>
      </p:sp>
    </p:spTree>
    <p:extLst>
      <p:ext uri="{BB962C8B-B14F-4D97-AF65-F5344CB8AC3E}">
        <p14:creationId xmlns:p14="http://schemas.microsoft.com/office/powerpoint/2010/main" val="11584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9896-8F0E-460C-578B-B2C466B47783}"/>
              </a:ext>
            </a:extLst>
          </p:cNvPr>
          <p:cNvSpPr>
            <a:spLocks noGrp="1"/>
          </p:cNvSpPr>
          <p:nvPr>
            <p:ph type="title"/>
          </p:nvPr>
        </p:nvSpPr>
        <p:spPr/>
        <p:txBody>
          <a:bodyPr/>
          <a:lstStyle/>
          <a:p>
            <a:r>
              <a:rPr lang="en-US" i="0" dirty="0">
                <a:effectLst/>
                <a:latin typeface="arial" panose="020B0604020202020204" pitchFamily="34" charset="0"/>
              </a:rPr>
              <a:t>Static application security testing  (c)</a:t>
            </a:r>
            <a:endParaRPr lang="en-IN" dirty="0"/>
          </a:p>
        </p:txBody>
      </p:sp>
      <p:sp>
        <p:nvSpPr>
          <p:cNvPr id="3" name="Content Placeholder 2">
            <a:extLst>
              <a:ext uri="{FF2B5EF4-FFF2-40B4-BE49-F238E27FC236}">
                <a16:creationId xmlns:a16="http://schemas.microsoft.com/office/drawing/2014/main" id="{91AAF6C5-A87C-253B-6A39-6CB0FD3FEF01}"/>
              </a:ext>
            </a:extLst>
          </p:cNvPr>
          <p:cNvSpPr>
            <a:spLocks noGrp="1"/>
          </p:cNvSpPr>
          <p:nvPr>
            <p:ph idx="1"/>
          </p:nvPr>
        </p:nvSpPr>
        <p:spPr/>
        <p:txBody>
          <a:bodyPr/>
          <a:lstStyle/>
          <a:p>
            <a:pPr>
              <a:buFont typeface="Wingdings" panose="05000000000000000000" pitchFamily="2" charset="2"/>
              <a:buChar char="§"/>
            </a:pPr>
            <a:r>
              <a:rPr lang="en-US" i="0" dirty="0">
                <a:effectLst/>
                <a:latin typeface="arial" panose="020B0604020202020204" pitchFamily="34" charset="0"/>
              </a:rPr>
              <a:t> Static application security testing (SAST), or static analysis, is a testing methodology that analyzes source code to find security vulnerabilities that make your organization's applications susceptible to attack. </a:t>
            </a:r>
          </a:p>
          <a:p>
            <a:pPr>
              <a:buFont typeface="Wingdings" panose="05000000000000000000" pitchFamily="2" charset="2"/>
              <a:buChar char="§"/>
            </a:pPr>
            <a:r>
              <a:rPr lang="en-US" i="0" dirty="0">
                <a:effectLst/>
                <a:latin typeface="arial" panose="020B0604020202020204" pitchFamily="34" charset="0"/>
              </a:rPr>
              <a:t> SAST scans an application before the code is compiled. It's also known as white box testing.</a:t>
            </a:r>
          </a:p>
          <a:p>
            <a:pPr>
              <a:buFont typeface="Wingdings" panose="05000000000000000000" pitchFamily="2" charset="2"/>
              <a:buChar char="§"/>
            </a:pPr>
            <a:r>
              <a:rPr lang="en-US" b="0" i="0" dirty="0">
                <a:solidFill>
                  <a:srgbClr val="111C24"/>
                </a:solidFill>
                <a:effectLst/>
                <a:latin typeface="Roboto" panose="02000000000000000000" pitchFamily="2" charset="0"/>
              </a:rPr>
              <a:t>SAST takes place very early in the software development life cycle (</a:t>
            </a:r>
            <a:r>
              <a:rPr lang="en-US" b="0" i="0" u="none" strike="noStrike" dirty="0">
                <a:solidFill>
                  <a:srgbClr val="316ACA"/>
                </a:solidFill>
                <a:effectLst/>
                <a:latin typeface="Roboto" panose="02000000000000000000" pitchFamily="2" charset="0"/>
                <a:hlinkClick r:id="rId2"/>
              </a:rPr>
              <a:t>SDLC</a:t>
            </a:r>
            <a:r>
              <a:rPr lang="en-US" b="0" i="0" dirty="0">
                <a:solidFill>
                  <a:srgbClr val="111C24"/>
                </a:solidFill>
                <a:effectLst/>
                <a:latin typeface="Roboto" panose="02000000000000000000" pitchFamily="2" charset="0"/>
              </a:rPr>
              <a:t>) as it does not require a working application and can take place without code being executed. It helps developers identify vulnerabilities in the initial stages of development and quickly resolve issues without breaking builds or passing on vulnerabilities to the final release of the application.</a:t>
            </a:r>
            <a:endParaRPr lang="en-US" i="0" dirty="0">
              <a:effectLst/>
              <a:latin typeface="arial" panose="020B0604020202020204" pitchFamily="34"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05665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DEED-DF2A-C665-3517-97D8F4FC5F9E}"/>
              </a:ext>
            </a:extLst>
          </p:cNvPr>
          <p:cNvSpPr>
            <a:spLocks noGrp="1"/>
          </p:cNvSpPr>
          <p:nvPr>
            <p:ph type="title"/>
          </p:nvPr>
        </p:nvSpPr>
        <p:spPr/>
        <p:txBody>
          <a:bodyPr/>
          <a:lstStyle/>
          <a:p>
            <a:pPr algn="ctr"/>
            <a:r>
              <a:rPr lang="en-IN" dirty="0"/>
              <a:t>SAST</a:t>
            </a:r>
          </a:p>
        </p:txBody>
      </p:sp>
      <p:sp>
        <p:nvSpPr>
          <p:cNvPr id="3" name="Content Placeholder 2">
            <a:extLst>
              <a:ext uri="{FF2B5EF4-FFF2-40B4-BE49-F238E27FC236}">
                <a16:creationId xmlns:a16="http://schemas.microsoft.com/office/drawing/2014/main" id="{1C7C10B6-D20A-28CF-4AD1-FD13BC251F79}"/>
              </a:ext>
            </a:extLst>
          </p:cNvPr>
          <p:cNvSpPr>
            <a:spLocks noGrp="1"/>
          </p:cNvSpPr>
          <p:nvPr>
            <p:ph idx="1"/>
          </p:nvPr>
        </p:nvSpPr>
        <p:spPr>
          <a:xfrm>
            <a:off x="770022" y="2084832"/>
            <a:ext cx="9974180" cy="4224528"/>
          </a:xfrm>
        </p:spPr>
        <p:txBody>
          <a:bodyPr/>
          <a:lstStyle/>
          <a:p>
            <a:r>
              <a:rPr lang="en-US" b="0" i="0" dirty="0">
                <a:solidFill>
                  <a:srgbClr val="111C24"/>
                </a:solidFill>
                <a:effectLst/>
                <a:latin typeface="Roboto" panose="02000000000000000000" pitchFamily="2" charset="0"/>
              </a:rPr>
              <a:t>These tools can scan millions of lines of code in a matter of minutes. SAST tools automatically identify critical vulnerabilities—such as </a:t>
            </a:r>
            <a:r>
              <a:rPr lang="en-US" b="0" i="0" u="none" strike="noStrike" dirty="0">
                <a:solidFill>
                  <a:srgbClr val="316ACA"/>
                </a:solidFill>
                <a:effectLst/>
                <a:latin typeface="Roboto" panose="02000000000000000000" pitchFamily="2" charset="0"/>
                <a:hlinkClick r:id="rId2"/>
              </a:rPr>
              <a:t>buffer overflows</a:t>
            </a:r>
            <a:r>
              <a:rPr lang="en-US" b="0" i="0" dirty="0">
                <a:solidFill>
                  <a:srgbClr val="111C24"/>
                </a:solidFill>
                <a:effectLst/>
                <a:latin typeface="Roboto" panose="02000000000000000000" pitchFamily="2" charset="0"/>
              </a:rPr>
              <a:t>, </a:t>
            </a:r>
            <a:r>
              <a:rPr lang="en-US" b="0" i="0" u="none" strike="noStrike" dirty="0">
                <a:solidFill>
                  <a:srgbClr val="316ACA"/>
                </a:solidFill>
                <a:effectLst/>
                <a:latin typeface="Roboto" panose="02000000000000000000" pitchFamily="2" charset="0"/>
                <a:hlinkClick r:id="rId3"/>
              </a:rPr>
              <a:t>SQL injection</a:t>
            </a:r>
            <a:r>
              <a:rPr lang="en-US" b="0" i="0" dirty="0">
                <a:solidFill>
                  <a:srgbClr val="111C24"/>
                </a:solidFill>
                <a:effectLst/>
                <a:latin typeface="Roboto" panose="02000000000000000000" pitchFamily="2" charset="0"/>
              </a:rPr>
              <a:t>, </a:t>
            </a:r>
            <a:r>
              <a:rPr lang="en-US" b="0" i="0" u="none" strike="noStrike" dirty="0">
                <a:solidFill>
                  <a:srgbClr val="316ACA"/>
                </a:solidFill>
                <a:effectLst/>
                <a:latin typeface="Roboto" panose="02000000000000000000" pitchFamily="2" charset="0"/>
                <a:hlinkClick r:id="rId4"/>
              </a:rPr>
              <a:t>cross-site scripting</a:t>
            </a:r>
            <a:r>
              <a:rPr lang="en-US" b="0" i="0" dirty="0">
                <a:solidFill>
                  <a:srgbClr val="111C24"/>
                </a:solidFill>
                <a:effectLst/>
                <a:latin typeface="Roboto" panose="02000000000000000000" pitchFamily="2" charset="0"/>
              </a:rPr>
              <a:t>, and others—with high confidence.</a:t>
            </a:r>
          </a:p>
          <a:p>
            <a:r>
              <a:rPr lang="en-US" b="0" i="0" dirty="0">
                <a:solidFill>
                  <a:srgbClr val="111C24"/>
                </a:solidFill>
                <a:effectLst/>
                <a:latin typeface="Roboto" panose="02000000000000000000" pitchFamily="2" charset="0"/>
              </a:rPr>
              <a:t> Thus, integrating static analysis into the SDLC can yield dramatic results in the overall quality of the code developed.</a:t>
            </a:r>
            <a:endParaRPr lang="en-IN" dirty="0"/>
          </a:p>
        </p:txBody>
      </p:sp>
    </p:spTree>
    <p:extLst>
      <p:ext uri="{BB962C8B-B14F-4D97-AF65-F5344CB8AC3E}">
        <p14:creationId xmlns:p14="http://schemas.microsoft.com/office/powerpoint/2010/main" val="32796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6505-52B9-AA0D-9063-B42B664941C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00D895E-1EC9-4FD7-BBA6-77853E71F189}"/>
              </a:ext>
            </a:extLst>
          </p:cNvPr>
          <p:cNvPicPr>
            <a:picLocks noGrp="1" noChangeAspect="1"/>
          </p:cNvPicPr>
          <p:nvPr>
            <p:ph idx="1"/>
          </p:nvPr>
        </p:nvPicPr>
        <p:blipFill rotWithShape="1">
          <a:blip r:embed="rId2"/>
          <a:srcRect t="4189" b="6877"/>
          <a:stretch/>
        </p:blipFill>
        <p:spPr>
          <a:xfrm>
            <a:off x="587141" y="288758"/>
            <a:ext cx="10847672" cy="6410425"/>
          </a:xfrm>
          <a:prstGeom prst="rect">
            <a:avLst/>
          </a:prstGeom>
        </p:spPr>
      </p:pic>
    </p:spTree>
    <p:extLst>
      <p:ext uri="{BB962C8B-B14F-4D97-AF65-F5344CB8AC3E}">
        <p14:creationId xmlns:p14="http://schemas.microsoft.com/office/powerpoint/2010/main" val="332085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C6C7-22E2-4636-05D0-B85D45017DEE}"/>
              </a:ext>
            </a:extLst>
          </p:cNvPr>
          <p:cNvSpPr>
            <a:spLocks noGrp="1"/>
          </p:cNvSpPr>
          <p:nvPr>
            <p:ph type="title"/>
          </p:nvPr>
        </p:nvSpPr>
        <p:spPr/>
        <p:txBody>
          <a:bodyPr/>
          <a:lstStyle/>
          <a:p>
            <a:r>
              <a:rPr lang="en-IN" dirty="0"/>
              <a:t>Steps:</a:t>
            </a:r>
            <a:br>
              <a:rPr lang="en-IN" dirty="0"/>
            </a:br>
            <a:endParaRPr lang="en-IN" dirty="0"/>
          </a:p>
        </p:txBody>
      </p:sp>
      <p:sp>
        <p:nvSpPr>
          <p:cNvPr id="3" name="Content Placeholder 2">
            <a:extLst>
              <a:ext uri="{FF2B5EF4-FFF2-40B4-BE49-F238E27FC236}">
                <a16:creationId xmlns:a16="http://schemas.microsoft.com/office/drawing/2014/main" id="{AE5B87F1-949F-8DAD-9E9D-27D0672395F8}"/>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75DB244E-3409-6F2A-0C31-C5DF714D6283}"/>
              </a:ext>
            </a:extLst>
          </p:cNvPr>
          <p:cNvSpPr txBox="1"/>
          <p:nvPr/>
        </p:nvSpPr>
        <p:spPr>
          <a:xfrm>
            <a:off x="327259" y="2084832"/>
            <a:ext cx="11864741" cy="2677656"/>
          </a:xfrm>
          <a:prstGeom prst="rect">
            <a:avLst/>
          </a:prstGeom>
          <a:noFill/>
        </p:spPr>
        <p:txBody>
          <a:bodyPr wrap="square">
            <a:spAutoFit/>
          </a:bodyPr>
          <a:lstStyle/>
          <a:p>
            <a:r>
              <a:rPr lang="en-IN" sz="2800" dirty="0"/>
              <a:t>1) Install and configure a Jenkins and SonarQube CICD environment using Docker</a:t>
            </a:r>
          </a:p>
          <a:p>
            <a:r>
              <a:rPr lang="en-IN" sz="2800" dirty="0"/>
              <a:t>    containers.</a:t>
            </a:r>
          </a:p>
          <a:p>
            <a:endParaRPr lang="en-IN" sz="2800" dirty="0"/>
          </a:p>
          <a:p>
            <a:endParaRPr lang="en-IN" sz="2800" dirty="0"/>
          </a:p>
          <a:p>
            <a:r>
              <a:rPr lang="en-IN" sz="2800" dirty="0"/>
              <a:t>2) Configure Jenkins with the SonarQube Scanner plugin for automated static code analysis.</a:t>
            </a:r>
          </a:p>
        </p:txBody>
      </p:sp>
    </p:spTree>
    <p:extLst>
      <p:ext uri="{BB962C8B-B14F-4D97-AF65-F5344CB8AC3E}">
        <p14:creationId xmlns:p14="http://schemas.microsoft.com/office/powerpoint/2010/main" val="180089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8DE2-AF02-E6A2-6915-6141F6534499}"/>
              </a:ext>
            </a:extLst>
          </p:cNvPr>
          <p:cNvSpPr>
            <a:spLocks noGrp="1"/>
          </p:cNvSpPr>
          <p:nvPr>
            <p:ph type="title"/>
          </p:nvPr>
        </p:nvSpPr>
        <p:spPr/>
        <p:txBody>
          <a:bodyPr/>
          <a:lstStyle/>
          <a:p>
            <a:br>
              <a:rPr lang="en-IN" sz="1800" kern="0"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1B884F-4513-0559-9666-506AD55199B2}"/>
              </a:ext>
            </a:extLst>
          </p:cNvPr>
          <p:cNvSpPr>
            <a:spLocks noGrp="1"/>
          </p:cNvSpPr>
          <p:nvPr>
            <p:ph idx="1"/>
          </p:nvPr>
        </p:nvSpPr>
        <p:spPr>
          <a:xfrm>
            <a:off x="818148" y="365760"/>
            <a:ext cx="9926054" cy="5943600"/>
          </a:xfrm>
        </p:spPr>
        <p:txBody>
          <a:bodyPr/>
          <a:lstStyle/>
          <a:p>
            <a:r>
              <a:rPr lang="en-US" sz="2400" kern="0" dirty="0">
                <a:effectLst/>
                <a:uFill>
                  <a:solidFill>
                    <a:srgbClr val="000000"/>
                  </a:solidFill>
                </a:uFill>
                <a:latin typeface="Times New Roman" panose="02020603050405020304" pitchFamily="18" charset="0"/>
                <a:ea typeface="Times New Roman" panose="02020603050405020304" pitchFamily="18" charset="0"/>
              </a:rPr>
              <a:t>1..Install</a:t>
            </a:r>
            <a:r>
              <a:rPr lang="en-US" sz="2400" kern="0" spc="-10"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and</a:t>
            </a:r>
            <a:r>
              <a:rPr lang="en-US" sz="2400" kern="0" spc="-10"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configure</a:t>
            </a:r>
            <a:r>
              <a:rPr lang="en-US" sz="2400" kern="0" spc="-10"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a</a:t>
            </a:r>
            <a:r>
              <a:rPr lang="en-US" sz="2400" kern="0" spc="-15"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Jenkins</a:t>
            </a:r>
            <a:r>
              <a:rPr lang="en-US" sz="2400" kern="0" spc="-15"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and</a:t>
            </a:r>
            <a:r>
              <a:rPr lang="en-US" sz="2400" kern="0" spc="-15"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SonarQube</a:t>
            </a:r>
            <a:r>
              <a:rPr lang="en-US" sz="2400" kern="0" spc="-5"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CICD</a:t>
            </a:r>
            <a:r>
              <a:rPr lang="en-US" sz="2400" kern="0" spc="-15"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environment</a:t>
            </a:r>
            <a:r>
              <a:rPr lang="en-US" sz="2400" kern="0" spc="-10"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using</a:t>
            </a:r>
            <a:r>
              <a:rPr lang="en-US" sz="2400" strike="noStrike" kern="0" spc="-360"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Docker</a:t>
            </a:r>
            <a:r>
              <a:rPr lang="en-US" sz="2400" kern="0" spc="-30" dirty="0">
                <a:effectLst/>
                <a:uFill>
                  <a:solidFill>
                    <a:srgbClr val="000000"/>
                  </a:solidFill>
                </a:uFill>
                <a:latin typeface="Times New Roman" panose="02020603050405020304" pitchFamily="18" charset="0"/>
                <a:ea typeface="Times New Roman" panose="02020603050405020304" pitchFamily="18" charset="0"/>
              </a:rPr>
              <a:t> </a:t>
            </a:r>
            <a:r>
              <a:rPr lang="en-US" sz="2400" kern="0" dirty="0">
                <a:effectLst/>
                <a:uFill>
                  <a:solidFill>
                    <a:srgbClr val="000000"/>
                  </a:solidFill>
                </a:uFill>
                <a:latin typeface="Times New Roman" panose="02020603050405020304" pitchFamily="18" charset="0"/>
                <a:ea typeface="Times New Roman" panose="02020603050405020304" pitchFamily="18" charset="0"/>
              </a:rPr>
              <a:t>containers.</a:t>
            </a:r>
          </a:p>
          <a:p>
            <a:endParaRPr lang="en-US" sz="2400" kern="0" dirty="0">
              <a:uFill>
                <a:solidFill>
                  <a:srgbClr val="000000"/>
                </a:solidFill>
              </a:uFill>
              <a:latin typeface="Times New Roman" panose="02020603050405020304" pitchFamily="18" charset="0"/>
            </a:endParaRPr>
          </a:p>
          <a:p>
            <a:r>
              <a:rPr lang="en-US" sz="1800" b="1" u="sng" dirty="0">
                <a:effectLst/>
                <a:latin typeface="Times New Roman" panose="02020603050405020304" pitchFamily="18" charset="0"/>
                <a:ea typeface="Times New Roman" panose="02020603050405020304" pitchFamily="18" charset="0"/>
              </a:rPr>
              <a:t>Installation</a:t>
            </a:r>
            <a:r>
              <a:rPr lang="en-US" sz="1800" b="1" u="sng" spc="-5"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of</a:t>
            </a:r>
            <a:r>
              <a:rPr lang="en-US" sz="1800" b="1" u="sng" spc="-15"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Jenkins</a:t>
            </a:r>
            <a:endParaRPr lang="en-IN" sz="1800" b="1" u="sng" dirty="0">
              <a:effectLst/>
              <a:latin typeface="Times New Roman" panose="02020603050405020304" pitchFamily="18" charset="0"/>
              <a:ea typeface="Times New Roman" panose="02020603050405020304" pitchFamily="18" charset="0"/>
            </a:endParaRPr>
          </a:p>
          <a:p>
            <a:r>
              <a:rPr lang="en-US" sz="1800" b="1" u="sng" dirty="0" err="1">
                <a:solidFill>
                  <a:srgbClr val="00007F"/>
                </a:solidFill>
                <a:effectLst/>
                <a:uFill>
                  <a:solidFill>
                    <a:srgbClr val="00007F"/>
                  </a:solidFill>
                </a:uFill>
                <a:latin typeface="Times New Roman" panose="02020603050405020304" pitchFamily="18" charset="0"/>
                <a:ea typeface="Times New Roman" panose="02020603050405020304" pitchFamily="18" charset="0"/>
              </a:rPr>
              <a:t>manjusha@apsit</a:t>
            </a:r>
            <a:r>
              <a:rPr lang="en-US" sz="1800" b="1" u="sng" dirty="0">
                <a:solidFill>
                  <a:srgbClr val="00007F"/>
                </a:solidFill>
                <a:effectLst/>
                <a:uFill>
                  <a:solidFill>
                    <a:srgbClr val="00007F"/>
                  </a:solidFill>
                </a:uFill>
                <a:latin typeface="Times New Roman" panose="02020603050405020304" pitchFamily="18" charset="0"/>
                <a:ea typeface="Times New Roman" panose="02020603050405020304" pitchFamily="18" charset="0"/>
              </a:rPr>
              <a:t>:~$</a:t>
            </a:r>
            <a:r>
              <a:rPr lang="en-US" sz="1800" b="1" spc="245" dirty="0">
                <a:solidFill>
                  <a:srgbClr val="00007F"/>
                </a:solidFill>
                <a:effectLst/>
                <a:latin typeface="Times New Roman" panose="02020603050405020304" pitchFamily="18" charset="0"/>
                <a:ea typeface="Times New Roman" panose="02020603050405020304" pitchFamily="18" charset="0"/>
              </a:rPr>
              <a:t> </a:t>
            </a:r>
            <a:r>
              <a:rPr lang="en-US" dirty="0" err="1"/>
              <a:t>wget</a:t>
            </a:r>
            <a:r>
              <a:rPr lang="en-US" dirty="0"/>
              <a:t> -q -O - https://pkg.jenkins.io/debian-stable/jenkins.io.key | </a:t>
            </a:r>
            <a:r>
              <a:rPr lang="en-US" dirty="0" err="1"/>
              <a:t>sudo</a:t>
            </a:r>
            <a:r>
              <a:rPr lang="en-US" dirty="0"/>
              <a:t> apt-key add –</a:t>
            </a:r>
          </a:p>
          <a:p>
            <a:endParaRPr lang="en-US" dirty="0"/>
          </a:p>
          <a:p>
            <a:endParaRPr lang="en-US" dirty="0"/>
          </a:p>
          <a:p>
            <a:r>
              <a:rPr lang="en-US" b="1" dirty="0"/>
              <a:t>Follow all the steps for installation …..</a:t>
            </a:r>
          </a:p>
          <a:p>
            <a:endParaRPr lang="en-US" b="1" dirty="0"/>
          </a:p>
          <a:p>
            <a:r>
              <a:rPr lang="en-US" b="1" dirty="0"/>
              <a:t>Once Jenkin is ready next step is to setup </a:t>
            </a:r>
            <a:r>
              <a:rPr lang="en-US" sz="1800" b="1" dirty="0">
                <a:effectLst/>
                <a:latin typeface="Times New Roman" panose="02020603050405020304" pitchFamily="18" charset="0"/>
                <a:ea typeface="Times New Roman" panose="02020603050405020304" pitchFamily="18" charset="0"/>
              </a:rPr>
              <a:t>SonarQube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Setup</a:t>
            </a:r>
            <a:endParaRPr lang="en-IN" sz="1800" dirty="0">
              <a:effectLst/>
              <a:latin typeface="Times New Roman" panose="02020603050405020304" pitchFamily="18" charset="0"/>
              <a:ea typeface="Times New Roman" panose="02020603050405020304" pitchFamily="18" charset="0"/>
            </a:endParaRPr>
          </a:p>
          <a:p>
            <a:endParaRPr lang="en-US" b="1" dirty="0"/>
          </a:p>
          <a:p>
            <a:endParaRPr lang="en-US" dirty="0"/>
          </a:p>
          <a:p>
            <a:endParaRPr lang="en-IN" dirty="0"/>
          </a:p>
        </p:txBody>
      </p:sp>
    </p:spTree>
    <p:extLst>
      <p:ext uri="{BB962C8B-B14F-4D97-AF65-F5344CB8AC3E}">
        <p14:creationId xmlns:p14="http://schemas.microsoft.com/office/powerpoint/2010/main" val="361389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A5ED-4D85-7A45-B47C-F6B4AFEFA933}"/>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rPr>
              <a:t>SonarQube</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BDDFCEE-ECA3-04CA-783A-829D63B8A3F3}"/>
              </a:ext>
            </a:extLst>
          </p:cNvPr>
          <p:cNvSpPr>
            <a:spLocks noGrp="1"/>
          </p:cNvSpPr>
          <p:nvPr>
            <p:ph idx="1"/>
          </p:nvPr>
        </p:nvSpPr>
        <p:spPr>
          <a:xfrm>
            <a:off x="779646" y="1771048"/>
            <a:ext cx="9964555" cy="4538312"/>
          </a:xfrm>
        </p:spPr>
        <p:txBody>
          <a:bodyPr/>
          <a:lstStyle/>
          <a:p>
            <a:pPr>
              <a:buFont typeface="Wingdings" panose="05000000000000000000" pitchFamily="2" charset="2"/>
              <a:buChar char="§"/>
            </a:pPr>
            <a:r>
              <a:rPr lang="en-US" b="0" i="0" dirty="0">
                <a:effectLst/>
                <a:latin typeface="arial" panose="020B0604020202020204" pitchFamily="34" charset="0"/>
              </a:rPr>
              <a:t>SonarQube is an open-source platform developed by </a:t>
            </a:r>
            <a:r>
              <a:rPr lang="en-US" b="0" i="0" dirty="0" err="1">
                <a:effectLst/>
                <a:latin typeface="arial" panose="020B0604020202020204" pitchFamily="34" charset="0"/>
              </a:rPr>
              <a:t>SonarSource</a:t>
            </a:r>
            <a:r>
              <a:rPr lang="en-US" b="0" i="0" dirty="0">
                <a:effectLst/>
                <a:latin typeface="arial" panose="020B0604020202020204" pitchFamily="34" charset="0"/>
              </a:rPr>
              <a:t> for continuous inspection of code quality to perform automatic reviews with static analysis of code to detect bugs, code smells on 29 programming languages</a:t>
            </a:r>
            <a:r>
              <a:rPr lang="en-US" b="0" i="0" dirty="0">
                <a:solidFill>
                  <a:srgbClr val="BDC1C6"/>
                </a:solidFill>
                <a:effectLst/>
                <a:latin typeface="arial" panose="020B0604020202020204" pitchFamily="34" charset="0"/>
              </a:rPr>
              <a:t>.</a:t>
            </a:r>
          </a:p>
          <a:p>
            <a:pPr algn="l"/>
            <a:r>
              <a:rPr lang="en-IN" b="0" i="0" dirty="0">
                <a:effectLst/>
                <a:latin typeface="arial" panose="020B0604020202020204" pitchFamily="34" charset="0"/>
              </a:rPr>
              <a:t>What is SonarQube and Jenkins?</a:t>
            </a:r>
          </a:p>
          <a:p>
            <a:pPr algn="l"/>
            <a:r>
              <a:rPr lang="en-IN" b="1" i="0" dirty="0">
                <a:effectLst/>
                <a:latin typeface="arial" panose="020B0604020202020204" pitchFamily="34" charset="0"/>
              </a:rPr>
              <a:t>This plugin lets you centralize the configuration of SonarQube server connection details in Jenkins global configuration</a:t>
            </a:r>
            <a:r>
              <a:rPr lang="en-IN" b="0" i="0" dirty="0">
                <a:effectLst/>
                <a:latin typeface="arial" panose="020B0604020202020204" pitchFamily="34" charset="0"/>
              </a:rPr>
              <a:t>. </a:t>
            </a:r>
          </a:p>
          <a:p>
            <a:pPr algn="l"/>
            <a:r>
              <a:rPr lang="en-IN" b="0" i="0" dirty="0">
                <a:effectLst/>
                <a:latin typeface="arial" panose="020B0604020202020204" pitchFamily="34" charset="0"/>
              </a:rPr>
              <a:t>Then you can trigger SonarQube analysis from Jenkins using standard Jenkins Build Steps or Jenkins Pipeline DSL to trigger analysis with: </a:t>
            </a:r>
            <a:r>
              <a:rPr lang="en-IN" b="0" i="0" dirty="0" err="1">
                <a:effectLst/>
                <a:latin typeface="arial" panose="020B0604020202020204" pitchFamily="34" charset="0"/>
              </a:rPr>
              <a:t>SonarScanner</a:t>
            </a:r>
            <a:r>
              <a:rPr lang="en-IN" b="0" i="0" dirty="0">
                <a:effectLst/>
                <a:latin typeface="arial" panose="020B0604020202020204" pitchFamily="34" charset="0"/>
              </a:rPr>
              <a:t>.</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97247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3A47-A37B-AB36-AC9A-189E4190DFDC}"/>
              </a:ext>
            </a:extLst>
          </p:cNvPr>
          <p:cNvSpPr>
            <a:spLocks noGrp="1"/>
          </p:cNvSpPr>
          <p:nvPr>
            <p:ph type="title"/>
          </p:nvPr>
        </p:nvSpPr>
        <p:spPr/>
        <p:txBody>
          <a:bodyPr>
            <a:normAutofit fontScale="90000"/>
          </a:bodyPr>
          <a:lstStyle/>
          <a:p>
            <a:r>
              <a:rPr lang="en-IN" dirty="0"/>
              <a:t>EXP 8 :</a:t>
            </a:r>
            <a:r>
              <a:rPr lang="en-US" sz="1800" b="1" dirty="0">
                <a:effectLst/>
                <a:latin typeface="Times New Roman" panose="02020603050405020304" pitchFamily="18" charset="0"/>
                <a:ea typeface="Times New Roman" panose="02020603050405020304" pitchFamily="18" charset="0"/>
              </a:rPr>
              <a:t>Create a Jenkins CICD Pipeline with SonarQube / GitLab Integration to perform a</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static analysis of the code to detect bugs, code smells, and security vulnerabilities on a sample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Java</a:t>
            </a:r>
            <a:r>
              <a:rPr lang="en-US" sz="1800" b="1" spc="29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application.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D440AC9-6741-33E2-1D53-4236302C7C94}"/>
              </a:ext>
            </a:extLst>
          </p:cNvPr>
          <p:cNvSpPr>
            <a:spLocks noGrp="1"/>
          </p:cNvSpPr>
          <p:nvPr>
            <p:ph idx="1"/>
          </p:nvPr>
        </p:nvSpPr>
        <p:spPr/>
        <p:txBody>
          <a:bodyPr/>
          <a:lstStyle/>
          <a:p>
            <a:pPr marL="342900" marR="119380" lvl="0" indent="-342900">
              <a:lnSpc>
                <a:spcPct val="120000"/>
              </a:lnSpc>
              <a:spcBef>
                <a:spcPts val="1015"/>
              </a:spcBef>
              <a:spcAft>
                <a:spcPts val="0"/>
              </a:spcAft>
              <a:buSzPts val="1200"/>
              <a:buFont typeface="Times New Roman" panose="02020603050405020304" pitchFamily="18" charset="0"/>
              <a:buAutoNum type="arabicParenR"/>
              <a:tabLst>
                <a:tab pos="855980" algn="l"/>
              </a:tabLst>
            </a:pPr>
            <a:r>
              <a:rPr lang="en-US" sz="1800" b="1" dirty="0">
                <a:effectLst/>
                <a:latin typeface="Times New Roman" panose="02020603050405020304" pitchFamily="18" charset="0"/>
                <a:ea typeface="Times New Roman" panose="02020603050405020304" pitchFamily="18" charset="0"/>
              </a:rPr>
              <a:t>Install</a:t>
            </a:r>
            <a:r>
              <a:rPr lang="en-US" sz="1800" b="1" spc="1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1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configure</a:t>
            </a:r>
            <a:r>
              <a:rPr lang="en-US" sz="1800" b="1" spc="1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1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Jenkins</a:t>
            </a:r>
            <a:r>
              <a:rPr lang="en-US" sz="1800" b="1" spc="1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1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SonarQube</a:t>
            </a:r>
            <a:r>
              <a:rPr lang="en-US" sz="1800" b="1" spc="1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CICD</a:t>
            </a:r>
            <a:r>
              <a:rPr lang="en-US" sz="1800" b="1" spc="1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environment</a:t>
            </a:r>
            <a:r>
              <a:rPr lang="en-US" sz="1800" b="1" spc="1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using</a:t>
            </a:r>
            <a:r>
              <a:rPr lang="en-US" sz="1800" b="1" spc="1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Docker</a:t>
            </a:r>
            <a:r>
              <a:rPr lang="en-US" sz="1800" b="1" spc="-2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containers.</a:t>
            </a:r>
            <a:endParaRPr lang="en-IN" sz="1800" b="1" dirty="0">
              <a:effectLst/>
              <a:latin typeface="Times New Roman" panose="02020603050405020304" pitchFamily="18" charset="0"/>
              <a:ea typeface="Times New Roman" panose="02020603050405020304" pitchFamily="18" charset="0"/>
            </a:endParaRPr>
          </a:p>
          <a:p>
            <a:pPr marL="342900" marR="116840" lvl="0" indent="-342900">
              <a:lnSpc>
                <a:spcPct val="120000"/>
              </a:lnSpc>
              <a:spcBef>
                <a:spcPts val="700"/>
              </a:spcBef>
              <a:buSzPts val="1200"/>
              <a:buFont typeface="Times New Roman" panose="02020603050405020304" pitchFamily="18" charset="0"/>
              <a:buAutoNum type="arabicParenR"/>
              <a:tabLst>
                <a:tab pos="857250" algn="l"/>
              </a:tabLst>
            </a:pPr>
            <a:r>
              <a:rPr lang="en-US" sz="1800" b="1" dirty="0">
                <a:effectLst/>
                <a:latin typeface="Times New Roman" panose="02020603050405020304" pitchFamily="18" charset="0"/>
                <a:ea typeface="Times New Roman" panose="02020603050405020304" pitchFamily="18" charset="0"/>
              </a:rPr>
              <a:t>Configure</a:t>
            </a:r>
            <a:r>
              <a:rPr lang="en-US" sz="1800" b="1" spc="1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Jenkins</a:t>
            </a:r>
            <a:r>
              <a:rPr lang="en-US" sz="1800" b="1" spc="1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with</a:t>
            </a:r>
            <a:r>
              <a:rPr lang="en-US" sz="1800" b="1" spc="1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SonarQube</a:t>
            </a:r>
            <a:r>
              <a:rPr lang="en-US" sz="1800" b="1" spc="1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Scanner</a:t>
            </a:r>
            <a:r>
              <a:rPr lang="en-US" sz="1800" b="1" spc="1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plugin</a:t>
            </a:r>
            <a:r>
              <a:rPr lang="en-US" sz="1800" b="1" spc="1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for</a:t>
            </a:r>
            <a:r>
              <a:rPr lang="en-US" sz="1800" b="1" spc="1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automated</a:t>
            </a:r>
            <a:r>
              <a:rPr lang="en-US" sz="1800" b="1" spc="1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static</a:t>
            </a:r>
            <a:r>
              <a:rPr lang="en-US" sz="1800" b="1" spc="1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code</a:t>
            </a:r>
            <a:r>
              <a:rPr lang="en-US" sz="1800" b="1" spc="-2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analysis.</a:t>
            </a:r>
            <a:endParaRPr lang="en-IN" sz="1800" dirty="0">
              <a:effectLst/>
              <a:latin typeface="Times New Roman" panose="02020603050405020304" pitchFamily="18" charset="0"/>
              <a:ea typeface="Times New Roman" panose="02020603050405020304" pitchFamily="18" charset="0"/>
            </a:endParaRPr>
          </a:p>
          <a:p>
            <a:pPr marL="342900" marR="118110" lvl="0" indent="-342900">
              <a:lnSpc>
                <a:spcPct val="120000"/>
              </a:lnSpc>
              <a:spcBef>
                <a:spcPts val="695"/>
              </a:spcBef>
              <a:spcAft>
                <a:spcPts val="0"/>
              </a:spcAft>
              <a:buSzPts val="1200"/>
              <a:buFont typeface="Times New Roman" panose="02020603050405020304" pitchFamily="18" charset="0"/>
              <a:buAutoNum type="arabicParenR"/>
              <a:tabLst>
                <a:tab pos="872490" algn="l"/>
              </a:tabLst>
            </a:pPr>
            <a:r>
              <a:rPr lang="en-US" sz="1800" b="1" dirty="0">
                <a:effectLst/>
                <a:latin typeface="Times New Roman" panose="02020603050405020304" pitchFamily="18" charset="0"/>
                <a:ea typeface="Times New Roman" panose="02020603050405020304" pitchFamily="18" charset="0"/>
              </a:rPr>
              <a:t>Create</a:t>
            </a:r>
            <a:r>
              <a:rPr lang="en-US" sz="1800" b="1" spc="2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28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set</a:t>
            </a:r>
            <a:r>
              <a:rPr lang="en-US" sz="1800" b="1" spc="2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up</a:t>
            </a:r>
            <a:r>
              <a:rPr lang="en-US" sz="1800" b="1" spc="2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2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Jenkins</a:t>
            </a:r>
            <a:r>
              <a:rPr lang="en-US" sz="1800" b="1" spc="28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build</a:t>
            </a:r>
            <a:r>
              <a:rPr lang="en-US" sz="1800" b="1" spc="28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pipeline</a:t>
            </a:r>
            <a:r>
              <a:rPr lang="en-US" sz="1800" b="1" spc="2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using</a:t>
            </a:r>
            <a:r>
              <a:rPr lang="en-US" sz="1800" b="1" spc="2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275"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Jenkinsfile</a:t>
            </a:r>
            <a:r>
              <a:rPr lang="en-US" sz="1800" b="1" spc="2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stored</a:t>
            </a:r>
            <a:r>
              <a:rPr lang="en-US" sz="1800" b="1" spc="2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within</a:t>
            </a:r>
            <a:r>
              <a:rPr lang="en-US" sz="1800" b="1" spc="28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2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GitHub</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repo.</a:t>
            </a:r>
            <a:endParaRPr lang="en-IN" sz="1800" b="1" dirty="0">
              <a:effectLst/>
              <a:latin typeface="Times New Roman" panose="02020603050405020304" pitchFamily="18" charset="0"/>
              <a:ea typeface="Times New Roman" panose="02020603050405020304" pitchFamily="18" charset="0"/>
            </a:endParaRPr>
          </a:p>
          <a:p>
            <a:pPr marL="342900" marR="113665" lvl="0" indent="-342900">
              <a:lnSpc>
                <a:spcPct val="120000"/>
              </a:lnSpc>
              <a:spcBef>
                <a:spcPts val="700"/>
              </a:spcBef>
              <a:buSzPts val="1200"/>
              <a:buFont typeface="Times New Roman" panose="02020603050405020304" pitchFamily="18" charset="0"/>
              <a:buAutoNum type="arabicParenR"/>
              <a:tabLst>
                <a:tab pos="866140" algn="l"/>
              </a:tabLst>
            </a:pPr>
            <a:r>
              <a:rPr lang="en-US" sz="1800" b="1" dirty="0">
                <a:effectLst/>
                <a:latin typeface="Times New Roman" panose="02020603050405020304" pitchFamily="18" charset="0"/>
                <a:ea typeface="Times New Roman" panose="02020603050405020304" pitchFamily="18" charset="0"/>
              </a:rPr>
              <a:t>Use</a:t>
            </a:r>
            <a:r>
              <a:rPr lang="en-US" sz="1800" b="1" spc="2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2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SonarQube</a:t>
            </a:r>
            <a:r>
              <a:rPr lang="en-US" sz="1800" b="1" spc="2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web</a:t>
            </a:r>
            <a:r>
              <a:rPr lang="en-US" sz="1800" b="1" spc="2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application</a:t>
            </a:r>
            <a:r>
              <a:rPr lang="en-US" sz="1800" b="1" spc="2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2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examine</a:t>
            </a:r>
            <a:r>
              <a:rPr lang="en-US" sz="1800" b="1" spc="2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2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review</a:t>
            </a:r>
            <a:r>
              <a:rPr lang="en-US" sz="1800" b="1" spc="2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2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generated</a:t>
            </a:r>
            <a:r>
              <a:rPr lang="en-US" sz="1800" b="1" spc="2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static</a:t>
            </a:r>
            <a:r>
              <a:rPr lang="en-US" sz="1800" b="1" spc="-2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analysis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report.</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700"/>
              </a:spcBef>
              <a:spcAft>
                <a:spcPts val="0"/>
              </a:spcAft>
              <a:buSzPts val="1200"/>
              <a:buFont typeface="Times New Roman" panose="02020603050405020304" pitchFamily="18" charset="0"/>
              <a:buAutoNum type="arabicParenR"/>
              <a:tabLst>
                <a:tab pos="835660" algn="l"/>
              </a:tabLst>
            </a:pPr>
            <a:r>
              <a:rPr lang="en-US" sz="1800" b="1" dirty="0">
                <a:effectLst/>
                <a:latin typeface="Times New Roman" panose="02020603050405020304" pitchFamily="18" charset="0"/>
                <a:ea typeface="Times New Roman" panose="02020603050405020304" pitchFamily="18" charset="0"/>
              </a:rPr>
              <a:t>Use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Blue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Ocean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Plugin</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review</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Pipeline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Steps.</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72825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TotalTime>
  <Words>489</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Roboto</vt:lpstr>
      <vt:lpstr>Times New Roman</vt:lpstr>
      <vt:lpstr>Tw Cen MT</vt:lpstr>
      <vt:lpstr>Tw Cen MT Condensed</vt:lpstr>
      <vt:lpstr>Wingdings</vt:lpstr>
      <vt:lpstr>Wingdings 3</vt:lpstr>
      <vt:lpstr>Integral</vt:lpstr>
      <vt:lpstr>EXP 7 </vt:lpstr>
      <vt:lpstr>Static application security testing  (c)</vt:lpstr>
      <vt:lpstr>SAST</vt:lpstr>
      <vt:lpstr>PowerPoint Presentation</vt:lpstr>
      <vt:lpstr>Steps: </vt:lpstr>
      <vt:lpstr> </vt:lpstr>
      <vt:lpstr>SonarQube </vt:lpstr>
      <vt:lpstr>EXP 8 :Create a Jenkins CICD Pipeline with SonarQube / GitLab Integration to perform a static analysis of the code to detect bugs, code smells, and security vulnerabilities on a sample Java application.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 7 </dc:title>
  <dc:creator>Manjusha</dc:creator>
  <cp:lastModifiedBy>Manjusha</cp:lastModifiedBy>
  <cp:revision>2</cp:revision>
  <dcterms:created xsi:type="dcterms:W3CDTF">2022-09-15T04:51:31Z</dcterms:created>
  <dcterms:modified xsi:type="dcterms:W3CDTF">2022-09-15T05:32:59Z</dcterms:modified>
</cp:coreProperties>
</file>