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2"/>
  </p:notesMasterIdLst>
  <p:sldIdLst>
    <p:sldId id="256" r:id="rId3"/>
    <p:sldId id="295" r:id="rId4"/>
    <p:sldId id="296" r:id="rId5"/>
    <p:sldId id="257" r:id="rId6"/>
    <p:sldId id="258" r:id="rId7"/>
    <p:sldId id="297" r:id="rId8"/>
    <p:sldId id="259" r:id="rId9"/>
    <p:sldId id="278" r:id="rId10"/>
    <p:sldId id="271" r:id="rId11"/>
    <p:sldId id="279" r:id="rId12"/>
    <p:sldId id="280" r:id="rId13"/>
    <p:sldId id="298" r:id="rId14"/>
    <p:sldId id="260" r:id="rId15"/>
    <p:sldId id="261" r:id="rId16"/>
    <p:sldId id="262" r:id="rId17"/>
    <p:sldId id="263" r:id="rId18"/>
    <p:sldId id="264" r:id="rId19"/>
    <p:sldId id="281" r:id="rId20"/>
    <p:sldId id="285" r:id="rId21"/>
    <p:sldId id="293" r:id="rId22"/>
    <p:sldId id="292" r:id="rId23"/>
    <p:sldId id="286" r:id="rId24"/>
    <p:sldId id="288" r:id="rId25"/>
    <p:sldId id="287" r:id="rId26"/>
    <p:sldId id="300" r:id="rId27"/>
    <p:sldId id="294" r:id="rId28"/>
    <p:sldId id="289" r:id="rId29"/>
    <p:sldId id="282" r:id="rId30"/>
    <p:sldId id="29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C0AEE4-7AF7-4B1F-9F0F-ADC6FA140192}">
  <a:tblStyle styleId="{F1C0AEE4-7AF7-4B1F-9F0F-ADC6FA140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B0928A-1320-4762-8D6A-F50FD701260B}" styleName="Table_1">
    <a:wholeTbl>
      <a:tcTxStyle b="off" i="off">
        <a:font>
          <a:latin typeface="微软雅黑 Light"/>
          <a:ea typeface="微软雅黑 Light"/>
          <a:cs typeface="微软雅黑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E"/>
          </a:solidFill>
        </a:fill>
      </a:tcStyle>
    </a:wholeTbl>
    <a:band1H>
      <a:tcTxStyle/>
      <a:tcStyle>
        <a:tcBdr/>
        <a:fill>
          <a:solidFill>
            <a:srgbClr val="CACEDC"/>
          </a:solidFill>
        </a:fill>
      </a:tcStyle>
    </a:band1H>
    <a:band2H>
      <a:tcTxStyle/>
      <a:tcStyle>
        <a:tcBdr/>
      </a:tcStyle>
    </a:band2H>
    <a:band1V>
      <a:tcTxStyle/>
      <a:tcStyle>
        <a:tcBdr/>
        <a:fill>
          <a:solidFill>
            <a:srgbClr val="CACEDC"/>
          </a:solidFill>
        </a:fill>
      </a:tcStyle>
    </a:band1V>
    <a:band2V>
      <a:tcTxStyle/>
      <a:tcStyle>
        <a:tcBdr/>
      </a:tcStyle>
    </a:band2V>
    <a:lastCol>
      <a:tcTxStyle b="on" i="off">
        <a:font>
          <a:latin typeface="微软雅黑 Light"/>
          <a:ea typeface="微软雅黑 Light"/>
          <a:cs typeface="微软雅黑 Light"/>
        </a:font>
        <a:schemeClr val="lt1"/>
      </a:tcTxStyle>
      <a:tcStyle>
        <a:tcBdr/>
        <a:fill>
          <a:solidFill>
            <a:schemeClr val="accent1"/>
          </a:solidFill>
        </a:fill>
      </a:tcStyle>
    </a:lastCol>
    <a:firstCol>
      <a:tcTxStyle b="on" i="off">
        <a:font>
          <a:latin typeface="微软雅黑 Light"/>
          <a:ea typeface="微软雅黑 Light"/>
          <a:cs typeface="微软雅黑 Light"/>
        </a:font>
        <a:schemeClr val="lt1"/>
      </a:tcTxStyle>
      <a:tcStyle>
        <a:tcBdr/>
        <a:fill>
          <a:solidFill>
            <a:schemeClr val="accent1"/>
          </a:solidFill>
        </a:fill>
      </a:tcStyle>
    </a:firstCol>
    <a:lastRow>
      <a:tcTxStyle b="on" i="off">
        <a:font>
          <a:latin typeface="微软雅黑 Light"/>
          <a:ea typeface="微软雅黑 Light"/>
          <a:cs typeface="微软雅黑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Light"/>
          <a:ea typeface="微软雅黑 Light"/>
          <a:cs typeface="微软雅黑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38"/>
  </p:normalViewPr>
  <p:slideViewPr>
    <p:cSldViewPr snapToGrid="0">
      <p:cViewPr varScale="1">
        <p:scale>
          <a:sx n="188" d="100"/>
          <a:sy n="188" d="100"/>
        </p:scale>
        <p:origin x="882"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078f9a9d4_1_1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6078f9a9d4_1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078f9a9d4_6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6078f9a9d4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078f9a9d4_7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6078f9a9d4_7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83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31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77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01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10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04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078f9a9d4_1_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6078f9a9d4_1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7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078f9a9d4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6078f9a9d4_1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6078f9a9d4_1_1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20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99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078f9a9d4_1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078f9a9d4_1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078f9a9d4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6078f9a9d4_1_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6078f9a9d4_1_1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p:nvPr/>
        </p:nvSpPr>
        <p:spPr>
          <a:xfrm>
            <a:off x="133350" y="120551"/>
            <a:ext cx="8877300" cy="4902398"/>
          </a:xfrm>
          <a:prstGeom prst="rect">
            <a:avLst/>
          </a:prstGeom>
          <a:noFill/>
          <a:ln w="2857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3"/>
        <p:cNvGrpSpPr/>
        <p:nvPr/>
      </p:nvGrpSpPr>
      <p:grpSpPr>
        <a:xfrm>
          <a:off x="0" y="0"/>
          <a:ext cx="0" cy="0"/>
          <a:chOff x="0" y="0"/>
          <a:chExt cx="0" cy="0"/>
        </a:xfrm>
      </p:grpSpPr>
      <p:sp>
        <p:nvSpPr>
          <p:cNvPr id="64" name="Google Shape;64;p15"/>
          <p:cNvSpPr/>
          <p:nvPr/>
        </p:nvSpPr>
        <p:spPr>
          <a:xfrm>
            <a:off x="300596" y="251803"/>
            <a:ext cx="459000" cy="45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b="1">
              <a:solidFill>
                <a:schemeClr val="lt1"/>
              </a:solidFill>
              <a:latin typeface="Microsoft Yahei"/>
              <a:ea typeface="Microsoft Yahei"/>
              <a:cs typeface="Microsoft Yahei"/>
              <a:sym typeface="Microsoft Yahei"/>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74"/>
        <p:cNvGrpSpPr/>
        <p:nvPr/>
      </p:nvGrpSpPr>
      <p:grpSpPr>
        <a:xfrm>
          <a:off x="0" y="0"/>
          <a:ext cx="0" cy="0"/>
          <a:chOff x="0" y="0"/>
          <a:chExt cx="0" cy="0"/>
        </a:xfrm>
      </p:grpSpPr>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icrosoft Yahei"/>
              <a:buNone/>
              <a:defRPr sz="3300" b="0" i="0" u="none" strike="noStrike" cap="none">
                <a:solidFill>
                  <a:schemeClr val="dk1"/>
                </a:solidFill>
                <a:latin typeface="Microsoft Yahei"/>
                <a:ea typeface="Microsoft Yahei"/>
                <a:cs typeface="Microsoft Yahei"/>
                <a:sym typeface="Microsoft Yahe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omermetinn/tweets-about-the-top-companies-from-2015-to-2020"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62882" y="1618718"/>
            <a:ext cx="7044236"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2700" b="0" i="0" u="none" strike="noStrike" cap="none">
                <a:solidFill>
                  <a:schemeClr val="accent1"/>
                </a:solidFill>
                <a:latin typeface="Times"/>
                <a:ea typeface="Times"/>
                <a:cs typeface="Times"/>
                <a:sym typeface="Times"/>
              </a:rPr>
              <a:t>Evaluating Impact of Social Media Posts </a:t>
            </a:r>
            <a:endParaRPr sz="2700" b="0" i="0" u="none" strike="noStrike" cap="none">
              <a:solidFill>
                <a:schemeClr val="accent1"/>
              </a:solidFill>
              <a:latin typeface="Times"/>
              <a:ea typeface="Times"/>
              <a:cs typeface="Times"/>
              <a:sym typeface="Times"/>
            </a:endParaRPr>
          </a:p>
          <a:p>
            <a:pPr marL="0" marR="0" lvl="0" indent="0" algn="ctr" rtl="0">
              <a:spcBef>
                <a:spcPts val="0"/>
              </a:spcBef>
              <a:spcAft>
                <a:spcPts val="0"/>
              </a:spcAft>
              <a:buNone/>
            </a:pPr>
            <a:r>
              <a:rPr lang="zh-CN" sz="2700" b="0" i="0" u="none" strike="noStrike" cap="none">
                <a:solidFill>
                  <a:schemeClr val="accent1"/>
                </a:solidFill>
                <a:latin typeface="Times"/>
                <a:ea typeface="Times"/>
                <a:cs typeface="Times"/>
                <a:sym typeface="Times"/>
              </a:rPr>
              <a:t> on Stock Prices</a:t>
            </a:r>
            <a:endParaRPr sz="1100"/>
          </a:p>
        </p:txBody>
      </p:sp>
      <p:sp>
        <p:nvSpPr>
          <p:cNvPr id="130" name="Google Shape;130;p25"/>
          <p:cNvSpPr txBox="1"/>
          <p:nvPr/>
        </p:nvSpPr>
        <p:spPr>
          <a:xfrm>
            <a:off x="3803218" y="2904723"/>
            <a:ext cx="156356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a:solidFill>
                  <a:schemeClr val="dk1"/>
                </a:solidFill>
                <a:latin typeface="Arial"/>
                <a:ea typeface="Arial"/>
                <a:cs typeface="Arial"/>
                <a:sym typeface="Arial"/>
              </a:rPr>
              <a:t>Group number: 3</a:t>
            </a:r>
            <a:endParaRPr sz="1400">
              <a:solidFill>
                <a:schemeClr val="dk1"/>
              </a:solidFill>
              <a:latin typeface="Arial"/>
              <a:ea typeface="Arial"/>
              <a:cs typeface="Arial"/>
              <a:sym typeface="Arial"/>
            </a:endParaRPr>
          </a:p>
        </p:txBody>
      </p:sp>
      <p:sp>
        <p:nvSpPr>
          <p:cNvPr id="131" name="Google Shape;131;p25"/>
          <p:cNvSpPr txBox="1"/>
          <p:nvPr/>
        </p:nvSpPr>
        <p:spPr>
          <a:xfrm>
            <a:off x="1635596" y="3260205"/>
            <a:ext cx="6645325"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Arial"/>
                <a:ea typeface="Arial"/>
                <a:cs typeface="Arial"/>
                <a:sym typeface="Arial"/>
              </a:rPr>
              <a:t>Group members: Wang Dingrui, Chen Kewen, Wang Yijie, Yang sihan, Cao Jia </a:t>
            </a:r>
            <a:endParaRPr sz="1400" dirty="0">
              <a:solidFill>
                <a:schemeClr val="dk1"/>
              </a:solidFill>
              <a:latin typeface="Arial"/>
              <a:ea typeface="Arial"/>
              <a:cs typeface="Arial"/>
              <a:sym typeface="Arial"/>
            </a:endParaRPr>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868383" y="122152"/>
            <a:ext cx="3154595" cy="22074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a:solidFill>
                  <a:schemeClr val="lt1"/>
                </a:solidFill>
                <a:latin typeface="Times New Roman"/>
                <a:ea typeface="Times New Roman"/>
                <a:cs typeface="Times New Roman"/>
                <a:sym typeface="Times New Roman"/>
              </a:rPr>
              <a:t>7409   Machine Learning in Finance and Trade</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10</a:t>
            </a:fld>
            <a:endParaRPr/>
          </a:p>
        </p:txBody>
      </p:sp>
      <p:sp>
        <p:nvSpPr>
          <p:cNvPr id="3" name="文本框 2">
            <a:extLst>
              <a:ext uri="{FF2B5EF4-FFF2-40B4-BE49-F238E27FC236}">
                <a16:creationId xmlns:a16="http://schemas.microsoft.com/office/drawing/2014/main" id="{0FF815E5-B444-7635-3AB7-B8FE4252B488}"/>
              </a:ext>
            </a:extLst>
          </p:cNvPr>
          <p:cNvSpPr txBox="1"/>
          <p:nvPr/>
        </p:nvSpPr>
        <p:spPr>
          <a:xfrm>
            <a:off x="385189" y="1178833"/>
            <a:ext cx="8746434" cy="400110"/>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construction (new features, plus emotions, user comments)</a:t>
            </a:r>
          </a:p>
        </p:txBody>
      </p:sp>
      <p:sp>
        <p:nvSpPr>
          <p:cNvPr id="5" name="文本框 4">
            <a:extLst>
              <a:ext uri="{FF2B5EF4-FFF2-40B4-BE49-F238E27FC236}">
                <a16:creationId xmlns:a16="http://schemas.microsoft.com/office/drawing/2014/main" id="{89BD9E6D-7AF3-FB02-CDF5-7706CB618B75}"/>
              </a:ext>
            </a:extLst>
          </p:cNvPr>
          <p:cNvSpPr txBox="1"/>
          <p:nvPr/>
        </p:nvSpPr>
        <p:spPr>
          <a:xfrm>
            <a:off x="385189" y="2198332"/>
            <a:ext cx="6997148" cy="400110"/>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extraction (calculate mean moving average)</a:t>
            </a:r>
          </a:p>
        </p:txBody>
      </p:sp>
      <p:sp>
        <p:nvSpPr>
          <p:cNvPr id="7" name="文本框 6">
            <a:extLst>
              <a:ext uri="{FF2B5EF4-FFF2-40B4-BE49-F238E27FC236}">
                <a16:creationId xmlns:a16="http://schemas.microsoft.com/office/drawing/2014/main" id="{8F0A94DB-D04B-DFC9-533F-45F1DBABA94C}"/>
              </a:ext>
            </a:extLst>
          </p:cNvPr>
          <p:cNvSpPr txBox="1"/>
          <p:nvPr/>
        </p:nvSpPr>
        <p:spPr>
          <a:xfrm>
            <a:off x="757699" y="2715516"/>
            <a:ext cx="8177579" cy="1354217"/>
          </a:xfrm>
          <a:prstGeom prst="rect">
            <a:avLst/>
          </a:prstGeom>
          <a:noFill/>
        </p:spPr>
        <p:txBody>
          <a:bodyPr wrap="square">
            <a:spAutoFit/>
          </a:bodyPr>
          <a:lstStyle/>
          <a:p>
            <a:r>
              <a:rPr lang="zh-CN" altLang="en-US" sz="1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ewma_close_price ： </a:t>
            </a:r>
            <a:endParaRPr lang="en-US" altLang="zh-CN" sz="1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16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In order to predict closing prices more accurately, a new variable mean moving average derived from existing variables is introduced. The index weighted moving average takes into account closing prices on 3, 7, 14 and 30 days. The intuition behind the use of four different ewma values is to cover all sudden and long-term changes in stock prices and sentiment.</a:t>
            </a:r>
          </a:p>
        </p:txBody>
      </p:sp>
      <p:sp>
        <p:nvSpPr>
          <p:cNvPr id="10" name="文本框 9">
            <a:extLst>
              <a:ext uri="{FF2B5EF4-FFF2-40B4-BE49-F238E27FC236}">
                <a16:creationId xmlns:a16="http://schemas.microsoft.com/office/drawing/2014/main" id="{7177FA76-55E4-3B59-75A2-0AD802B704B6}"/>
              </a:ext>
            </a:extLst>
          </p:cNvPr>
          <p:cNvSpPr txBox="1"/>
          <p:nvPr/>
        </p:nvSpPr>
        <p:spPr>
          <a:xfrm>
            <a:off x="757699" y="1652741"/>
            <a:ext cx="7241052" cy="338554"/>
          </a:xfrm>
          <a:prstGeom prst="rect">
            <a:avLst/>
          </a:prstGeom>
          <a:noFill/>
        </p:spPr>
        <p:txBody>
          <a:bodyPr wrap="square">
            <a:spAutoFit/>
          </a:bodyPr>
          <a:lstStyle/>
          <a:p>
            <a:r>
              <a:rPr lang="zh-CN" altLang="en-US" sz="1600" dirty="0">
                <a:solidFill>
                  <a:schemeClr val="accent1">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Sentiment Analysis:  Vader-sentiment      FinBert-sentiment </a:t>
            </a:r>
          </a:p>
        </p:txBody>
      </p:sp>
      <p:sp>
        <p:nvSpPr>
          <p:cNvPr id="11" name="Google Shape;177;p28">
            <a:extLst>
              <a:ext uri="{FF2B5EF4-FFF2-40B4-BE49-F238E27FC236}">
                <a16:creationId xmlns:a16="http://schemas.microsoft.com/office/drawing/2014/main" id="{6F2B7048-3BCB-74AE-8C51-E43FB88BA497}"/>
              </a:ext>
            </a:extLst>
          </p:cNvPr>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421536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11</a:t>
            </a:fld>
            <a:endParaRPr/>
          </a:p>
        </p:txBody>
      </p:sp>
      <p:sp>
        <p:nvSpPr>
          <p:cNvPr id="8" name="文本框 7">
            <a:extLst>
              <a:ext uri="{FF2B5EF4-FFF2-40B4-BE49-F238E27FC236}">
                <a16:creationId xmlns:a16="http://schemas.microsoft.com/office/drawing/2014/main" id="{33F7C4C0-17E1-B458-77AD-4C3A25F80C84}"/>
              </a:ext>
            </a:extLst>
          </p:cNvPr>
          <p:cNvSpPr txBox="1"/>
          <p:nvPr/>
        </p:nvSpPr>
        <p:spPr>
          <a:xfrm>
            <a:off x="774125" y="3206894"/>
            <a:ext cx="7369876" cy="738664"/>
          </a:xfrm>
          <a:prstGeom prst="rect">
            <a:avLst/>
          </a:prstGeom>
          <a:solidFill>
            <a:schemeClr val="accent1"/>
          </a:solidFill>
        </p:spPr>
        <p:txBody>
          <a:bodyPr wrap="square" numCol="1">
            <a:spAutoFit/>
          </a:bodyPr>
          <a:lstStyle/>
          <a:p>
            <a:r>
              <a:rPr lang="zh-CN" altLang="en-US" dirty="0">
                <a:solidFill>
                  <a:schemeClr val="bg1"/>
                </a:solidFill>
                <a:latin typeface="Times New Roman" panose="02020603050405020304" pitchFamily="18" charset="0"/>
                <a:cs typeface="Times New Roman" panose="02020603050405020304" pitchFamily="18" charset="0"/>
              </a:rPr>
              <a:t>X: ‘Open’, ‘High’, ‘Low’, ‘Close‘,   'Finbert_neutral', 'Finbert_positive', 'Finbert_negative', 'vader_score', 'Volume', 'Close_EWMA3', 'Close_EWMA7', 'Close_EWMA14', 'Close_EWMA30’</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Y: '</a:t>
            </a:r>
            <a:r>
              <a:rPr lang="en-US" altLang="zh-CN" dirty="0" err="1">
                <a:solidFill>
                  <a:schemeClr val="bg1"/>
                </a:solidFill>
                <a:latin typeface="Times New Roman" panose="02020603050405020304" pitchFamily="18" charset="0"/>
                <a:cs typeface="Times New Roman" panose="02020603050405020304" pitchFamily="18" charset="0"/>
              </a:rPr>
              <a:t>close_price_shifted</a:t>
            </a: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C642B73-08E1-2B10-3EF9-9747BEC5067F}"/>
              </a:ext>
            </a:extLst>
          </p:cNvPr>
          <p:cNvSpPr txBox="1"/>
          <p:nvPr/>
        </p:nvSpPr>
        <p:spPr>
          <a:xfrm>
            <a:off x="757699" y="1823294"/>
            <a:ext cx="1534576" cy="338554"/>
          </a:xfrm>
          <a:prstGeom prst="rect">
            <a:avLst/>
          </a:prstGeom>
          <a:solidFill>
            <a:schemeClr val="accent1"/>
          </a:solidFill>
        </p:spPr>
        <p:txBody>
          <a:bodyPr wrap="square">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Merge</a:t>
            </a:r>
            <a:r>
              <a:rPr lang="zh-CN" altLang="en-US" sz="1600" dirty="0">
                <a:solidFill>
                  <a:schemeClr val="bg1"/>
                </a:solidFill>
                <a:latin typeface="Times New Roman" panose="02020603050405020304" pitchFamily="18" charset="0"/>
                <a:cs typeface="Times New Roman" panose="02020603050405020304" pitchFamily="18" charset="0"/>
              </a:rPr>
              <a:t> </a:t>
            </a:r>
            <a:r>
              <a:rPr lang="en-US" altLang="zh-CN" sz="1600" dirty="0">
                <a:solidFill>
                  <a:schemeClr val="bg1"/>
                </a:solidFill>
                <a:latin typeface="Times New Roman" panose="02020603050405020304" pitchFamily="18" charset="0"/>
                <a:cs typeface="Times New Roman" panose="02020603050405020304" pitchFamily="18" charset="0"/>
              </a:rPr>
              <a:t>process</a:t>
            </a:r>
            <a:r>
              <a:rPr lang="zh-CN" altLang="en-US" sz="1600" dirty="0">
                <a:solidFill>
                  <a:schemeClr val="bg1"/>
                </a:solidFill>
                <a:latin typeface="Times New Roman" panose="02020603050405020304" pitchFamily="18" charset="0"/>
                <a:cs typeface="Times New Roman" panose="02020603050405020304" pitchFamily="18" charset="0"/>
              </a:rPr>
              <a:t>： </a:t>
            </a:r>
          </a:p>
        </p:txBody>
      </p:sp>
      <p:sp>
        <p:nvSpPr>
          <p:cNvPr id="12" name="文本框 11">
            <a:extLst>
              <a:ext uri="{FF2B5EF4-FFF2-40B4-BE49-F238E27FC236}">
                <a16:creationId xmlns:a16="http://schemas.microsoft.com/office/drawing/2014/main" id="{6ED9807A-7F71-4E73-843A-191088DD0FFC}"/>
              </a:ext>
            </a:extLst>
          </p:cNvPr>
          <p:cNvSpPr txBox="1"/>
          <p:nvPr/>
        </p:nvSpPr>
        <p:spPr>
          <a:xfrm>
            <a:off x="308489" y="1038806"/>
            <a:ext cx="8527021" cy="400110"/>
          </a:xfrm>
          <a:prstGeom prst="rect">
            <a:avLst/>
          </a:prstGeom>
          <a:noFill/>
        </p:spPr>
        <p:txBody>
          <a:bodyPr wrap="square">
            <a:spAutoFit/>
          </a:bodyPr>
          <a:lstStyle/>
          <a:p>
            <a:pPr marL="342900" indent="-342900">
              <a:buSzPct val="50000"/>
              <a:buFont typeface="Wingdings" pitchFamily="2" charset="2"/>
              <a:buChar char="u"/>
            </a:pP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Feature selection (remove id, date, number of user followers)</a:t>
            </a:r>
          </a:p>
        </p:txBody>
      </p:sp>
      <p:grpSp>
        <p:nvGrpSpPr>
          <p:cNvPr id="9" name="组合 8">
            <a:extLst>
              <a:ext uri="{FF2B5EF4-FFF2-40B4-BE49-F238E27FC236}">
                <a16:creationId xmlns:a16="http://schemas.microsoft.com/office/drawing/2014/main" id="{A9EB48D4-D240-4475-9FAF-AD89DBD227B4}"/>
              </a:ext>
            </a:extLst>
          </p:cNvPr>
          <p:cNvGrpSpPr/>
          <p:nvPr/>
        </p:nvGrpSpPr>
        <p:grpSpPr>
          <a:xfrm>
            <a:off x="757699" y="2320437"/>
            <a:ext cx="6991825" cy="548803"/>
            <a:chOff x="972884" y="1983321"/>
            <a:chExt cx="6991825" cy="548803"/>
          </a:xfrm>
        </p:grpSpPr>
        <p:cxnSp>
          <p:nvCxnSpPr>
            <p:cNvPr id="15" name="直线箭头连接符 14">
              <a:extLst>
                <a:ext uri="{FF2B5EF4-FFF2-40B4-BE49-F238E27FC236}">
                  <a16:creationId xmlns:a16="http://schemas.microsoft.com/office/drawing/2014/main" id="{6F49AAA4-1825-D10F-4A7E-9FD8B9DC3715}"/>
                </a:ext>
              </a:extLst>
            </p:cNvPr>
            <p:cNvCxnSpPr>
              <a:cxnSpLocks/>
            </p:cNvCxnSpPr>
            <p:nvPr/>
          </p:nvCxnSpPr>
          <p:spPr>
            <a:xfrm>
              <a:off x="2948105" y="2379277"/>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846EA5F-2357-464C-987A-CB1814B5B4D4}"/>
                </a:ext>
              </a:extLst>
            </p:cNvPr>
            <p:cNvSpPr txBox="1"/>
            <p:nvPr/>
          </p:nvSpPr>
          <p:spPr>
            <a:xfrm>
              <a:off x="972884" y="2224347"/>
              <a:ext cx="1975221"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tweet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33A0C14-1D11-4E4A-8011-C86260FAA83A}"/>
                </a:ext>
              </a:extLst>
            </p:cNvPr>
            <p:cNvSpPr txBox="1"/>
            <p:nvPr/>
          </p:nvSpPr>
          <p:spPr>
            <a:xfrm>
              <a:off x="3271171" y="2201464"/>
              <a:ext cx="1845377"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day</a:t>
              </a:r>
              <a:endParaRPr lang="zh-CN" altLang="en-US" dirty="0">
                <a:latin typeface="Times New Roman" panose="02020603050405020304" pitchFamily="18" charset="0"/>
                <a:cs typeface="Times New Roman" panose="02020603050405020304" pitchFamily="18" charset="0"/>
              </a:endParaRPr>
            </a:p>
          </p:txBody>
        </p:sp>
        <p:sp>
          <p:nvSpPr>
            <p:cNvPr id="14" name="文本框 2">
              <a:extLst>
                <a:ext uri="{FF2B5EF4-FFF2-40B4-BE49-F238E27FC236}">
                  <a16:creationId xmlns:a16="http://schemas.microsoft.com/office/drawing/2014/main" id="{E846EA5F-2357-464C-987A-CB1814B5B4D4}"/>
                </a:ext>
              </a:extLst>
            </p:cNvPr>
            <p:cNvSpPr txBox="1"/>
            <p:nvPr/>
          </p:nvSpPr>
          <p:spPr>
            <a:xfrm>
              <a:off x="5448072" y="2193603"/>
              <a:ext cx="165622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Drop about 100 data</a:t>
              </a:r>
              <a:endParaRPr lang="zh-CN" altLang="en-US" dirty="0">
                <a:latin typeface="Times New Roman" panose="02020603050405020304" pitchFamily="18" charset="0"/>
                <a:cs typeface="Times New Roman" panose="02020603050405020304" pitchFamily="18" charset="0"/>
              </a:endParaRPr>
            </a:p>
          </p:txBody>
        </p:sp>
        <p:sp>
          <p:nvSpPr>
            <p:cNvPr id="16" name="文本框 2">
              <a:extLst>
                <a:ext uri="{FF2B5EF4-FFF2-40B4-BE49-F238E27FC236}">
                  <a16:creationId xmlns:a16="http://schemas.microsoft.com/office/drawing/2014/main" id="{5E887162-EDAB-4F4D-8E64-09DC26FFAF05}"/>
                </a:ext>
              </a:extLst>
            </p:cNvPr>
            <p:cNvSpPr txBox="1"/>
            <p:nvPr/>
          </p:nvSpPr>
          <p:spPr>
            <a:xfrm>
              <a:off x="7475473" y="2201328"/>
              <a:ext cx="48923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X,Y</a:t>
              </a:r>
              <a:endParaRPr lang="zh-CN" altLang="en-US" dirty="0">
                <a:latin typeface="Times New Roman" panose="02020603050405020304" pitchFamily="18" charset="0"/>
                <a:cs typeface="Times New Roman" panose="02020603050405020304" pitchFamily="18" charset="0"/>
              </a:endParaRPr>
            </a:p>
          </p:txBody>
        </p:sp>
        <p:sp>
          <p:nvSpPr>
            <p:cNvPr id="17" name="文本框 2">
              <a:extLst>
                <a:ext uri="{FF2B5EF4-FFF2-40B4-BE49-F238E27FC236}">
                  <a16:creationId xmlns:a16="http://schemas.microsoft.com/office/drawing/2014/main" id="{E846EA5F-2357-464C-987A-CB1814B5B4D4}"/>
                </a:ext>
              </a:extLst>
            </p:cNvPr>
            <p:cNvSpPr txBox="1"/>
            <p:nvPr/>
          </p:nvSpPr>
          <p:spPr>
            <a:xfrm>
              <a:off x="2419062" y="2004685"/>
              <a:ext cx="1459054"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err="1">
                  <a:latin typeface="Times New Roman" panose="02020603050405020304" pitchFamily="18" charset="0"/>
                  <a:cs typeface="Times New Roman" panose="02020603050405020304" pitchFamily="18" charset="0"/>
                </a:rPr>
                <a:t>groupby</a:t>
              </a:r>
              <a:r>
                <a:rPr lang="en-US" altLang="zh-CN" sz="1050" i="1" dirty="0">
                  <a:latin typeface="Times New Roman" panose="02020603050405020304" pitchFamily="18" charset="0"/>
                  <a:cs typeface="Times New Roman" panose="02020603050405020304" pitchFamily="18" charset="0"/>
                </a:rPr>
                <a:t>(‘date’).mean()</a:t>
              </a:r>
              <a:endParaRPr lang="zh-CN" altLang="en-US" sz="1050" i="1" dirty="0">
                <a:latin typeface="Times New Roman" panose="02020603050405020304" pitchFamily="18" charset="0"/>
                <a:cs typeface="Times New Roman" panose="02020603050405020304" pitchFamily="18" charset="0"/>
              </a:endParaRPr>
            </a:p>
          </p:txBody>
        </p:sp>
        <p:sp>
          <p:nvSpPr>
            <p:cNvPr id="18" name="文本框 2">
              <a:extLst>
                <a:ext uri="{FF2B5EF4-FFF2-40B4-BE49-F238E27FC236}">
                  <a16:creationId xmlns:a16="http://schemas.microsoft.com/office/drawing/2014/main" id="{E846EA5F-2357-464C-987A-CB1814B5B4D4}"/>
                </a:ext>
              </a:extLst>
            </p:cNvPr>
            <p:cNvSpPr txBox="1"/>
            <p:nvPr/>
          </p:nvSpPr>
          <p:spPr>
            <a:xfrm>
              <a:off x="4936557" y="1983321"/>
              <a:ext cx="663964"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err="1">
                  <a:latin typeface="Times New Roman" panose="02020603050405020304" pitchFamily="18" charset="0"/>
                  <a:cs typeface="Times New Roman" panose="02020603050405020304" pitchFamily="18" charset="0"/>
                </a:rPr>
                <a:t>dropna</a:t>
              </a:r>
              <a:r>
                <a:rPr lang="en-US" altLang="zh-CN" sz="1050" i="1" dirty="0">
                  <a:latin typeface="Times New Roman" panose="02020603050405020304" pitchFamily="18" charset="0"/>
                  <a:cs typeface="Times New Roman" panose="02020603050405020304" pitchFamily="18" charset="0"/>
                </a:rPr>
                <a:t>()</a:t>
              </a:r>
              <a:endParaRPr lang="zh-CN" altLang="en-US" sz="1050" i="1" dirty="0">
                <a:latin typeface="Times New Roman" panose="02020603050405020304" pitchFamily="18" charset="0"/>
                <a:cs typeface="Times New Roman" panose="02020603050405020304" pitchFamily="18" charset="0"/>
              </a:endParaRPr>
            </a:p>
          </p:txBody>
        </p:sp>
        <p:sp>
          <p:nvSpPr>
            <p:cNvPr id="19" name="文本框 2">
              <a:extLst>
                <a:ext uri="{FF2B5EF4-FFF2-40B4-BE49-F238E27FC236}">
                  <a16:creationId xmlns:a16="http://schemas.microsoft.com/office/drawing/2014/main" id="{7C2A74C2-2729-4DBB-B12F-51E0318C26B7}"/>
                </a:ext>
              </a:extLst>
            </p:cNvPr>
            <p:cNvSpPr txBox="1"/>
            <p:nvPr/>
          </p:nvSpPr>
          <p:spPr>
            <a:xfrm>
              <a:off x="6696146" y="1983321"/>
              <a:ext cx="1074333"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a:latin typeface="Times New Roman" panose="02020603050405020304" pitchFamily="18" charset="0"/>
                  <a:cs typeface="Times New Roman" panose="02020603050405020304" pitchFamily="18" charset="0"/>
                </a:rPr>
                <a:t>feature selection</a:t>
              </a:r>
              <a:endParaRPr lang="zh-CN" altLang="en-US" sz="1050" i="1" dirty="0">
                <a:latin typeface="Times New Roman" panose="02020603050405020304" pitchFamily="18" charset="0"/>
                <a:cs typeface="Times New Roman" panose="02020603050405020304" pitchFamily="18" charset="0"/>
              </a:endParaRPr>
            </a:p>
          </p:txBody>
        </p:sp>
        <p:cxnSp>
          <p:nvCxnSpPr>
            <p:cNvPr id="25" name="直线箭头连接符 14">
              <a:extLst>
                <a:ext uri="{FF2B5EF4-FFF2-40B4-BE49-F238E27FC236}">
                  <a16:creationId xmlns:a16="http://schemas.microsoft.com/office/drawing/2014/main" id="{90F94247-0940-408E-B12E-DFC70CE412EA}"/>
                </a:ext>
              </a:extLst>
            </p:cNvPr>
            <p:cNvCxnSpPr>
              <a:cxnSpLocks/>
            </p:cNvCxnSpPr>
            <p:nvPr/>
          </p:nvCxnSpPr>
          <p:spPr>
            <a:xfrm>
              <a:off x="5089006" y="2368029"/>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14">
              <a:extLst>
                <a:ext uri="{FF2B5EF4-FFF2-40B4-BE49-F238E27FC236}">
                  <a16:creationId xmlns:a16="http://schemas.microsoft.com/office/drawing/2014/main" id="{A31F02B4-E448-4976-837F-2232C3924A9F}"/>
                </a:ext>
              </a:extLst>
            </p:cNvPr>
            <p:cNvCxnSpPr>
              <a:cxnSpLocks/>
            </p:cNvCxnSpPr>
            <p:nvPr/>
          </p:nvCxnSpPr>
          <p:spPr>
            <a:xfrm>
              <a:off x="7053780" y="2355352"/>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88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670" y="1771015"/>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3954780" y="422274"/>
            <a:ext cx="1559560" cy="1167765"/>
          </a:xfrm>
          <a:prstGeom prst="wedgeRoundRectCallout">
            <a:avLst>
              <a:gd name="adj1" fmla="val 104404"/>
              <a:gd name="adj2" fmla="val 5878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Now! my wallet is screaming!</a:t>
            </a:r>
            <a:endParaRPr lang="zh-CN" altLang="en-US" dirty="0"/>
          </a:p>
        </p:txBody>
      </p:sp>
      <p:pic>
        <p:nvPicPr>
          <p:cNvPr id="2052" name="Picture 4" descr="How to programmatically determine if a GitHub account uses the default  profile picture (avatar)? - Stack Overflow">
            <a:extLst>
              <a:ext uri="{FF2B5EF4-FFF2-40B4-BE49-F238E27FC236}">
                <a16:creationId xmlns:a16="http://schemas.microsoft.com/office/drawing/2014/main" id="{D5EA5477-3A24-FF31-BC58-3A6442A17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98" y="15001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圆角矩形 2">
            <a:extLst>
              <a:ext uri="{FF2B5EF4-FFF2-40B4-BE49-F238E27FC236}">
                <a16:creationId xmlns:a16="http://schemas.microsoft.com/office/drawing/2014/main" id="{0B806FD3-1F61-6317-30AB-DD3E3FEFCEFB}"/>
              </a:ext>
            </a:extLst>
          </p:cNvPr>
          <p:cNvSpPr/>
          <p:nvPr/>
        </p:nvSpPr>
        <p:spPr>
          <a:xfrm>
            <a:off x="3383756" y="1946908"/>
            <a:ext cx="1884204" cy="1954531"/>
          </a:xfrm>
          <a:prstGeom prst="wedgeRoundRectCallout">
            <a:avLst>
              <a:gd name="adj1" fmla="val -91687"/>
              <a:gd name="adj2" fmla="val -307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Okay, let us construct the model. To be frank, I am not sure if you are a good investor. I will try my best to protect your wallet. </a:t>
            </a:r>
            <a:endParaRPr lang="zh-CN" altLang="en-US" dirty="0"/>
          </a:p>
        </p:txBody>
      </p:sp>
    </p:spTree>
    <p:extLst>
      <p:ext uri="{BB962C8B-B14F-4D97-AF65-F5344CB8AC3E}">
        <p14:creationId xmlns:p14="http://schemas.microsoft.com/office/powerpoint/2010/main" val="20978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9"/>
          <p:cNvCxnSpPr/>
          <p:nvPr/>
        </p:nvCxnSpPr>
        <p:spPr>
          <a:xfrm>
            <a:off x="3496106" y="483685"/>
            <a:ext cx="5223034" cy="5715"/>
          </a:xfrm>
          <a:prstGeom prst="straightConnector1">
            <a:avLst/>
          </a:prstGeom>
          <a:noFill/>
          <a:ln w="9525" cap="flat" cmpd="sng">
            <a:solidFill>
              <a:schemeClr val="accent1"/>
            </a:solidFill>
            <a:prstDash val="solid"/>
            <a:miter lim="800000"/>
            <a:headEnd type="none" w="sm" len="sm"/>
            <a:tailEnd type="none" w="sm" len="sm"/>
          </a:ln>
        </p:spPr>
      </p:cxnSp>
      <p:sp>
        <p:nvSpPr>
          <p:cNvPr id="187" name="Google Shape;187;p29"/>
          <p:cNvSpPr txBox="1"/>
          <p:nvPr/>
        </p:nvSpPr>
        <p:spPr>
          <a:xfrm>
            <a:off x="316374" y="308179"/>
            <a:ext cx="422231"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188" name="Google Shape;188;p29"/>
          <p:cNvSpPr txBox="1"/>
          <p:nvPr/>
        </p:nvSpPr>
        <p:spPr>
          <a:xfrm>
            <a:off x="892453" y="321777"/>
            <a:ext cx="2449805"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Model Construction</a:t>
            </a:r>
            <a:endParaRPr sz="1800" b="1" dirty="0">
              <a:solidFill>
                <a:schemeClr val="dk1"/>
              </a:solidFill>
              <a:latin typeface="Microsoft Yahei"/>
              <a:ea typeface="Microsoft Yahei"/>
              <a:cs typeface="Microsoft Yahei"/>
              <a:sym typeface="Microsoft Yahei"/>
            </a:endParaRPr>
          </a:p>
        </p:txBody>
      </p:sp>
      <p:sp>
        <p:nvSpPr>
          <p:cNvPr id="189" name="Google Shape;189;p29"/>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13</a:t>
            </a:fld>
            <a:endParaRPr/>
          </a:p>
        </p:txBody>
      </p:sp>
      <p:sp>
        <p:nvSpPr>
          <p:cNvPr id="191" name="Google Shape;191;p29"/>
          <p:cNvSpPr txBox="1"/>
          <p:nvPr/>
        </p:nvSpPr>
        <p:spPr>
          <a:xfrm>
            <a:off x="493486" y="2275494"/>
            <a:ext cx="8230537" cy="684773"/>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as the stock, twitter as the social media, and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VADER</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FinBERT</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tools as the sentiment analysis models</a:t>
            </a:r>
            <a:endParaRPr sz="1200" dirty="0">
              <a:latin typeface="Times New Roman" panose="02020603050405020304" pitchFamily="18" charset="0"/>
              <a:cs typeface="Times New Roman" panose="02020603050405020304" pitchFamily="18" charset="0"/>
            </a:endParaRPr>
          </a:p>
        </p:txBody>
      </p:sp>
      <p:sp>
        <p:nvSpPr>
          <p:cNvPr id="192" name="Google Shape;192;p29"/>
          <p:cNvSpPr txBox="1"/>
          <p:nvPr/>
        </p:nvSpPr>
        <p:spPr>
          <a:xfrm>
            <a:off x="493053" y="3230084"/>
            <a:ext cx="8157893" cy="684773"/>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The historical stock data of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from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Yahoo</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sentiment scores obtained from VADER and FinBERT on tweets about Tesla from</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 Twitter</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14</a:t>
            </a:fld>
            <a:endParaRPr/>
          </a:p>
        </p:txBody>
      </p:sp>
      <p:cxnSp>
        <p:nvCxnSpPr>
          <p:cNvPr id="199" name="Google Shape;199;p30"/>
          <p:cNvCxnSpPr/>
          <p:nvPr/>
        </p:nvCxnSpPr>
        <p:spPr>
          <a:xfrm>
            <a:off x="2006808" y="472599"/>
            <a:ext cx="6318354" cy="0"/>
          </a:xfrm>
          <a:prstGeom prst="straightConnector1">
            <a:avLst/>
          </a:prstGeom>
          <a:noFill/>
          <a:ln w="9525" cap="flat" cmpd="sng">
            <a:solidFill>
              <a:schemeClr val="accent1"/>
            </a:solidFill>
            <a:prstDash val="solid"/>
            <a:miter lim="800000"/>
            <a:headEnd type="none" w="sm" len="sm"/>
            <a:tailEnd type="none" w="sm" len="sm"/>
          </a:ln>
        </p:spPr>
      </p:cxnSp>
      <p:sp>
        <p:nvSpPr>
          <p:cNvPr id="200" name="Google Shape;200;p30"/>
          <p:cNvSpPr txBox="1"/>
          <p:nvPr/>
        </p:nvSpPr>
        <p:spPr>
          <a:xfrm>
            <a:off x="919564" y="308179"/>
            <a:ext cx="1087243"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VADER</a:t>
            </a:r>
            <a:endParaRPr sz="1800" b="1" dirty="0">
              <a:solidFill>
                <a:schemeClr val="dk1"/>
              </a:solidFill>
              <a:latin typeface="Microsoft Yahei"/>
              <a:ea typeface="Microsoft Yahei"/>
              <a:cs typeface="Microsoft Yahei"/>
              <a:sym typeface="Microsoft Yahei"/>
            </a:endParaRPr>
          </a:p>
        </p:txBody>
      </p:sp>
      <p:sp>
        <p:nvSpPr>
          <p:cNvPr id="201" name="Google Shape;201;p30"/>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grpSp>
        <p:nvGrpSpPr>
          <p:cNvPr id="202" name="Google Shape;202;p30"/>
          <p:cNvGrpSpPr/>
          <p:nvPr/>
        </p:nvGrpSpPr>
        <p:grpSpPr>
          <a:xfrm>
            <a:off x="4546391" y="1339906"/>
            <a:ext cx="4235660" cy="623248"/>
            <a:chOff x="1177222" y="2828925"/>
            <a:chExt cx="7933940" cy="1200150"/>
          </a:xfrm>
        </p:grpSpPr>
        <p:pic>
          <p:nvPicPr>
            <p:cNvPr id="203" name="Google Shape;203;p30"/>
            <p:cNvPicPr preferRelativeResize="0"/>
            <p:nvPr/>
          </p:nvPicPr>
          <p:blipFill rotWithShape="1">
            <a:blip r:embed="rId3">
              <a:alphaModFix/>
            </a:blip>
            <a:srcRect l="1005" r="19966"/>
            <a:stretch/>
          </p:blipFill>
          <p:spPr>
            <a:xfrm>
              <a:off x="1177222" y="2828925"/>
              <a:ext cx="7933940" cy="1200150"/>
            </a:xfrm>
            <a:prstGeom prst="rect">
              <a:avLst/>
            </a:prstGeom>
            <a:noFill/>
            <a:ln>
              <a:noFill/>
            </a:ln>
          </p:spPr>
        </p:pic>
        <p:pic>
          <p:nvPicPr>
            <p:cNvPr id="204" name="Google Shape;204;p30"/>
            <p:cNvPicPr preferRelativeResize="0"/>
            <p:nvPr/>
          </p:nvPicPr>
          <p:blipFill rotWithShape="1">
            <a:blip r:embed="rId4">
              <a:alphaModFix/>
            </a:blip>
            <a:srcRect/>
            <a:stretch/>
          </p:blipFill>
          <p:spPr>
            <a:xfrm>
              <a:off x="2520534" y="3429000"/>
              <a:ext cx="3370600" cy="393492"/>
            </a:xfrm>
            <a:prstGeom prst="rect">
              <a:avLst/>
            </a:prstGeom>
            <a:noFill/>
            <a:ln>
              <a:noFill/>
            </a:ln>
          </p:spPr>
        </p:pic>
      </p:grpSp>
      <p:pic>
        <p:nvPicPr>
          <p:cNvPr id="205" name="Google Shape;205;p30"/>
          <p:cNvPicPr preferRelativeResize="0"/>
          <p:nvPr/>
        </p:nvPicPr>
        <p:blipFill rotWithShape="1">
          <a:blip r:embed="rId5">
            <a:alphaModFix/>
          </a:blip>
          <a:srcRect r="8641"/>
          <a:stretch/>
        </p:blipFill>
        <p:spPr>
          <a:xfrm>
            <a:off x="4546391" y="1944227"/>
            <a:ext cx="4235660" cy="690363"/>
          </a:xfrm>
          <a:prstGeom prst="rect">
            <a:avLst/>
          </a:prstGeom>
          <a:noFill/>
          <a:ln>
            <a:noFill/>
          </a:ln>
        </p:spPr>
      </p:pic>
      <p:pic>
        <p:nvPicPr>
          <p:cNvPr id="206" name="Google Shape;206;p30"/>
          <p:cNvPicPr preferRelativeResize="0"/>
          <p:nvPr/>
        </p:nvPicPr>
        <p:blipFill rotWithShape="1">
          <a:blip r:embed="rId6">
            <a:alphaModFix/>
          </a:blip>
          <a:srcRect/>
          <a:stretch/>
        </p:blipFill>
        <p:spPr>
          <a:xfrm>
            <a:off x="4546391" y="2690294"/>
            <a:ext cx="4235660" cy="292077"/>
          </a:xfrm>
          <a:prstGeom prst="rect">
            <a:avLst/>
          </a:prstGeom>
          <a:noFill/>
          <a:ln>
            <a:noFill/>
          </a:ln>
        </p:spPr>
      </p:pic>
      <p:sp>
        <p:nvSpPr>
          <p:cNvPr id="207" name="Google Shape;207;p30"/>
          <p:cNvSpPr/>
          <p:nvPr/>
        </p:nvSpPr>
        <p:spPr>
          <a:xfrm>
            <a:off x="1000594" y="868053"/>
            <a:ext cx="7594391" cy="27699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zh-CN" sz="1400" dirty="0">
                <a:solidFill>
                  <a:srgbClr val="0C4994"/>
                </a:solidFill>
                <a:latin typeface="Microsoft Yahei"/>
                <a:ea typeface="Microsoft Yahei"/>
                <a:cs typeface="Microsoft Yahei"/>
                <a:sym typeface="Microsoft Yahei"/>
              </a:rPr>
              <a:t>VADER is a text </a:t>
            </a:r>
            <a:r>
              <a:rPr lang="zh-CN" sz="1400" dirty="0">
                <a:solidFill>
                  <a:srgbClr val="FF0000"/>
                </a:solidFill>
                <a:latin typeface="Microsoft Yahei"/>
                <a:ea typeface="Microsoft Yahei"/>
                <a:cs typeface="Microsoft Yahei"/>
                <a:sym typeface="Microsoft Yahei"/>
              </a:rPr>
              <a:t>sentiment analysis </a:t>
            </a:r>
            <a:r>
              <a:rPr lang="zh-CN" sz="1400" dirty="0">
                <a:solidFill>
                  <a:srgbClr val="0C4994"/>
                </a:solidFill>
                <a:latin typeface="Microsoft Yahei"/>
                <a:ea typeface="Microsoft Yahei"/>
                <a:cs typeface="Microsoft Yahei"/>
                <a:sym typeface="Microsoft Yahei"/>
              </a:rPr>
              <a:t>method based on thesaurus and grammar rules. </a:t>
            </a:r>
            <a:endParaRPr sz="1100" dirty="0"/>
          </a:p>
        </p:txBody>
      </p:sp>
      <p:pic>
        <p:nvPicPr>
          <p:cNvPr id="208" name="Google Shape;208;p30"/>
          <p:cNvPicPr preferRelativeResize="0"/>
          <p:nvPr/>
        </p:nvPicPr>
        <p:blipFill rotWithShape="1">
          <a:blip r:embed="rId7">
            <a:alphaModFix/>
          </a:blip>
          <a:srcRect r="6921"/>
          <a:stretch/>
        </p:blipFill>
        <p:spPr>
          <a:xfrm>
            <a:off x="4546390" y="3364499"/>
            <a:ext cx="4235655" cy="844366"/>
          </a:xfrm>
          <a:prstGeom prst="rect">
            <a:avLst/>
          </a:prstGeom>
          <a:noFill/>
          <a:ln>
            <a:noFill/>
          </a:ln>
        </p:spPr>
      </p:pic>
      <p:pic>
        <p:nvPicPr>
          <p:cNvPr id="209" name="Google Shape;209;p30"/>
          <p:cNvPicPr preferRelativeResize="0"/>
          <p:nvPr/>
        </p:nvPicPr>
        <p:blipFill rotWithShape="1">
          <a:blip r:embed="rId8">
            <a:alphaModFix/>
          </a:blip>
          <a:srcRect l="1" r="132"/>
          <a:stretch/>
        </p:blipFill>
        <p:spPr>
          <a:xfrm>
            <a:off x="4546384" y="4258478"/>
            <a:ext cx="4235653" cy="469724"/>
          </a:xfrm>
          <a:prstGeom prst="rect">
            <a:avLst/>
          </a:prstGeom>
          <a:noFill/>
          <a:ln>
            <a:noFill/>
          </a:ln>
        </p:spPr>
      </p:pic>
      <p:pic>
        <p:nvPicPr>
          <p:cNvPr id="210" name="Google Shape;210;p30"/>
          <p:cNvPicPr preferRelativeResize="0"/>
          <p:nvPr/>
        </p:nvPicPr>
        <p:blipFill rotWithShape="1">
          <a:blip r:embed="rId9">
            <a:alphaModFix/>
          </a:blip>
          <a:srcRect r="1027" b="14062"/>
          <a:stretch/>
        </p:blipFill>
        <p:spPr>
          <a:xfrm>
            <a:off x="4546391" y="3022808"/>
            <a:ext cx="4235654" cy="292076"/>
          </a:xfrm>
          <a:prstGeom prst="rect">
            <a:avLst/>
          </a:prstGeom>
          <a:noFill/>
          <a:ln>
            <a:noFill/>
          </a:ln>
        </p:spPr>
      </p:pic>
      <p:pic>
        <p:nvPicPr>
          <p:cNvPr id="211" name="Google Shape;211;p30"/>
          <p:cNvPicPr preferRelativeResize="0"/>
          <p:nvPr/>
        </p:nvPicPr>
        <p:blipFill rotWithShape="1">
          <a:blip r:embed="rId10">
            <a:alphaModFix/>
          </a:blip>
          <a:srcRect/>
          <a:stretch/>
        </p:blipFill>
        <p:spPr>
          <a:xfrm>
            <a:off x="67735" y="1460502"/>
            <a:ext cx="4374971" cy="3306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15</a:t>
            </a:fld>
            <a:endParaRPr/>
          </a:p>
        </p:txBody>
      </p:sp>
      <p:cxnSp>
        <p:nvCxnSpPr>
          <p:cNvPr id="217" name="Google Shape;217;p31"/>
          <p:cNvCxnSpPr/>
          <p:nvPr/>
        </p:nvCxnSpPr>
        <p:spPr>
          <a:xfrm>
            <a:off x="2152962" y="472599"/>
            <a:ext cx="6082259" cy="0"/>
          </a:xfrm>
          <a:prstGeom prst="straightConnector1">
            <a:avLst/>
          </a:prstGeom>
          <a:noFill/>
          <a:ln w="9525" cap="flat" cmpd="sng">
            <a:solidFill>
              <a:schemeClr val="accent1"/>
            </a:solidFill>
            <a:prstDash val="solid"/>
            <a:miter lim="800000"/>
            <a:headEnd type="none" w="sm" len="sm"/>
            <a:tailEnd type="none" w="sm" len="sm"/>
          </a:ln>
        </p:spPr>
      </p:cxnSp>
      <p:sp>
        <p:nvSpPr>
          <p:cNvPr id="218" name="Google Shape;218;p31"/>
          <p:cNvSpPr txBox="1"/>
          <p:nvPr/>
        </p:nvSpPr>
        <p:spPr>
          <a:xfrm>
            <a:off x="924908" y="304571"/>
            <a:ext cx="107481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FinBERT</a:t>
            </a:r>
            <a:endParaRPr sz="1100"/>
          </a:p>
        </p:txBody>
      </p:sp>
      <p:sp>
        <p:nvSpPr>
          <p:cNvPr id="219" name="Google Shape;219;p31"/>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pic>
        <p:nvPicPr>
          <p:cNvPr id="220" name="Google Shape;220;p31"/>
          <p:cNvPicPr preferRelativeResize="0"/>
          <p:nvPr/>
        </p:nvPicPr>
        <p:blipFill rotWithShape="1">
          <a:blip r:embed="rId3">
            <a:alphaModFix/>
          </a:blip>
          <a:srcRect/>
          <a:stretch/>
        </p:blipFill>
        <p:spPr>
          <a:xfrm>
            <a:off x="977033" y="1175289"/>
            <a:ext cx="7258188" cy="3823714"/>
          </a:xfrm>
          <a:prstGeom prst="rect">
            <a:avLst/>
          </a:prstGeom>
          <a:noFill/>
          <a:ln>
            <a:noFill/>
          </a:ln>
        </p:spPr>
      </p:pic>
      <p:sp>
        <p:nvSpPr>
          <p:cNvPr id="221" name="Google Shape;221;p31"/>
          <p:cNvSpPr/>
          <p:nvPr/>
        </p:nvSpPr>
        <p:spPr>
          <a:xfrm>
            <a:off x="1366418" y="921616"/>
            <a:ext cx="5602496"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800">
                <a:solidFill>
                  <a:srgbClr val="0C4994"/>
                </a:solidFill>
                <a:latin typeface="Microsoft Yahei"/>
                <a:ea typeface="Microsoft Yahei"/>
                <a:cs typeface="Microsoft Yahei"/>
                <a:sym typeface="Microsoft Yahei"/>
              </a:rPr>
              <a:t>Typical "pre-training" + "fine-tuning" architecture</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sldNum" idx="12"/>
          </p:nvPr>
        </p:nvSpPr>
        <p:spPr>
          <a:xfrm>
            <a:off x="67246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16</a:t>
            </a:fld>
            <a:endParaRPr/>
          </a:p>
        </p:txBody>
      </p:sp>
      <p:cxnSp>
        <p:nvCxnSpPr>
          <p:cNvPr id="227" name="Google Shape;227;p32"/>
          <p:cNvCxnSpPr>
            <a:stCxn id="228" idx="3"/>
          </p:cNvCxnSpPr>
          <p:nvPr/>
        </p:nvCxnSpPr>
        <p:spPr>
          <a:xfrm rot="10800000" flipH="1">
            <a:off x="3486590" y="472575"/>
            <a:ext cx="4748700" cy="5100"/>
          </a:xfrm>
          <a:prstGeom prst="straightConnector1">
            <a:avLst/>
          </a:prstGeom>
          <a:noFill/>
          <a:ln w="9525" cap="flat" cmpd="sng">
            <a:solidFill>
              <a:schemeClr val="accent1"/>
            </a:solidFill>
            <a:prstDash val="solid"/>
            <a:miter lim="800000"/>
            <a:headEnd type="none" w="sm" len="sm"/>
            <a:tailEnd type="none" w="sm" len="sm"/>
          </a:ln>
        </p:spPr>
      </p:cxnSp>
      <p:sp>
        <p:nvSpPr>
          <p:cNvPr id="228" name="Google Shape;228;p32"/>
          <p:cNvSpPr txBox="1"/>
          <p:nvPr/>
        </p:nvSpPr>
        <p:spPr>
          <a:xfrm>
            <a:off x="924890" y="304575"/>
            <a:ext cx="2561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Sentiment Analysis</a:t>
            </a:r>
            <a:endParaRPr sz="1100"/>
          </a:p>
        </p:txBody>
      </p:sp>
      <p:sp>
        <p:nvSpPr>
          <p:cNvPr id="229" name="Google Shape;229;p32"/>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230" name="Google Shape;230;p32"/>
          <p:cNvSpPr txBox="1"/>
          <p:nvPr/>
        </p:nvSpPr>
        <p:spPr>
          <a:xfrm>
            <a:off x="4537775" y="1114379"/>
            <a:ext cx="4373750" cy="3016180"/>
          </a:xfrm>
          <a:prstGeom prst="rect">
            <a:avLst/>
          </a:prstGeom>
          <a:solidFill>
            <a:srgbClr val="0D4994"/>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Valence Aware Dictionary for Sentiment Reasoner (VADER):</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NLTK's built-in </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Rule based technique</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Lexical features</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Output: choose 'compound' score</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BERT for Financial Text Mining(FinBERT):</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Probability (positive, negative, neutral)</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Control variable</a:t>
            </a:r>
            <a:endParaRPr sz="19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p:txBody>
      </p:sp>
      <p:pic>
        <p:nvPicPr>
          <p:cNvPr id="231" name="Google Shape;231;p32"/>
          <p:cNvPicPr preferRelativeResize="0"/>
          <p:nvPr/>
        </p:nvPicPr>
        <p:blipFill>
          <a:blip r:embed="rId3">
            <a:alphaModFix/>
          </a:blip>
          <a:stretch>
            <a:fillRect/>
          </a:stretch>
        </p:blipFill>
        <p:spPr>
          <a:xfrm>
            <a:off x="283312" y="1417674"/>
            <a:ext cx="4098463" cy="230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cxnSp>
        <p:nvCxnSpPr>
          <p:cNvPr id="236" name="Google Shape;236;p33"/>
          <p:cNvCxnSpPr>
            <a:stCxn id="237" idx="3"/>
          </p:cNvCxnSpPr>
          <p:nvPr/>
        </p:nvCxnSpPr>
        <p:spPr>
          <a:xfrm rot="10800000" flipH="1">
            <a:off x="2698700" y="437025"/>
            <a:ext cx="5635800" cy="13500"/>
          </a:xfrm>
          <a:prstGeom prst="straightConnector1">
            <a:avLst/>
          </a:prstGeom>
          <a:noFill/>
          <a:ln w="9525" cap="flat" cmpd="sng">
            <a:solidFill>
              <a:schemeClr val="accent1"/>
            </a:solidFill>
            <a:prstDash val="solid"/>
            <a:miter lim="800000"/>
            <a:headEnd type="none" w="sm" len="sm"/>
            <a:tailEnd type="none" w="sm" len="sm"/>
          </a:ln>
        </p:spPr>
      </p:cxnSp>
      <p:sp>
        <p:nvSpPr>
          <p:cNvPr id="238" name="Google Shape;238;p33"/>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3</a:t>
            </a:r>
            <a:endParaRPr sz="1800" b="1">
              <a:solidFill>
                <a:schemeClr val="lt1"/>
              </a:solidFill>
              <a:latin typeface="Microsoft Yahei"/>
              <a:ea typeface="Microsoft Yahei"/>
              <a:cs typeface="Microsoft Yahei"/>
              <a:sym typeface="Microsoft Yahei"/>
            </a:endParaRPr>
          </a:p>
        </p:txBody>
      </p:sp>
      <p:sp>
        <p:nvSpPr>
          <p:cNvPr id="237" name="Google Shape;237;p33"/>
          <p:cNvSpPr txBox="1"/>
          <p:nvPr/>
        </p:nvSpPr>
        <p:spPr>
          <a:xfrm>
            <a:off x="757700" y="308175"/>
            <a:ext cx="1941000" cy="2847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zh-CN" b="1">
                <a:solidFill>
                  <a:schemeClr val="dk1"/>
                </a:solidFill>
              </a:rPr>
              <a:t>Sentiment  Analysis</a:t>
            </a:r>
            <a:endParaRPr sz="1100"/>
          </a:p>
        </p:txBody>
      </p:sp>
      <p:pic>
        <p:nvPicPr>
          <p:cNvPr id="239" name="Google Shape;239;p33"/>
          <p:cNvPicPr preferRelativeResize="0"/>
          <p:nvPr/>
        </p:nvPicPr>
        <p:blipFill>
          <a:blip r:embed="rId3">
            <a:alphaModFix/>
          </a:blip>
          <a:stretch>
            <a:fillRect/>
          </a:stretch>
        </p:blipFill>
        <p:spPr>
          <a:xfrm>
            <a:off x="445247" y="1245698"/>
            <a:ext cx="4784006" cy="1990148"/>
          </a:xfrm>
          <a:prstGeom prst="rect">
            <a:avLst/>
          </a:prstGeom>
          <a:noFill/>
          <a:ln>
            <a:noFill/>
          </a:ln>
        </p:spPr>
      </p:pic>
      <p:pic>
        <p:nvPicPr>
          <p:cNvPr id="240" name="Google Shape;240;p33"/>
          <p:cNvPicPr preferRelativeResize="0"/>
          <p:nvPr/>
        </p:nvPicPr>
        <p:blipFill>
          <a:blip r:embed="rId4">
            <a:alphaModFix/>
          </a:blip>
          <a:stretch>
            <a:fillRect/>
          </a:stretch>
        </p:blipFill>
        <p:spPr>
          <a:xfrm>
            <a:off x="5589600" y="769600"/>
            <a:ext cx="2676925" cy="3318200"/>
          </a:xfrm>
          <a:prstGeom prst="rect">
            <a:avLst/>
          </a:prstGeom>
          <a:noFill/>
          <a:ln>
            <a:noFill/>
          </a:ln>
        </p:spPr>
      </p:pic>
      <p:sp>
        <p:nvSpPr>
          <p:cNvPr id="241" name="Google Shape;241;p33"/>
          <p:cNvSpPr txBox="1"/>
          <p:nvPr/>
        </p:nvSpPr>
        <p:spPr>
          <a:xfrm>
            <a:off x="2033755" y="3366665"/>
            <a:ext cx="1992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a:solidFill>
                  <a:schemeClr val="dk1"/>
                </a:solidFill>
                <a:latin typeface="Times New Roman" panose="02020603050405020304" pitchFamily="18" charset="0"/>
                <a:cs typeface="Times New Roman" panose="02020603050405020304" pitchFamily="18" charset="0"/>
              </a:rPr>
              <a:t>Vader’s Result</a:t>
            </a:r>
            <a:endParaRPr sz="1600">
              <a:solidFill>
                <a:schemeClr val="dk1"/>
              </a:solidFill>
              <a:latin typeface="Times New Roman" panose="02020603050405020304" pitchFamily="18" charset="0"/>
              <a:cs typeface="Times New Roman" panose="02020603050405020304" pitchFamily="18" charset="0"/>
            </a:endParaRPr>
          </a:p>
        </p:txBody>
      </p:sp>
      <p:sp>
        <p:nvSpPr>
          <p:cNvPr id="242" name="Google Shape;242;p33"/>
          <p:cNvSpPr txBox="1"/>
          <p:nvPr/>
        </p:nvSpPr>
        <p:spPr>
          <a:xfrm>
            <a:off x="6000800" y="4158350"/>
            <a:ext cx="2333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dirty="0">
                <a:solidFill>
                  <a:schemeClr val="dk1"/>
                </a:solidFill>
                <a:latin typeface="Times New Roman" panose="02020603050405020304" pitchFamily="18" charset="0"/>
                <a:cs typeface="Times New Roman" panose="02020603050405020304" pitchFamily="18" charset="0"/>
              </a:rPr>
              <a:t>FinBERT’s Result</a:t>
            </a:r>
            <a:endParaRPr sz="16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420662" y="75283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pic>
        <p:nvPicPr>
          <p:cNvPr id="4" name="图片 3">
            <a:extLst>
              <a:ext uri="{FF2B5EF4-FFF2-40B4-BE49-F238E27FC236}">
                <a16:creationId xmlns:a16="http://schemas.microsoft.com/office/drawing/2014/main" id="{11C7AE81-B273-BD5F-88AE-AAFF96DEB47B}"/>
              </a:ext>
            </a:extLst>
          </p:cNvPr>
          <p:cNvPicPr>
            <a:picLocks noChangeAspect="1"/>
          </p:cNvPicPr>
          <p:nvPr/>
        </p:nvPicPr>
        <p:blipFill>
          <a:blip r:embed="rId3"/>
          <a:stretch>
            <a:fillRect/>
          </a:stretch>
        </p:blipFill>
        <p:spPr>
          <a:xfrm>
            <a:off x="154103" y="1521040"/>
            <a:ext cx="4625066" cy="3282915"/>
          </a:xfrm>
          <a:prstGeom prst="rect">
            <a:avLst/>
          </a:prstGeom>
        </p:spPr>
      </p:pic>
      <p:sp>
        <p:nvSpPr>
          <p:cNvPr id="8" name="文本框 7">
            <a:extLst>
              <a:ext uri="{FF2B5EF4-FFF2-40B4-BE49-F238E27FC236}">
                <a16:creationId xmlns:a16="http://schemas.microsoft.com/office/drawing/2014/main" id="{F18C12B9-C06B-683B-3862-3FAF861C5FBE}"/>
              </a:ext>
            </a:extLst>
          </p:cNvPr>
          <p:cNvSpPr txBox="1"/>
          <p:nvPr/>
        </p:nvSpPr>
        <p:spPr>
          <a:xfrm>
            <a:off x="1422894" y="4772636"/>
            <a:ext cx="2470450" cy="307777"/>
          </a:xfrm>
          <a:prstGeom prst="rect">
            <a:avLst/>
          </a:prstGeom>
          <a:noFill/>
        </p:spPr>
        <p:txBody>
          <a:bodyPr wrap="square">
            <a:spAutoFit/>
          </a:bodyPr>
          <a:lstStyle/>
          <a:p>
            <a:r>
              <a:rPr lang="en-US" altLang="zh-CN" dirty="0">
                <a:solidFill>
                  <a:srgbClr val="333333"/>
                </a:solidFill>
                <a:effectLst/>
                <a:latin typeface="Palatino-Roman" pitchFamily="2" charset="0"/>
              </a:rPr>
              <a:t>based on </a:t>
            </a:r>
            <a:r>
              <a:rPr lang="en-US" altLang="zh-CN" b="1" dirty="0">
                <a:solidFill>
                  <a:srgbClr val="333333"/>
                </a:solidFill>
                <a:effectLst/>
                <a:latin typeface="Palatino Bold" pitchFamily="2" charset="0"/>
              </a:rPr>
              <a:t>simple LSTM</a:t>
            </a:r>
            <a:endParaRPr lang="en-US" altLang="zh-CN" dirty="0"/>
          </a:p>
        </p:txBody>
      </p:sp>
      <p:sp>
        <p:nvSpPr>
          <p:cNvPr id="9" name="Google Shape;191;p29">
            <a:extLst>
              <a:ext uri="{FF2B5EF4-FFF2-40B4-BE49-F238E27FC236}">
                <a16:creationId xmlns:a16="http://schemas.microsoft.com/office/drawing/2014/main" id="{8187B229-46DA-49D2-9B43-535684B1C92E}"/>
              </a:ext>
            </a:extLst>
          </p:cNvPr>
          <p:cNvSpPr txBox="1"/>
          <p:nvPr/>
        </p:nvSpPr>
        <p:spPr>
          <a:xfrm>
            <a:off x="4907756" y="1521040"/>
            <a:ext cx="4236244" cy="1484992"/>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stock data as the base dataset</a:t>
            </a:r>
          </a:p>
          <a:p>
            <a:pPr marL="254000" marR="0" lvl="0" indent="-247650" algn="l" rtl="0">
              <a:spcBef>
                <a:spcPts val="0"/>
              </a:spcBef>
              <a:spcAft>
                <a:spcPts val="0"/>
              </a:spcAft>
              <a:buClr>
                <a:srgbClr val="0D56AF"/>
              </a:buClr>
              <a:buSzPts val="2700"/>
              <a:buFont typeface="Arial"/>
              <a:buChar char="•"/>
            </a:pP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twitter as the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sentimental data source</a:t>
            </a:r>
          </a:p>
          <a:p>
            <a:pPr marL="254000" indent="-247650">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Use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VADER</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FinBERT</a:t>
            </a:r>
            <a:r>
              <a:rPr lang="zh-CN" altLang="en-US"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as the sentiment analysis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tools</a:t>
            </a:r>
            <a:endParaRPr lang="zh-CN" altLang="en-US" sz="2000" dirty="0">
              <a:solidFill>
                <a:schemeClr val="dk1"/>
              </a:solidFill>
              <a:latin typeface="Times New Roman" panose="02020603050405020304" pitchFamily="18" charset="0"/>
              <a:ea typeface="Microsoft Yahei"/>
              <a:cs typeface="Times New Roman" panose="02020603050405020304" pitchFamily="18" charset="0"/>
            </a:endParaRPr>
          </a:p>
          <a:p>
            <a:pPr marL="254000" marR="0" lvl="0" indent="-247650" algn="l" rtl="0">
              <a:spcBef>
                <a:spcPts val="0"/>
              </a:spcBef>
              <a:spcAft>
                <a:spcPts val="0"/>
              </a:spcAft>
              <a:buClr>
                <a:srgbClr val="0D56AF"/>
              </a:buClr>
              <a:buSzPts val="2700"/>
              <a:buFont typeface="Arial"/>
              <a:buChar char="•"/>
            </a:pP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36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6" name="矩形 5">
            <a:extLst>
              <a:ext uri="{FF2B5EF4-FFF2-40B4-BE49-F238E27FC236}">
                <a16:creationId xmlns:a16="http://schemas.microsoft.com/office/drawing/2014/main" id="{F22F9D7A-F169-2150-D5D6-D1A32A866EFC}"/>
              </a:ext>
            </a:extLst>
          </p:cNvPr>
          <p:cNvSpPr/>
          <p:nvPr/>
        </p:nvSpPr>
        <p:spPr>
          <a:xfrm>
            <a:off x="370966" y="1721396"/>
            <a:ext cx="3930880" cy="22544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bg1"/>
              </a:buClr>
              <a:buSzPct val="50000"/>
            </a:pPr>
            <a:r>
              <a:rPr kumimoji="1" lang="en-US" altLang="zh-CN" sz="1800" dirty="0">
                <a:latin typeface="Times New Roman" panose="02020603050405020304" pitchFamily="18" charset="0"/>
                <a:cs typeface="Times New Roman" panose="02020603050405020304" pitchFamily="18" charset="0"/>
              </a:rPr>
              <a:t>Conclusion:</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Social media sentiment has an impact on stock closing prices</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The prediction effect of sentiment analysis made with </a:t>
            </a:r>
            <a:r>
              <a:rPr kumimoji="1" lang="en-US" altLang="zh-CN" sz="1800" dirty="0" err="1">
                <a:latin typeface="Times New Roman" panose="02020603050405020304" pitchFamily="18" charset="0"/>
                <a:cs typeface="Times New Roman" panose="02020603050405020304" pitchFamily="18" charset="0"/>
              </a:rPr>
              <a:t>FinBERT</a:t>
            </a:r>
            <a:r>
              <a:rPr kumimoji="1" lang="en-US" altLang="zh-CN" sz="1800" dirty="0">
                <a:latin typeface="Times New Roman" panose="02020603050405020304" pitchFamily="18" charset="0"/>
                <a:cs typeface="Times New Roman" panose="02020603050405020304" pitchFamily="18" charset="0"/>
              </a:rPr>
              <a:t> is the best, and subsequent experiments are based on this data set base + </a:t>
            </a:r>
            <a:r>
              <a:rPr kumimoji="1" lang="en-US" altLang="zh-CN" sz="1800" dirty="0" err="1">
                <a:latin typeface="Times New Roman" panose="02020603050405020304" pitchFamily="18" charset="0"/>
                <a:cs typeface="Times New Roman" panose="02020603050405020304" pitchFamily="18" charset="0"/>
              </a:rPr>
              <a:t>FinBERT</a:t>
            </a:r>
            <a:endParaRPr kumimoji="1" lang="zh-CN" altLang="en-US" sz="1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E323C78-D123-4948-CFC9-5E2C15BE70C0}"/>
              </a:ext>
            </a:extLst>
          </p:cNvPr>
          <p:cNvPicPr>
            <a:picLocks noChangeAspect="1"/>
          </p:cNvPicPr>
          <p:nvPr/>
        </p:nvPicPr>
        <p:blipFill>
          <a:blip r:embed="rId3"/>
          <a:stretch>
            <a:fillRect/>
          </a:stretch>
        </p:blipFill>
        <p:spPr>
          <a:xfrm>
            <a:off x="4769972" y="1371592"/>
            <a:ext cx="3001049" cy="2954020"/>
          </a:xfrm>
          <a:prstGeom prst="rect">
            <a:avLst/>
          </a:prstGeom>
        </p:spPr>
      </p:pic>
    </p:spTree>
    <p:extLst>
      <p:ext uri="{BB962C8B-B14F-4D97-AF65-F5344CB8AC3E}">
        <p14:creationId xmlns:p14="http://schemas.microsoft.com/office/powerpoint/2010/main" val="25654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e fanboys reveal their most controversial opinions on Apple products">
            <a:extLst>
              <a:ext uri="{FF2B5EF4-FFF2-40B4-BE49-F238E27FC236}">
                <a16:creationId xmlns:a16="http://schemas.microsoft.com/office/drawing/2014/main" id="{366759B3-B062-DB80-CF22-2351988DF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760" y="1996757"/>
            <a:ext cx="2781300" cy="1647825"/>
          </a:xfrm>
          <a:prstGeom prst="rect">
            <a:avLst/>
          </a:prstGeom>
          <a:noFill/>
          <a:extLst>
            <a:ext uri="{909E8E84-426E-40DD-AFC4-6F175D3DCCD1}">
              <a14:hiddenFill xmlns:a14="http://schemas.microsoft.com/office/drawing/2010/main">
                <a:solidFill>
                  <a:srgbClr val="FFFFFF"/>
                </a:solidFill>
              </a14:hiddenFill>
            </a:ext>
          </a:extLst>
        </p:spPr>
      </p:pic>
      <p:sp>
        <p:nvSpPr>
          <p:cNvPr id="4" name="对话气泡: 圆角矩形 3">
            <a:extLst>
              <a:ext uri="{FF2B5EF4-FFF2-40B4-BE49-F238E27FC236}">
                <a16:creationId xmlns:a16="http://schemas.microsoft.com/office/drawing/2014/main" id="{A4352327-1579-45D0-4943-CE647243EDFC}"/>
              </a:ext>
            </a:extLst>
          </p:cNvPr>
          <p:cNvSpPr/>
          <p:nvPr/>
        </p:nvSpPr>
        <p:spPr>
          <a:xfrm>
            <a:off x="5300980" y="203200"/>
            <a:ext cx="1559560" cy="929640"/>
          </a:xfrm>
          <a:prstGeom prst="wedgeRoundRectCallout">
            <a:avLst>
              <a:gd name="adj1" fmla="val 65641"/>
              <a:gd name="adj2" fmla="val 13353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 love Apple!</a:t>
            </a:r>
            <a:endParaRPr lang="zh-CN" altLang="en-US" dirty="0"/>
          </a:p>
        </p:txBody>
      </p:sp>
      <p:sp>
        <p:nvSpPr>
          <p:cNvPr id="5" name="对话气泡: 圆角矩形 4">
            <a:extLst>
              <a:ext uri="{FF2B5EF4-FFF2-40B4-BE49-F238E27FC236}">
                <a16:creationId xmlns:a16="http://schemas.microsoft.com/office/drawing/2014/main" id="{78D140C7-6FBE-A910-DF92-A851AFC38B80}"/>
              </a:ext>
            </a:extLst>
          </p:cNvPr>
          <p:cNvSpPr/>
          <p:nvPr/>
        </p:nvSpPr>
        <p:spPr>
          <a:xfrm>
            <a:off x="1805940" y="833120"/>
            <a:ext cx="3162300" cy="1239520"/>
          </a:xfrm>
          <a:prstGeom prst="wedgeRoundRectCallout">
            <a:avLst>
              <a:gd name="adj1" fmla="val 83082"/>
              <a:gd name="adj2" fmla="val 5648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They build Macs, iPhones and iPads, I can’t breathe without Apple products!</a:t>
            </a:r>
            <a:endParaRPr lang="zh-CN" altLang="en-US" dirty="0"/>
          </a:p>
        </p:txBody>
      </p:sp>
      <p:sp>
        <p:nvSpPr>
          <p:cNvPr id="6" name="对话气泡: 圆角矩形 5">
            <a:extLst>
              <a:ext uri="{FF2B5EF4-FFF2-40B4-BE49-F238E27FC236}">
                <a16:creationId xmlns:a16="http://schemas.microsoft.com/office/drawing/2014/main" id="{618B74B1-D8AB-1C27-0C00-7971AC56930E}"/>
              </a:ext>
            </a:extLst>
          </p:cNvPr>
          <p:cNvSpPr/>
          <p:nvPr/>
        </p:nvSpPr>
        <p:spPr>
          <a:xfrm>
            <a:off x="1125220" y="2405062"/>
            <a:ext cx="3162300" cy="830898"/>
          </a:xfrm>
          <a:prstGeom prst="wedgeRoundRectCallout">
            <a:avLst>
              <a:gd name="adj1" fmla="val 102520"/>
              <a:gd name="adj2" fmla="val -3449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 am going to buy AAPL stocks to support them!</a:t>
            </a:r>
            <a:endParaRPr lang="zh-CN" altLang="en-US" dirty="0"/>
          </a:p>
        </p:txBody>
      </p:sp>
      <p:sp>
        <p:nvSpPr>
          <p:cNvPr id="7" name="对话气泡: 圆角矩形 6">
            <a:extLst>
              <a:ext uri="{FF2B5EF4-FFF2-40B4-BE49-F238E27FC236}">
                <a16:creationId xmlns:a16="http://schemas.microsoft.com/office/drawing/2014/main" id="{9C7EA3A2-723A-3747-767A-5D5ED0257D02}"/>
              </a:ext>
            </a:extLst>
          </p:cNvPr>
          <p:cNvSpPr/>
          <p:nvPr/>
        </p:nvSpPr>
        <p:spPr>
          <a:xfrm>
            <a:off x="1328420" y="3363277"/>
            <a:ext cx="3162300" cy="1647825"/>
          </a:xfrm>
          <a:prstGeom prst="wedgeRoundRectCallout">
            <a:avLst>
              <a:gd name="adj1" fmla="val 94488"/>
              <a:gd name="adj2" fmla="val -7124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BUT I DO NOT WANT TO LOSE MONEY FOR MY LOVE </a:t>
            </a:r>
            <a:r>
              <a:rPr lang="en-US" altLang="zh-CN" sz="2000" dirty="0">
                <a:sym typeface="Wingdings" panose="05000000000000000000" pitchFamily="2" charset="2"/>
              </a:rPr>
              <a:t></a:t>
            </a:r>
            <a:endParaRPr lang="zh-CN" altLang="en-US" sz="2000" dirty="0"/>
          </a:p>
        </p:txBody>
      </p:sp>
      <p:sp>
        <p:nvSpPr>
          <p:cNvPr id="9" name="矩形 8">
            <a:extLst>
              <a:ext uri="{FF2B5EF4-FFF2-40B4-BE49-F238E27FC236}">
                <a16:creationId xmlns:a16="http://schemas.microsoft.com/office/drawing/2014/main" id="{15AB0252-BFC7-8F8D-6D80-918BF49593C3}"/>
              </a:ext>
            </a:extLst>
          </p:cNvPr>
          <p:cNvSpPr/>
          <p:nvPr/>
        </p:nvSpPr>
        <p:spPr>
          <a:xfrm>
            <a:off x="6587490" y="3877150"/>
            <a:ext cx="1767840" cy="506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 guy who is a crazy apple fan</a:t>
            </a:r>
            <a:endParaRPr lang="zh-CN" altLang="en-US" dirty="0"/>
          </a:p>
        </p:txBody>
      </p:sp>
    </p:spTree>
    <p:extLst>
      <p:ext uri="{BB962C8B-B14F-4D97-AF65-F5344CB8AC3E}">
        <p14:creationId xmlns:p14="http://schemas.microsoft.com/office/powerpoint/2010/main" val="245355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day Memes: 2018 M(eme)VPs - AZ Snake Pit">
            <a:extLst>
              <a:ext uri="{FF2B5EF4-FFF2-40B4-BE49-F238E27FC236}">
                <a16:creationId xmlns:a16="http://schemas.microsoft.com/office/drawing/2014/main" id="{9F14F2CB-92A7-4722-8475-54690D0B6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105" y="2390180"/>
            <a:ext cx="331470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69CDF3F-084E-435F-8B14-9C8CB5CE30EC}"/>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2" name="矩形 1">
            <a:extLst>
              <a:ext uri="{FF2B5EF4-FFF2-40B4-BE49-F238E27FC236}">
                <a16:creationId xmlns:a16="http://schemas.microsoft.com/office/drawing/2014/main" id="{C46A181B-74D3-4D75-A326-7A3BA262D65F}"/>
              </a:ext>
            </a:extLst>
          </p:cNvPr>
          <p:cNvSpPr/>
          <p:nvPr/>
        </p:nvSpPr>
        <p:spPr>
          <a:xfrm>
            <a:off x="74616" y="1466850"/>
            <a:ext cx="899477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It seems that </a:t>
            </a:r>
            <a:r>
              <a:rPr lang="en-US" altLang="zh-CN" sz="5400" b="0" cap="none" spc="0" dirty="0" err="1">
                <a:ln w="0"/>
                <a:solidFill>
                  <a:schemeClr val="tx1"/>
                </a:solidFill>
                <a:effectLst>
                  <a:outerShdw blurRad="38100" dist="19050" dir="2700000" algn="tl" rotWithShape="0">
                    <a:schemeClr val="dk1">
                      <a:alpha val="40000"/>
                    </a:schemeClr>
                  </a:outerShdw>
                </a:effectLst>
              </a:rPr>
              <a:t>FinBERT</a:t>
            </a:r>
            <a:r>
              <a:rPr lang="en-US" altLang="zh-CN" sz="5400" b="0" cap="none" spc="0" dirty="0">
                <a:ln w="0"/>
                <a:solidFill>
                  <a:schemeClr val="tx1"/>
                </a:solidFill>
                <a:effectLst>
                  <a:outerShdw blurRad="38100" dist="19050" dir="2700000" algn="tl" rotWithShape="0">
                    <a:schemeClr val="dk1">
                      <a:alpha val="40000"/>
                    </a:schemeClr>
                  </a:outerShdw>
                </a:effectLst>
              </a:rPr>
              <a:t> is the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516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3BA6DA4-BB57-4221-A519-52D8A2BF4B52}"/>
              </a:ext>
            </a:extLst>
          </p:cNvPr>
          <p:cNvGraphicFramePr>
            <a:graphicFrameLocks noGrp="1"/>
          </p:cNvGraphicFramePr>
          <p:nvPr>
            <p:extLst>
              <p:ext uri="{D42A27DB-BD31-4B8C-83A1-F6EECF244321}">
                <p14:modId xmlns:p14="http://schemas.microsoft.com/office/powerpoint/2010/main" val="3067827529"/>
              </p:ext>
            </p:extLst>
          </p:nvPr>
        </p:nvGraphicFramePr>
        <p:xfrm>
          <a:off x="0" y="0"/>
          <a:ext cx="9143999" cy="5143501"/>
        </p:xfrm>
        <a:graphic>
          <a:graphicData uri="http://schemas.openxmlformats.org/drawingml/2006/table">
            <a:tbl>
              <a:tblPr>
                <a:noFill/>
                <a:tableStyleId>{F1C0AEE4-7AF7-4B1F-9F0F-ADC6FA140192}</a:tableStyleId>
              </a:tblPr>
              <a:tblGrid>
                <a:gridCol w="759981">
                  <a:extLst>
                    <a:ext uri="{9D8B030D-6E8A-4147-A177-3AD203B41FA5}">
                      <a16:colId xmlns:a16="http://schemas.microsoft.com/office/drawing/2014/main" val="2290945413"/>
                    </a:ext>
                  </a:extLst>
                </a:gridCol>
                <a:gridCol w="3947962">
                  <a:extLst>
                    <a:ext uri="{9D8B030D-6E8A-4147-A177-3AD203B41FA5}">
                      <a16:colId xmlns:a16="http://schemas.microsoft.com/office/drawing/2014/main" val="3538371431"/>
                    </a:ext>
                  </a:extLst>
                </a:gridCol>
                <a:gridCol w="1280732">
                  <a:extLst>
                    <a:ext uri="{9D8B030D-6E8A-4147-A177-3AD203B41FA5}">
                      <a16:colId xmlns:a16="http://schemas.microsoft.com/office/drawing/2014/main" val="1203330622"/>
                    </a:ext>
                  </a:extLst>
                </a:gridCol>
                <a:gridCol w="3155324">
                  <a:extLst>
                    <a:ext uri="{9D8B030D-6E8A-4147-A177-3AD203B41FA5}">
                      <a16:colId xmlns:a16="http://schemas.microsoft.com/office/drawing/2014/main" val="3796951291"/>
                    </a:ext>
                  </a:extLst>
                </a:gridCol>
              </a:tblGrid>
              <a:tr h="388219">
                <a:tc gridSpan="2">
                  <a:txBody>
                    <a:bodyPr/>
                    <a:lstStyle/>
                    <a:p>
                      <a:pPr marL="0" lvl="0" indent="0" algn="ctr" rtl="0">
                        <a:spcBef>
                          <a:spcPts val="0"/>
                        </a:spcBef>
                        <a:spcAft>
                          <a:spcPts val="0"/>
                        </a:spcAft>
                        <a:buClr>
                          <a:schemeClr val="dk1"/>
                        </a:buClr>
                        <a:buSzPts val="1100"/>
                        <a:buFont typeface="Arial"/>
                        <a:buNone/>
                      </a:pPr>
                      <a:r>
                        <a:rPr lang="en-US" sz="1200" dirty="0"/>
                        <a:t>Chosen Networks</a:t>
                      </a:r>
                      <a:endParaRPr sz="1200" dirty="0"/>
                    </a:p>
                  </a:txBody>
                  <a:tcPr marL="91425" marR="91425" marT="91425" marB="91425" anchor="ctr"/>
                </a:tc>
                <a:tc h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tc gridSpan="2">
                  <a:txBody>
                    <a:bodyPr/>
                    <a:lstStyle/>
                    <a:p>
                      <a:pPr marL="0" lvl="0" indent="0" algn="ctr" rtl="0">
                        <a:spcBef>
                          <a:spcPts val="0"/>
                        </a:spcBef>
                        <a:spcAft>
                          <a:spcPts val="0"/>
                        </a:spcAft>
                        <a:buClr>
                          <a:schemeClr val="dk1"/>
                        </a:buClr>
                        <a:buSzPts val="1100"/>
                        <a:buFont typeface="Arial"/>
                        <a:buNone/>
                      </a:pPr>
                      <a:r>
                        <a:rPr lang="en-US" sz="1200" dirty="0"/>
                        <a:t>Discarded Networks</a:t>
                      </a:r>
                      <a:endParaRPr sz="1200" dirty="0"/>
                    </a:p>
                  </a:txBody>
                  <a:tcPr marL="91425" marR="91425" marT="91425" marB="91425" anchor="ctr"/>
                </a:tc>
                <a:tc h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extLst>
                  <a:ext uri="{0D108BD9-81ED-4DB2-BD59-A6C34878D82A}">
                    <a16:rowId xmlns:a16="http://schemas.microsoft.com/office/drawing/2014/main" val="683019457"/>
                  </a:ext>
                </a:extLst>
              </a:tr>
              <a:tr h="1125071">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RNN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 Simple recurrent structure</a:t>
                      </a:r>
                    </a:p>
                    <a:p>
                      <a:pPr marL="0" lvl="0" indent="0" algn="l" rtl="0">
                        <a:spcBef>
                          <a:spcPts val="0"/>
                        </a:spcBef>
                        <a:spcAft>
                          <a:spcPts val="0"/>
                        </a:spcAft>
                        <a:buClr>
                          <a:schemeClr val="dk1"/>
                        </a:buClr>
                        <a:buSzPts val="1100"/>
                        <a:buFont typeface="Arial"/>
                        <a:buNone/>
                      </a:pPr>
                      <a:r>
                        <a:rPr lang="en-US" sz="1200" dirty="0"/>
                        <a:t>- Suitable for modeling and predicting sequence data</a:t>
                      </a:r>
                    </a:p>
                    <a:p>
                      <a:pPr marL="0" lvl="0" indent="0" algn="l" rtl="0">
                        <a:spcBef>
                          <a:spcPts val="0"/>
                        </a:spcBef>
                        <a:spcAft>
                          <a:spcPts val="0"/>
                        </a:spcAft>
                        <a:buClr>
                          <a:schemeClr val="dk1"/>
                        </a:buClr>
                        <a:buSzPts val="1100"/>
                        <a:buFont typeface="Arial"/>
                        <a:buNone/>
                      </a:pPr>
                      <a:r>
                        <a:rPr lang="en-US" sz="1200" dirty="0"/>
                        <a:t>- Fast training speed</a:t>
                      </a:r>
                    </a:p>
                    <a:p>
                      <a:pPr marL="0" lvl="0" indent="0" algn="l" rtl="0">
                        <a:spcBef>
                          <a:spcPts val="0"/>
                        </a:spcBef>
                        <a:spcAft>
                          <a:spcPts val="0"/>
                        </a:spcAft>
                        <a:buClr>
                          <a:schemeClr val="dk1"/>
                        </a:buClr>
                        <a:buSzPts val="1100"/>
                        <a:buFont typeface="Arial"/>
                        <a:buNone/>
                      </a:pPr>
                      <a:r>
                        <a:rPr lang="en-US" sz="1200" dirty="0"/>
                        <a:t>- Limited memory capacity for handling long-term dependencies</a:t>
                      </a:r>
                      <a:endParaRPr sz="1200" dirty="0"/>
                    </a:p>
                  </a:txBody>
                  <a:tcPr marL="91425" marR="91425" marT="91425" marB="91425" anchor="ctr"/>
                </a:tc>
                <a:tc rowSpan="3">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Bidirectional Networks</a:t>
                      </a:r>
                      <a:endParaRPr sz="1200" dirty="0"/>
                    </a:p>
                  </a:txBody>
                  <a:tcPr marL="91425" marR="91425" marT="91425" marB="91425" anchor="ctr"/>
                </a:tc>
                <a:tc rowSpan="3">
                  <a:txBody>
                    <a:bodyPr/>
                    <a:lstStyle/>
                    <a:p>
                      <a:pPr marL="0" lvl="0" indent="0" algn="l" rtl="0">
                        <a:spcBef>
                          <a:spcPts val="0"/>
                        </a:spcBef>
                        <a:spcAft>
                          <a:spcPts val="0"/>
                        </a:spcAft>
                        <a:buClr>
                          <a:schemeClr val="dk1"/>
                        </a:buClr>
                        <a:buSzPts val="1100"/>
                        <a:buFont typeface="Arial"/>
                        <a:buNone/>
                      </a:pPr>
                      <a:r>
                        <a:rPr lang="en-US" sz="1200" dirty="0"/>
                        <a:t>Reason: in trading and fiancé, we can’t see the data from the future, so bidirectional networks like Bi-RNN, Bi-LSTM and Bi-GRU are meaningless</a:t>
                      </a:r>
                      <a:endParaRPr sz="1200" dirty="0"/>
                    </a:p>
                  </a:txBody>
                  <a:tcPr marL="91425" marR="91425" marT="91425" marB="91425" anchor="ctr"/>
                </a:tc>
                <a:extLst>
                  <a:ext uri="{0D108BD9-81ED-4DB2-BD59-A6C34878D82A}">
                    <a16:rowId xmlns:a16="http://schemas.microsoft.com/office/drawing/2014/main" val="2636479643"/>
                  </a:ext>
                </a:extLst>
              </a:tr>
              <a:tr h="1083164">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GRU</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Moderate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Medium memory capacity</a:t>
                      </a:r>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extLst>
                  <a:ext uri="{0D108BD9-81ED-4DB2-BD59-A6C34878D82A}">
                    <a16:rowId xmlns:a16="http://schemas.microsoft.com/office/drawing/2014/main" val="243175091"/>
                  </a:ext>
                </a:extLst>
              </a:tr>
              <a:tr h="1234459">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LSTM</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Slower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High memory capacity</a:t>
                      </a:r>
                      <a:endParaRPr lang="en-US" altLang="zh-CN" sz="1200" dirty="0"/>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solidFill>
                          <a:schemeClr val="dk1"/>
                        </a:solidFill>
                      </a:endParaRPr>
                    </a:p>
                  </a:txBody>
                  <a:tcPr marL="91425" marR="91425" marT="91425" marB="91425"/>
                </a:tc>
                <a:extLst>
                  <a:ext uri="{0D108BD9-81ED-4DB2-BD59-A6C34878D82A}">
                    <a16:rowId xmlns:a16="http://schemas.microsoft.com/office/drawing/2014/main" val="3456862185"/>
                  </a:ext>
                </a:extLst>
              </a:tr>
              <a:tr h="1312588">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MLT</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Feedforward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Used for classification, regression, and other machine learning tasks</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Fast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Lacks explicit memory capacity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Large number of parameters</a:t>
                      </a:r>
                      <a:endParaRPr sz="1200" dirty="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CNN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Reason: CNN is usually used in matrix computations, like computer vision. In this experiment, we use serial data, which is not appropriate to use CNN.</a:t>
                      </a:r>
                      <a:endParaRPr sz="1200" dirty="0"/>
                    </a:p>
                  </a:txBody>
                  <a:tcPr marL="91425" marR="91425" marT="91425" marB="91425" anchor="ctr"/>
                </a:tc>
                <a:extLst>
                  <a:ext uri="{0D108BD9-81ED-4DB2-BD59-A6C34878D82A}">
                    <a16:rowId xmlns:a16="http://schemas.microsoft.com/office/drawing/2014/main" val="3674491005"/>
                  </a:ext>
                </a:extLst>
              </a:tr>
            </a:tbl>
          </a:graphicData>
        </a:graphic>
      </p:graphicFrame>
    </p:spTree>
    <p:extLst>
      <p:ext uri="{BB962C8B-B14F-4D97-AF65-F5344CB8AC3E}">
        <p14:creationId xmlns:p14="http://schemas.microsoft.com/office/powerpoint/2010/main" val="2624631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86177C4-5785-F57A-7623-FFEE42AFB7E0}"/>
              </a:ext>
            </a:extLst>
          </p:cNvPr>
          <p:cNvPicPr>
            <a:picLocks noChangeAspect="1"/>
          </p:cNvPicPr>
          <p:nvPr/>
        </p:nvPicPr>
        <p:blipFill>
          <a:blip r:embed="rId3"/>
          <a:stretch>
            <a:fillRect/>
          </a:stretch>
        </p:blipFill>
        <p:spPr>
          <a:xfrm>
            <a:off x="251306" y="1565976"/>
            <a:ext cx="3621728" cy="2735329"/>
          </a:xfrm>
          <a:prstGeom prst="rect">
            <a:avLst/>
          </a:prstGeom>
        </p:spPr>
      </p:pic>
      <p:pic>
        <p:nvPicPr>
          <p:cNvPr id="5" name="图片 4">
            <a:extLst>
              <a:ext uri="{FF2B5EF4-FFF2-40B4-BE49-F238E27FC236}">
                <a16:creationId xmlns:a16="http://schemas.microsoft.com/office/drawing/2014/main" id="{89850FF5-5F35-A6EB-5A0F-1C43F865A565}"/>
              </a:ext>
            </a:extLst>
          </p:cNvPr>
          <p:cNvPicPr>
            <a:picLocks noChangeAspect="1"/>
          </p:cNvPicPr>
          <p:nvPr/>
        </p:nvPicPr>
        <p:blipFill>
          <a:blip r:embed="rId4"/>
          <a:stretch>
            <a:fillRect/>
          </a:stretch>
        </p:blipFill>
        <p:spPr>
          <a:xfrm>
            <a:off x="4306380" y="1621995"/>
            <a:ext cx="4522302" cy="2679309"/>
          </a:xfrm>
          <a:prstGeom prst="rect">
            <a:avLst/>
          </a:prstGeom>
        </p:spPr>
      </p:pic>
      <p:sp>
        <p:nvSpPr>
          <p:cNvPr id="8" name="文本框 7">
            <a:extLst>
              <a:ext uri="{FF2B5EF4-FFF2-40B4-BE49-F238E27FC236}">
                <a16:creationId xmlns:a16="http://schemas.microsoft.com/office/drawing/2014/main" id="{32CC7CBF-DBEF-9AD8-57C4-697484BA5F79}"/>
              </a:ext>
            </a:extLst>
          </p:cNvPr>
          <p:cNvSpPr txBox="1"/>
          <p:nvPr/>
        </p:nvSpPr>
        <p:spPr>
          <a:xfrm>
            <a:off x="5066768" y="4387895"/>
            <a:ext cx="4572000" cy="307777"/>
          </a:xfrm>
          <a:prstGeom prst="rect">
            <a:avLst/>
          </a:prstGeom>
          <a:noFill/>
        </p:spPr>
        <p:txBody>
          <a:bodyPr wrap="square">
            <a:spAutoFit/>
          </a:bodyPr>
          <a:lstStyle/>
          <a:p>
            <a:r>
              <a:rPr lang="zh-CN" altLang="en-US" dirty="0"/>
              <a:t>Comparison of Predicted and True Values</a:t>
            </a:r>
          </a:p>
        </p:txBody>
      </p:sp>
      <p:sp>
        <p:nvSpPr>
          <p:cNvPr id="10" name="文本框 9">
            <a:extLst>
              <a:ext uri="{FF2B5EF4-FFF2-40B4-BE49-F238E27FC236}">
                <a16:creationId xmlns:a16="http://schemas.microsoft.com/office/drawing/2014/main" id="{17782875-A590-BA45-32B1-15E7DD25C5AF}"/>
              </a:ext>
            </a:extLst>
          </p:cNvPr>
          <p:cNvSpPr txBox="1"/>
          <p:nvPr/>
        </p:nvSpPr>
        <p:spPr>
          <a:xfrm>
            <a:off x="495506" y="4387895"/>
            <a:ext cx="4835386" cy="307777"/>
          </a:xfrm>
          <a:prstGeom prst="rect">
            <a:avLst/>
          </a:prstGeom>
          <a:noFill/>
        </p:spPr>
        <p:txBody>
          <a:bodyPr wrap="square">
            <a:spAutoFit/>
          </a:bodyPr>
          <a:lstStyle/>
          <a:p>
            <a:r>
              <a:rPr lang="zh-CN" altLang="en-US" dirty="0"/>
              <a:t>Loss of Different Models in Experiment 2</a:t>
            </a:r>
          </a:p>
        </p:txBody>
      </p:sp>
    </p:spTree>
    <p:extLst>
      <p:ext uri="{BB962C8B-B14F-4D97-AF65-F5344CB8AC3E}">
        <p14:creationId xmlns:p14="http://schemas.microsoft.com/office/powerpoint/2010/main" val="120727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77033DA9-6D3D-AB71-11DA-E87D884AB745}"/>
              </a:ext>
            </a:extLst>
          </p:cNvPr>
          <p:cNvPicPr>
            <a:picLocks noChangeAspect="1"/>
          </p:cNvPicPr>
          <p:nvPr/>
        </p:nvPicPr>
        <p:blipFill>
          <a:blip r:embed="rId3"/>
          <a:stretch>
            <a:fillRect/>
          </a:stretch>
        </p:blipFill>
        <p:spPr>
          <a:xfrm>
            <a:off x="685800" y="1565976"/>
            <a:ext cx="7772400" cy="2903146"/>
          </a:xfrm>
          <a:prstGeom prst="rect">
            <a:avLst/>
          </a:prstGeom>
        </p:spPr>
      </p:pic>
      <p:sp>
        <p:nvSpPr>
          <p:cNvPr id="7" name="文本框 6">
            <a:extLst>
              <a:ext uri="{FF2B5EF4-FFF2-40B4-BE49-F238E27FC236}">
                <a16:creationId xmlns:a16="http://schemas.microsoft.com/office/drawing/2014/main" id="{12822F18-3C3C-D355-B411-1FC25DB0B086}"/>
              </a:ext>
            </a:extLst>
          </p:cNvPr>
          <p:cNvSpPr txBox="1"/>
          <p:nvPr/>
        </p:nvSpPr>
        <p:spPr>
          <a:xfrm>
            <a:off x="1142998" y="4438480"/>
            <a:ext cx="7017027" cy="584775"/>
          </a:xfrm>
          <a:prstGeom prst="rect">
            <a:avLst/>
          </a:prstGeom>
          <a:solidFill>
            <a:srgbClr val="0D4994"/>
          </a:solidFill>
        </p:spPr>
        <p:txBody>
          <a:bodyPr wrap="square">
            <a:spAutoFit/>
          </a:bodyPr>
          <a:lstStyle/>
          <a:p>
            <a:pPr algn="ctr"/>
            <a:r>
              <a:rPr lang="zh-CN" altLang="en-US" sz="1600" dirty="0">
                <a:solidFill>
                  <a:schemeClr val="bg1"/>
                </a:solidFill>
                <a:latin typeface="Times New Roman" panose="02020603050405020304" pitchFamily="18" charset="0"/>
                <a:cs typeface="Times New Roman" panose="02020603050405020304" pitchFamily="18" charset="0"/>
              </a:rPr>
              <a:t>Conclusion: MLP model has the best effect on dev set, and the MLP model is used in subsequent experiments</a:t>
            </a:r>
          </a:p>
        </p:txBody>
      </p:sp>
      <p:sp>
        <p:nvSpPr>
          <p:cNvPr id="11" name="文本框 10">
            <a:extLst>
              <a:ext uri="{FF2B5EF4-FFF2-40B4-BE49-F238E27FC236}">
                <a16:creationId xmlns:a16="http://schemas.microsoft.com/office/drawing/2014/main" id="{BD49071D-C3C3-20A7-3AE6-23003066E600}"/>
              </a:ext>
            </a:extLst>
          </p:cNvPr>
          <p:cNvSpPr txBox="1"/>
          <p:nvPr/>
        </p:nvSpPr>
        <p:spPr>
          <a:xfrm>
            <a:off x="3267830" y="1234525"/>
            <a:ext cx="2278800" cy="276999"/>
          </a:xfrm>
          <a:prstGeom prst="rect">
            <a:avLst/>
          </a:prstGeom>
          <a:noFill/>
        </p:spPr>
        <p:txBody>
          <a:bodyPr wrap="square">
            <a:spAutoFit/>
          </a:bodyPr>
          <a:lstStyle/>
          <a:p>
            <a:r>
              <a:rPr lang="zh-CN" altLang="en-US" sz="1200" dirty="0"/>
              <a:t>Errors of Different Models</a:t>
            </a:r>
          </a:p>
        </p:txBody>
      </p:sp>
    </p:spTree>
    <p:extLst>
      <p:ext uri="{BB962C8B-B14F-4D97-AF65-F5344CB8AC3E}">
        <p14:creationId xmlns:p14="http://schemas.microsoft.com/office/powerpoint/2010/main" val="3161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E3: Stock Price forecasting and strategy</a:t>
            </a:r>
            <a:endParaRPr lang="zh-CN" altLang="en-US" sz="1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E99E686-3C47-7E0A-4A86-B29A5292A41B}"/>
              </a:ext>
            </a:extLst>
          </p:cNvPr>
          <p:cNvSpPr txBox="1"/>
          <p:nvPr/>
        </p:nvSpPr>
        <p:spPr>
          <a:xfrm>
            <a:off x="4407379" y="922949"/>
            <a:ext cx="1538959" cy="307777"/>
          </a:xfrm>
          <a:prstGeom prst="rect">
            <a:avLst/>
          </a:prstGeom>
          <a:solidFill>
            <a:srgbClr val="0D4994"/>
          </a:solidFill>
        </p:spPr>
        <p:txBody>
          <a:bodyPr wrap="square">
            <a:spAutoFit/>
          </a:bodyPr>
          <a:lstStyle/>
          <a:p>
            <a:r>
              <a:rPr lang="zh-CN" altLang="en-US" dirty="0">
                <a:solidFill>
                  <a:schemeClr val="bg1"/>
                </a:solidFill>
              </a:rPr>
              <a:t>based on </a:t>
            </a:r>
            <a:r>
              <a:rPr lang="en-US" altLang="zh-CN" dirty="0">
                <a:solidFill>
                  <a:schemeClr val="bg1"/>
                </a:solidFill>
              </a:rPr>
              <a:t>MLP</a:t>
            </a:r>
            <a:endParaRPr lang="zh-CN" altLang="en-US" dirty="0">
              <a:solidFill>
                <a:schemeClr val="bg1"/>
              </a:solidFill>
            </a:endParaRPr>
          </a:p>
        </p:txBody>
      </p:sp>
      <p:pic>
        <p:nvPicPr>
          <p:cNvPr id="5" name="图片 4">
            <a:extLst>
              <a:ext uri="{FF2B5EF4-FFF2-40B4-BE49-F238E27FC236}">
                <a16:creationId xmlns:a16="http://schemas.microsoft.com/office/drawing/2014/main" id="{CC336378-11EC-521B-9C27-00133B8D5B47}"/>
              </a:ext>
            </a:extLst>
          </p:cNvPr>
          <p:cNvPicPr>
            <a:picLocks noChangeAspect="1"/>
          </p:cNvPicPr>
          <p:nvPr/>
        </p:nvPicPr>
        <p:blipFill>
          <a:blip r:embed="rId3"/>
          <a:stretch>
            <a:fillRect/>
          </a:stretch>
        </p:blipFill>
        <p:spPr>
          <a:xfrm>
            <a:off x="161280" y="1512052"/>
            <a:ext cx="4189264" cy="2143023"/>
          </a:xfrm>
          <a:prstGeom prst="rect">
            <a:avLst/>
          </a:prstGeom>
        </p:spPr>
      </p:pic>
      <p:sp>
        <p:nvSpPr>
          <p:cNvPr id="8" name="文本框 7">
            <a:extLst>
              <a:ext uri="{FF2B5EF4-FFF2-40B4-BE49-F238E27FC236}">
                <a16:creationId xmlns:a16="http://schemas.microsoft.com/office/drawing/2014/main" id="{52997752-6646-2E36-7B98-C032C2728B63}"/>
              </a:ext>
            </a:extLst>
          </p:cNvPr>
          <p:cNvSpPr txBox="1"/>
          <p:nvPr/>
        </p:nvSpPr>
        <p:spPr>
          <a:xfrm>
            <a:off x="2649940" y="3631441"/>
            <a:ext cx="4572000" cy="307777"/>
          </a:xfrm>
          <a:prstGeom prst="rect">
            <a:avLst/>
          </a:prstGeom>
          <a:noFill/>
        </p:spPr>
        <p:txBody>
          <a:bodyPr wrap="square">
            <a:spAutoFit/>
          </a:bodyPr>
          <a:lstStyle/>
          <a:p>
            <a:r>
              <a:rPr lang="zh-CN" altLang="en-US" dirty="0"/>
              <a:t>Stock price prediction using MLP VS Actual</a:t>
            </a:r>
          </a:p>
        </p:txBody>
      </p:sp>
      <p:pic>
        <p:nvPicPr>
          <p:cNvPr id="9" name="图片 8">
            <a:extLst>
              <a:ext uri="{FF2B5EF4-FFF2-40B4-BE49-F238E27FC236}">
                <a16:creationId xmlns:a16="http://schemas.microsoft.com/office/drawing/2014/main" id="{DF3235DF-D6C7-CA52-5D38-0E1B7729C68A}"/>
              </a:ext>
            </a:extLst>
          </p:cNvPr>
          <p:cNvPicPr>
            <a:picLocks noChangeAspect="1"/>
          </p:cNvPicPr>
          <p:nvPr/>
        </p:nvPicPr>
        <p:blipFill>
          <a:blip r:embed="rId4"/>
          <a:stretch>
            <a:fillRect/>
          </a:stretch>
        </p:blipFill>
        <p:spPr>
          <a:xfrm>
            <a:off x="4347934" y="1512052"/>
            <a:ext cx="4184435" cy="2119389"/>
          </a:xfrm>
          <a:prstGeom prst="rect">
            <a:avLst/>
          </a:prstGeom>
        </p:spPr>
      </p:pic>
      <p:sp>
        <p:nvSpPr>
          <p:cNvPr id="10" name="文本框 9">
            <a:extLst>
              <a:ext uri="{FF2B5EF4-FFF2-40B4-BE49-F238E27FC236}">
                <a16:creationId xmlns:a16="http://schemas.microsoft.com/office/drawing/2014/main" id="{8C365AC0-315B-DE07-BAC7-D243CF8ACE31}"/>
              </a:ext>
            </a:extLst>
          </p:cNvPr>
          <p:cNvSpPr txBox="1"/>
          <p:nvPr/>
        </p:nvSpPr>
        <p:spPr>
          <a:xfrm>
            <a:off x="447998" y="3939218"/>
            <a:ext cx="8258679" cy="1077218"/>
          </a:xfrm>
          <a:prstGeom prst="rect">
            <a:avLst/>
          </a:prstGeom>
          <a:solidFill>
            <a:srgbClr val="0D4994"/>
          </a:solidFill>
        </p:spPr>
        <p:txBody>
          <a:bodyPr wrap="square" rtlCol="0">
            <a:spAutoFit/>
          </a:bodyPr>
          <a:lstStyle/>
          <a:p>
            <a:r>
              <a:rPr kumimoji="1" lang="en-US" altLang="zh-CN" sz="1600" dirty="0">
                <a:solidFill>
                  <a:schemeClr val="bg1"/>
                </a:solidFill>
                <a:latin typeface="Times New Roman" panose="02020603050405020304" pitchFamily="18" charset="0"/>
                <a:cs typeface="Times New Roman" panose="02020603050405020304" pitchFamily="18" charset="0"/>
              </a:rPr>
              <a:t>The initial position is 1.</a:t>
            </a:r>
          </a:p>
          <a:p>
            <a:r>
              <a:rPr kumimoji="1" lang="en-US" altLang="zh-CN" sz="1600" dirty="0">
                <a:solidFill>
                  <a:schemeClr val="bg1"/>
                </a:solidFill>
                <a:latin typeface="Times New Roman" panose="02020603050405020304" pitchFamily="18" charset="0"/>
                <a:cs typeface="Times New Roman" panose="02020603050405020304" pitchFamily="18" charset="0"/>
              </a:rPr>
              <a:t>Strategy: Use the model to predict the closing price of t+1 on day t.</a:t>
            </a:r>
          </a:p>
          <a:p>
            <a:r>
              <a:rPr kumimoji="1" lang="en-US" altLang="zh-CN" sz="1600" dirty="0">
                <a:solidFill>
                  <a:schemeClr val="bg1"/>
                </a:solidFill>
                <a:latin typeface="Times New Roman" panose="02020603050405020304" pitchFamily="18" charset="0"/>
                <a:cs typeface="Times New Roman" panose="02020603050405020304" pitchFamily="18" charset="0"/>
              </a:rPr>
              <a:t>                If</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a:t>
            </a:r>
            <a:r>
              <a:rPr kumimoji="1" lang="en-US" altLang="zh-CN" sz="1600" i="1" dirty="0">
                <a:solidFill>
                  <a:schemeClr val="bg1"/>
                </a:solidFill>
                <a:latin typeface="Times New Roman" panose="02020603050405020304" pitchFamily="18" charset="0"/>
                <a:cs typeface="Times New Roman" panose="02020603050405020304" pitchFamily="18" charset="0"/>
              </a:rPr>
              <a:t>&gt;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buy short positions, hold no action.</a:t>
            </a:r>
          </a:p>
          <a:p>
            <a:r>
              <a:rPr kumimoji="1" lang="en-US" altLang="zh-CN" sz="1600" dirty="0">
                <a:solidFill>
                  <a:schemeClr val="bg1"/>
                </a:solidFill>
                <a:latin typeface="Times New Roman" panose="02020603050405020304" pitchFamily="18" charset="0"/>
                <a:cs typeface="Times New Roman" panose="02020603050405020304" pitchFamily="18" charset="0"/>
              </a:rPr>
              <a:t>                If </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&lt;</a:t>
            </a:r>
            <a:r>
              <a:rPr kumimoji="1" lang="en-US" altLang="zh-CN" sz="1600" i="1"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the position is sold, empty positions do not act.  </a:t>
            </a:r>
            <a:endParaRPr kumimoji="1"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84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10" y="1522095"/>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4498340" y="437514"/>
            <a:ext cx="2730500" cy="1167765"/>
          </a:xfrm>
          <a:prstGeom prst="wedgeRoundRectCallout">
            <a:avLst>
              <a:gd name="adj1" fmla="val -73120"/>
              <a:gd name="adj2" fmla="val 9358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Money! Apple!</a:t>
            </a:r>
          </a:p>
          <a:p>
            <a:pPr algn="ctr"/>
            <a:r>
              <a:rPr lang="en-US" altLang="zh-CN" dirty="0"/>
              <a:t>The two greatest things in the world!</a:t>
            </a:r>
            <a:endParaRPr lang="zh-CN" altLang="en-US" dirty="0"/>
          </a:p>
        </p:txBody>
      </p:sp>
      <p:pic>
        <p:nvPicPr>
          <p:cNvPr id="4" name="Picture 4" descr="How to programmatically determine if a GitHub account uses the default  profile picture (avatar)? - Stack Overflow">
            <a:extLst>
              <a:ext uri="{FF2B5EF4-FFF2-40B4-BE49-F238E27FC236}">
                <a16:creationId xmlns:a16="http://schemas.microsoft.com/office/drawing/2014/main" id="{F3BA2146-8832-FF7E-62FD-F7FA5D5D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078" y="272954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对话气泡: 圆角矩形 4">
            <a:extLst>
              <a:ext uri="{FF2B5EF4-FFF2-40B4-BE49-F238E27FC236}">
                <a16:creationId xmlns:a16="http://schemas.microsoft.com/office/drawing/2014/main" id="{A6FF63F6-AC71-DD21-4594-CC79B549A3EC}"/>
              </a:ext>
            </a:extLst>
          </p:cNvPr>
          <p:cNvSpPr/>
          <p:nvPr/>
        </p:nvSpPr>
        <p:spPr>
          <a:xfrm>
            <a:off x="2374900" y="3419474"/>
            <a:ext cx="2730500" cy="1167765"/>
          </a:xfrm>
          <a:prstGeom prst="wedgeRoundRectCallout">
            <a:avLst>
              <a:gd name="adj1" fmla="val 89485"/>
              <a:gd name="adj2" fmla="val -1604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Careful, young man. We really hope you can benefit forever, but we know that it is impossible.</a:t>
            </a:r>
            <a:endParaRPr lang="zh-CN" altLang="en-US" dirty="0"/>
          </a:p>
        </p:txBody>
      </p:sp>
    </p:spTree>
    <p:extLst>
      <p:ext uri="{BB962C8B-B14F-4D97-AF65-F5344CB8AC3E}">
        <p14:creationId xmlns:p14="http://schemas.microsoft.com/office/powerpoint/2010/main" val="150962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874828-B9B9-4AD1-979D-5A2CDA37780E}"/>
              </a:ext>
            </a:extLst>
          </p:cNvPr>
          <p:cNvSpPr/>
          <p:nvPr/>
        </p:nvSpPr>
        <p:spPr>
          <a:xfrm>
            <a:off x="132322" y="1648420"/>
            <a:ext cx="887935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You can see all our codes in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Git &amp; Github">
            <a:extLst>
              <a:ext uri="{FF2B5EF4-FFF2-40B4-BE49-F238E27FC236}">
                <a16:creationId xmlns:a16="http://schemas.microsoft.com/office/drawing/2014/main" id="{F8F11F9F-168A-48EF-8026-EFA0C231F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6" y="2826692"/>
            <a:ext cx="2493169" cy="140240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46A4873-F234-4E63-A11D-CC44BA1C32EE}"/>
              </a:ext>
            </a:extLst>
          </p:cNvPr>
          <p:cNvSpPr txBox="1"/>
          <p:nvPr/>
        </p:nvSpPr>
        <p:spPr>
          <a:xfrm>
            <a:off x="3193257" y="2905661"/>
            <a:ext cx="5422107" cy="1323439"/>
          </a:xfrm>
          <a:prstGeom prst="rect">
            <a:avLst/>
          </a:prstGeom>
          <a:noFill/>
        </p:spPr>
        <p:txBody>
          <a:bodyPr wrap="square" rtlCol="0">
            <a:spAutoFit/>
          </a:bodyPr>
          <a:lstStyle/>
          <a:p>
            <a:r>
              <a:rPr lang="en-US" altLang="zh-CN" sz="4000" dirty="0">
                <a:solidFill>
                  <a:srgbClr val="0070C0"/>
                </a:solidFill>
              </a:rPr>
              <a:t>https://github.com/NoW0NDER/ML_final</a:t>
            </a:r>
            <a:endParaRPr lang="zh-CN" altLang="en-US" sz="4000" dirty="0">
              <a:solidFill>
                <a:srgbClr val="0070C0"/>
              </a:solidFill>
            </a:endParaRPr>
          </a:p>
        </p:txBody>
      </p:sp>
    </p:spTree>
    <p:extLst>
      <p:ext uri="{BB962C8B-B14F-4D97-AF65-F5344CB8AC3E}">
        <p14:creationId xmlns:p14="http://schemas.microsoft.com/office/powerpoint/2010/main" val="282665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5</a:t>
            </a:r>
            <a:endParaRPr sz="1800" b="1" dirty="0">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US" altLang="zh-CN" sz="1600" b="1" dirty="0">
                <a:solidFill>
                  <a:schemeClr val="dk1"/>
                </a:solidFill>
              </a:rPr>
              <a:t>Easter Egg</a:t>
            </a:r>
            <a:endParaRPr lang="en-US" sz="1200" dirty="0"/>
          </a:p>
        </p:txBody>
      </p:sp>
      <p:sp>
        <p:nvSpPr>
          <p:cNvPr id="11" name="文本框 10">
            <a:extLst>
              <a:ext uri="{FF2B5EF4-FFF2-40B4-BE49-F238E27FC236}">
                <a16:creationId xmlns:a16="http://schemas.microsoft.com/office/drawing/2014/main" id="{70E23C0C-FFBB-7832-ACF8-4DFFF34A0971}"/>
              </a:ext>
            </a:extLst>
          </p:cNvPr>
          <p:cNvSpPr txBox="1"/>
          <p:nvPr/>
        </p:nvSpPr>
        <p:spPr>
          <a:xfrm>
            <a:off x="1938130" y="4573711"/>
            <a:ext cx="4572000" cy="261610"/>
          </a:xfrm>
          <a:prstGeom prst="rect">
            <a:avLst/>
          </a:prstGeom>
          <a:noFill/>
        </p:spPr>
        <p:txBody>
          <a:bodyPr wrap="square">
            <a:spAutoFit/>
          </a:bodyPr>
          <a:lstStyle/>
          <a:p>
            <a:r>
              <a:rPr lang="zh-CN" altLang="en-US" sz="1100" dirty="0"/>
              <a:t>The returns of different models using the same investment strategy</a:t>
            </a:r>
          </a:p>
        </p:txBody>
      </p:sp>
      <p:pic>
        <p:nvPicPr>
          <p:cNvPr id="12" name="图片 11">
            <a:extLst>
              <a:ext uri="{FF2B5EF4-FFF2-40B4-BE49-F238E27FC236}">
                <a16:creationId xmlns:a16="http://schemas.microsoft.com/office/drawing/2014/main" id="{D841DB9E-FD78-0A49-A9B5-F21F1E907C62}"/>
              </a:ext>
            </a:extLst>
          </p:cNvPr>
          <p:cNvPicPr>
            <a:picLocks noChangeAspect="1"/>
          </p:cNvPicPr>
          <p:nvPr/>
        </p:nvPicPr>
        <p:blipFill>
          <a:blip r:embed="rId3"/>
          <a:stretch>
            <a:fillRect/>
          </a:stretch>
        </p:blipFill>
        <p:spPr>
          <a:xfrm>
            <a:off x="2069916" y="1397041"/>
            <a:ext cx="3973785" cy="3013639"/>
          </a:xfrm>
          <a:prstGeom prst="rect">
            <a:avLst/>
          </a:prstGeom>
        </p:spPr>
      </p:pic>
    </p:spTree>
    <p:extLst>
      <p:ext uri="{BB962C8B-B14F-4D97-AF65-F5344CB8AC3E}">
        <p14:creationId xmlns:p14="http://schemas.microsoft.com/office/powerpoint/2010/main" val="2426190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C6D47344-8D55-BCF3-C19C-7F3B8CDBD76E}"/>
              </a:ext>
            </a:extLst>
          </p:cNvPr>
          <p:cNvSpPr txBox="1"/>
          <p:nvPr/>
        </p:nvSpPr>
        <p:spPr>
          <a:xfrm>
            <a:off x="-5542" y="1397281"/>
            <a:ext cx="4493890" cy="2315827"/>
          </a:xfrm>
          <a:prstGeom prst="rect">
            <a:avLst/>
          </a:prstGeom>
          <a:noFill/>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Finbert API related issues:</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The connection is unstable</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Can't handle overly long text</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The computing time is too long</a:t>
            </a:r>
          </a:p>
          <a:p>
            <a:pPr>
              <a:lnSpc>
                <a:spcPct val="150000"/>
              </a:lnSpc>
            </a:pPr>
            <a:r>
              <a:rPr lang="zh-CN" altLang="en-US" dirty="0">
                <a:latin typeface="Times New Roman" panose="02020603050405020304" pitchFamily="18" charset="0"/>
                <a:cs typeface="Times New Roman" panose="02020603050405020304" pitchFamily="18" charset="0"/>
              </a:rPr>
              <a:t>Problems related to DataSets</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NuLL value: null value brought by the Finbert API</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Time interval: Limited by the available Twitter data set</a:t>
            </a:r>
          </a:p>
        </p:txBody>
      </p:sp>
      <p:sp>
        <p:nvSpPr>
          <p:cNvPr id="4" name="文本框 3">
            <a:extLst>
              <a:ext uri="{FF2B5EF4-FFF2-40B4-BE49-F238E27FC236}">
                <a16:creationId xmlns:a16="http://schemas.microsoft.com/office/drawing/2014/main" id="{ABBE55F1-A564-0E5A-EE14-01EAEE66B4F6}"/>
              </a:ext>
            </a:extLst>
          </p:cNvPr>
          <p:cNvSpPr txBox="1"/>
          <p:nvPr/>
        </p:nvSpPr>
        <p:spPr>
          <a:xfrm>
            <a:off x="283312" y="840546"/>
            <a:ext cx="1313180"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Limitations:</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5B533AF-C326-4A90-BE6E-D935F934F9EB}"/>
              </a:ext>
            </a:extLst>
          </p:cNvPr>
          <p:cNvSpPr txBox="1"/>
          <p:nvPr/>
        </p:nvSpPr>
        <p:spPr>
          <a:xfrm>
            <a:off x="5350613" y="840546"/>
            <a:ext cx="1383712"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Future work:</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5711318-5AC0-4CEA-B38E-5D3A6B3AA0B2}"/>
              </a:ext>
            </a:extLst>
          </p:cNvPr>
          <p:cNvSpPr txBox="1"/>
          <p:nvPr/>
        </p:nvSpPr>
        <p:spPr>
          <a:xfrm>
            <a:off x="4655654" y="1397281"/>
            <a:ext cx="3809692" cy="19926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Recall the </a:t>
            </a:r>
            <a:r>
              <a:rPr lang="en-US" altLang="zh-CN" dirty="0" err="1">
                <a:latin typeface="Times New Roman" panose="02020603050405020304" pitchFamily="18" charset="0"/>
                <a:cs typeface="Times New Roman" panose="02020603050405020304" pitchFamily="18" charset="0"/>
              </a:rPr>
              <a:t>FinBERT</a:t>
            </a:r>
            <a:r>
              <a:rPr lang="en-US" altLang="zh-CN" dirty="0">
                <a:latin typeface="Times New Roman" panose="02020603050405020304" pitchFamily="18" charset="0"/>
                <a:cs typeface="Times New Roman" panose="02020603050405020304" pitchFamily="18" charset="0"/>
              </a:rPr>
              <a:t> model to handle the missing value caused by server disconnection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Compare the effect of social media comments of the general public and executives on stock price prediction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Dive in quantitative strategy research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60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15673" y="1975007"/>
            <a:ext cx="7044236" cy="484718"/>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2700" b="0" i="0" u="none" strike="noStrike" cap="none" dirty="0">
                <a:solidFill>
                  <a:schemeClr val="accent1"/>
                </a:solidFill>
                <a:latin typeface="Times"/>
                <a:ea typeface="Times"/>
                <a:cs typeface="Times"/>
                <a:sym typeface="Times"/>
              </a:rPr>
              <a:t>Thank you !</a:t>
            </a:r>
            <a:endParaRPr sz="1100" dirty="0"/>
          </a:p>
        </p:txBody>
      </p:sp>
      <p:sp>
        <p:nvSpPr>
          <p:cNvPr id="130" name="Google Shape;130;p25"/>
          <p:cNvSpPr txBox="1"/>
          <p:nvPr/>
        </p:nvSpPr>
        <p:spPr>
          <a:xfrm>
            <a:off x="3803218" y="2904723"/>
            <a:ext cx="156356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a:solidFill>
                  <a:schemeClr val="dk1"/>
                </a:solidFill>
                <a:latin typeface="Arial"/>
                <a:ea typeface="Arial"/>
                <a:cs typeface="Arial"/>
                <a:sym typeface="Arial"/>
              </a:rPr>
              <a:t>Group number: 3</a:t>
            </a:r>
            <a:endParaRPr sz="1400">
              <a:solidFill>
                <a:schemeClr val="dk1"/>
              </a:solidFill>
              <a:latin typeface="Arial"/>
              <a:ea typeface="Arial"/>
              <a:cs typeface="Arial"/>
              <a:sym typeface="Arial"/>
            </a:endParaRPr>
          </a:p>
        </p:txBody>
      </p:sp>
      <p:sp>
        <p:nvSpPr>
          <p:cNvPr id="131" name="Google Shape;131;p25"/>
          <p:cNvSpPr txBox="1"/>
          <p:nvPr/>
        </p:nvSpPr>
        <p:spPr>
          <a:xfrm>
            <a:off x="1424528" y="3308717"/>
            <a:ext cx="6635381"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Arial"/>
                <a:ea typeface="Arial"/>
                <a:cs typeface="Arial"/>
                <a:sym typeface="Arial"/>
              </a:rPr>
              <a:t>Group members: Wang Dingrui, Chen Kewen, Wang Yijie, Yang </a:t>
            </a:r>
            <a:r>
              <a:rPr lang="en-US" altLang="zh-CN" sz="1400" dirty="0">
                <a:solidFill>
                  <a:schemeClr val="dk1"/>
                </a:solidFill>
                <a:latin typeface="Arial"/>
                <a:ea typeface="Arial"/>
                <a:cs typeface="Arial"/>
                <a:sym typeface="Arial"/>
              </a:rPr>
              <a:t>S</a:t>
            </a:r>
            <a:r>
              <a:rPr lang="zh-CN" sz="1400" dirty="0">
                <a:solidFill>
                  <a:schemeClr val="dk1"/>
                </a:solidFill>
                <a:latin typeface="Arial"/>
                <a:ea typeface="Arial"/>
                <a:cs typeface="Arial"/>
                <a:sym typeface="Arial"/>
              </a:rPr>
              <a:t>ihan, Cao Jia </a:t>
            </a:r>
            <a:endParaRPr sz="1400" dirty="0">
              <a:solidFill>
                <a:schemeClr val="dk1"/>
              </a:solidFill>
              <a:latin typeface="Arial"/>
              <a:ea typeface="Arial"/>
              <a:cs typeface="Arial"/>
              <a:sym typeface="Arial"/>
            </a:endParaRPr>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868383" y="122152"/>
            <a:ext cx="3154595" cy="22074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a:solidFill>
                  <a:schemeClr val="lt1"/>
                </a:solidFill>
                <a:latin typeface="Times New Roman"/>
                <a:ea typeface="Times New Roman"/>
                <a:cs typeface="Times New Roman"/>
                <a:sym typeface="Times New Roman"/>
              </a:rPr>
              <a:t>7409   Machine Learning in Finance and Trade</a:t>
            </a:r>
            <a:endParaRPr sz="120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33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C23B30-735E-1FAD-66DB-3D6B8B2493C9}"/>
              </a:ext>
            </a:extLst>
          </p:cNvPr>
          <p:cNvSpPr txBox="1"/>
          <p:nvPr/>
        </p:nvSpPr>
        <p:spPr>
          <a:xfrm>
            <a:off x="1564640" y="619760"/>
            <a:ext cx="6563360" cy="3785652"/>
          </a:xfrm>
          <a:prstGeom prst="rect">
            <a:avLst/>
          </a:prstGeom>
          <a:noFill/>
        </p:spPr>
        <p:txBody>
          <a:bodyPr wrap="square" rtlCol="0">
            <a:spAutoFit/>
          </a:bodyPr>
          <a:lstStyle/>
          <a:p>
            <a:r>
              <a:rPr lang="en-US" altLang="zh-CN" sz="4000" dirty="0"/>
              <a:t>Today, we are embarking on a journey to build a model that will help him profit from Apple or, at the very least, minimize his losses.</a:t>
            </a:r>
            <a:endParaRPr lang="zh-CN" altLang="en-US" sz="4000" dirty="0"/>
          </a:p>
        </p:txBody>
      </p:sp>
    </p:spTree>
    <p:extLst>
      <p:ext uri="{BB962C8B-B14F-4D97-AF65-F5344CB8AC3E}">
        <p14:creationId xmlns:p14="http://schemas.microsoft.com/office/powerpoint/2010/main" val="84206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p:nvPr/>
        </p:nvSpPr>
        <p:spPr>
          <a:xfrm>
            <a:off x="3700700" y="120550"/>
            <a:ext cx="1742700" cy="8697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26"/>
          <p:cNvSpPr txBox="1"/>
          <p:nvPr/>
        </p:nvSpPr>
        <p:spPr>
          <a:xfrm>
            <a:off x="3760001" y="310750"/>
            <a:ext cx="1878000" cy="869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2600" b="1">
                <a:solidFill>
                  <a:schemeClr val="lt1"/>
                </a:solidFill>
                <a:latin typeface="Microsoft Yahei"/>
                <a:ea typeface="Microsoft Yahei"/>
                <a:cs typeface="Microsoft Yahei"/>
                <a:sym typeface="Microsoft Yahei"/>
              </a:rPr>
              <a:t>contents</a:t>
            </a:r>
            <a:endParaRPr sz="2600" b="1">
              <a:solidFill>
                <a:schemeClr val="lt1"/>
              </a:solidFill>
              <a:latin typeface="Microsoft Yahei"/>
              <a:ea typeface="Microsoft Yahei"/>
              <a:cs typeface="Microsoft Yahei"/>
              <a:sym typeface="Microsoft Yahei"/>
            </a:endParaRPr>
          </a:p>
          <a:p>
            <a:pPr marL="0" marR="0" lvl="0" indent="0" algn="l" rtl="0">
              <a:spcBef>
                <a:spcPts val="0"/>
              </a:spcBef>
              <a:spcAft>
                <a:spcPts val="0"/>
              </a:spcAft>
              <a:buNone/>
            </a:pPr>
            <a:endParaRPr sz="2600" b="1">
              <a:solidFill>
                <a:schemeClr val="lt1"/>
              </a:solidFill>
              <a:latin typeface="Microsoft Yahei"/>
              <a:ea typeface="Microsoft Yahei"/>
              <a:cs typeface="Microsoft Yahei"/>
              <a:sym typeface="Microsoft Yahei"/>
            </a:endParaRPr>
          </a:p>
        </p:txBody>
      </p:sp>
      <p:sp>
        <p:nvSpPr>
          <p:cNvPr id="144" name="Google Shape;144;p26"/>
          <p:cNvSpPr txBox="1"/>
          <p:nvPr/>
        </p:nvSpPr>
        <p:spPr>
          <a:xfrm>
            <a:off x="1860292" y="1703471"/>
            <a:ext cx="5980629"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Research Overview</a:t>
            </a:r>
            <a:endParaRPr sz="1500" b="1">
              <a:solidFill>
                <a:schemeClr val="dk1"/>
              </a:solidFill>
              <a:latin typeface="Microsoft Yahei"/>
              <a:ea typeface="Microsoft Yahei"/>
              <a:cs typeface="Microsoft Yahei"/>
              <a:sym typeface="Microsoft Yahei"/>
            </a:endParaRPr>
          </a:p>
        </p:txBody>
      </p:sp>
      <p:sp>
        <p:nvSpPr>
          <p:cNvPr id="145" name="Google Shape;145;p26"/>
          <p:cNvSpPr/>
          <p:nvPr/>
        </p:nvSpPr>
        <p:spPr>
          <a:xfrm>
            <a:off x="1303079" y="161474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01</a:t>
            </a:r>
            <a:endParaRPr sz="2100" b="1">
              <a:solidFill>
                <a:schemeClr val="lt1"/>
              </a:solidFill>
              <a:latin typeface="Microsoft Yahei"/>
              <a:ea typeface="Microsoft Yahei"/>
              <a:cs typeface="Microsoft Yahei"/>
              <a:sym typeface="Microsoft Yahei"/>
            </a:endParaRPr>
          </a:p>
        </p:txBody>
      </p:sp>
      <p:sp>
        <p:nvSpPr>
          <p:cNvPr id="146" name="Google Shape;146;p26"/>
          <p:cNvSpPr txBox="1"/>
          <p:nvPr/>
        </p:nvSpPr>
        <p:spPr>
          <a:xfrm>
            <a:off x="1860292" y="2421708"/>
            <a:ext cx="5980629"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Data preparation</a:t>
            </a:r>
            <a:endParaRPr sz="1100"/>
          </a:p>
        </p:txBody>
      </p:sp>
      <p:sp>
        <p:nvSpPr>
          <p:cNvPr id="147" name="Google Shape;147;p26"/>
          <p:cNvSpPr/>
          <p:nvPr/>
        </p:nvSpPr>
        <p:spPr>
          <a:xfrm>
            <a:off x="1303079" y="2332981"/>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02</a:t>
            </a:r>
            <a:endParaRPr sz="2100" b="1">
              <a:solidFill>
                <a:schemeClr val="lt1"/>
              </a:solidFill>
              <a:latin typeface="Microsoft Yahei"/>
              <a:ea typeface="Microsoft Yahei"/>
              <a:cs typeface="Microsoft Yahei"/>
              <a:sym typeface="Microsoft Yahei"/>
            </a:endParaRPr>
          </a:p>
        </p:txBody>
      </p:sp>
      <p:sp>
        <p:nvSpPr>
          <p:cNvPr id="148" name="Google Shape;148;p26"/>
          <p:cNvSpPr txBox="1"/>
          <p:nvPr/>
        </p:nvSpPr>
        <p:spPr>
          <a:xfrm>
            <a:off x="1860292" y="3139945"/>
            <a:ext cx="59805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Sentimental Analysis</a:t>
            </a:r>
            <a:endParaRPr sz="1100"/>
          </a:p>
        </p:txBody>
      </p:sp>
      <p:sp>
        <p:nvSpPr>
          <p:cNvPr id="149" name="Google Shape;149;p26"/>
          <p:cNvSpPr/>
          <p:nvPr/>
        </p:nvSpPr>
        <p:spPr>
          <a:xfrm>
            <a:off x="1303079" y="3051218"/>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03</a:t>
            </a:r>
            <a:endParaRPr sz="2100" b="1">
              <a:solidFill>
                <a:schemeClr val="lt1"/>
              </a:solidFill>
              <a:latin typeface="Microsoft Yahei"/>
              <a:ea typeface="Microsoft Yahei"/>
              <a:cs typeface="Microsoft Yahei"/>
              <a:sym typeface="Microsoft Yahei"/>
            </a:endParaRPr>
          </a:p>
        </p:txBody>
      </p:sp>
      <p:sp>
        <p:nvSpPr>
          <p:cNvPr id="150" name="Google Shape;150;p26"/>
          <p:cNvSpPr/>
          <p:nvPr/>
        </p:nvSpPr>
        <p:spPr>
          <a:xfrm>
            <a:off x="1303079" y="376945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04</a:t>
            </a:r>
            <a:endParaRPr sz="2100" b="1">
              <a:solidFill>
                <a:schemeClr val="lt1"/>
              </a:solidFill>
              <a:latin typeface="Microsoft Yahei"/>
              <a:ea typeface="Microsoft Yahei"/>
              <a:cs typeface="Microsoft Yahei"/>
              <a:sym typeface="Microsoft Yahei"/>
            </a:endParaRPr>
          </a:p>
        </p:txBody>
      </p:sp>
      <p:sp>
        <p:nvSpPr>
          <p:cNvPr id="151" name="Google Shape;151;p26"/>
          <p:cNvSpPr txBox="1"/>
          <p:nvPr/>
        </p:nvSpPr>
        <p:spPr>
          <a:xfrm>
            <a:off x="1860292" y="3858182"/>
            <a:ext cx="5980629"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Stock Prediction</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a:stCxn id="158" idx="3"/>
          </p:cNvCxnSpPr>
          <p:nvPr/>
        </p:nvCxnSpPr>
        <p:spPr>
          <a:xfrm rot="10800000" flipH="1">
            <a:off x="3059051" y="467803"/>
            <a:ext cx="5088900" cy="13500"/>
          </a:xfrm>
          <a:prstGeom prst="straightConnector1">
            <a:avLst/>
          </a:prstGeom>
          <a:noFill/>
          <a:ln w="9525" cap="flat" cmpd="sng">
            <a:solidFill>
              <a:schemeClr val="accent1"/>
            </a:solidFill>
            <a:prstDash val="solid"/>
            <a:miter lim="800000"/>
            <a:headEnd type="none" w="sm" len="sm"/>
            <a:tailEnd type="none" w="sm" len="sm"/>
          </a:ln>
        </p:spPr>
      </p:cxnSp>
      <p:sp>
        <p:nvSpPr>
          <p:cNvPr id="159" name="Google Shape;159;p27"/>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1</a:t>
            </a:r>
            <a:endParaRPr sz="1800" b="1">
              <a:solidFill>
                <a:schemeClr val="lt1"/>
              </a:solidFill>
              <a:latin typeface="Microsoft Yahei"/>
              <a:ea typeface="Microsoft Yahei"/>
              <a:cs typeface="Microsoft Yahei"/>
              <a:sym typeface="Microsoft Yahei"/>
            </a:endParaRPr>
          </a:p>
        </p:txBody>
      </p:sp>
      <p:sp>
        <p:nvSpPr>
          <p:cNvPr id="158" name="Google Shape;158;p27"/>
          <p:cNvSpPr txBox="1"/>
          <p:nvPr/>
        </p:nvSpPr>
        <p:spPr>
          <a:xfrm>
            <a:off x="757699" y="308179"/>
            <a:ext cx="230135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Research overview</a:t>
            </a:r>
            <a:endParaRPr sz="1800" b="1">
              <a:solidFill>
                <a:schemeClr val="dk1"/>
              </a:solidFill>
              <a:latin typeface="Microsoft Yahei"/>
              <a:ea typeface="Microsoft Yahei"/>
              <a:cs typeface="Microsoft Yahei"/>
              <a:sym typeface="Microsoft Yahei"/>
            </a:endParaRPr>
          </a:p>
        </p:txBody>
      </p:sp>
      <p:sp>
        <p:nvSpPr>
          <p:cNvPr id="160" name="Google Shape;160;p2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5</a:t>
            </a:fld>
            <a:endParaRPr/>
          </a:p>
        </p:txBody>
      </p:sp>
      <p:sp>
        <p:nvSpPr>
          <p:cNvPr id="161" name="Google Shape;161;p27"/>
          <p:cNvSpPr/>
          <p:nvPr/>
        </p:nvSpPr>
        <p:spPr>
          <a:xfrm>
            <a:off x="4235825" y="1123805"/>
            <a:ext cx="4269877" cy="1808244"/>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1:</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Examine the effect of social media sentiment on stock closing prices.</a:t>
            </a:r>
          </a:p>
          <a:p>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RNN, LSTM, LMP GRU model were used for comparative experiments.</a:t>
            </a:r>
            <a:endParaRPr lang="en-US" altLang="zh-CN" sz="1400" dirty="0">
              <a:solidFill>
                <a:srgbClr val="000000"/>
              </a:solidFill>
              <a:latin typeface="Times New Roman" panose="02020603050405020304" pitchFamily="18" charset="0"/>
              <a:cs typeface="Times New Roman" panose="02020603050405020304" pitchFamily="18" charset="0"/>
              <a:sym typeface="Arial"/>
            </a:endParaRPr>
          </a:p>
          <a:p>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Provide stock prediction results based on different models and explore the returns of different models using the same trading strategy.</a:t>
            </a:r>
            <a:endParaRPr lang="en-US" altLang="zh-CN" sz="1400" dirty="0">
              <a:solidFill>
                <a:srgbClr val="000000"/>
              </a:solidFill>
              <a:latin typeface="Times New Roman" panose="02020603050405020304" pitchFamily="18" charset="0"/>
              <a:cs typeface="Times New Roman" panose="02020603050405020304" pitchFamily="18" charset="0"/>
              <a:sym typeface="Arial"/>
            </a:endParaRPr>
          </a:p>
        </p:txBody>
      </p:sp>
      <p:pic>
        <p:nvPicPr>
          <p:cNvPr id="162" name="Google Shape;162;p27"/>
          <p:cNvPicPr preferRelativeResize="0"/>
          <p:nvPr/>
        </p:nvPicPr>
        <p:blipFill rotWithShape="1">
          <a:blip r:embed="rId3">
            <a:alphaModFix/>
          </a:blip>
          <a:srcRect/>
          <a:stretch/>
        </p:blipFill>
        <p:spPr>
          <a:xfrm>
            <a:off x="757699" y="1123805"/>
            <a:ext cx="3120241" cy="1755136"/>
          </a:xfrm>
          <a:prstGeom prst="rect">
            <a:avLst/>
          </a:prstGeom>
          <a:noFill/>
          <a:ln w="9525" cap="flat" cmpd="sng">
            <a:solidFill>
              <a:schemeClr val="accent1"/>
            </a:solidFill>
            <a:prstDash val="solid"/>
            <a:round/>
            <a:headEnd type="none" w="sm" len="sm"/>
            <a:tailEnd type="none" w="sm" len="sm"/>
          </a:ln>
        </p:spPr>
      </p:pic>
      <p:sp>
        <p:nvSpPr>
          <p:cNvPr id="163" name="Google Shape;163;p27"/>
          <p:cNvSpPr txBox="1"/>
          <p:nvPr/>
        </p:nvSpPr>
        <p:spPr>
          <a:xfrm>
            <a:off x="757699" y="2999400"/>
            <a:ext cx="332764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dirty="0">
                <a:solidFill>
                  <a:srgbClr val="000000"/>
                </a:solidFill>
                <a:latin typeface="Times New Roman" panose="02020603050405020304" pitchFamily="18" charset="0"/>
                <a:cs typeface="Times New Roman" panose="02020603050405020304" pitchFamily="18" charset="0"/>
                <a:sym typeface="Arial"/>
              </a:rPr>
              <a:t>Elon Musk’s tweets and its effect on stock prices</a:t>
            </a:r>
            <a:endParaRPr sz="1200"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164" name="Google Shape;164;p27"/>
          <p:cNvGrpSpPr/>
          <p:nvPr/>
        </p:nvGrpSpPr>
        <p:grpSpPr>
          <a:xfrm>
            <a:off x="387307" y="3521443"/>
            <a:ext cx="8260326" cy="346249"/>
            <a:chOff x="695632" y="5046743"/>
            <a:chExt cx="11013768" cy="461666"/>
          </a:xfrm>
        </p:grpSpPr>
        <p:sp>
          <p:nvSpPr>
            <p:cNvPr id="165" name="Google Shape;165;p27"/>
            <p:cNvSpPr/>
            <p:nvPr/>
          </p:nvSpPr>
          <p:spPr>
            <a:xfrm>
              <a:off x="695632" y="5046743"/>
              <a:ext cx="11013768" cy="46166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6" name="Google Shape;166;p27"/>
            <p:cNvSpPr/>
            <p:nvPr/>
          </p:nvSpPr>
          <p:spPr>
            <a:xfrm>
              <a:off x="769359" y="5125617"/>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100" b="1">
                  <a:solidFill>
                    <a:schemeClr val="accent1"/>
                  </a:solidFill>
                  <a:latin typeface="Times New Roman" panose="02020603050405020304" pitchFamily="18" charset="0"/>
                  <a:ea typeface="Microsoft Yahei"/>
                  <a:cs typeface="Times New Roman" panose="02020603050405020304" pitchFamily="18" charset="0"/>
                  <a:sym typeface="Microsoft Yahei"/>
                </a:rPr>
                <a:t>Key technology</a:t>
              </a:r>
              <a:endParaRPr sz="1100" b="1">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7" name="Google Shape;167;p27"/>
            <p:cNvSpPr txBox="1"/>
            <p:nvPr/>
          </p:nvSpPr>
          <p:spPr>
            <a:xfrm>
              <a:off x="3258882" y="5073189"/>
              <a:ext cx="7710299" cy="40011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dirty="0">
                  <a:solidFill>
                    <a:schemeClr val="lt1"/>
                  </a:solidFill>
                  <a:latin typeface="Times New Roman" panose="02020603050405020304" pitchFamily="18" charset="0"/>
                  <a:cs typeface="Times New Roman" panose="02020603050405020304" pitchFamily="18" charset="0"/>
                  <a:sym typeface="Arial"/>
                </a:rPr>
                <a:t>Financial Texts, Stock Market Prediction, Sentiment A</a:t>
              </a:r>
              <a:r>
                <a:rPr lang="zh-CN" sz="1400" dirty="0">
                  <a:solidFill>
                    <a:schemeClr val="lt1"/>
                  </a:solidFill>
                  <a:latin typeface="Times New Roman" panose="02020603050405020304" pitchFamily="18" charset="0"/>
                  <a:cs typeface="Times New Roman" panose="02020603050405020304" pitchFamily="18" charset="0"/>
                  <a:sym typeface="Arial"/>
                </a:rPr>
                <a:t>nalysis</a:t>
              </a:r>
              <a:endParaRPr sz="1400"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168" name="Google Shape;168;p27"/>
          <p:cNvGrpSpPr/>
          <p:nvPr/>
        </p:nvGrpSpPr>
        <p:grpSpPr>
          <a:xfrm>
            <a:off x="387307" y="4115109"/>
            <a:ext cx="8260326" cy="845808"/>
            <a:chOff x="695632" y="5046743"/>
            <a:chExt cx="11013768" cy="1127744"/>
          </a:xfrm>
        </p:grpSpPr>
        <p:sp>
          <p:nvSpPr>
            <p:cNvPr id="169" name="Google Shape;169;p27"/>
            <p:cNvSpPr/>
            <p:nvPr/>
          </p:nvSpPr>
          <p:spPr>
            <a:xfrm>
              <a:off x="695632" y="5046743"/>
              <a:ext cx="11013768" cy="112774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0" name="Google Shape;170;p27"/>
            <p:cNvSpPr/>
            <p:nvPr/>
          </p:nvSpPr>
          <p:spPr>
            <a:xfrm>
              <a:off x="769358" y="5137732"/>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100" b="1">
                  <a:solidFill>
                    <a:schemeClr val="accent1"/>
                  </a:solidFill>
                  <a:latin typeface="Times New Roman" panose="02020603050405020304" pitchFamily="18" charset="0"/>
                  <a:ea typeface="Microsoft Yahei"/>
                  <a:cs typeface="Times New Roman" panose="02020603050405020304" pitchFamily="18" charset="0"/>
                  <a:sym typeface="Microsoft Yahei"/>
                </a:rPr>
                <a:t>Main work</a:t>
              </a:r>
              <a:endParaRPr sz="1100" b="1">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1" name="Google Shape;171;p27"/>
            <p:cNvSpPr txBox="1"/>
            <p:nvPr/>
          </p:nvSpPr>
          <p:spPr>
            <a:xfrm>
              <a:off x="3258883" y="5144778"/>
              <a:ext cx="8406900" cy="95406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dirty="0">
                  <a:solidFill>
                    <a:schemeClr val="lt1"/>
                  </a:solidFill>
                  <a:latin typeface="Times New Roman" panose="02020603050405020304" pitchFamily="18" charset="0"/>
                  <a:cs typeface="Times New Roman" panose="02020603050405020304" pitchFamily="18" charset="0"/>
                  <a:sym typeface="Arial"/>
                </a:rPr>
                <a:t>Integrate sentiment of social media data with historical stock data and study its effect on closing</a:t>
              </a:r>
              <a:r>
                <a:rPr lang="zh-CN" sz="1200" dirty="0">
                  <a:latin typeface="Times New Roman" panose="02020603050405020304" pitchFamily="18" charset="0"/>
                  <a:cs typeface="Times New Roman" panose="02020603050405020304" pitchFamily="18" charset="0"/>
                </a:rPr>
                <a:t> </a:t>
              </a:r>
              <a:r>
                <a:rPr lang="zh-CN" dirty="0">
                  <a:solidFill>
                    <a:schemeClr val="lt1"/>
                  </a:solidFill>
                  <a:latin typeface="Times New Roman" panose="02020603050405020304" pitchFamily="18" charset="0"/>
                  <a:cs typeface="Times New Roman" panose="02020603050405020304" pitchFamily="18" charset="0"/>
                  <a:sym typeface="Arial"/>
                </a:rPr>
                <a:t>prices using time series models.  Carry out rigorous experiments and deep analysis using multiple deep learning based models.</a:t>
              </a:r>
              <a:endParaRPr sz="1200" dirty="0">
                <a:solidFill>
                  <a:schemeClr val="lt1"/>
                </a:solidFill>
                <a:latin typeface="Times New Roman" panose="02020603050405020304" pitchFamily="18" charset="0"/>
                <a:cs typeface="Times New Roman" panose="02020603050405020304" pitchFamily="18" charset="0"/>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defining characteristics of an Apple fanboy? - Quora">
            <a:extLst>
              <a:ext uri="{FF2B5EF4-FFF2-40B4-BE49-F238E27FC236}">
                <a16:creationId xmlns:a16="http://schemas.microsoft.com/office/drawing/2014/main" id="{FAF3A848-0A4F-289D-CC31-A42AEDC5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670" y="1771015"/>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对话气泡: 圆角矩形 1">
            <a:extLst>
              <a:ext uri="{FF2B5EF4-FFF2-40B4-BE49-F238E27FC236}">
                <a16:creationId xmlns:a16="http://schemas.microsoft.com/office/drawing/2014/main" id="{F00772B2-3CFD-73CC-2D93-7B8B1AB4051C}"/>
              </a:ext>
            </a:extLst>
          </p:cNvPr>
          <p:cNvSpPr/>
          <p:nvPr/>
        </p:nvSpPr>
        <p:spPr>
          <a:xfrm>
            <a:off x="3954780" y="422274"/>
            <a:ext cx="1559560" cy="1167765"/>
          </a:xfrm>
          <a:prstGeom prst="wedgeRoundRectCallout">
            <a:avLst>
              <a:gd name="adj1" fmla="val 104404"/>
              <a:gd name="adj2" fmla="val 5878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 can’t wait to dive in the market!</a:t>
            </a:r>
          </a:p>
          <a:p>
            <a:pPr algn="ctr"/>
            <a:r>
              <a:rPr lang="en-US" altLang="zh-CN" dirty="0"/>
              <a:t>Show me your model</a:t>
            </a:r>
            <a:endParaRPr lang="zh-CN" altLang="en-US" dirty="0"/>
          </a:p>
        </p:txBody>
      </p:sp>
      <p:pic>
        <p:nvPicPr>
          <p:cNvPr id="2052" name="Picture 4" descr="How to programmatically determine if a GitHub account uses the default  profile picture (avatar)? - Stack Overflow">
            <a:extLst>
              <a:ext uri="{FF2B5EF4-FFF2-40B4-BE49-F238E27FC236}">
                <a16:creationId xmlns:a16="http://schemas.microsoft.com/office/drawing/2014/main" id="{D5EA5477-3A24-FF31-BC58-3A6442A17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98" y="15001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圆角矩形 2">
            <a:extLst>
              <a:ext uri="{FF2B5EF4-FFF2-40B4-BE49-F238E27FC236}">
                <a16:creationId xmlns:a16="http://schemas.microsoft.com/office/drawing/2014/main" id="{0B806FD3-1F61-6317-30AB-DD3E3FEFCEFB}"/>
              </a:ext>
            </a:extLst>
          </p:cNvPr>
          <p:cNvSpPr/>
          <p:nvPr/>
        </p:nvSpPr>
        <p:spPr>
          <a:xfrm>
            <a:off x="3383756" y="1946908"/>
            <a:ext cx="1884204" cy="1954531"/>
          </a:xfrm>
          <a:prstGeom prst="wedgeRoundRectCallout">
            <a:avLst>
              <a:gd name="adj1" fmla="val -91687"/>
              <a:gd name="adj2" fmla="val -307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Easy dude, before be build the model, we need to prepare the data. Data is to a model what </a:t>
            </a:r>
            <a:r>
              <a:rPr lang="en-US" altLang="zh-CN" dirty="0" err="1"/>
              <a:t>fel</a:t>
            </a:r>
            <a:r>
              <a:rPr lang="en-US" altLang="zh-CN" dirty="0"/>
              <a:t> magic is to </a:t>
            </a:r>
            <a:r>
              <a:rPr lang="en-US" altLang="zh-CN" dirty="0" err="1"/>
              <a:t>Gul'dan</a:t>
            </a:r>
            <a:r>
              <a:rPr lang="en-US" altLang="zh-CN" dirty="0"/>
              <a:t>.</a:t>
            </a:r>
            <a:endParaRPr lang="zh-CN" altLang="en-US" dirty="0"/>
          </a:p>
        </p:txBody>
      </p:sp>
      <p:pic>
        <p:nvPicPr>
          <p:cNvPr id="2054" name="Picture 6" descr="Know Your Lore: Gul'dan and the Burning Legion">
            <a:extLst>
              <a:ext uri="{FF2B5EF4-FFF2-40B4-BE49-F238E27FC236}">
                <a16:creationId xmlns:a16="http://schemas.microsoft.com/office/drawing/2014/main" id="{68B95DA3-FB44-35D5-814E-4268963C0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239" y="3801978"/>
            <a:ext cx="2225163" cy="1257701"/>
          </a:xfrm>
          <a:prstGeom prst="rect">
            <a:avLst/>
          </a:prstGeom>
          <a:noFill/>
          <a:extLst>
            <a:ext uri="{909E8E84-426E-40DD-AFC4-6F175D3DCCD1}">
              <a14:hiddenFill xmlns:a14="http://schemas.microsoft.com/office/drawing/2010/main">
                <a:solidFill>
                  <a:srgbClr val="FFFFFF"/>
                </a:solidFill>
              </a14:hiddenFill>
            </a:ext>
          </a:extLst>
        </p:spPr>
      </p:pic>
      <p:sp>
        <p:nvSpPr>
          <p:cNvPr id="4" name="对话气泡: 圆角矩形 3">
            <a:extLst>
              <a:ext uri="{FF2B5EF4-FFF2-40B4-BE49-F238E27FC236}">
                <a16:creationId xmlns:a16="http://schemas.microsoft.com/office/drawing/2014/main" id="{B4626F2F-E792-A0BA-A856-E93204D9EC50}"/>
              </a:ext>
            </a:extLst>
          </p:cNvPr>
          <p:cNvSpPr/>
          <p:nvPr/>
        </p:nvSpPr>
        <p:spPr>
          <a:xfrm>
            <a:off x="3536156" y="4258308"/>
            <a:ext cx="1884204" cy="520935"/>
          </a:xfrm>
          <a:prstGeom prst="wedgeRoundRectCallout">
            <a:avLst>
              <a:gd name="adj1" fmla="val 75741"/>
              <a:gd name="adj2" fmla="val 6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Don’t cue me!</a:t>
            </a:r>
            <a:endParaRPr lang="zh-CN" altLang="en-US" dirty="0"/>
          </a:p>
        </p:txBody>
      </p:sp>
    </p:spTree>
    <p:extLst>
      <p:ext uri="{BB962C8B-B14F-4D97-AF65-F5344CB8AC3E}">
        <p14:creationId xmlns:p14="http://schemas.microsoft.com/office/powerpoint/2010/main" val="327098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stCxn id="177" idx="3"/>
          </p:cNvCxnSpPr>
          <p:nvPr/>
        </p:nvCxnSpPr>
        <p:spPr>
          <a:xfrm rot="10800000" flipH="1">
            <a:off x="2673127" y="467803"/>
            <a:ext cx="5474700" cy="13500"/>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2</a:t>
            </a:r>
            <a:endParaRPr sz="1800" b="1" dirty="0">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1915428"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Data Collection</a:t>
            </a:r>
            <a:endParaRPr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7</a:t>
            </a:fld>
            <a:endParaRPr/>
          </a:p>
        </p:txBody>
      </p:sp>
      <p:sp>
        <p:nvSpPr>
          <p:cNvPr id="180" name="Google Shape;180;p28"/>
          <p:cNvSpPr txBox="1"/>
          <p:nvPr/>
        </p:nvSpPr>
        <p:spPr>
          <a:xfrm>
            <a:off x="757699" y="1065557"/>
            <a:ext cx="7187178"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600" b="1" i="1" dirty="0">
                <a:solidFill>
                  <a:srgbClr val="000000"/>
                </a:solidFill>
                <a:latin typeface="Times New Roman" panose="02020603050405020304" pitchFamily="18" charset="0"/>
                <a:cs typeface="Times New Roman" panose="02020603050405020304" pitchFamily="18" charset="0"/>
                <a:sym typeface="Arial"/>
              </a:rPr>
              <a:t>* Twitter Data. </a:t>
            </a:r>
            <a:r>
              <a:rPr lang="zh-CN" sz="1600" b="1" dirty="0">
                <a:solidFill>
                  <a:srgbClr val="000000"/>
                </a:solidFill>
                <a:latin typeface="Times New Roman" panose="02020603050405020304" pitchFamily="18" charset="0"/>
                <a:cs typeface="Times New Roman" panose="02020603050405020304" pitchFamily="18" charset="0"/>
                <a:sym typeface="Arial"/>
              </a:rPr>
              <a:t>‘AAPL’ (for Apple)</a:t>
            </a:r>
            <a:endParaRPr sz="1600" b="1" dirty="0">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en-US" altLang="zh-CN" sz="1600" dirty="0">
                <a:solidFill>
                  <a:srgbClr val="000000"/>
                </a:solidFill>
                <a:latin typeface="Times New Roman" panose="02020603050405020304" pitchFamily="18" charset="0"/>
                <a:cs typeface="Times New Roman" panose="02020603050405020304" pitchFamily="18" charset="0"/>
                <a:sym typeface="Arial"/>
              </a:rPr>
              <a:t>   </a:t>
            </a:r>
            <a:r>
              <a:rPr lang="zh-CN" sz="1600" dirty="0">
                <a:solidFill>
                  <a:srgbClr val="000000"/>
                </a:solidFill>
                <a:latin typeface="Times New Roman" panose="02020603050405020304" pitchFamily="18" charset="0"/>
                <a:cs typeface="Times New Roman" panose="02020603050405020304" pitchFamily="18" charset="0"/>
                <a:sym typeface="Arial"/>
              </a:rPr>
              <a:t>This dataset  contains features like date, username, and tweet of both executive and general people from 1st January 2017 to 6th May 2022. </a:t>
            </a:r>
            <a:endParaRPr lang="en-US" sz="1600" dirty="0">
              <a:solidFill>
                <a:srgbClr val="000000"/>
              </a:solidFill>
              <a:latin typeface="Times New Roman" panose="02020603050405020304" pitchFamily="18" charset="0"/>
              <a:cs typeface="Times New Roman" panose="02020603050405020304" pitchFamily="18" charset="0"/>
              <a:sym typeface="Arial"/>
            </a:endParaRPr>
          </a:p>
          <a:p>
            <a:pPr marR="0" lvl="0" algn="l" rtl="0">
              <a:spcBef>
                <a:spcPts val="0"/>
              </a:spcBef>
              <a:spcAft>
                <a:spcPts val="0"/>
              </a:spcAft>
            </a:pPr>
            <a:r>
              <a:rPr lang="en-US" altLang="zh-CN" sz="1600" dirty="0">
                <a:latin typeface="Times New Roman" panose="02020603050405020304" pitchFamily="18" charset="0"/>
                <a:cs typeface="Times New Roman" panose="02020603050405020304" pitchFamily="18" charset="0"/>
              </a:rPr>
              <a:t>   </a:t>
            </a:r>
            <a:r>
              <a:rPr lang="zh-CN" sz="1600" dirty="0">
                <a:latin typeface="Times New Roman" panose="02020603050405020304" pitchFamily="18" charset="0"/>
                <a:cs typeface="Times New Roman" panose="02020603050405020304" pitchFamily="18" charset="0"/>
              </a:rPr>
              <a:t>Data source:</a:t>
            </a:r>
            <a:r>
              <a:rPr lang="en-US" altLang="zh-CN" sz="1600" dirty="0">
                <a:latin typeface="Times New Roman" panose="02020603050405020304" pitchFamily="18" charset="0"/>
                <a:cs typeface="Times New Roman" panose="02020603050405020304" pitchFamily="18" charset="0"/>
                <a:hlinkClick r:id="rId3"/>
              </a:rPr>
              <a:t>https://www.kaggle.com/datasets/omermetinn/tweets-about-the-top-companies-from-2015-to-2020</a:t>
            </a:r>
            <a:endParaRPr sz="1600" dirty="0">
              <a:latin typeface="Times New Roman" panose="02020603050405020304" pitchFamily="18" charset="0"/>
              <a:cs typeface="Times New Roman" panose="02020603050405020304" pitchFamily="18" charset="0"/>
            </a:endParaRPr>
          </a:p>
        </p:txBody>
      </p:sp>
      <p:sp>
        <p:nvSpPr>
          <p:cNvPr id="181" name="Google Shape;181;p28"/>
          <p:cNvSpPr txBox="1"/>
          <p:nvPr/>
        </p:nvSpPr>
        <p:spPr>
          <a:xfrm>
            <a:off x="707510" y="2592346"/>
            <a:ext cx="7237367" cy="203898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600" b="1" i="1" dirty="0">
                <a:solidFill>
                  <a:srgbClr val="000000"/>
                </a:solidFill>
                <a:latin typeface="Times New Roman" panose="02020603050405020304" pitchFamily="18" charset="0"/>
                <a:cs typeface="Times New Roman" panose="02020603050405020304" pitchFamily="18" charset="0"/>
                <a:sym typeface="Arial"/>
              </a:rPr>
              <a:t>* Historical Stock Data. </a:t>
            </a:r>
            <a:endParaRPr sz="1600" b="1" dirty="0">
              <a:solidFill>
                <a:srgbClr val="000000"/>
              </a:solidFill>
              <a:latin typeface="Times New Roman" panose="02020603050405020304" pitchFamily="18" charset="0"/>
              <a:ea typeface="STSong"/>
              <a:cs typeface="Times New Roman" panose="02020603050405020304" pitchFamily="18" charset="0"/>
              <a:sym typeface="STSong"/>
            </a:endParaRPr>
          </a:p>
          <a:p>
            <a:pPr marL="0" marR="0" lvl="0" indent="0" algn="l" rtl="0">
              <a:spcBef>
                <a:spcPts val="0"/>
              </a:spcBef>
              <a:spcAft>
                <a:spcPts val="0"/>
              </a:spcAft>
              <a:buNone/>
            </a:pPr>
            <a:r>
              <a:rPr lang="en-US" altLang="zh-CN" sz="1600" dirty="0">
                <a:solidFill>
                  <a:srgbClr val="000000"/>
                </a:solidFill>
                <a:latin typeface="Times New Roman" panose="02020603050405020304" pitchFamily="18" charset="0"/>
                <a:cs typeface="Times New Roman" panose="02020603050405020304" pitchFamily="18" charset="0"/>
                <a:sym typeface="Arial"/>
              </a:rPr>
              <a:t>   </a:t>
            </a:r>
            <a:r>
              <a:rPr lang="zh-CN" sz="1600" dirty="0">
                <a:solidFill>
                  <a:srgbClr val="000000"/>
                </a:solidFill>
                <a:latin typeface="Times New Roman" panose="02020603050405020304" pitchFamily="18" charset="0"/>
                <a:cs typeface="Times New Roman" panose="02020603050405020304" pitchFamily="18" charset="0"/>
                <a:sym typeface="Arial"/>
              </a:rPr>
              <a:t>The historical stock data separately for each company stock or decentralised currency from 1st January 2017 to 6th May 2022. This dataset contains the features – ‘open’: the share price of a single stock at the start of the day, ‘high’: the highest price at which the stock was sold on that day, ‘low’: the lowest price the stock was sold on that day, ‘volume’ : total number of shares that were sold or bought on that day, and ‘close’: the closing price of a single stock on that day. </a:t>
            </a:r>
            <a:endParaRPr lang="en-US" altLang="zh-CN" sz="16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    Data source: yahoo finance</a:t>
            </a:r>
            <a:endParaRPr sz="1600"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150704" y="467803"/>
            <a:ext cx="49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3823" y="308179"/>
            <a:ext cx="327334" cy="369332"/>
          </a:xfrm>
          <a:prstGeom prst="rect">
            <a:avLst/>
          </a:prstGeom>
          <a:noFill/>
        </p:spPr>
        <p:txBody>
          <a:bodyPr wrap="none" rtlCol="0">
            <a:spAutoFit/>
          </a:bodyPr>
          <a:lstStyle/>
          <a:p>
            <a:pPr algn="ctr"/>
            <a:r>
              <a:rPr lang="en-US" altLang="zh-CN" sz="1800" b="1" dirty="0">
                <a:solidFill>
                  <a:schemeClr val="bg1"/>
                </a:solidFill>
                <a:latin typeface="Microsoft YaHei" panose="020B0503020204020204" pitchFamily="34" charset="-122"/>
                <a:ea typeface="Microsoft YaHei" panose="020B0503020204020204" pitchFamily="34" charset="-122"/>
              </a:rPr>
              <a:t>2</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757699" y="308179"/>
            <a:ext cx="2502336" cy="369332"/>
          </a:xfrm>
          <a:prstGeom prst="rect">
            <a:avLst/>
          </a:prstGeom>
          <a:noFill/>
        </p:spPr>
        <p:txBody>
          <a:bodyPr wrap="square" rtlCol="0">
            <a:spAutoFit/>
          </a:bodyPr>
          <a:lstStyle/>
          <a:p>
            <a:r>
              <a:rPr lang="en-US" altLang="zh-CN" sz="1800" b="1" dirty="0">
                <a:latin typeface="Microsoft YaHei" panose="020B0503020204020204" pitchFamily="34" charset="-122"/>
                <a:ea typeface="Microsoft YaHei" panose="020B0503020204020204" pitchFamily="34" charset="-122"/>
              </a:rPr>
              <a:t>Data preprocessing</a:t>
            </a:r>
            <a:endParaRPr lang="zh-CN" altLang="en-US" sz="1800" b="1" dirty="0">
              <a:latin typeface="Microsoft YaHei" panose="020B0503020204020204" pitchFamily="34" charset="-122"/>
              <a:ea typeface="Microsoft YaHei" panose="020B0503020204020204" pitchFamily="34" charset="-122"/>
            </a:endParaRPr>
          </a:p>
        </p:txBody>
      </p:sp>
      <p:sp>
        <p:nvSpPr>
          <p:cNvPr id="75" name="灯片编号占位符 74"/>
          <p:cNvSpPr>
            <a:spLocks noGrp="1"/>
          </p:cNvSpPr>
          <p:nvPr>
            <p:ph type="sldNum" sz="quarter" idx="12"/>
          </p:nvPr>
        </p:nvSpPr>
        <p:spPr/>
        <p:txBody>
          <a:bodyPr/>
          <a:lstStyle/>
          <a:p>
            <a:fld id="{85D2FA34-3331-43EB-8D25-5E71EBC8F04D}" type="slidenum">
              <a:rPr lang="zh-CN" altLang="en-US" smtClean="0"/>
              <a:t>8</a:t>
            </a:fld>
            <a:endParaRPr lang="zh-CN" altLang="en-US"/>
          </a:p>
        </p:txBody>
      </p:sp>
      <p:sp>
        <p:nvSpPr>
          <p:cNvPr id="15" name="矩形: 圆顶角 14"/>
          <p:cNvSpPr/>
          <p:nvPr/>
        </p:nvSpPr>
        <p:spPr>
          <a:xfrm>
            <a:off x="757700" y="2182422"/>
            <a:ext cx="7728384" cy="353733"/>
          </a:xfrm>
          <a:prstGeom prst="round2SameRect">
            <a:avLst>
              <a:gd name="adj1" fmla="val 19786"/>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Tweet Data</a:t>
            </a:r>
            <a:endParaRPr lang="zh-CN" altLang="en-US" b="1" dirty="0"/>
          </a:p>
        </p:txBody>
      </p:sp>
      <p:sp>
        <p:nvSpPr>
          <p:cNvPr id="4" name="矩形: 圆角 3"/>
          <p:cNvSpPr/>
          <p:nvPr/>
        </p:nvSpPr>
        <p:spPr>
          <a:xfrm>
            <a:off x="757699" y="2182422"/>
            <a:ext cx="7728385" cy="2530547"/>
          </a:xfrm>
          <a:prstGeom prst="roundRect">
            <a:avLst>
              <a:gd name="adj" fmla="val 450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6" name="文本框 5"/>
          <p:cNvSpPr txBox="1"/>
          <p:nvPr/>
        </p:nvSpPr>
        <p:spPr>
          <a:xfrm>
            <a:off x="918650" y="2762319"/>
            <a:ext cx="7728385" cy="1815882"/>
          </a:xfrm>
          <a:prstGeom prst="rect">
            <a:avLst/>
          </a:prstGeom>
          <a:noFill/>
        </p:spPr>
        <p:txBody>
          <a:bodyPr wrap="square" rtlCol="0">
            <a:spAutoFit/>
          </a:bodyPr>
          <a:lstStyle/>
          <a:p>
            <a:r>
              <a:rPr lang="en-US" altLang="zh-CN" dirty="0" err="1">
                <a:solidFill>
                  <a:srgbClr val="333333"/>
                </a:solidFill>
                <a:effectLst/>
                <a:latin typeface="Times New Roman" panose="02020603050405020304" pitchFamily="18" charset="0"/>
                <a:cs typeface="Times New Roman" panose="02020603050405020304" pitchFamily="18" charset="0"/>
              </a:rPr>
              <a:t>Tweet_AAPL</a:t>
            </a:r>
            <a:r>
              <a:rPr lang="en-US" altLang="zh-CN" dirty="0">
                <a:solidFill>
                  <a:srgbClr val="333333"/>
                </a:solidFill>
                <a:effectLst/>
                <a:latin typeface="Times New Roman" panose="02020603050405020304" pitchFamily="18" charset="0"/>
                <a:cs typeface="Times New Roman" panose="02020603050405020304" pitchFamily="18" charset="0"/>
              </a:rPr>
              <a:t>: 1424714</a:t>
            </a:r>
            <a:r>
              <a:rPr lang="en-US" altLang="zh-CN" dirty="0">
                <a:solidFill>
                  <a:srgbClr val="333333"/>
                </a:solidFill>
                <a:latin typeface="Times New Roman" panose="02020603050405020304" pitchFamily="18" charset="0"/>
                <a:ea typeface="STSongti-SC-Regular" panose="02010600040101010101" pitchFamily="2" charset="-122"/>
                <a:cs typeface="Times New Roman" panose="02020603050405020304" pitchFamily="18" charset="0"/>
              </a:rPr>
              <a:t> </a:t>
            </a:r>
            <a:r>
              <a:rPr lang="zh-CN" altLang="en-US" dirty="0">
                <a:solidFill>
                  <a:srgbClr val="333333"/>
                </a:solidFill>
                <a:effectLst/>
                <a:latin typeface="Times New Roman" panose="02020603050405020304" pitchFamily="18" charset="0"/>
                <a:ea typeface="STSongti-SC-Regular" panose="02010600040101010101" pitchFamily="2" charset="-122"/>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pieces</a:t>
            </a:r>
            <a:r>
              <a:rPr lang="zh-CN" altLang="en-US" dirty="0">
                <a:solidFill>
                  <a:srgbClr val="333333"/>
                </a:solidFill>
                <a:latin typeface="Times New Roman" panose="02020603050405020304" pitchFamily="18" charset="0"/>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of data</a:t>
            </a:r>
            <a:endParaRPr lang="zh-CN" altLang="en-US" dirty="0">
              <a:solidFill>
                <a:srgbClr val="333333"/>
              </a:solidFill>
              <a:latin typeface="Times New Roman" panose="02020603050405020304" pitchFamily="18" charset="0"/>
              <a:cs typeface="Times New Roman" panose="02020603050405020304" pitchFamily="18" charset="0"/>
            </a:endParaRPr>
          </a:p>
          <a:p>
            <a:r>
              <a:rPr lang="en-US" altLang="zh-CN" b="1" dirty="0">
                <a:solidFill>
                  <a:srgbClr val="333333"/>
                </a:solidFill>
                <a:effectLst/>
                <a:latin typeface="Times New Roman" panose="02020603050405020304" pitchFamily="18" charset="0"/>
                <a:cs typeface="Times New Roman" panose="02020603050405020304" pitchFamily="18" charset="0"/>
              </a:rPr>
              <a:t>Original Dataset</a:t>
            </a:r>
            <a:r>
              <a:rPr lang="en-US" altLang="zh-CN" dirty="0">
                <a:solidFill>
                  <a:srgbClr val="333333"/>
                </a:solidFill>
                <a:effectLst/>
                <a:latin typeface="Times New Roman" panose="02020603050405020304" pitchFamily="18" charset="0"/>
                <a:cs typeface="Times New Roman" panose="02020603050405020304" pitchFamily="18" charset="0"/>
              </a:rPr>
              <a:t>: multiple dataset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ticker_symbol</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ticker_symbol</a:t>
            </a:r>
            <a:r>
              <a:rPr lang="en-US" altLang="zh-CN" dirty="0">
                <a:solidFill>
                  <a:srgbClr val="333333"/>
                </a:solidFill>
                <a:effectLst/>
                <a:latin typeface="Times New Roman" panose="02020603050405020304" pitchFamily="18" charset="0"/>
                <a:cs typeface="Times New Roman" panose="02020603050405020304" pitchFamily="18" charset="0"/>
              </a:rPr>
              <a:t>, writer, </a:t>
            </a:r>
            <a:r>
              <a:rPr lang="en-US" altLang="zh-CN" dirty="0" err="1">
                <a:solidFill>
                  <a:srgbClr val="333333"/>
                </a:solidFill>
                <a:effectLst/>
                <a:latin typeface="Times New Roman" panose="02020603050405020304" pitchFamily="18" charset="0"/>
                <a:cs typeface="Times New Roman" panose="02020603050405020304" pitchFamily="18" charset="0"/>
              </a:rPr>
              <a:t>post_date</a:t>
            </a:r>
            <a:r>
              <a:rPr lang="en-US" altLang="zh-CN" dirty="0">
                <a:solidFill>
                  <a:srgbClr val="333333"/>
                </a:solidFill>
                <a:effectLst/>
                <a:latin typeface="Times New Roman" panose="02020603050405020304" pitchFamily="18" charset="0"/>
                <a:cs typeface="Times New Roman" panose="02020603050405020304" pitchFamily="18" charset="0"/>
              </a:rPr>
              <a:t>, body, </a:t>
            </a:r>
            <a:r>
              <a:rPr lang="en-US" altLang="zh-CN" dirty="0" err="1">
                <a:solidFill>
                  <a:srgbClr val="333333"/>
                </a:solidFill>
                <a:effectLst/>
                <a:latin typeface="Times New Roman" panose="02020603050405020304" pitchFamily="18" charset="0"/>
                <a:cs typeface="Times New Roman" panose="02020603050405020304" pitchFamily="18" charset="0"/>
              </a:rPr>
              <a:t>comment_num</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retweet_num</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like_num</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333333"/>
                </a:solidFill>
                <a:effectLst/>
                <a:latin typeface="Times New Roman" panose="02020603050405020304" pitchFamily="18" charset="0"/>
                <a:cs typeface="Times New Roman" panose="02020603050405020304" pitchFamily="18" charset="0"/>
              </a:rPr>
              <a:t>Data processing: </a:t>
            </a:r>
            <a:endParaRPr lang="en-US" altLang="zh-CN"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b="1" dirty="0">
                <a:solidFill>
                  <a:srgbClr val="333333"/>
                </a:solidFill>
                <a:effectLst/>
                <a:latin typeface="Times New Roman" panose="02020603050405020304" pitchFamily="18" charset="0"/>
                <a:cs typeface="Times New Roman" panose="02020603050405020304" pitchFamily="18" charset="0"/>
              </a:rPr>
              <a:t>joint</a:t>
            </a:r>
            <a:r>
              <a:rPr lang="en-US" altLang="zh-CN" dirty="0">
                <a:solidFill>
                  <a:srgbClr val="333333"/>
                </a:solidFill>
                <a:effectLst/>
                <a:latin typeface="Times New Roman" panose="02020603050405020304" pitchFamily="18" charset="0"/>
                <a:cs typeface="Times New Roman" panose="02020603050405020304" pitchFamily="18" charset="0"/>
              </a:rPr>
              <a:t>: based on </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where ticker = 'AAPL' </a:t>
            </a:r>
            <a:endParaRPr lang="en-US" altLang="zh-CN"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b="1" dirty="0">
                <a:solidFill>
                  <a:srgbClr val="333333"/>
                </a:solidFill>
                <a:effectLst/>
                <a:latin typeface="Times New Roman" panose="02020603050405020304" pitchFamily="18" charset="0"/>
                <a:cs typeface="Times New Roman" panose="02020603050405020304" pitchFamily="18" charset="0"/>
              </a:rPr>
              <a:t>timestamp to datetime</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       timestamp = </a:t>
            </a:r>
            <a:r>
              <a:rPr lang="en-US" altLang="zh-CN" dirty="0" err="1">
                <a:solidFill>
                  <a:srgbClr val="333333"/>
                </a:solidFill>
                <a:effectLst/>
                <a:latin typeface="Times New Roman" panose="02020603050405020304" pitchFamily="18" charset="0"/>
                <a:cs typeface="Times New Roman" panose="02020603050405020304" pitchFamily="18" charset="0"/>
              </a:rPr>
              <a:t>datetime.datetime.fromtimestamp</a:t>
            </a:r>
            <a:r>
              <a:rPr lang="en-US" altLang="zh-CN" dirty="0">
                <a:solidFill>
                  <a:srgbClr val="333333"/>
                </a:solidFill>
                <a:effectLst/>
                <a:latin typeface="Times New Roman" panose="02020603050405020304" pitchFamily="18" charset="0"/>
                <a:cs typeface="Times New Roman" panose="02020603050405020304" pitchFamily="18" charset="0"/>
              </a:rPr>
              <a:t>(Date).</a:t>
            </a:r>
            <a:r>
              <a:rPr lang="en-US" altLang="zh-CN" dirty="0" err="1">
                <a:solidFill>
                  <a:srgbClr val="333333"/>
                </a:solidFill>
                <a:effectLst/>
                <a:latin typeface="Times New Roman" panose="02020603050405020304" pitchFamily="18" charset="0"/>
                <a:cs typeface="Times New Roman" panose="02020603050405020304" pitchFamily="18" charset="0"/>
              </a:rPr>
              <a:t>strftime</a:t>
            </a:r>
            <a:r>
              <a:rPr lang="en-US" altLang="zh-CN" dirty="0">
                <a:solidFill>
                  <a:srgbClr val="333333"/>
                </a:solidFill>
                <a:effectLst/>
                <a:latin typeface="Times New Roman" panose="02020603050405020304" pitchFamily="18" charset="0"/>
                <a:cs typeface="Times New Roman" panose="02020603050405020304" pitchFamily="18" charset="0"/>
              </a:rPr>
              <a:t>('%Y-%m-%d %H:%M:%S')</a:t>
            </a:r>
            <a:endParaRPr lang="en-US" altLang="zh-CN" dirty="0">
              <a:latin typeface="Times New Roman" panose="02020603050405020304" pitchFamily="18" charset="0"/>
              <a:cs typeface="Times New Roman" panose="02020603050405020304" pitchFamily="18" charset="0"/>
            </a:endParaRPr>
          </a:p>
        </p:txBody>
      </p:sp>
      <p:sp>
        <p:nvSpPr>
          <p:cNvPr id="14" name="blackboard_290719"/>
          <p:cNvSpPr/>
          <p:nvPr/>
        </p:nvSpPr>
        <p:spPr>
          <a:xfrm>
            <a:off x="2029337" y="1791407"/>
            <a:ext cx="351146" cy="219145"/>
          </a:xfrm>
          <a:custGeom>
            <a:avLst/>
            <a:gdLst>
              <a:gd name="connsiteX0" fmla="*/ 319469 w 607639"/>
              <a:gd name="connsiteY0" fmla="*/ 186490 h 379219"/>
              <a:gd name="connsiteX1" fmla="*/ 270606 w 607639"/>
              <a:gd name="connsiteY1" fmla="*/ 214661 h 379219"/>
              <a:gd name="connsiteX2" fmla="*/ 270606 w 607639"/>
              <a:gd name="connsiteY2" fmla="*/ 271003 h 379219"/>
              <a:gd name="connsiteX3" fmla="*/ 319469 w 607639"/>
              <a:gd name="connsiteY3" fmla="*/ 299175 h 379219"/>
              <a:gd name="connsiteX4" fmla="*/ 368421 w 607639"/>
              <a:gd name="connsiteY4" fmla="*/ 271003 h 379219"/>
              <a:gd name="connsiteX5" fmla="*/ 368421 w 607639"/>
              <a:gd name="connsiteY5" fmla="*/ 214661 h 379219"/>
              <a:gd name="connsiteX6" fmla="*/ 196378 w 607639"/>
              <a:gd name="connsiteY6" fmla="*/ 186490 h 379219"/>
              <a:gd name="connsiteX7" fmla="*/ 147426 w 607639"/>
              <a:gd name="connsiteY7" fmla="*/ 214661 h 379219"/>
              <a:gd name="connsiteX8" fmla="*/ 147426 w 607639"/>
              <a:gd name="connsiteY8" fmla="*/ 271003 h 379219"/>
              <a:gd name="connsiteX9" fmla="*/ 196378 w 607639"/>
              <a:gd name="connsiteY9" fmla="*/ 299175 h 379219"/>
              <a:gd name="connsiteX10" fmla="*/ 245241 w 607639"/>
              <a:gd name="connsiteY10" fmla="*/ 271003 h 379219"/>
              <a:gd name="connsiteX11" fmla="*/ 245241 w 607639"/>
              <a:gd name="connsiteY11" fmla="*/ 214661 h 379219"/>
              <a:gd name="connsiteX12" fmla="*/ 381059 w 607639"/>
              <a:gd name="connsiteY12" fmla="*/ 80115 h 379219"/>
              <a:gd name="connsiteX13" fmla="*/ 332108 w 607639"/>
              <a:gd name="connsiteY13" fmla="*/ 108287 h 379219"/>
              <a:gd name="connsiteX14" fmla="*/ 332108 w 607639"/>
              <a:gd name="connsiteY14" fmla="*/ 164540 h 379219"/>
              <a:gd name="connsiteX15" fmla="*/ 381059 w 607639"/>
              <a:gd name="connsiteY15" fmla="*/ 192800 h 379219"/>
              <a:gd name="connsiteX16" fmla="*/ 429922 w 607639"/>
              <a:gd name="connsiteY16" fmla="*/ 164629 h 379219"/>
              <a:gd name="connsiteX17" fmla="*/ 429922 w 607639"/>
              <a:gd name="connsiteY17" fmla="*/ 108287 h 379219"/>
              <a:gd name="connsiteX18" fmla="*/ 381059 w 607639"/>
              <a:gd name="connsiteY18" fmla="*/ 50878 h 379219"/>
              <a:gd name="connsiteX19" fmla="*/ 455288 w 607639"/>
              <a:gd name="connsiteY19" fmla="*/ 93712 h 379219"/>
              <a:gd name="connsiteX20" fmla="*/ 455288 w 607639"/>
              <a:gd name="connsiteY20" fmla="*/ 179203 h 379219"/>
              <a:gd name="connsiteX21" fmla="*/ 393698 w 607639"/>
              <a:gd name="connsiteY21" fmla="*/ 214661 h 379219"/>
              <a:gd name="connsiteX22" fmla="*/ 393698 w 607639"/>
              <a:gd name="connsiteY22" fmla="*/ 285578 h 379219"/>
              <a:gd name="connsiteX23" fmla="*/ 319469 w 607639"/>
              <a:gd name="connsiteY23" fmla="*/ 328412 h 379219"/>
              <a:gd name="connsiteX24" fmla="*/ 257879 w 607639"/>
              <a:gd name="connsiteY24" fmla="*/ 292865 h 379219"/>
              <a:gd name="connsiteX25" fmla="*/ 196378 w 607639"/>
              <a:gd name="connsiteY25" fmla="*/ 328412 h 379219"/>
              <a:gd name="connsiteX26" fmla="*/ 122149 w 607639"/>
              <a:gd name="connsiteY26" fmla="*/ 285578 h 379219"/>
              <a:gd name="connsiteX27" fmla="*/ 122149 w 607639"/>
              <a:gd name="connsiteY27" fmla="*/ 200087 h 379219"/>
              <a:gd name="connsiteX28" fmla="*/ 196378 w 607639"/>
              <a:gd name="connsiteY28" fmla="*/ 157253 h 379219"/>
              <a:gd name="connsiteX29" fmla="*/ 257879 w 607639"/>
              <a:gd name="connsiteY29" fmla="*/ 192800 h 379219"/>
              <a:gd name="connsiteX30" fmla="*/ 306831 w 607639"/>
              <a:gd name="connsiteY30" fmla="*/ 164540 h 379219"/>
              <a:gd name="connsiteX31" fmla="*/ 306831 w 607639"/>
              <a:gd name="connsiteY31" fmla="*/ 93712 h 379219"/>
              <a:gd name="connsiteX32" fmla="*/ 50644 w 607639"/>
              <a:gd name="connsiteY32" fmla="*/ 25329 h 379219"/>
              <a:gd name="connsiteX33" fmla="*/ 50644 w 607639"/>
              <a:gd name="connsiteY33" fmla="*/ 353890 h 379219"/>
              <a:gd name="connsiteX34" fmla="*/ 417702 w 607639"/>
              <a:gd name="connsiteY34" fmla="*/ 353890 h 379219"/>
              <a:gd name="connsiteX35" fmla="*/ 405063 w 607639"/>
              <a:gd name="connsiteY35" fmla="*/ 341270 h 379219"/>
              <a:gd name="connsiteX36" fmla="*/ 417702 w 607639"/>
              <a:gd name="connsiteY36" fmla="*/ 328651 h 379219"/>
              <a:gd name="connsiteX37" fmla="*/ 518990 w 607639"/>
              <a:gd name="connsiteY37" fmla="*/ 328651 h 379219"/>
              <a:gd name="connsiteX38" fmla="*/ 531629 w 607639"/>
              <a:gd name="connsiteY38" fmla="*/ 341270 h 379219"/>
              <a:gd name="connsiteX39" fmla="*/ 518990 w 607639"/>
              <a:gd name="connsiteY39" fmla="*/ 353890 h 379219"/>
              <a:gd name="connsiteX40" fmla="*/ 556995 w 607639"/>
              <a:gd name="connsiteY40" fmla="*/ 353890 h 379219"/>
              <a:gd name="connsiteX41" fmla="*/ 556995 w 607639"/>
              <a:gd name="connsiteY41" fmla="*/ 25329 h 379219"/>
              <a:gd name="connsiteX42" fmla="*/ 38005 w 607639"/>
              <a:gd name="connsiteY42" fmla="*/ 0 h 379219"/>
              <a:gd name="connsiteX43" fmla="*/ 569634 w 607639"/>
              <a:gd name="connsiteY43" fmla="*/ 0 h 379219"/>
              <a:gd name="connsiteX44" fmla="*/ 582273 w 607639"/>
              <a:gd name="connsiteY44" fmla="*/ 12620 h 379219"/>
              <a:gd name="connsiteX45" fmla="*/ 582273 w 607639"/>
              <a:gd name="connsiteY45" fmla="*/ 353890 h 379219"/>
              <a:gd name="connsiteX46" fmla="*/ 594911 w 607639"/>
              <a:gd name="connsiteY46" fmla="*/ 353890 h 379219"/>
              <a:gd name="connsiteX47" fmla="*/ 607639 w 607639"/>
              <a:gd name="connsiteY47" fmla="*/ 366599 h 379219"/>
              <a:gd name="connsiteX48" fmla="*/ 594911 w 607639"/>
              <a:gd name="connsiteY48" fmla="*/ 379219 h 379219"/>
              <a:gd name="connsiteX49" fmla="*/ 12639 w 607639"/>
              <a:gd name="connsiteY49" fmla="*/ 379219 h 379219"/>
              <a:gd name="connsiteX50" fmla="*/ 0 w 607639"/>
              <a:gd name="connsiteY50" fmla="*/ 366599 h 379219"/>
              <a:gd name="connsiteX51" fmla="*/ 12639 w 607639"/>
              <a:gd name="connsiteY51" fmla="*/ 353890 h 379219"/>
              <a:gd name="connsiteX52" fmla="*/ 25278 w 607639"/>
              <a:gd name="connsiteY52" fmla="*/ 353890 h 379219"/>
              <a:gd name="connsiteX53" fmla="*/ 25278 w 607639"/>
              <a:gd name="connsiteY53" fmla="*/ 12620 h 379219"/>
              <a:gd name="connsiteX54" fmla="*/ 38005 w 607639"/>
              <a:gd name="connsiteY54" fmla="*/ 0 h 3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639" h="379219">
                <a:moveTo>
                  <a:pt x="319469" y="186490"/>
                </a:moveTo>
                <a:lnTo>
                  <a:pt x="270606" y="214661"/>
                </a:lnTo>
                <a:lnTo>
                  <a:pt x="270606" y="271003"/>
                </a:lnTo>
                <a:lnTo>
                  <a:pt x="319469" y="299175"/>
                </a:lnTo>
                <a:lnTo>
                  <a:pt x="368421" y="271003"/>
                </a:lnTo>
                <a:lnTo>
                  <a:pt x="368421" y="214661"/>
                </a:lnTo>
                <a:close/>
                <a:moveTo>
                  <a:pt x="196378" y="186490"/>
                </a:moveTo>
                <a:lnTo>
                  <a:pt x="147426" y="214661"/>
                </a:lnTo>
                <a:lnTo>
                  <a:pt x="147426" y="271003"/>
                </a:lnTo>
                <a:lnTo>
                  <a:pt x="196378" y="299175"/>
                </a:lnTo>
                <a:lnTo>
                  <a:pt x="245241" y="271003"/>
                </a:lnTo>
                <a:lnTo>
                  <a:pt x="245241" y="214661"/>
                </a:lnTo>
                <a:close/>
                <a:moveTo>
                  <a:pt x="381059" y="80115"/>
                </a:moveTo>
                <a:lnTo>
                  <a:pt x="332108" y="108287"/>
                </a:lnTo>
                <a:lnTo>
                  <a:pt x="332108" y="164540"/>
                </a:lnTo>
                <a:lnTo>
                  <a:pt x="381059" y="192800"/>
                </a:lnTo>
                <a:lnTo>
                  <a:pt x="429922" y="164629"/>
                </a:lnTo>
                <a:lnTo>
                  <a:pt x="429922" y="108287"/>
                </a:lnTo>
                <a:close/>
                <a:moveTo>
                  <a:pt x="381059" y="50878"/>
                </a:moveTo>
                <a:lnTo>
                  <a:pt x="455288" y="93712"/>
                </a:lnTo>
                <a:lnTo>
                  <a:pt x="455288" y="179203"/>
                </a:lnTo>
                <a:lnTo>
                  <a:pt x="393698" y="214661"/>
                </a:lnTo>
                <a:lnTo>
                  <a:pt x="393698" y="285578"/>
                </a:lnTo>
                <a:lnTo>
                  <a:pt x="319469" y="328412"/>
                </a:lnTo>
                <a:lnTo>
                  <a:pt x="257879" y="292865"/>
                </a:lnTo>
                <a:lnTo>
                  <a:pt x="196378" y="328412"/>
                </a:lnTo>
                <a:lnTo>
                  <a:pt x="122149" y="285578"/>
                </a:lnTo>
                <a:lnTo>
                  <a:pt x="122149" y="200087"/>
                </a:lnTo>
                <a:lnTo>
                  <a:pt x="196378" y="157253"/>
                </a:lnTo>
                <a:lnTo>
                  <a:pt x="257879" y="192800"/>
                </a:lnTo>
                <a:lnTo>
                  <a:pt x="306831" y="164540"/>
                </a:lnTo>
                <a:lnTo>
                  <a:pt x="306831" y="93712"/>
                </a:lnTo>
                <a:close/>
                <a:moveTo>
                  <a:pt x="50644" y="25329"/>
                </a:moveTo>
                <a:lnTo>
                  <a:pt x="50644" y="353890"/>
                </a:lnTo>
                <a:lnTo>
                  <a:pt x="417702" y="353890"/>
                </a:lnTo>
                <a:cubicBezTo>
                  <a:pt x="410759" y="353890"/>
                  <a:pt x="405063" y="348291"/>
                  <a:pt x="405063" y="341270"/>
                </a:cubicBezTo>
                <a:cubicBezTo>
                  <a:pt x="405063" y="334249"/>
                  <a:pt x="410759" y="328651"/>
                  <a:pt x="417702" y="328651"/>
                </a:cubicBezTo>
                <a:lnTo>
                  <a:pt x="518990" y="328651"/>
                </a:lnTo>
                <a:cubicBezTo>
                  <a:pt x="526021" y="328651"/>
                  <a:pt x="531629" y="334249"/>
                  <a:pt x="531629" y="341270"/>
                </a:cubicBezTo>
                <a:cubicBezTo>
                  <a:pt x="531629" y="348291"/>
                  <a:pt x="526021" y="353890"/>
                  <a:pt x="518990" y="353890"/>
                </a:cubicBezTo>
                <a:lnTo>
                  <a:pt x="556995" y="353890"/>
                </a:lnTo>
                <a:lnTo>
                  <a:pt x="556995" y="25329"/>
                </a:lnTo>
                <a:close/>
                <a:moveTo>
                  <a:pt x="38005" y="0"/>
                </a:moveTo>
                <a:lnTo>
                  <a:pt x="569634" y="0"/>
                </a:lnTo>
                <a:cubicBezTo>
                  <a:pt x="576665" y="0"/>
                  <a:pt x="582273" y="5688"/>
                  <a:pt x="582273" y="12620"/>
                </a:cubicBezTo>
                <a:lnTo>
                  <a:pt x="582273" y="353890"/>
                </a:lnTo>
                <a:lnTo>
                  <a:pt x="594911" y="353890"/>
                </a:lnTo>
                <a:cubicBezTo>
                  <a:pt x="601943" y="353890"/>
                  <a:pt x="607639" y="359578"/>
                  <a:pt x="607639" y="366599"/>
                </a:cubicBezTo>
                <a:cubicBezTo>
                  <a:pt x="607639" y="373531"/>
                  <a:pt x="601943" y="379219"/>
                  <a:pt x="594911" y="379219"/>
                </a:cubicBezTo>
                <a:lnTo>
                  <a:pt x="12639" y="379219"/>
                </a:lnTo>
                <a:cubicBezTo>
                  <a:pt x="5696" y="379219"/>
                  <a:pt x="0" y="373531"/>
                  <a:pt x="0" y="366599"/>
                </a:cubicBezTo>
                <a:cubicBezTo>
                  <a:pt x="0" y="359578"/>
                  <a:pt x="5696" y="353890"/>
                  <a:pt x="12639" y="353890"/>
                </a:cubicBezTo>
                <a:lnTo>
                  <a:pt x="25278" y="353890"/>
                </a:lnTo>
                <a:lnTo>
                  <a:pt x="25278" y="12620"/>
                </a:lnTo>
                <a:cubicBezTo>
                  <a:pt x="25278" y="5688"/>
                  <a:pt x="30974" y="0"/>
                  <a:pt x="380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solidFill>
            </a:endParaRPr>
          </a:p>
        </p:txBody>
      </p:sp>
      <p:sp>
        <p:nvSpPr>
          <p:cNvPr id="24" name="blackboard_290719"/>
          <p:cNvSpPr>
            <a:spLocks noChangeAspect="1"/>
          </p:cNvSpPr>
          <p:nvPr/>
        </p:nvSpPr>
        <p:spPr>
          <a:xfrm>
            <a:off x="8323271" y="1323643"/>
            <a:ext cx="270380" cy="270000"/>
          </a:xfrm>
          <a:custGeom>
            <a:avLst/>
            <a:gdLst>
              <a:gd name="connsiteX0" fmla="*/ 597741 w 607614"/>
              <a:gd name="connsiteY0" fmla="*/ 424733 h 606761"/>
              <a:gd name="connsiteX1" fmla="*/ 607614 w 607614"/>
              <a:gd name="connsiteY1" fmla="*/ 434593 h 606761"/>
              <a:gd name="connsiteX2" fmla="*/ 607614 w 607614"/>
              <a:gd name="connsiteY2" fmla="*/ 606761 h 606761"/>
              <a:gd name="connsiteX3" fmla="*/ 435215 w 607614"/>
              <a:gd name="connsiteY3" fmla="*/ 606761 h 606761"/>
              <a:gd name="connsiteX4" fmla="*/ 425342 w 607614"/>
              <a:gd name="connsiteY4" fmla="*/ 596901 h 606761"/>
              <a:gd name="connsiteX5" fmla="*/ 435215 w 607614"/>
              <a:gd name="connsiteY5" fmla="*/ 586283 h 606761"/>
              <a:gd name="connsiteX6" fmla="*/ 587109 w 607614"/>
              <a:gd name="connsiteY6" fmla="*/ 586283 h 606761"/>
              <a:gd name="connsiteX7" fmla="*/ 587109 w 607614"/>
              <a:gd name="connsiteY7" fmla="*/ 434593 h 606761"/>
              <a:gd name="connsiteX8" fmla="*/ 597741 w 607614"/>
              <a:gd name="connsiteY8" fmla="*/ 424733 h 606761"/>
              <a:gd name="connsiteX9" fmla="*/ 9873 w 607614"/>
              <a:gd name="connsiteY9" fmla="*/ 424733 h 606761"/>
              <a:gd name="connsiteX10" fmla="*/ 20505 w 607614"/>
              <a:gd name="connsiteY10" fmla="*/ 434593 h 606761"/>
              <a:gd name="connsiteX11" fmla="*/ 20505 w 607614"/>
              <a:gd name="connsiteY11" fmla="*/ 586283 h 606761"/>
              <a:gd name="connsiteX12" fmla="*/ 182268 w 607614"/>
              <a:gd name="connsiteY12" fmla="*/ 586283 h 606761"/>
              <a:gd name="connsiteX13" fmla="*/ 192141 w 607614"/>
              <a:gd name="connsiteY13" fmla="*/ 596901 h 606761"/>
              <a:gd name="connsiteX14" fmla="*/ 182268 w 607614"/>
              <a:gd name="connsiteY14" fmla="*/ 606761 h 606761"/>
              <a:gd name="connsiteX15" fmla="*/ 0 w 607614"/>
              <a:gd name="connsiteY15" fmla="*/ 606761 h 606761"/>
              <a:gd name="connsiteX16" fmla="*/ 0 w 607614"/>
              <a:gd name="connsiteY16" fmla="*/ 434593 h 606761"/>
              <a:gd name="connsiteX17" fmla="*/ 9873 w 607614"/>
              <a:gd name="connsiteY17" fmla="*/ 424733 h 606761"/>
              <a:gd name="connsiteX18" fmla="*/ 303807 w 607614"/>
              <a:gd name="connsiteY18" fmla="*/ 151690 h 606761"/>
              <a:gd name="connsiteX19" fmla="*/ 313679 w 607614"/>
              <a:gd name="connsiteY19" fmla="*/ 161550 h 606761"/>
              <a:gd name="connsiteX20" fmla="*/ 313679 w 607614"/>
              <a:gd name="connsiteY20" fmla="*/ 293521 h 606761"/>
              <a:gd name="connsiteX21" fmla="*/ 445808 w 607614"/>
              <a:gd name="connsiteY21" fmla="*/ 293521 h 606761"/>
              <a:gd name="connsiteX22" fmla="*/ 455680 w 607614"/>
              <a:gd name="connsiteY22" fmla="*/ 303381 h 606761"/>
              <a:gd name="connsiteX23" fmla="*/ 445808 w 607614"/>
              <a:gd name="connsiteY23" fmla="*/ 313241 h 606761"/>
              <a:gd name="connsiteX24" fmla="*/ 313679 w 607614"/>
              <a:gd name="connsiteY24" fmla="*/ 313241 h 606761"/>
              <a:gd name="connsiteX25" fmla="*/ 313679 w 607614"/>
              <a:gd name="connsiteY25" fmla="*/ 445211 h 606761"/>
              <a:gd name="connsiteX26" fmla="*/ 303807 w 607614"/>
              <a:gd name="connsiteY26" fmla="*/ 455071 h 606761"/>
              <a:gd name="connsiteX27" fmla="*/ 293935 w 607614"/>
              <a:gd name="connsiteY27" fmla="*/ 445211 h 606761"/>
              <a:gd name="connsiteX28" fmla="*/ 293935 w 607614"/>
              <a:gd name="connsiteY28" fmla="*/ 313241 h 606761"/>
              <a:gd name="connsiteX29" fmla="*/ 161806 w 607614"/>
              <a:gd name="connsiteY29" fmla="*/ 313241 h 606761"/>
              <a:gd name="connsiteX30" fmla="*/ 151934 w 607614"/>
              <a:gd name="connsiteY30" fmla="*/ 303381 h 606761"/>
              <a:gd name="connsiteX31" fmla="*/ 161806 w 607614"/>
              <a:gd name="connsiteY31" fmla="*/ 293521 h 606761"/>
              <a:gd name="connsiteX32" fmla="*/ 293935 w 607614"/>
              <a:gd name="connsiteY32" fmla="*/ 293521 h 606761"/>
              <a:gd name="connsiteX33" fmla="*/ 293935 w 607614"/>
              <a:gd name="connsiteY33" fmla="*/ 161550 h 606761"/>
              <a:gd name="connsiteX34" fmla="*/ 303807 w 607614"/>
              <a:gd name="connsiteY34" fmla="*/ 151690 h 606761"/>
              <a:gd name="connsiteX35" fmla="*/ 435215 w 607614"/>
              <a:gd name="connsiteY35" fmla="*/ 0 h 606761"/>
              <a:gd name="connsiteX36" fmla="*/ 607614 w 607614"/>
              <a:gd name="connsiteY36" fmla="*/ 0 h 606761"/>
              <a:gd name="connsiteX37" fmla="*/ 607614 w 607614"/>
              <a:gd name="connsiteY37" fmla="*/ 182037 h 606761"/>
              <a:gd name="connsiteX38" fmla="*/ 597741 w 607614"/>
              <a:gd name="connsiteY38" fmla="*/ 191897 h 606761"/>
              <a:gd name="connsiteX39" fmla="*/ 587109 w 607614"/>
              <a:gd name="connsiteY39" fmla="*/ 182037 h 606761"/>
              <a:gd name="connsiteX40" fmla="*/ 587109 w 607614"/>
              <a:gd name="connsiteY40" fmla="*/ 20479 h 606761"/>
              <a:gd name="connsiteX41" fmla="*/ 435215 w 607614"/>
              <a:gd name="connsiteY41" fmla="*/ 20479 h 606761"/>
              <a:gd name="connsiteX42" fmla="*/ 425342 w 607614"/>
              <a:gd name="connsiteY42" fmla="*/ 9860 h 606761"/>
              <a:gd name="connsiteX43" fmla="*/ 435215 w 607614"/>
              <a:gd name="connsiteY43" fmla="*/ 0 h 606761"/>
              <a:gd name="connsiteX44" fmla="*/ 0 w 607614"/>
              <a:gd name="connsiteY44" fmla="*/ 0 h 606761"/>
              <a:gd name="connsiteX45" fmla="*/ 182268 w 607614"/>
              <a:gd name="connsiteY45" fmla="*/ 0 h 606761"/>
              <a:gd name="connsiteX46" fmla="*/ 192141 w 607614"/>
              <a:gd name="connsiteY46" fmla="*/ 9860 h 606761"/>
              <a:gd name="connsiteX47" fmla="*/ 182268 w 607614"/>
              <a:gd name="connsiteY47" fmla="*/ 20479 h 606761"/>
              <a:gd name="connsiteX48" fmla="*/ 20505 w 607614"/>
              <a:gd name="connsiteY48" fmla="*/ 20479 h 606761"/>
              <a:gd name="connsiteX49" fmla="*/ 20505 w 607614"/>
              <a:gd name="connsiteY49" fmla="*/ 182037 h 606761"/>
              <a:gd name="connsiteX50" fmla="*/ 9873 w 607614"/>
              <a:gd name="connsiteY50" fmla="*/ 191897 h 606761"/>
              <a:gd name="connsiteX51" fmla="*/ 0 w 607614"/>
              <a:gd name="connsiteY51" fmla="*/ 182037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7614" h="606761">
                <a:moveTo>
                  <a:pt x="597741" y="424733"/>
                </a:moveTo>
                <a:cubicBezTo>
                  <a:pt x="603057" y="424733"/>
                  <a:pt x="607614" y="429284"/>
                  <a:pt x="607614" y="434593"/>
                </a:cubicBezTo>
                <a:lnTo>
                  <a:pt x="607614" y="606761"/>
                </a:lnTo>
                <a:lnTo>
                  <a:pt x="435215" y="606761"/>
                </a:lnTo>
                <a:cubicBezTo>
                  <a:pt x="429899" y="606761"/>
                  <a:pt x="425342" y="602211"/>
                  <a:pt x="425342" y="596901"/>
                </a:cubicBezTo>
                <a:cubicBezTo>
                  <a:pt x="425342" y="590834"/>
                  <a:pt x="429899" y="586283"/>
                  <a:pt x="435215" y="586283"/>
                </a:cubicBezTo>
                <a:lnTo>
                  <a:pt x="587109" y="586283"/>
                </a:lnTo>
                <a:lnTo>
                  <a:pt x="587109" y="434593"/>
                </a:lnTo>
                <a:cubicBezTo>
                  <a:pt x="587109" y="429284"/>
                  <a:pt x="591665" y="424733"/>
                  <a:pt x="597741" y="424733"/>
                </a:cubicBezTo>
                <a:close/>
                <a:moveTo>
                  <a:pt x="9873" y="424733"/>
                </a:moveTo>
                <a:cubicBezTo>
                  <a:pt x="15948" y="424733"/>
                  <a:pt x="20505" y="429284"/>
                  <a:pt x="20505" y="434593"/>
                </a:cubicBezTo>
                <a:lnTo>
                  <a:pt x="20505" y="586283"/>
                </a:lnTo>
                <a:lnTo>
                  <a:pt x="182268" y="586283"/>
                </a:lnTo>
                <a:cubicBezTo>
                  <a:pt x="187585" y="586283"/>
                  <a:pt x="192141" y="590834"/>
                  <a:pt x="192141" y="596901"/>
                </a:cubicBezTo>
                <a:cubicBezTo>
                  <a:pt x="192141" y="602211"/>
                  <a:pt x="187585" y="606761"/>
                  <a:pt x="182268" y="606761"/>
                </a:cubicBezTo>
                <a:lnTo>
                  <a:pt x="0" y="606761"/>
                </a:lnTo>
                <a:lnTo>
                  <a:pt x="0" y="434593"/>
                </a:lnTo>
                <a:cubicBezTo>
                  <a:pt x="0" y="429284"/>
                  <a:pt x="4556" y="424733"/>
                  <a:pt x="9873" y="424733"/>
                </a:cubicBezTo>
                <a:close/>
                <a:moveTo>
                  <a:pt x="303807" y="151690"/>
                </a:moveTo>
                <a:cubicBezTo>
                  <a:pt x="309123" y="151690"/>
                  <a:pt x="313679" y="156241"/>
                  <a:pt x="313679" y="161550"/>
                </a:cubicBezTo>
                <a:lnTo>
                  <a:pt x="313679" y="293521"/>
                </a:lnTo>
                <a:lnTo>
                  <a:pt x="445808" y="293521"/>
                </a:lnTo>
                <a:cubicBezTo>
                  <a:pt x="451124" y="293521"/>
                  <a:pt x="455680" y="298072"/>
                  <a:pt x="455680" y="303381"/>
                </a:cubicBezTo>
                <a:cubicBezTo>
                  <a:pt x="455680" y="308690"/>
                  <a:pt x="451124" y="313241"/>
                  <a:pt x="445808" y="313241"/>
                </a:cubicBezTo>
                <a:lnTo>
                  <a:pt x="313679" y="313241"/>
                </a:lnTo>
                <a:lnTo>
                  <a:pt x="313679" y="445211"/>
                </a:lnTo>
                <a:cubicBezTo>
                  <a:pt x="313679" y="450521"/>
                  <a:pt x="309123" y="455071"/>
                  <a:pt x="303807" y="455071"/>
                </a:cubicBezTo>
                <a:cubicBezTo>
                  <a:pt x="298492" y="455071"/>
                  <a:pt x="293935" y="450521"/>
                  <a:pt x="293935" y="445211"/>
                </a:cubicBezTo>
                <a:lnTo>
                  <a:pt x="293935" y="313241"/>
                </a:lnTo>
                <a:lnTo>
                  <a:pt x="161806" y="313241"/>
                </a:lnTo>
                <a:cubicBezTo>
                  <a:pt x="156490" y="313241"/>
                  <a:pt x="151934" y="308690"/>
                  <a:pt x="151934" y="303381"/>
                </a:cubicBezTo>
                <a:cubicBezTo>
                  <a:pt x="151934" y="298072"/>
                  <a:pt x="156490" y="293521"/>
                  <a:pt x="161806" y="293521"/>
                </a:cubicBezTo>
                <a:lnTo>
                  <a:pt x="293935" y="293521"/>
                </a:lnTo>
                <a:lnTo>
                  <a:pt x="293935" y="161550"/>
                </a:lnTo>
                <a:cubicBezTo>
                  <a:pt x="293935" y="156241"/>
                  <a:pt x="298492" y="151690"/>
                  <a:pt x="303807" y="151690"/>
                </a:cubicBezTo>
                <a:close/>
                <a:moveTo>
                  <a:pt x="435215" y="0"/>
                </a:moveTo>
                <a:lnTo>
                  <a:pt x="607614" y="0"/>
                </a:lnTo>
                <a:lnTo>
                  <a:pt x="607614" y="182037"/>
                </a:lnTo>
                <a:cubicBezTo>
                  <a:pt x="607614" y="187346"/>
                  <a:pt x="603057" y="191897"/>
                  <a:pt x="597741" y="191897"/>
                </a:cubicBezTo>
                <a:cubicBezTo>
                  <a:pt x="591665" y="191897"/>
                  <a:pt x="587109" y="187346"/>
                  <a:pt x="587109" y="182037"/>
                </a:cubicBezTo>
                <a:lnTo>
                  <a:pt x="587109" y="20479"/>
                </a:lnTo>
                <a:lnTo>
                  <a:pt x="435215" y="20479"/>
                </a:lnTo>
                <a:cubicBezTo>
                  <a:pt x="429899" y="20479"/>
                  <a:pt x="425342" y="15928"/>
                  <a:pt x="425342" y="9860"/>
                </a:cubicBezTo>
                <a:cubicBezTo>
                  <a:pt x="425342" y="4551"/>
                  <a:pt x="429899" y="0"/>
                  <a:pt x="435215" y="0"/>
                </a:cubicBezTo>
                <a:close/>
                <a:moveTo>
                  <a:pt x="0" y="0"/>
                </a:moveTo>
                <a:lnTo>
                  <a:pt x="182268" y="0"/>
                </a:lnTo>
                <a:cubicBezTo>
                  <a:pt x="187585" y="0"/>
                  <a:pt x="192141" y="4551"/>
                  <a:pt x="192141" y="9860"/>
                </a:cubicBezTo>
                <a:cubicBezTo>
                  <a:pt x="192141" y="15928"/>
                  <a:pt x="187585" y="20479"/>
                  <a:pt x="182268" y="20479"/>
                </a:cubicBezTo>
                <a:lnTo>
                  <a:pt x="20505" y="20479"/>
                </a:lnTo>
                <a:lnTo>
                  <a:pt x="20505" y="182037"/>
                </a:lnTo>
                <a:cubicBezTo>
                  <a:pt x="20505" y="187346"/>
                  <a:pt x="15948" y="191897"/>
                  <a:pt x="9873" y="191897"/>
                </a:cubicBezTo>
                <a:cubicBezTo>
                  <a:pt x="4556" y="191897"/>
                  <a:pt x="0" y="187346"/>
                  <a:pt x="0" y="18203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accent1"/>
              </a:solidFill>
            </a:endParaRPr>
          </a:p>
        </p:txBody>
      </p:sp>
      <p:pic>
        <p:nvPicPr>
          <p:cNvPr id="8" name="图片 7">
            <a:extLst>
              <a:ext uri="{FF2B5EF4-FFF2-40B4-BE49-F238E27FC236}">
                <a16:creationId xmlns:a16="http://schemas.microsoft.com/office/drawing/2014/main" id="{C780DE2B-3CD3-E522-8696-B518576A2881}"/>
              </a:ext>
            </a:extLst>
          </p:cNvPr>
          <p:cNvPicPr>
            <a:picLocks noChangeAspect="1"/>
          </p:cNvPicPr>
          <p:nvPr/>
        </p:nvPicPr>
        <p:blipFill>
          <a:blip r:embed="rId3"/>
          <a:stretch>
            <a:fillRect/>
          </a:stretch>
        </p:blipFill>
        <p:spPr>
          <a:xfrm>
            <a:off x="612844" y="1023741"/>
            <a:ext cx="7918311" cy="864291"/>
          </a:xfrm>
          <a:prstGeom prst="rect">
            <a:avLst/>
          </a:prstGeom>
          <a:ln>
            <a:solidFill>
              <a:schemeClr val="accent1"/>
            </a:solid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Data preprocessing</a:t>
            </a:r>
            <a:endParaRPr lang="en-US"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9</a:t>
            </a:fld>
            <a:endParaRPr/>
          </a:p>
        </p:txBody>
      </p:sp>
      <p:pic>
        <p:nvPicPr>
          <p:cNvPr id="16" name="图片 15">
            <a:extLst>
              <a:ext uri="{FF2B5EF4-FFF2-40B4-BE49-F238E27FC236}">
                <a16:creationId xmlns:a16="http://schemas.microsoft.com/office/drawing/2014/main" id="{1433A832-CC1D-C8C2-B695-5F1446285305}"/>
              </a:ext>
            </a:extLst>
          </p:cNvPr>
          <p:cNvPicPr>
            <a:picLocks noChangeAspect="1"/>
          </p:cNvPicPr>
          <p:nvPr/>
        </p:nvPicPr>
        <p:blipFill>
          <a:blip r:embed="rId3"/>
          <a:stretch>
            <a:fillRect/>
          </a:stretch>
        </p:blipFill>
        <p:spPr>
          <a:xfrm>
            <a:off x="576470" y="1168796"/>
            <a:ext cx="4100043" cy="3085298"/>
          </a:xfrm>
          <a:prstGeom prst="rect">
            <a:avLst/>
          </a:prstGeom>
          <a:ln>
            <a:solidFill>
              <a:schemeClr val="bg1"/>
            </a:solidFill>
          </a:ln>
        </p:spPr>
      </p:pic>
      <p:sp>
        <p:nvSpPr>
          <p:cNvPr id="17" name="文本框 16">
            <a:extLst>
              <a:ext uri="{FF2B5EF4-FFF2-40B4-BE49-F238E27FC236}">
                <a16:creationId xmlns:a16="http://schemas.microsoft.com/office/drawing/2014/main" id="{70C4A6DA-309E-270B-18C9-3C76CCDD243E}"/>
              </a:ext>
            </a:extLst>
          </p:cNvPr>
          <p:cNvSpPr txBox="1"/>
          <p:nvPr/>
        </p:nvSpPr>
        <p:spPr>
          <a:xfrm>
            <a:off x="5287616" y="1799780"/>
            <a:ext cx="3279913" cy="2308324"/>
          </a:xfrm>
          <a:prstGeom prst="rect">
            <a:avLst/>
          </a:prstGeom>
          <a:noFill/>
        </p:spPr>
        <p:txBody>
          <a:bodyPr wrap="square" rtlCol="0">
            <a:spAutoFit/>
          </a:bodyPr>
          <a:lstStyle/>
          <a:p>
            <a:pPr marL="285750" indent="-285750">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Trading day total: 1258 days</a:t>
            </a:r>
          </a:p>
          <a:p>
            <a:pPr marL="285750" indent="-285750">
              <a:buSzPct val="50000"/>
              <a:buFont typeface="Wingdings" pitchFamily="2" charset="2"/>
              <a:buChar char="n"/>
            </a:pPr>
            <a:endParaRPr kumimoji="1"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sz="1800" b="1" dirty="0">
                <a:solidFill>
                  <a:srgbClr val="333333"/>
                </a:solidFill>
                <a:effectLst/>
                <a:latin typeface="Times New Roman" panose="02020603050405020304" pitchFamily="18" charset="0"/>
                <a:cs typeface="Times New Roman" panose="02020603050405020304" pitchFamily="18" charset="0"/>
              </a:rPr>
              <a:t>Original Dataset</a:t>
            </a:r>
            <a:r>
              <a:rPr lang="en-US" altLang="zh-CN" sz="1800" dirty="0">
                <a:solidFill>
                  <a:srgbClr val="333333"/>
                </a:solidFill>
                <a:effectLst/>
                <a:latin typeface="Times New Roman" panose="02020603050405020304" pitchFamily="18" charset="0"/>
                <a:cs typeface="Times New Roman" panose="02020603050405020304" pitchFamily="18" charset="0"/>
              </a:rPr>
              <a:t>: {Date, Open, High, Low, Close, Adj Close, </a:t>
            </a:r>
            <a:r>
              <a:rPr lang="en-US" altLang="zh-CN" sz="1800" dirty="0" err="1">
                <a:solidFill>
                  <a:srgbClr val="333333"/>
                </a:solidFill>
                <a:effectLst/>
                <a:latin typeface="Times New Roman" panose="02020603050405020304" pitchFamily="18" charset="0"/>
                <a:cs typeface="Times New Roman" panose="02020603050405020304" pitchFamily="18" charset="0"/>
              </a:rPr>
              <a:t>Volumn</a:t>
            </a:r>
            <a:r>
              <a:rPr lang="en-US" altLang="zh-CN" sz="1800" dirty="0">
                <a:solidFill>
                  <a:srgbClr val="333333"/>
                </a:solidFill>
                <a:effectLst/>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endParaRPr kumimoji="1"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Outlier detection (boxplot) : No outlier</a:t>
            </a:r>
            <a:endParaRPr kumimoji="1" lang="zh-CN" altLang="en-US" sz="1800" dirty="0">
              <a:latin typeface="Times New Roman" panose="02020603050405020304" pitchFamily="18" charset="0"/>
              <a:cs typeface="Times New Roman" panose="02020603050405020304" pitchFamily="18" charset="0"/>
            </a:endParaRPr>
          </a:p>
        </p:txBody>
      </p:sp>
      <p:sp>
        <p:nvSpPr>
          <p:cNvPr id="18" name="矩形: 圆顶角 14">
            <a:extLst>
              <a:ext uri="{FF2B5EF4-FFF2-40B4-BE49-F238E27FC236}">
                <a16:creationId xmlns:a16="http://schemas.microsoft.com/office/drawing/2014/main" id="{57B3141D-0278-7663-FB29-5D70BA516E6A}"/>
              </a:ext>
            </a:extLst>
          </p:cNvPr>
          <p:cNvSpPr/>
          <p:nvPr/>
        </p:nvSpPr>
        <p:spPr>
          <a:xfrm>
            <a:off x="5194990" y="1202354"/>
            <a:ext cx="3372539" cy="429636"/>
          </a:xfrm>
          <a:prstGeom prst="round2SameRect">
            <a:avLst>
              <a:gd name="adj1" fmla="val 19786"/>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Stock_price</a:t>
            </a:r>
            <a:r>
              <a:rPr lang="en-US" altLang="zh-CN" b="1" dirty="0"/>
              <a:t> Data</a:t>
            </a:r>
            <a:endParaRPr lang="zh-CN" altLang="en-US" b="1" dirty="0"/>
          </a:p>
        </p:txBody>
      </p:sp>
      <p:sp>
        <p:nvSpPr>
          <p:cNvPr id="19" name="矩形: 圆角 3">
            <a:extLst>
              <a:ext uri="{FF2B5EF4-FFF2-40B4-BE49-F238E27FC236}">
                <a16:creationId xmlns:a16="http://schemas.microsoft.com/office/drawing/2014/main" id="{A7D72EA7-400D-018D-7B5F-2B98D6A0A530}"/>
              </a:ext>
            </a:extLst>
          </p:cNvPr>
          <p:cNvSpPr/>
          <p:nvPr/>
        </p:nvSpPr>
        <p:spPr>
          <a:xfrm>
            <a:off x="5194991" y="1202354"/>
            <a:ext cx="3372539" cy="3073541"/>
          </a:xfrm>
          <a:prstGeom prst="roundRect">
            <a:avLst>
              <a:gd name="adj" fmla="val 450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0" name="矩形 19">
            <a:extLst>
              <a:ext uri="{FF2B5EF4-FFF2-40B4-BE49-F238E27FC236}">
                <a16:creationId xmlns:a16="http://schemas.microsoft.com/office/drawing/2014/main" id="{7EDEACC5-ABF8-5A6E-ED45-553AD1D6C459}"/>
              </a:ext>
            </a:extLst>
          </p:cNvPr>
          <p:cNvSpPr/>
          <p:nvPr/>
        </p:nvSpPr>
        <p:spPr>
          <a:xfrm>
            <a:off x="1056762" y="4377938"/>
            <a:ext cx="3422635" cy="2484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New Roman" panose="02020603050405020304" pitchFamily="18" charset="0"/>
                <a:cs typeface="Times New Roman" panose="02020603050405020304" pitchFamily="18" charset="0"/>
              </a:rPr>
              <a:t>Boxplot of Open, High,  Low,  Close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059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54093;#8798;#16345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中科院蓝">
      <a:dk1>
        <a:srgbClr val="000000"/>
      </a:dk1>
      <a:lt1>
        <a:srgbClr val="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TotalTime>
  <Words>1661</Words>
  <Application>Microsoft Office PowerPoint</Application>
  <PresentationFormat>全屏显示(16:9)</PresentationFormat>
  <Paragraphs>210</Paragraphs>
  <Slides>29</Slides>
  <Notes>20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Palatino Bold</vt:lpstr>
      <vt:lpstr>Palatino-Roman</vt:lpstr>
      <vt:lpstr>Microsoft YaHei</vt:lpstr>
      <vt:lpstr>Microsoft YaHei</vt:lpstr>
      <vt:lpstr>Arial</vt:lpstr>
      <vt:lpstr>Times</vt:lpstr>
      <vt:lpstr>Times New Roman</vt:lpstr>
      <vt:lpstr>Wingdings</vt:lpstr>
      <vt:lpstr>Simple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王丁睿</dc:creator>
  <cp:lastModifiedBy>丁睿 王</cp:lastModifiedBy>
  <cp:revision>26</cp:revision>
  <dcterms:modified xsi:type="dcterms:W3CDTF">2023-11-15T16:14:44Z</dcterms:modified>
</cp:coreProperties>
</file>