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1"/>
  </p:notesMasterIdLst>
  <p:sldIdLst>
    <p:sldId id="302" r:id="rId3"/>
    <p:sldId id="303" r:id="rId4"/>
    <p:sldId id="256" r:id="rId5"/>
    <p:sldId id="257" r:id="rId6"/>
    <p:sldId id="293" r:id="rId7"/>
    <p:sldId id="297" r:id="rId8"/>
    <p:sldId id="259" r:id="rId9"/>
    <p:sldId id="278" r:id="rId10"/>
    <p:sldId id="271" r:id="rId11"/>
    <p:sldId id="279" r:id="rId12"/>
    <p:sldId id="261" r:id="rId13"/>
    <p:sldId id="262" r:id="rId14"/>
    <p:sldId id="263" r:id="rId15"/>
    <p:sldId id="291" r:id="rId16"/>
    <p:sldId id="280" r:id="rId17"/>
    <p:sldId id="304" r:id="rId18"/>
    <p:sldId id="281" r:id="rId19"/>
    <p:sldId id="285" r:id="rId20"/>
    <p:sldId id="298" r:id="rId21"/>
    <p:sldId id="292" r:id="rId22"/>
    <p:sldId id="286" r:id="rId23"/>
    <p:sldId id="288" r:id="rId24"/>
    <p:sldId id="287" r:id="rId25"/>
    <p:sldId id="300" r:id="rId26"/>
    <p:sldId id="294" r:id="rId27"/>
    <p:sldId id="289" r:id="rId28"/>
    <p:sldId id="301" r:id="rId29"/>
    <p:sldId id="290"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C0AEE4-7AF7-4B1F-9F0F-ADC6FA140192}">
  <a:tblStyle styleId="{F1C0AEE4-7AF7-4B1F-9F0F-ADC6FA140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B0928A-1320-4762-8D6A-F50FD701260B}" styleName="Table_1">
    <a:wholeTbl>
      <a:tcTxStyle b="off" i="off">
        <a:font>
          <a:latin typeface="微软雅黑 Light"/>
          <a:ea typeface="微软雅黑 Light"/>
          <a:cs typeface="微软雅黑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8EE"/>
          </a:solidFill>
        </a:fill>
      </a:tcStyle>
    </a:wholeTbl>
    <a:band1H>
      <a:tcTxStyle/>
      <a:tcStyle>
        <a:tcBdr/>
        <a:fill>
          <a:solidFill>
            <a:srgbClr val="CACEDC"/>
          </a:solidFill>
        </a:fill>
      </a:tcStyle>
    </a:band1H>
    <a:band2H>
      <a:tcTxStyle/>
      <a:tcStyle>
        <a:tcBdr/>
      </a:tcStyle>
    </a:band2H>
    <a:band1V>
      <a:tcTxStyle/>
      <a:tcStyle>
        <a:tcBdr/>
        <a:fill>
          <a:solidFill>
            <a:srgbClr val="CACEDC"/>
          </a:solidFill>
        </a:fill>
      </a:tcStyle>
    </a:band1V>
    <a:band2V>
      <a:tcTxStyle/>
      <a:tcStyle>
        <a:tcBdr/>
      </a:tcStyle>
    </a:band2V>
    <a:lastCol>
      <a:tcTxStyle b="on" i="off">
        <a:font>
          <a:latin typeface="微软雅黑 Light"/>
          <a:ea typeface="微软雅黑 Light"/>
          <a:cs typeface="微软雅黑 Light"/>
        </a:font>
        <a:schemeClr val="lt1"/>
      </a:tcTxStyle>
      <a:tcStyle>
        <a:tcBdr/>
        <a:fill>
          <a:solidFill>
            <a:schemeClr val="accent1"/>
          </a:solidFill>
        </a:fill>
      </a:tcStyle>
    </a:lastCol>
    <a:firstCol>
      <a:tcTxStyle b="on" i="off">
        <a:font>
          <a:latin typeface="微软雅黑 Light"/>
          <a:ea typeface="微软雅黑 Light"/>
          <a:cs typeface="微软雅黑 Light"/>
        </a:font>
        <a:schemeClr val="lt1"/>
      </a:tcTxStyle>
      <a:tcStyle>
        <a:tcBdr/>
        <a:fill>
          <a:solidFill>
            <a:schemeClr val="accent1"/>
          </a:solidFill>
        </a:fill>
      </a:tcStyle>
    </a:firstCol>
    <a:lastRow>
      <a:tcTxStyle b="on" i="off">
        <a:font>
          <a:latin typeface="微软雅黑 Light"/>
          <a:ea typeface="微软雅黑 Light"/>
          <a:cs typeface="微软雅黑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微软雅黑 Light"/>
          <a:ea typeface="微软雅黑 Light"/>
          <a:cs typeface="微软雅黑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35"/>
    <p:restoredTop sz="90268"/>
  </p:normalViewPr>
  <p:slideViewPr>
    <p:cSldViewPr snapToGrid="0">
      <p:cViewPr varScale="1">
        <p:scale>
          <a:sx n="144" d="100"/>
          <a:sy n="144" d="100"/>
        </p:scale>
        <p:origin x="200" y="2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 altLang="zh-CN" dirty="0"/>
              <a:t>Apple is a great company. They build outstanding hard wares and soft wares. Many of us enjoy the convenience of cooperation of iPhones, iPads, Apple Watches and Macs. Then a group called “apple fan” merged. However, some apple fans love apple so much that they even want to buy apple stocks to prove that their love is TRUE love. Just like this guy. I believe he must be a perfect husband if he has been married.</a:t>
            </a:r>
          </a:p>
          <a:p>
            <a:r>
              <a:rPr kumimoji="1" lang="en" altLang="zh-CN" dirty="0"/>
              <a:t>This guy wants to buy stocks but only apple stocks. However, he loves his money too. The last thing he wants to see is seeing apple get defeated by other tech companies just like Google, SUMSANG or HUAWEI. Nevertheless, losing money comes just behind. It is the second last thing he wants to see. So, we are trying to build a model to invest apple and make a profit, or to say, minimize his loss.</a:t>
            </a:r>
            <a:endParaRPr kumimoji="1" lang="zh-CN" altLang="en-US" dirty="0"/>
          </a:p>
        </p:txBody>
      </p:sp>
    </p:spTree>
    <p:extLst>
      <p:ext uri="{BB962C8B-B14F-4D97-AF65-F5344CB8AC3E}">
        <p14:creationId xmlns:p14="http://schemas.microsoft.com/office/powerpoint/2010/main" val="214315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078f9a9d4_6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6078f9a9d4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491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99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It seems that this guy is eager to do something terrible. But for sake of the safety of his wallet, we must do the experiments to prove the efficiency of our model.</a:t>
            </a:r>
            <a:endParaRPr kumimoji="1" lang="zh-CN" altLang="en-US" dirty="0"/>
          </a:p>
        </p:txBody>
      </p:sp>
    </p:spTree>
    <p:extLst>
      <p:ext uri="{BB962C8B-B14F-4D97-AF65-F5344CB8AC3E}">
        <p14:creationId xmlns:p14="http://schemas.microsoft.com/office/powerpoint/2010/main" val="413315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 Train: dev: test = 8:1:1</a:t>
            </a:r>
            <a:endParaRPr dirty="0"/>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846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629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930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ten</a:t>
            </a:r>
            <a:r>
              <a:rPr lang="zh-CN" altLang="en-US" dirty="0"/>
              <a:t> </a:t>
            </a:r>
            <a:r>
              <a:rPr lang="en-US" altLang="zh-CN" dirty="0"/>
              <a:t>to the power of negative four</a:t>
            </a:r>
            <a:endParaRPr dirty="0"/>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57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53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81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78f9a9d4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078f9a9d4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41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78f9a9d4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078f9a9d4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7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078f9a9d4_1_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g26078f9a9d4_1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078f9a9d4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6078f9a9d4_1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dirty="0"/>
              <a:t>So, the first experiment we are going to use pure stock price data, which we called as the base one, compared with two sentimental data.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Or</a:t>
            </a:r>
            <a:r>
              <a:rPr lang="zh-CN" altLang="en-US" dirty="0"/>
              <a:t> </a:t>
            </a:r>
            <a:r>
              <a:rPr lang="en-US" altLang="zh-CN" dirty="0"/>
              <a:t>just the </a:t>
            </a:r>
            <a:r>
              <a:rPr lang="en" dirty="0"/>
              <a:t>garbage.</a:t>
            </a:r>
            <a:endParaRPr dirty="0"/>
          </a:p>
        </p:txBody>
      </p:sp>
      <p:sp>
        <p:nvSpPr>
          <p:cNvPr id="155" name="Google Shape;155;g26078f9a9d4_1_10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extLst>
      <p:ext uri="{BB962C8B-B14F-4D97-AF65-F5344CB8AC3E}">
        <p14:creationId xmlns:p14="http://schemas.microsoft.com/office/powerpoint/2010/main" val="324515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484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dirty="0"/>
              <a:t>we use two different sentimental analysis models, VADER and </a:t>
            </a:r>
            <a:r>
              <a:rPr lang="en" altLang="zh-CN" dirty="0" err="1"/>
              <a:t>FinBERT</a:t>
            </a:r>
            <a:r>
              <a:rPr lang="en" altLang="zh-CN" dirty="0"/>
              <a:t> to evaluate the sentimental score of each tweet. </a:t>
            </a:r>
            <a:endParaRPr dirty="0"/>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20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078f9a9d4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26078f9a9d4_1_1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tLang="zh-CN" dirty="0"/>
              <a:t>VADER is a traditional machine learning method; it is widely used today because it is really fast and resource-saving. </a:t>
            </a:r>
            <a:endParaRPr dirty="0"/>
          </a:p>
        </p:txBody>
      </p:sp>
      <p:sp>
        <p:nvSpPr>
          <p:cNvPr id="196" name="Google Shape;196;g26078f9a9d4_1_1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078f9a9d4_1_16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dirty="0" err="1"/>
              <a:t>FinBERT</a:t>
            </a:r>
            <a:r>
              <a:rPr lang="en" altLang="zh-CN" dirty="0"/>
              <a:t>, it is a pretrained large model. </a:t>
            </a:r>
            <a:r>
              <a:rPr lang="en" dirty="0"/>
              <a:t>It is much slower than VADER, and it costs a lot of computing resources,50h. However, the outcome of </a:t>
            </a:r>
            <a:r>
              <a:rPr lang="en" dirty="0" err="1"/>
              <a:t>FinBERT</a:t>
            </a:r>
            <a:r>
              <a:rPr lang="en" dirty="0"/>
              <a:t> is very marvel.</a:t>
            </a:r>
            <a:endParaRPr dirty="0"/>
          </a:p>
        </p:txBody>
      </p:sp>
      <p:sp>
        <p:nvSpPr>
          <p:cNvPr id="214" name="Google Shape;214;g26078f9a9d4_1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p:nvPr/>
        </p:nvSpPr>
        <p:spPr>
          <a:xfrm>
            <a:off x="133350" y="120551"/>
            <a:ext cx="8877300" cy="4902398"/>
          </a:xfrm>
          <a:prstGeom prst="rect">
            <a:avLst/>
          </a:prstGeom>
          <a:noFill/>
          <a:ln w="2857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Microsoft Yahe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3"/>
        <p:cNvGrpSpPr/>
        <p:nvPr/>
      </p:nvGrpSpPr>
      <p:grpSpPr>
        <a:xfrm>
          <a:off x="0" y="0"/>
          <a:ext cx="0" cy="0"/>
          <a:chOff x="0" y="0"/>
          <a:chExt cx="0" cy="0"/>
        </a:xfrm>
      </p:grpSpPr>
      <p:sp>
        <p:nvSpPr>
          <p:cNvPr id="64" name="Google Shape;64;p15"/>
          <p:cNvSpPr/>
          <p:nvPr/>
        </p:nvSpPr>
        <p:spPr>
          <a:xfrm>
            <a:off x="300596" y="251803"/>
            <a:ext cx="459000" cy="459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b="1">
              <a:solidFill>
                <a:schemeClr val="lt1"/>
              </a:solidFill>
              <a:latin typeface="Microsoft Yahei"/>
              <a:ea typeface="Microsoft Yahei"/>
              <a:cs typeface="Microsoft Yahei"/>
              <a:sym typeface="Microsoft Yahei"/>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74"/>
        <p:cNvGrpSpPr/>
        <p:nvPr/>
      </p:nvGrpSpPr>
      <p:grpSpPr>
        <a:xfrm>
          <a:off x="0" y="0"/>
          <a:ext cx="0" cy="0"/>
          <a:chOff x="0" y="0"/>
          <a:chExt cx="0" cy="0"/>
        </a:xfrm>
      </p:grpSpPr>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icrosoft Yahei"/>
              <a:buNone/>
              <a:defRPr sz="3300" b="0" i="0" u="none" strike="noStrike" cap="none">
                <a:solidFill>
                  <a:schemeClr val="dk1"/>
                </a:solidFill>
                <a:latin typeface="Microsoft Yahei"/>
                <a:ea typeface="Microsoft Yahei"/>
                <a:cs typeface="Microsoft Yahei"/>
                <a:sym typeface="Microsoft Yahe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omermetinn/tweets-about-the-top-companies-from-2015-to-2020"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fanboys reveal their most controversial opinions on Apple products">
            <a:extLst>
              <a:ext uri="{FF2B5EF4-FFF2-40B4-BE49-F238E27FC236}">
                <a16:creationId xmlns:a16="http://schemas.microsoft.com/office/drawing/2014/main" id="{FA2E524E-F4CB-484C-9B4D-5C2775F11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760" y="1996757"/>
            <a:ext cx="2781300" cy="1647825"/>
          </a:xfrm>
          <a:prstGeom prst="rect">
            <a:avLst/>
          </a:prstGeom>
          <a:noFill/>
          <a:extLst>
            <a:ext uri="{909E8E84-426E-40DD-AFC4-6F175D3DCCD1}">
              <a14:hiddenFill xmlns:a14="http://schemas.microsoft.com/office/drawing/2010/main">
                <a:solidFill>
                  <a:srgbClr val="FFFFFF"/>
                </a:solidFill>
              </a14:hiddenFill>
            </a:ext>
          </a:extLst>
        </p:spPr>
      </p:pic>
      <p:sp>
        <p:nvSpPr>
          <p:cNvPr id="4" name="对话气泡: 圆角矩形 3">
            <a:extLst>
              <a:ext uri="{FF2B5EF4-FFF2-40B4-BE49-F238E27FC236}">
                <a16:creationId xmlns:a16="http://schemas.microsoft.com/office/drawing/2014/main" id="{49D108D5-C952-BB49-AFB1-57B368BA0A72}"/>
              </a:ext>
            </a:extLst>
          </p:cNvPr>
          <p:cNvSpPr/>
          <p:nvPr/>
        </p:nvSpPr>
        <p:spPr>
          <a:xfrm>
            <a:off x="5300980" y="203200"/>
            <a:ext cx="1559560" cy="929640"/>
          </a:xfrm>
          <a:prstGeom prst="wedgeRoundRectCallout">
            <a:avLst>
              <a:gd name="adj1" fmla="val 65641"/>
              <a:gd name="adj2" fmla="val 13353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 love Apple!</a:t>
            </a:r>
            <a:endParaRPr lang="zh-CN" altLang="en-US" dirty="0">
              <a:latin typeface="Times New Roman" panose="02020603050405020304" pitchFamily="18" charset="0"/>
              <a:cs typeface="Times New Roman" panose="02020603050405020304" pitchFamily="18" charset="0"/>
            </a:endParaRPr>
          </a:p>
        </p:txBody>
      </p:sp>
      <p:sp>
        <p:nvSpPr>
          <p:cNvPr id="5" name="对话气泡: 圆角矩形 4">
            <a:extLst>
              <a:ext uri="{FF2B5EF4-FFF2-40B4-BE49-F238E27FC236}">
                <a16:creationId xmlns:a16="http://schemas.microsoft.com/office/drawing/2014/main" id="{5786382A-6B9A-4448-9AD6-D91730559D16}"/>
              </a:ext>
            </a:extLst>
          </p:cNvPr>
          <p:cNvSpPr/>
          <p:nvPr/>
        </p:nvSpPr>
        <p:spPr>
          <a:xfrm>
            <a:off x="1805940" y="833120"/>
            <a:ext cx="3162300" cy="1239520"/>
          </a:xfrm>
          <a:prstGeom prst="wedgeRoundRectCallout">
            <a:avLst>
              <a:gd name="adj1" fmla="val 83082"/>
              <a:gd name="adj2" fmla="val 5648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They build Macs, iPhones and iPads, I can’t breathe without Apple products!</a:t>
            </a:r>
            <a:endParaRPr lang="zh-CN" altLang="en-US" dirty="0">
              <a:latin typeface="Times New Roman" panose="02020603050405020304" pitchFamily="18" charset="0"/>
              <a:cs typeface="Times New Roman" panose="02020603050405020304" pitchFamily="18" charset="0"/>
            </a:endParaRPr>
          </a:p>
        </p:txBody>
      </p:sp>
      <p:sp>
        <p:nvSpPr>
          <p:cNvPr id="6" name="对话气泡: 圆角矩形 5">
            <a:extLst>
              <a:ext uri="{FF2B5EF4-FFF2-40B4-BE49-F238E27FC236}">
                <a16:creationId xmlns:a16="http://schemas.microsoft.com/office/drawing/2014/main" id="{F475A4B6-0CCE-F54B-A0D9-1A72A4FD3948}"/>
              </a:ext>
            </a:extLst>
          </p:cNvPr>
          <p:cNvSpPr/>
          <p:nvPr/>
        </p:nvSpPr>
        <p:spPr>
          <a:xfrm>
            <a:off x="1125220" y="2405062"/>
            <a:ext cx="3162300" cy="830898"/>
          </a:xfrm>
          <a:prstGeom prst="wedgeRoundRectCallout">
            <a:avLst>
              <a:gd name="adj1" fmla="val 102520"/>
              <a:gd name="adj2" fmla="val -3449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 am going to buy AAPL stocks to support them!</a:t>
            </a:r>
            <a:endParaRPr lang="zh-CN" altLang="en-US" dirty="0">
              <a:latin typeface="Times New Roman" panose="02020603050405020304" pitchFamily="18" charset="0"/>
              <a:cs typeface="Times New Roman" panose="02020603050405020304" pitchFamily="18" charset="0"/>
            </a:endParaRPr>
          </a:p>
        </p:txBody>
      </p:sp>
      <p:sp>
        <p:nvSpPr>
          <p:cNvPr id="7" name="对话气泡: 圆角矩形 6">
            <a:extLst>
              <a:ext uri="{FF2B5EF4-FFF2-40B4-BE49-F238E27FC236}">
                <a16:creationId xmlns:a16="http://schemas.microsoft.com/office/drawing/2014/main" id="{1837F049-4DE7-A647-8926-0EEC85CC35CF}"/>
              </a:ext>
            </a:extLst>
          </p:cNvPr>
          <p:cNvSpPr/>
          <p:nvPr/>
        </p:nvSpPr>
        <p:spPr>
          <a:xfrm>
            <a:off x="1328420" y="3363277"/>
            <a:ext cx="3162300" cy="1647825"/>
          </a:xfrm>
          <a:prstGeom prst="wedgeRoundRectCallout">
            <a:avLst>
              <a:gd name="adj1" fmla="val 94488"/>
              <a:gd name="adj2" fmla="val -7124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BUT I DO NOT WANT TO LOSE MONEY FOR MY LOVE </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0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1F64D6AD-9E0F-414C-B68F-D07321B015A4}"/>
              </a:ext>
            </a:extLst>
          </p:cNvPr>
          <p:cNvSpPr/>
          <p:nvPr/>
        </p:nvSpPr>
        <p:spPr>
          <a:xfrm>
            <a:off x="6587490" y="3877150"/>
            <a:ext cx="1767840" cy="506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 guy who is a crazy apple fan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77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10</a:t>
            </a:fld>
            <a:endParaRPr/>
          </a:p>
        </p:txBody>
      </p:sp>
      <p:sp>
        <p:nvSpPr>
          <p:cNvPr id="3" name="文本框 2">
            <a:extLst>
              <a:ext uri="{FF2B5EF4-FFF2-40B4-BE49-F238E27FC236}">
                <a16:creationId xmlns:a16="http://schemas.microsoft.com/office/drawing/2014/main" id="{0FF815E5-B444-7635-3AB7-B8FE4252B488}"/>
              </a:ext>
            </a:extLst>
          </p:cNvPr>
          <p:cNvSpPr txBox="1"/>
          <p:nvPr/>
        </p:nvSpPr>
        <p:spPr>
          <a:xfrm>
            <a:off x="757699" y="1100789"/>
            <a:ext cx="8746434" cy="1877437"/>
          </a:xfrm>
          <a:prstGeom prst="rect">
            <a:avLst/>
          </a:prstGeom>
          <a:noFill/>
        </p:spPr>
        <p:txBody>
          <a:bodyPr wrap="square">
            <a:spAutoFit/>
          </a:bodyPr>
          <a:lstStyle/>
          <a:p>
            <a:pPr marL="342900" indent="-342900">
              <a:buSzPct val="50000"/>
              <a:buFont typeface="Wingdings" pitchFamily="2" charset="2"/>
              <a:buChar char="u"/>
            </a:pP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Feature construction</a:t>
            </a:r>
            <a:endPar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endParaRPr>
          </a:p>
          <a:p>
            <a:pPr>
              <a:buSzPct val="50000"/>
            </a:pPr>
            <a:endPar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endParaRPr>
          </a:p>
          <a:p>
            <a:pPr>
              <a:buSzPct val="50000"/>
            </a:pPr>
            <a:r>
              <a:rPr lang="en-US" altLang="zh-CN" sz="20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Sentiment Analysis:  </a:t>
            </a:r>
            <a:endParaRPr lang="en-US" altLang="zh-CN"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buSzPct val="50000"/>
            </a:pPr>
            <a:r>
              <a:rPr lang="en-US" altLang="zh-CN"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FinBert-sentiment</a:t>
            </a:r>
            <a:endParaRPr lang="en-US" altLang="zh-CN"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buSzPct val="50000"/>
            </a:pPr>
            <a:r>
              <a:rPr lang="en-US" altLang="zh-CN"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Vader-sentiment </a:t>
            </a:r>
            <a:endParaRPr lang="zh-CN" altLang="en-US" sz="20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buSzPct val="50000"/>
            </a:pPr>
            <a:endPar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Google Shape;177;p28">
            <a:extLst>
              <a:ext uri="{FF2B5EF4-FFF2-40B4-BE49-F238E27FC236}">
                <a16:creationId xmlns:a16="http://schemas.microsoft.com/office/drawing/2014/main" id="{6F2B7048-3BCB-74AE-8C51-E43FB88BA497}"/>
              </a:ext>
            </a:extLst>
          </p:cNvPr>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421536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11</a:t>
            </a:fld>
            <a:endParaRPr/>
          </a:p>
        </p:txBody>
      </p:sp>
      <p:cxnSp>
        <p:nvCxnSpPr>
          <p:cNvPr id="199" name="Google Shape;199;p30"/>
          <p:cNvCxnSpPr/>
          <p:nvPr/>
        </p:nvCxnSpPr>
        <p:spPr>
          <a:xfrm>
            <a:off x="2006808" y="472599"/>
            <a:ext cx="6318354" cy="0"/>
          </a:xfrm>
          <a:prstGeom prst="straightConnector1">
            <a:avLst/>
          </a:prstGeom>
          <a:noFill/>
          <a:ln w="9525" cap="flat" cmpd="sng">
            <a:solidFill>
              <a:schemeClr val="accent1"/>
            </a:solidFill>
            <a:prstDash val="solid"/>
            <a:miter lim="800000"/>
            <a:headEnd type="none" w="sm" len="sm"/>
            <a:tailEnd type="none" w="sm" len="sm"/>
          </a:ln>
        </p:spPr>
      </p:cxnSp>
      <p:sp>
        <p:nvSpPr>
          <p:cNvPr id="200" name="Google Shape;200;p30"/>
          <p:cNvSpPr txBox="1"/>
          <p:nvPr/>
        </p:nvSpPr>
        <p:spPr>
          <a:xfrm>
            <a:off x="919564" y="308179"/>
            <a:ext cx="1087243"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VADER</a:t>
            </a:r>
            <a:endParaRPr sz="1800" b="1" dirty="0">
              <a:solidFill>
                <a:schemeClr val="dk1"/>
              </a:solidFill>
              <a:latin typeface="Microsoft Yahei"/>
              <a:ea typeface="Microsoft Yahei"/>
              <a:cs typeface="Microsoft Yahei"/>
              <a:sym typeface="Microsoft Yahei"/>
            </a:endParaRPr>
          </a:p>
        </p:txBody>
      </p:sp>
      <p:sp>
        <p:nvSpPr>
          <p:cNvPr id="201" name="Google Shape;201;p30"/>
          <p:cNvSpPr txBox="1"/>
          <p:nvPr/>
        </p:nvSpPr>
        <p:spPr>
          <a:xfrm>
            <a:off x="283312" y="308179"/>
            <a:ext cx="48835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207" name="Google Shape;207;p30"/>
          <p:cNvSpPr/>
          <p:nvPr/>
        </p:nvSpPr>
        <p:spPr>
          <a:xfrm>
            <a:off x="1000594" y="868053"/>
            <a:ext cx="7594391" cy="27699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zh-CN" sz="1400" dirty="0">
                <a:solidFill>
                  <a:srgbClr val="0C4994"/>
                </a:solidFill>
                <a:latin typeface="Microsoft Yahei"/>
                <a:ea typeface="Microsoft Yahei"/>
                <a:cs typeface="Microsoft Yahei"/>
                <a:sym typeface="Microsoft Yahei"/>
              </a:rPr>
              <a:t>VADER is a text </a:t>
            </a:r>
            <a:r>
              <a:rPr lang="zh-CN" sz="1400" dirty="0">
                <a:solidFill>
                  <a:srgbClr val="FF0000"/>
                </a:solidFill>
                <a:latin typeface="Microsoft Yahei"/>
                <a:ea typeface="Microsoft Yahei"/>
                <a:cs typeface="Microsoft Yahei"/>
                <a:sym typeface="Microsoft Yahei"/>
              </a:rPr>
              <a:t>sentiment analysis </a:t>
            </a:r>
            <a:r>
              <a:rPr lang="zh-CN" sz="1400" dirty="0">
                <a:solidFill>
                  <a:srgbClr val="0C4994"/>
                </a:solidFill>
                <a:latin typeface="Microsoft Yahei"/>
                <a:ea typeface="Microsoft Yahei"/>
                <a:cs typeface="Microsoft Yahei"/>
                <a:sym typeface="Microsoft Yahei"/>
              </a:rPr>
              <a:t>method based on thesaurus and grammar rules. </a:t>
            </a:r>
            <a:endParaRPr sz="1100" dirty="0"/>
          </a:p>
        </p:txBody>
      </p:sp>
      <p:pic>
        <p:nvPicPr>
          <p:cNvPr id="211" name="Google Shape;211;p30"/>
          <p:cNvPicPr preferRelativeResize="0"/>
          <p:nvPr/>
        </p:nvPicPr>
        <p:blipFill rotWithShape="1">
          <a:blip r:embed="rId3">
            <a:alphaModFix/>
          </a:blip>
          <a:srcRect/>
          <a:stretch/>
        </p:blipFill>
        <p:spPr>
          <a:xfrm>
            <a:off x="2243470" y="1233377"/>
            <a:ext cx="4561367" cy="38077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12</a:t>
            </a:fld>
            <a:endParaRPr/>
          </a:p>
        </p:txBody>
      </p:sp>
      <p:cxnSp>
        <p:nvCxnSpPr>
          <p:cNvPr id="217" name="Google Shape;217;p31"/>
          <p:cNvCxnSpPr/>
          <p:nvPr/>
        </p:nvCxnSpPr>
        <p:spPr>
          <a:xfrm>
            <a:off x="2152962" y="472599"/>
            <a:ext cx="6082259" cy="0"/>
          </a:xfrm>
          <a:prstGeom prst="straightConnector1">
            <a:avLst/>
          </a:prstGeom>
          <a:noFill/>
          <a:ln w="9525" cap="flat" cmpd="sng">
            <a:solidFill>
              <a:schemeClr val="accent1"/>
            </a:solidFill>
            <a:prstDash val="solid"/>
            <a:miter lim="800000"/>
            <a:headEnd type="none" w="sm" len="sm"/>
            <a:tailEnd type="none" w="sm" len="sm"/>
          </a:ln>
        </p:spPr>
      </p:cxnSp>
      <p:sp>
        <p:nvSpPr>
          <p:cNvPr id="218" name="Google Shape;218;p31"/>
          <p:cNvSpPr txBox="1"/>
          <p:nvPr/>
        </p:nvSpPr>
        <p:spPr>
          <a:xfrm>
            <a:off x="924908" y="304571"/>
            <a:ext cx="107481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FinBERT</a:t>
            </a:r>
            <a:endParaRPr sz="1100" dirty="0"/>
          </a:p>
        </p:txBody>
      </p:sp>
      <p:sp>
        <p:nvSpPr>
          <p:cNvPr id="219" name="Google Shape;219;p31"/>
          <p:cNvSpPr txBox="1"/>
          <p:nvPr/>
        </p:nvSpPr>
        <p:spPr>
          <a:xfrm>
            <a:off x="283312" y="308179"/>
            <a:ext cx="48835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pic>
        <p:nvPicPr>
          <p:cNvPr id="220" name="Google Shape;220;p31"/>
          <p:cNvPicPr preferRelativeResize="0"/>
          <p:nvPr/>
        </p:nvPicPr>
        <p:blipFill rotWithShape="1">
          <a:blip r:embed="rId3">
            <a:alphaModFix/>
          </a:blip>
          <a:srcRect/>
          <a:stretch/>
        </p:blipFill>
        <p:spPr>
          <a:xfrm>
            <a:off x="977033" y="1175289"/>
            <a:ext cx="7258188" cy="3823714"/>
          </a:xfrm>
          <a:prstGeom prst="rect">
            <a:avLst/>
          </a:prstGeom>
          <a:noFill/>
          <a:ln>
            <a:noFill/>
          </a:ln>
        </p:spPr>
      </p:pic>
      <p:sp>
        <p:nvSpPr>
          <p:cNvPr id="221" name="Google Shape;221;p31"/>
          <p:cNvSpPr/>
          <p:nvPr/>
        </p:nvSpPr>
        <p:spPr>
          <a:xfrm>
            <a:off x="1366418" y="921616"/>
            <a:ext cx="5602496"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zh-CN" sz="1800" dirty="0">
                <a:solidFill>
                  <a:srgbClr val="0C4994"/>
                </a:solidFill>
                <a:latin typeface="Microsoft Yahei"/>
                <a:ea typeface="Microsoft Yahei"/>
                <a:cs typeface="Microsoft Yahei"/>
                <a:sym typeface="Microsoft Yahei"/>
              </a:rPr>
              <a:t>Typical "pre-training" + "fine-tuning" architecture</a:t>
            </a:r>
            <a:endParaRPr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sldNum" idx="12"/>
          </p:nvPr>
        </p:nvSpPr>
        <p:spPr>
          <a:xfrm>
            <a:off x="67246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13</a:t>
            </a:fld>
            <a:endParaRPr/>
          </a:p>
        </p:txBody>
      </p:sp>
      <p:cxnSp>
        <p:nvCxnSpPr>
          <p:cNvPr id="227" name="Google Shape;227;p32"/>
          <p:cNvCxnSpPr>
            <a:stCxn id="228" idx="3"/>
          </p:cNvCxnSpPr>
          <p:nvPr/>
        </p:nvCxnSpPr>
        <p:spPr>
          <a:xfrm rot="10800000" flipH="1">
            <a:off x="3486590" y="472575"/>
            <a:ext cx="4748700" cy="5100"/>
          </a:xfrm>
          <a:prstGeom prst="straightConnector1">
            <a:avLst/>
          </a:prstGeom>
          <a:noFill/>
          <a:ln w="9525" cap="flat" cmpd="sng">
            <a:solidFill>
              <a:schemeClr val="accent1"/>
            </a:solidFill>
            <a:prstDash val="solid"/>
            <a:miter lim="800000"/>
            <a:headEnd type="none" w="sm" len="sm"/>
            <a:tailEnd type="none" w="sm" len="sm"/>
          </a:ln>
        </p:spPr>
      </p:cxnSp>
      <p:sp>
        <p:nvSpPr>
          <p:cNvPr id="228" name="Google Shape;228;p32"/>
          <p:cNvSpPr txBox="1"/>
          <p:nvPr/>
        </p:nvSpPr>
        <p:spPr>
          <a:xfrm>
            <a:off x="924890" y="304575"/>
            <a:ext cx="2561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Sentiment Analysis</a:t>
            </a:r>
            <a:endParaRPr sz="1100"/>
          </a:p>
        </p:txBody>
      </p:sp>
      <p:sp>
        <p:nvSpPr>
          <p:cNvPr id="229" name="Google Shape;229;p32"/>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pic>
        <p:nvPicPr>
          <p:cNvPr id="8" name="Google Shape;239;p33">
            <a:extLst>
              <a:ext uri="{FF2B5EF4-FFF2-40B4-BE49-F238E27FC236}">
                <a16:creationId xmlns:a16="http://schemas.microsoft.com/office/drawing/2014/main" id="{6DCAFA5D-26E5-8D40-BB2A-9E91A5EF4C50}"/>
              </a:ext>
            </a:extLst>
          </p:cNvPr>
          <p:cNvPicPr preferRelativeResize="0"/>
          <p:nvPr/>
        </p:nvPicPr>
        <p:blipFill>
          <a:blip r:embed="rId3">
            <a:alphaModFix/>
          </a:blip>
          <a:stretch>
            <a:fillRect/>
          </a:stretch>
        </p:blipFill>
        <p:spPr>
          <a:xfrm>
            <a:off x="627373" y="1019121"/>
            <a:ext cx="4784006" cy="1990148"/>
          </a:xfrm>
          <a:prstGeom prst="rect">
            <a:avLst/>
          </a:prstGeom>
          <a:noFill/>
          <a:ln>
            <a:noFill/>
          </a:ln>
        </p:spPr>
      </p:pic>
      <p:sp>
        <p:nvSpPr>
          <p:cNvPr id="9" name="Google Shape;241;p33">
            <a:extLst>
              <a:ext uri="{FF2B5EF4-FFF2-40B4-BE49-F238E27FC236}">
                <a16:creationId xmlns:a16="http://schemas.microsoft.com/office/drawing/2014/main" id="{7E909C6E-4E20-3E4C-8B55-9CDE7B3F70F4}"/>
              </a:ext>
            </a:extLst>
          </p:cNvPr>
          <p:cNvSpPr txBox="1"/>
          <p:nvPr/>
        </p:nvSpPr>
        <p:spPr>
          <a:xfrm>
            <a:off x="2215881" y="3140088"/>
            <a:ext cx="1992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dirty="0">
                <a:solidFill>
                  <a:schemeClr val="dk1"/>
                </a:solidFill>
                <a:latin typeface="Times New Roman" panose="02020603050405020304" pitchFamily="18" charset="0"/>
                <a:cs typeface="Times New Roman" panose="02020603050405020304" pitchFamily="18" charset="0"/>
              </a:rPr>
              <a:t>Vader’s Result</a:t>
            </a:r>
            <a:endParaRPr sz="1600" dirty="0">
              <a:solidFill>
                <a:schemeClr val="dk1"/>
              </a:solidFill>
              <a:latin typeface="Times New Roman" panose="02020603050405020304" pitchFamily="18" charset="0"/>
              <a:cs typeface="Times New Roman" panose="02020603050405020304" pitchFamily="18" charset="0"/>
            </a:endParaRPr>
          </a:p>
        </p:txBody>
      </p:sp>
      <p:sp>
        <p:nvSpPr>
          <p:cNvPr id="10" name="Google Shape;242;p33">
            <a:extLst>
              <a:ext uri="{FF2B5EF4-FFF2-40B4-BE49-F238E27FC236}">
                <a16:creationId xmlns:a16="http://schemas.microsoft.com/office/drawing/2014/main" id="{2354F0B7-4A69-5C46-A449-9654F94B2BD2}"/>
              </a:ext>
            </a:extLst>
          </p:cNvPr>
          <p:cNvSpPr txBox="1"/>
          <p:nvPr/>
        </p:nvSpPr>
        <p:spPr>
          <a:xfrm>
            <a:off x="6353048" y="4300913"/>
            <a:ext cx="2333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dirty="0">
                <a:solidFill>
                  <a:schemeClr val="dk1"/>
                </a:solidFill>
                <a:latin typeface="Times New Roman" panose="02020603050405020304" pitchFamily="18" charset="0"/>
                <a:cs typeface="Times New Roman" panose="02020603050405020304" pitchFamily="18" charset="0"/>
              </a:rPr>
              <a:t>FinBERT’s Result</a:t>
            </a:r>
            <a:endParaRPr sz="1600" dirty="0">
              <a:solidFill>
                <a:schemeClr val="dk1"/>
              </a:solidFill>
              <a:latin typeface="Times New Roman" panose="02020603050405020304" pitchFamily="18" charset="0"/>
              <a:cs typeface="Times New Roman" panose="02020603050405020304" pitchFamily="18" charset="0"/>
            </a:endParaRPr>
          </a:p>
        </p:txBody>
      </p:sp>
      <p:pic>
        <p:nvPicPr>
          <p:cNvPr id="11" name="Google Shape;240;p33">
            <a:extLst>
              <a:ext uri="{FF2B5EF4-FFF2-40B4-BE49-F238E27FC236}">
                <a16:creationId xmlns:a16="http://schemas.microsoft.com/office/drawing/2014/main" id="{CB139539-A2A2-0F4D-A0BD-2878047B5A00}"/>
              </a:ext>
            </a:extLst>
          </p:cNvPr>
          <p:cNvPicPr preferRelativeResize="0"/>
          <p:nvPr/>
        </p:nvPicPr>
        <p:blipFill>
          <a:blip r:embed="rId4">
            <a:alphaModFix/>
          </a:blip>
          <a:stretch>
            <a:fillRect/>
          </a:stretch>
        </p:blipFill>
        <p:spPr>
          <a:xfrm>
            <a:off x="5697298" y="908776"/>
            <a:ext cx="2676925" cy="3318200"/>
          </a:xfrm>
          <a:prstGeom prst="rect">
            <a:avLst/>
          </a:prstGeom>
          <a:noFill/>
          <a:ln>
            <a:noFill/>
          </a:ln>
        </p:spPr>
      </p:pic>
      <p:sp>
        <p:nvSpPr>
          <p:cNvPr id="3" name="矩形 2">
            <a:extLst>
              <a:ext uri="{FF2B5EF4-FFF2-40B4-BE49-F238E27FC236}">
                <a16:creationId xmlns:a16="http://schemas.microsoft.com/office/drawing/2014/main" id="{558657F4-E999-3748-BDB0-D7BA268C0025}"/>
              </a:ext>
            </a:extLst>
          </p:cNvPr>
          <p:cNvSpPr/>
          <p:nvPr/>
        </p:nvSpPr>
        <p:spPr>
          <a:xfrm>
            <a:off x="1626499" y="922492"/>
            <a:ext cx="736375" cy="22175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p:cNvCxnSpPr>
          <p:nvPr/>
        </p:nvCxnSpPr>
        <p:spPr>
          <a:xfrm flipV="1">
            <a:off x="3463391" y="481304"/>
            <a:ext cx="5057871" cy="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14</a:t>
            </a:fld>
            <a:endParaRPr/>
          </a:p>
        </p:txBody>
      </p:sp>
      <p:sp>
        <p:nvSpPr>
          <p:cNvPr id="5" name="文本框 4">
            <a:extLst>
              <a:ext uri="{FF2B5EF4-FFF2-40B4-BE49-F238E27FC236}">
                <a16:creationId xmlns:a16="http://schemas.microsoft.com/office/drawing/2014/main" id="{89BD9E6D-7AF3-FB02-CDF5-7706CB618B75}"/>
              </a:ext>
            </a:extLst>
          </p:cNvPr>
          <p:cNvSpPr txBox="1"/>
          <p:nvPr/>
        </p:nvSpPr>
        <p:spPr>
          <a:xfrm>
            <a:off x="387307" y="999192"/>
            <a:ext cx="6997148" cy="400110"/>
          </a:xfrm>
          <a:prstGeom prst="rect">
            <a:avLst/>
          </a:prstGeom>
          <a:noFill/>
        </p:spPr>
        <p:txBody>
          <a:bodyPr wrap="square">
            <a:spAutoFit/>
          </a:bodyPr>
          <a:lstStyle/>
          <a:p>
            <a:pPr marL="342900" indent="-342900">
              <a:buSzPct val="50000"/>
              <a:buFont typeface="Wingdings" pitchFamily="2" charset="2"/>
              <a:buChar char="u"/>
            </a:pP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Feature extraction</a:t>
            </a:r>
          </a:p>
        </p:txBody>
      </p:sp>
      <p:sp>
        <p:nvSpPr>
          <p:cNvPr id="7" name="文本框 6">
            <a:extLst>
              <a:ext uri="{FF2B5EF4-FFF2-40B4-BE49-F238E27FC236}">
                <a16:creationId xmlns:a16="http://schemas.microsoft.com/office/drawing/2014/main" id="{8F0A94DB-D04B-DFC9-533F-45F1DBABA94C}"/>
              </a:ext>
            </a:extLst>
          </p:cNvPr>
          <p:cNvSpPr txBox="1"/>
          <p:nvPr/>
        </p:nvSpPr>
        <p:spPr>
          <a:xfrm>
            <a:off x="757699" y="1577843"/>
            <a:ext cx="7763563" cy="3262432"/>
          </a:xfrm>
          <a:prstGeom prst="rect">
            <a:avLst/>
          </a:prstGeom>
          <a:noFill/>
        </p:spPr>
        <p:txBody>
          <a:bodyPr wrap="square">
            <a:spAutoFit/>
          </a:bodyPr>
          <a:lstStyle/>
          <a:p>
            <a:r>
              <a:rPr lang="zh-CN" altLang="en-US" sz="20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ewma_close_price</a:t>
            </a:r>
            <a:endParaRPr lang="en-US" altLang="zh-CN" sz="20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zh-CN" altLang="en-US" sz="18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In order to predict closing prices more accurately, a new variable </a:t>
            </a:r>
            <a:r>
              <a:rPr lang="zh-CN" altLang="en-US" sz="1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mean moving average</a:t>
            </a:r>
            <a:r>
              <a:rPr lang="zh-CN" altLang="en-US" sz="18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derived from existing variables is introduced. The index weighted moving average takes into account closing prices </a:t>
            </a:r>
            <a:r>
              <a:rPr lang="zh-CN" altLang="en-US" sz="1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on 3, 7, 14 and 30 days</a:t>
            </a:r>
            <a:r>
              <a:rPr lang="zh-CN" altLang="en-US" sz="18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The intuition behind the use of four different ewma values is to </a:t>
            </a:r>
            <a:r>
              <a:rPr lang="zh-CN" altLang="en-US" sz="1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cover long-term changes in stock prices.</a:t>
            </a:r>
            <a:endParaRPr lang="en-US" altLang="zh-CN" sz="1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altLang="zh-CN" sz="18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zh-CN" altLang="en-US" sz="20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close_price</a:t>
            </a:r>
            <a:r>
              <a:rPr lang="en-US" altLang="zh-CN" sz="20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_shifted</a:t>
            </a:r>
          </a:p>
          <a:p>
            <a:r>
              <a:rPr lang="en" altLang="zh-CN" sz="18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the close price of the next day </a:t>
            </a:r>
            <a:endParaRPr lang="en-US" altLang="zh-CN" sz="18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altLang="zh-CN" sz="1800"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altLang="zh-CN" sz="16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Google Shape;177;p28">
            <a:extLst>
              <a:ext uri="{FF2B5EF4-FFF2-40B4-BE49-F238E27FC236}">
                <a16:creationId xmlns:a16="http://schemas.microsoft.com/office/drawing/2014/main" id="{6F2B7048-3BCB-74AE-8C51-E43FB88BA497}"/>
              </a:ext>
            </a:extLst>
          </p:cNvPr>
          <p:cNvSpPr txBox="1"/>
          <p:nvPr/>
        </p:nvSpPr>
        <p:spPr>
          <a:xfrm>
            <a:off x="81865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60888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a:stCxn id="177" idx="3"/>
          </p:cNvCxnSpPr>
          <p:nvPr/>
        </p:nvCxnSpPr>
        <p:spPr>
          <a:xfrm>
            <a:off x="3463391" y="481304"/>
            <a:ext cx="5372119" cy="0"/>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15</a:t>
            </a:fld>
            <a:endParaRPr/>
          </a:p>
        </p:txBody>
      </p:sp>
      <p:sp>
        <p:nvSpPr>
          <p:cNvPr id="12" name="文本框 11">
            <a:extLst>
              <a:ext uri="{FF2B5EF4-FFF2-40B4-BE49-F238E27FC236}">
                <a16:creationId xmlns:a16="http://schemas.microsoft.com/office/drawing/2014/main" id="{6ED9807A-7F71-4E73-843A-191088DD0FFC}"/>
              </a:ext>
            </a:extLst>
          </p:cNvPr>
          <p:cNvSpPr txBox="1"/>
          <p:nvPr/>
        </p:nvSpPr>
        <p:spPr>
          <a:xfrm>
            <a:off x="308489" y="1038806"/>
            <a:ext cx="8527021" cy="461665"/>
          </a:xfrm>
          <a:prstGeom prst="rect">
            <a:avLst/>
          </a:prstGeom>
          <a:noFill/>
        </p:spPr>
        <p:txBody>
          <a:bodyPr wrap="square">
            <a:spAutoFit/>
          </a:bodyPr>
          <a:lstStyle/>
          <a:p>
            <a:pPr marL="342900" indent="-342900">
              <a:buSzPct val="50000"/>
              <a:buFont typeface="Wingdings" pitchFamily="2" charset="2"/>
              <a:buChar char="u"/>
            </a:pPr>
            <a:r>
              <a:rPr lang="en-US" altLang="zh-CN" sz="2400" dirty="0">
                <a:latin typeface="Times New Roman" panose="02020603050405020304" pitchFamily="18" charset="0"/>
                <a:ea typeface="Microsoft YaHei" panose="020B0503020204020204" pitchFamily="34" charset="-122"/>
                <a:cs typeface="Times New Roman" panose="02020603050405020304" pitchFamily="18" charset="0"/>
              </a:rPr>
              <a:t>Feature selection</a:t>
            </a:r>
          </a:p>
        </p:txBody>
      </p:sp>
      <p:grpSp>
        <p:nvGrpSpPr>
          <p:cNvPr id="9" name="组合 8">
            <a:extLst>
              <a:ext uri="{FF2B5EF4-FFF2-40B4-BE49-F238E27FC236}">
                <a16:creationId xmlns:a16="http://schemas.microsoft.com/office/drawing/2014/main" id="{A9EB48D4-D240-4475-9FAF-AD89DBD227B4}"/>
              </a:ext>
            </a:extLst>
          </p:cNvPr>
          <p:cNvGrpSpPr/>
          <p:nvPr/>
        </p:nvGrpSpPr>
        <p:grpSpPr>
          <a:xfrm>
            <a:off x="489815" y="1866898"/>
            <a:ext cx="8164370" cy="589663"/>
            <a:chOff x="972884" y="1942461"/>
            <a:chExt cx="8164370" cy="589663"/>
          </a:xfrm>
        </p:grpSpPr>
        <p:cxnSp>
          <p:nvCxnSpPr>
            <p:cNvPr id="15" name="直线箭头连接符 14">
              <a:extLst>
                <a:ext uri="{FF2B5EF4-FFF2-40B4-BE49-F238E27FC236}">
                  <a16:creationId xmlns:a16="http://schemas.microsoft.com/office/drawing/2014/main" id="{6F49AAA4-1825-D10F-4A7E-9FD8B9DC3715}"/>
                </a:ext>
              </a:extLst>
            </p:cNvPr>
            <p:cNvCxnSpPr>
              <a:cxnSpLocks/>
            </p:cNvCxnSpPr>
            <p:nvPr/>
          </p:nvCxnSpPr>
          <p:spPr>
            <a:xfrm>
              <a:off x="2948105" y="2379277"/>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846EA5F-2357-464C-987A-CB1814B5B4D4}"/>
                </a:ext>
              </a:extLst>
            </p:cNvPr>
            <p:cNvSpPr txBox="1"/>
            <p:nvPr/>
          </p:nvSpPr>
          <p:spPr>
            <a:xfrm>
              <a:off x="972884" y="2224347"/>
              <a:ext cx="1975221"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Sentiment for each tweet</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33A0C14-1D11-4E4A-8011-C86260FAA83A}"/>
                </a:ext>
              </a:extLst>
            </p:cNvPr>
            <p:cNvSpPr txBox="1"/>
            <p:nvPr/>
          </p:nvSpPr>
          <p:spPr>
            <a:xfrm>
              <a:off x="3271171" y="2201464"/>
              <a:ext cx="1845377"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Sentiment for each day</a:t>
              </a:r>
              <a:endParaRPr lang="zh-CN" altLang="en-US" dirty="0">
                <a:latin typeface="Times New Roman" panose="02020603050405020304" pitchFamily="18" charset="0"/>
                <a:cs typeface="Times New Roman" panose="02020603050405020304" pitchFamily="18" charset="0"/>
              </a:endParaRPr>
            </a:p>
          </p:txBody>
        </p:sp>
        <p:sp>
          <p:nvSpPr>
            <p:cNvPr id="14" name="文本框 2">
              <a:extLst>
                <a:ext uri="{FF2B5EF4-FFF2-40B4-BE49-F238E27FC236}">
                  <a16:creationId xmlns:a16="http://schemas.microsoft.com/office/drawing/2014/main" id="{E846EA5F-2357-464C-987A-CB1814B5B4D4}"/>
                </a:ext>
              </a:extLst>
            </p:cNvPr>
            <p:cNvSpPr txBox="1"/>
            <p:nvPr/>
          </p:nvSpPr>
          <p:spPr>
            <a:xfrm>
              <a:off x="6620617" y="2210409"/>
              <a:ext cx="1656223"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Drop about 100 data</a:t>
              </a:r>
              <a:endParaRPr lang="zh-CN" altLang="en-US" dirty="0">
                <a:latin typeface="Times New Roman" panose="02020603050405020304" pitchFamily="18" charset="0"/>
                <a:cs typeface="Times New Roman" panose="02020603050405020304" pitchFamily="18" charset="0"/>
              </a:endParaRPr>
            </a:p>
          </p:txBody>
        </p:sp>
        <p:sp>
          <p:nvSpPr>
            <p:cNvPr id="16" name="文本框 2">
              <a:extLst>
                <a:ext uri="{FF2B5EF4-FFF2-40B4-BE49-F238E27FC236}">
                  <a16:creationId xmlns:a16="http://schemas.microsoft.com/office/drawing/2014/main" id="{5E887162-EDAB-4F4D-8E64-09DC26FFAF05}"/>
                </a:ext>
              </a:extLst>
            </p:cNvPr>
            <p:cNvSpPr txBox="1"/>
            <p:nvPr/>
          </p:nvSpPr>
          <p:spPr>
            <a:xfrm>
              <a:off x="8648018" y="2218134"/>
              <a:ext cx="489236"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X,Y</a:t>
              </a:r>
              <a:endParaRPr lang="zh-CN" altLang="en-US" dirty="0">
                <a:latin typeface="Times New Roman" panose="02020603050405020304" pitchFamily="18" charset="0"/>
                <a:cs typeface="Times New Roman" panose="02020603050405020304" pitchFamily="18" charset="0"/>
              </a:endParaRPr>
            </a:p>
          </p:txBody>
        </p:sp>
        <p:sp>
          <p:nvSpPr>
            <p:cNvPr id="17" name="文本框 2">
              <a:extLst>
                <a:ext uri="{FF2B5EF4-FFF2-40B4-BE49-F238E27FC236}">
                  <a16:creationId xmlns:a16="http://schemas.microsoft.com/office/drawing/2014/main" id="{E846EA5F-2357-464C-987A-CB1814B5B4D4}"/>
                </a:ext>
              </a:extLst>
            </p:cNvPr>
            <p:cNvSpPr txBox="1"/>
            <p:nvPr/>
          </p:nvSpPr>
          <p:spPr>
            <a:xfrm>
              <a:off x="2231235" y="1942461"/>
              <a:ext cx="1912703"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err="1">
                  <a:latin typeface="Times New Roman" panose="02020603050405020304" pitchFamily="18" charset="0"/>
                  <a:cs typeface="Times New Roman" panose="02020603050405020304" pitchFamily="18" charset="0"/>
                </a:rPr>
                <a:t>groupby</a:t>
              </a:r>
              <a:r>
                <a:rPr lang="en-US" altLang="zh-CN" dirty="0">
                  <a:latin typeface="Times New Roman" panose="02020603050405020304" pitchFamily="18" charset="0"/>
                  <a:cs typeface="Times New Roman" panose="02020603050405020304" pitchFamily="18" charset="0"/>
                </a:rPr>
                <a:t>(‘Date’).mean()</a:t>
              </a:r>
              <a:endParaRPr lang="zh-CN" altLang="en-US" dirty="0">
                <a:latin typeface="Times New Roman" panose="02020603050405020304" pitchFamily="18" charset="0"/>
                <a:cs typeface="Times New Roman" panose="02020603050405020304" pitchFamily="18" charset="0"/>
              </a:endParaRPr>
            </a:p>
          </p:txBody>
        </p:sp>
        <p:sp>
          <p:nvSpPr>
            <p:cNvPr id="18" name="文本框 2">
              <a:extLst>
                <a:ext uri="{FF2B5EF4-FFF2-40B4-BE49-F238E27FC236}">
                  <a16:creationId xmlns:a16="http://schemas.microsoft.com/office/drawing/2014/main" id="{E846EA5F-2357-464C-987A-CB1814B5B4D4}"/>
                </a:ext>
              </a:extLst>
            </p:cNvPr>
            <p:cNvSpPr txBox="1"/>
            <p:nvPr/>
          </p:nvSpPr>
          <p:spPr>
            <a:xfrm>
              <a:off x="6040172" y="1951804"/>
              <a:ext cx="801823"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err="1">
                  <a:latin typeface="Times New Roman" panose="02020603050405020304" pitchFamily="18" charset="0"/>
                  <a:cs typeface="Times New Roman" panose="02020603050405020304" pitchFamily="18" charset="0"/>
                </a:rPr>
                <a:t>dropna</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9" name="文本框 2">
              <a:extLst>
                <a:ext uri="{FF2B5EF4-FFF2-40B4-BE49-F238E27FC236}">
                  <a16:creationId xmlns:a16="http://schemas.microsoft.com/office/drawing/2014/main" id="{7C2A74C2-2729-4DBB-B12F-51E0318C26B7}"/>
                </a:ext>
              </a:extLst>
            </p:cNvPr>
            <p:cNvSpPr txBox="1"/>
            <p:nvPr/>
          </p:nvSpPr>
          <p:spPr>
            <a:xfrm>
              <a:off x="7722017" y="1959267"/>
              <a:ext cx="1367682"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feature selection</a:t>
              </a:r>
              <a:endParaRPr lang="zh-CN" altLang="en-US" dirty="0">
                <a:latin typeface="Times New Roman" panose="02020603050405020304" pitchFamily="18" charset="0"/>
                <a:cs typeface="Times New Roman" panose="02020603050405020304" pitchFamily="18" charset="0"/>
              </a:endParaRPr>
            </a:p>
          </p:txBody>
        </p:sp>
        <p:cxnSp>
          <p:nvCxnSpPr>
            <p:cNvPr id="25" name="直线箭头连接符 14">
              <a:extLst>
                <a:ext uri="{FF2B5EF4-FFF2-40B4-BE49-F238E27FC236}">
                  <a16:creationId xmlns:a16="http://schemas.microsoft.com/office/drawing/2014/main" id="{90F94247-0940-408E-B12E-DFC70CE412EA}"/>
                </a:ext>
              </a:extLst>
            </p:cNvPr>
            <p:cNvCxnSpPr>
              <a:cxnSpLocks/>
            </p:cNvCxnSpPr>
            <p:nvPr/>
          </p:nvCxnSpPr>
          <p:spPr>
            <a:xfrm>
              <a:off x="6261551" y="2384835"/>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14">
              <a:extLst>
                <a:ext uri="{FF2B5EF4-FFF2-40B4-BE49-F238E27FC236}">
                  <a16:creationId xmlns:a16="http://schemas.microsoft.com/office/drawing/2014/main" id="{A31F02B4-E448-4976-837F-2232C3924A9F}"/>
                </a:ext>
              </a:extLst>
            </p:cNvPr>
            <p:cNvCxnSpPr>
              <a:cxnSpLocks/>
            </p:cNvCxnSpPr>
            <p:nvPr/>
          </p:nvCxnSpPr>
          <p:spPr>
            <a:xfrm>
              <a:off x="8265740" y="2380041"/>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015092EF-46B2-A842-BABF-8E46CC18A93B}"/>
              </a:ext>
            </a:extLst>
          </p:cNvPr>
          <p:cNvPicPr>
            <a:picLocks noChangeAspect="1"/>
          </p:cNvPicPr>
          <p:nvPr/>
        </p:nvPicPr>
        <p:blipFill rotWithShape="1">
          <a:blip r:embed="rId3"/>
          <a:srcRect b="49387"/>
          <a:stretch/>
        </p:blipFill>
        <p:spPr>
          <a:xfrm>
            <a:off x="283409" y="2846904"/>
            <a:ext cx="8700139" cy="1583201"/>
          </a:xfrm>
          <a:prstGeom prst="rect">
            <a:avLst/>
          </a:prstGeom>
        </p:spPr>
      </p:pic>
      <p:cxnSp>
        <p:nvCxnSpPr>
          <p:cNvPr id="20" name="直线箭头连接符 14">
            <a:extLst>
              <a:ext uri="{FF2B5EF4-FFF2-40B4-BE49-F238E27FC236}">
                <a16:creationId xmlns:a16="http://schemas.microsoft.com/office/drawing/2014/main" id="{8BB0BEAB-E069-854B-9B30-AB4761911FD1}"/>
              </a:ext>
            </a:extLst>
          </p:cNvPr>
          <p:cNvCxnSpPr>
            <a:cxnSpLocks/>
          </p:cNvCxnSpPr>
          <p:nvPr/>
        </p:nvCxnSpPr>
        <p:spPr>
          <a:xfrm>
            <a:off x="4606557" y="2296595"/>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
            <a:extLst>
              <a:ext uri="{FF2B5EF4-FFF2-40B4-BE49-F238E27FC236}">
                <a16:creationId xmlns:a16="http://schemas.microsoft.com/office/drawing/2014/main" id="{FAD7B436-6224-0F40-B15E-59D2266F802F}"/>
              </a:ext>
            </a:extLst>
          </p:cNvPr>
          <p:cNvSpPr txBox="1"/>
          <p:nvPr/>
        </p:nvSpPr>
        <p:spPr>
          <a:xfrm>
            <a:off x="5012921" y="2139964"/>
            <a:ext cx="654346"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Merge</a:t>
            </a:r>
          </a:p>
        </p:txBody>
      </p:sp>
    </p:spTree>
    <p:extLst>
      <p:ext uri="{BB962C8B-B14F-4D97-AF65-F5344CB8AC3E}">
        <p14:creationId xmlns:p14="http://schemas.microsoft.com/office/powerpoint/2010/main" val="88488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defining characteristics of an Apple fanboy? - Quora">
            <a:extLst>
              <a:ext uri="{FF2B5EF4-FFF2-40B4-BE49-F238E27FC236}">
                <a16:creationId xmlns:a16="http://schemas.microsoft.com/office/drawing/2014/main" id="{FAF3A848-0A4F-289D-CC31-A42AEDC5D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377" y="2023776"/>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圆角矩形 1">
            <a:extLst>
              <a:ext uri="{FF2B5EF4-FFF2-40B4-BE49-F238E27FC236}">
                <a16:creationId xmlns:a16="http://schemas.microsoft.com/office/drawing/2014/main" id="{F00772B2-3CFD-73CC-2D93-7B8B1AB4051C}"/>
              </a:ext>
            </a:extLst>
          </p:cNvPr>
          <p:cNvSpPr/>
          <p:nvPr/>
        </p:nvSpPr>
        <p:spPr>
          <a:xfrm>
            <a:off x="4326487" y="675035"/>
            <a:ext cx="1559560" cy="1167765"/>
          </a:xfrm>
          <a:prstGeom prst="wedgeRoundRectCallout">
            <a:avLst>
              <a:gd name="adj1" fmla="val 104404"/>
              <a:gd name="adj2" fmla="val 5878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Now! my wallet is screaming!</a:t>
            </a:r>
            <a:endParaRPr lang="zh-CN" altLang="en-US" dirty="0"/>
          </a:p>
        </p:txBody>
      </p:sp>
      <p:pic>
        <p:nvPicPr>
          <p:cNvPr id="2052" name="Picture 4" descr="How to programmatically determine if a GitHub account uses the default  profile picture (avatar)? - Stack Overflow">
            <a:extLst>
              <a:ext uri="{FF2B5EF4-FFF2-40B4-BE49-F238E27FC236}">
                <a16:creationId xmlns:a16="http://schemas.microsoft.com/office/drawing/2014/main" id="{D5EA5477-3A24-FF31-BC58-3A6442A17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705" y="175294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对话气泡: 圆角矩形 2">
            <a:extLst>
              <a:ext uri="{FF2B5EF4-FFF2-40B4-BE49-F238E27FC236}">
                <a16:creationId xmlns:a16="http://schemas.microsoft.com/office/drawing/2014/main" id="{0B806FD3-1F61-6317-30AB-DD3E3FEFCEFB}"/>
              </a:ext>
            </a:extLst>
          </p:cNvPr>
          <p:cNvSpPr/>
          <p:nvPr/>
        </p:nvSpPr>
        <p:spPr>
          <a:xfrm>
            <a:off x="3411624" y="2266576"/>
            <a:ext cx="2260630" cy="1993190"/>
          </a:xfrm>
          <a:prstGeom prst="wedgeRoundRectCallout">
            <a:avLst>
              <a:gd name="adj1" fmla="val -91687"/>
              <a:gd name="adj2" fmla="val -307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t>Okay, let us construct the model. To be frank, I am not sure if you are a good investor. I will try my best to protect your wallet. </a:t>
            </a:r>
            <a:endParaRPr lang="zh-CN" altLang="en-US" dirty="0"/>
          </a:p>
        </p:txBody>
      </p:sp>
    </p:spTree>
    <p:extLst>
      <p:ext uri="{BB962C8B-B14F-4D97-AF65-F5344CB8AC3E}">
        <p14:creationId xmlns:p14="http://schemas.microsoft.com/office/powerpoint/2010/main" val="400960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420662" y="75283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pic>
        <p:nvPicPr>
          <p:cNvPr id="4" name="图片 3">
            <a:extLst>
              <a:ext uri="{FF2B5EF4-FFF2-40B4-BE49-F238E27FC236}">
                <a16:creationId xmlns:a16="http://schemas.microsoft.com/office/drawing/2014/main" id="{11C7AE81-B273-BD5F-88AE-AAFF96DEB47B}"/>
              </a:ext>
            </a:extLst>
          </p:cNvPr>
          <p:cNvPicPr>
            <a:picLocks noChangeAspect="1"/>
          </p:cNvPicPr>
          <p:nvPr/>
        </p:nvPicPr>
        <p:blipFill>
          <a:blip r:embed="rId3"/>
          <a:stretch>
            <a:fillRect/>
          </a:stretch>
        </p:blipFill>
        <p:spPr>
          <a:xfrm>
            <a:off x="154103" y="1521040"/>
            <a:ext cx="4625066" cy="3282915"/>
          </a:xfrm>
          <a:prstGeom prst="rect">
            <a:avLst/>
          </a:prstGeom>
        </p:spPr>
      </p:pic>
      <p:sp>
        <p:nvSpPr>
          <p:cNvPr id="8" name="文本框 7">
            <a:extLst>
              <a:ext uri="{FF2B5EF4-FFF2-40B4-BE49-F238E27FC236}">
                <a16:creationId xmlns:a16="http://schemas.microsoft.com/office/drawing/2014/main" id="{F18C12B9-C06B-683B-3862-3FAF861C5FBE}"/>
              </a:ext>
            </a:extLst>
          </p:cNvPr>
          <p:cNvSpPr txBox="1"/>
          <p:nvPr/>
        </p:nvSpPr>
        <p:spPr>
          <a:xfrm>
            <a:off x="1422894" y="4772636"/>
            <a:ext cx="2470450" cy="307777"/>
          </a:xfrm>
          <a:prstGeom prst="rect">
            <a:avLst/>
          </a:prstGeom>
          <a:noFill/>
        </p:spPr>
        <p:txBody>
          <a:bodyPr wrap="square">
            <a:spAutoFit/>
          </a:bodyPr>
          <a:lstStyle/>
          <a:p>
            <a:r>
              <a:rPr lang="en-US" altLang="zh-CN" dirty="0">
                <a:solidFill>
                  <a:srgbClr val="333333"/>
                </a:solidFill>
                <a:effectLst/>
                <a:latin typeface="Palatino-Roman" pitchFamily="2" charset="0"/>
              </a:rPr>
              <a:t>based on </a:t>
            </a:r>
            <a:r>
              <a:rPr lang="en-US" altLang="zh-CN" b="1" dirty="0">
                <a:solidFill>
                  <a:srgbClr val="333333"/>
                </a:solidFill>
                <a:effectLst/>
                <a:latin typeface="Palatino Bold" pitchFamily="2" charset="0"/>
              </a:rPr>
              <a:t>simple LSTM</a:t>
            </a:r>
            <a:endParaRPr lang="en-US" altLang="zh-CN" dirty="0"/>
          </a:p>
        </p:txBody>
      </p:sp>
      <p:sp>
        <p:nvSpPr>
          <p:cNvPr id="9" name="Google Shape;191;p29">
            <a:extLst>
              <a:ext uri="{FF2B5EF4-FFF2-40B4-BE49-F238E27FC236}">
                <a16:creationId xmlns:a16="http://schemas.microsoft.com/office/drawing/2014/main" id="{8187B229-46DA-49D2-9B43-535684B1C92E}"/>
              </a:ext>
            </a:extLst>
          </p:cNvPr>
          <p:cNvSpPr txBox="1"/>
          <p:nvPr/>
        </p:nvSpPr>
        <p:spPr>
          <a:xfrm>
            <a:off x="4907756" y="1521040"/>
            <a:ext cx="4236244" cy="1484992"/>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stock data as the base dataset</a:t>
            </a:r>
          </a:p>
          <a:p>
            <a:pPr marL="254000" marR="0" lvl="0" indent="-247650" algn="l" rtl="0">
              <a:spcBef>
                <a:spcPts val="0"/>
              </a:spcBef>
              <a:spcAft>
                <a:spcPts val="0"/>
              </a:spcAft>
              <a:buClr>
                <a:srgbClr val="0D56AF"/>
              </a:buClr>
              <a:buSzPts val="2700"/>
              <a:buFont typeface="Arial"/>
              <a:buChar char="•"/>
            </a:pP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twitter as the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sentimental data source</a:t>
            </a:r>
          </a:p>
          <a:p>
            <a:pPr marL="254000" indent="-247650">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Use </a:t>
            </a:r>
            <a:r>
              <a:rPr lang="zh-CN" alt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VADER</a:t>
            </a:r>
            <a:r>
              <a:rPr lang="zh-CN"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a:t>
            </a:r>
            <a:r>
              <a:rPr lang="zh-CN" alt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FinBERT</a:t>
            </a:r>
            <a:r>
              <a:rPr lang="zh-CN" altLang="en-US"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t>
            </a:r>
            <a:r>
              <a:rPr lang="zh-CN"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as the sentiment analysis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tools</a:t>
            </a:r>
            <a:endParaRPr lang="zh-CN" altLang="en-US" sz="2000" dirty="0">
              <a:solidFill>
                <a:schemeClr val="dk1"/>
              </a:solidFill>
              <a:latin typeface="Times New Roman" panose="02020603050405020304" pitchFamily="18" charset="0"/>
              <a:ea typeface="Microsoft Yahei"/>
              <a:cs typeface="Times New Roman" panose="02020603050405020304" pitchFamily="18" charset="0"/>
            </a:endParaRPr>
          </a:p>
          <a:p>
            <a:pPr marL="254000" marR="0" lvl="0" indent="-247650" algn="l" rtl="0">
              <a:spcBef>
                <a:spcPts val="0"/>
              </a:spcBef>
              <a:spcAft>
                <a:spcPts val="0"/>
              </a:spcAft>
              <a:buClr>
                <a:srgbClr val="0D56AF"/>
              </a:buClr>
              <a:buSzPts val="2700"/>
              <a:buFont typeface="Arial"/>
              <a:buChar char="•"/>
            </a:pP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25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sp>
        <p:nvSpPr>
          <p:cNvPr id="6" name="矩形 5">
            <a:extLst>
              <a:ext uri="{FF2B5EF4-FFF2-40B4-BE49-F238E27FC236}">
                <a16:creationId xmlns:a16="http://schemas.microsoft.com/office/drawing/2014/main" id="{F22F9D7A-F169-2150-D5D6-D1A32A866EFC}"/>
              </a:ext>
            </a:extLst>
          </p:cNvPr>
          <p:cNvSpPr/>
          <p:nvPr/>
        </p:nvSpPr>
        <p:spPr>
          <a:xfrm>
            <a:off x="370966" y="1721396"/>
            <a:ext cx="3930880" cy="22544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bg1"/>
              </a:buClr>
              <a:buSzPct val="50000"/>
            </a:pPr>
            <a:r>
              <a:rPr kumimoji="1" lang="en-US" altLang="zh-CN" sz="1800" dirty="0">
                <a:latin typeface="Times New Roman" panose="02020603050405020304" pitchFamily="18" charset="0"/>
                <a:cs typeface="Times New Roman" panose="02020603050405020304" pitchFamily="18" charset="0"/>
              </a:rPr>
              <a:t>Conclusion:</a:t>
            </a:r>
          </a:p>
          <a:p>
            <a:pPr marL="285750" indent="-285750">
              <a:buClr>
                <a:schemeClr val="bg1"/>
              </a:buClr>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Social media sentiment has an impact on stock closing prices</a:t>
            </a:r>
          </a:p>
          <a:p>
            <a:pPr marL="285750" indent="-285750">
              <a:buClr>
                <a:schemeClr val="bg1"/>
              </a:buClr>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The prediction effect of sentiment analysis made with </a:t>
            </a:r>
            <a:r>
              <a:rPr kumimoji="1" lang="en-US" altLang="zh-CN" sz="1800" dirty="0" err="1">
                <a:latin typeface="Times New Roman" panose="02020603050405020304" pitchFamily="18" charset="0"/>
                <a:cs typeface="Times New Roman" panose="02020603050405020304" pitchFamily="18" charset="0"/>
              </a:rPr>
              <a:t>FinBERT</a:t>
            </a:r>
            <a:r>
              <a:rPr kumimoji="1" lang="en-US" altLang="zh-CN" sz="1800" dirty="0">
                <a:latin typeface="Times New Roman" panose="02020603050405020304" pitchFamily="18" charset="0"/>
                <a:cs typeface="Times New Roman" panose="02020603050405020304" pitchFamily="18" charset="0"/>
              </a:rPr>
              <a:t> is the best, and subsequent experiments are based on this data set base + </a:t>
            </a:r>
            <a:r>
              <a:rPr kumimoji="1" lang="en-US" altLang="zh-CN" sz="1800" dirty="0" err="1">
                <a:latin typeface="Times New Roman" panose="02020603050405020304" pitchFamily="18" charset="0"/>
                <a:cs typeface="Times New Roman" panose="02020603050405020304" pitchFamily="18" charset="0"/>
              </a:rPr>
              <a:t>FinBERT</a:t>
            </a:r>
            <a:endParaRPr kumimoji="1" lang="zh-CN" altLang="en-US" sz="1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E323C78-D123-4948-CFC9-5E2C15BE70C0}"/>
              </a:ext>
            </a:extLst>
          </p:cNvPr>
          <p:cNvPicPr>
            <a:picLocks noChangeAspect="1"/>
          </p:cNvPicPr>
          <p:nvPr/>
        </p:nvPicPr>
        <p:blipFill>
          <a:blip r:embed="rId3"/>
          <a:stretch>
            <a:fillRect/>
          </a:stretch>
        </p:blipFill>
        <p:spPr>
          <a:xfrm>
            <a:off x="4769972" y="1371592"/>
            <a:ext cx="3001049" cy="2954020"/>
          </a:xfrm>
          <a:prstGeom prst="rect">
            <a:avLst/>
          </a:prstGeom>
        </p:spPr>
      </p:pic>
    </p:spTree>
    <p:extLst>
      <p:ext uri="{BB962C8B-B14F-4D97-AF65-F5344CB8AC3E}">
        <p14:creationId xmlns:p14="http://schemas.microsoft.com/office/powerpoint/2010/main" val="104571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nday Memes: 2018 M(eme)VPs - AZ Snake Pit">
            <a:extLst>
              <a:ext uri="{FF2B5EF4-FFF2-40B4-BE49-F238E27FC236}">
                <a16:creationId xmlns:a16="http://schemas.microsoft.com/office/drawing/2014/main" id="{9F14F2CB-92A7-4722-8475-54690D0B6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105" y="2390180"/>
            <a:ext cx="3314700"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69CDF3F-084E-435F-8B14-9C8CB5CE30EC}"/>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sp>
        <p:nvSpPr>
          <p:cNvPr id="2" name="矩形 1">
            <a:extLst>
              <a:ext uri="{FF2B5EF4-FFF2-40B4-BE49-F238E27FC236}">
                <a16:creationId xmlns:a16="http://schemas.microsoft.com/office/drawing/2014/main" id="{C46A181B-74D3-4D75-A326-7A3BA262D65F}"/>
              </a:ext>
            </a:extLst>
          </p:cNvPr>
          <p:cNvSpPr/>
          <p:nvPr/>
        </p:nvSpPr>
        <p:spPr>
          <a:xfrm>
            <a:off x="74616" y="1466850"/>
            <a:ext cx="899477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It seems that </a:t>
            </a:r>
            <a:r>
              <a:rPr lang="en-US" altLang="zh-CN" sz="5400" b="0" cap="none" spc="0" dirty="0" err="1">
                <a:ln w="0"/>
                <a:solidFill>
                  <a:schemeClr val="tx1"/>
                </a:solidFill>
                <a:effectLst>
                  <a:outerShdw blurRad="38100" dist="19050" dir="2700000" algn="tl" rotWithShape="0">
                    <a:schemeClr val="dk1">
                      <a:alpha val="40000"/>
                    </a:schemeClr>
                  </a:outerShdw>
                </a:effectLst>
              </a:rPr>
              <a:t>FinBERT</a:t>
            </a:r>
            <a:r>
              <a:rPr lang="en-US" altLang="zh-CN" sz="5400" b="0" cap="none" spc="0" dirty="0">
                <a:ln w="0"/>
                <a:solidFill>
                  <a:schemeClr val="tx1"/>
                </a:solidFill>
                <a:effectLst>
                  <a:outerShdw blurRad="38100" dist="19050" dir="2700000" algn="tl" rotWithShape="0">
                    <a:schemeClr val="dk1">
                      <a:alpha val="40000"/>
                    </a:schemeClr>
                  </a:outerShdw>
                </a:effectLst>
              </a:rPr>
              <a:t> is the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104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63BFAF-D0C7-744A-8BA1-888F1CED068C}"/>
              </a:ext>
            </a:extLst>
          </p:cNvPr>
          <p:cNvSpPr txBox="1"/>
          <p:nvPr/>
        </p:nvSpPr>
        <p:spPr>
          <a:xfrm>
            <a:off x="1221828" y="1171553"/>
            <a:ext cx="7103241" cy="2308324"/>
          </a:xfrm>
          <a:prstGeom prst="rect">
            <a:avLst/>
          </a:prstGeom>
          <a:noFill/>
        </p:spPr>
        <p:txBody>
          <a:bodyPr wrap="square" rtlCol="0">
            <a:spAutoFit/>
          </a:bodyPr>
          <a:lstStyle/>
          <a:p>
            <a:r>
              <a:rPr lang="en-US" altLang="zh-CN" sz="3600" dirty="0">
                <a:latin typeface="Times New Roman" panose="02020603050405020304" pitchFamily="18" charset="0"/>
                <a:ea typeface="Microsoft YaHei" panose="020B0503020204020204" pitchFamily="34" charset="-122"/>
                <a:cs typeface="Times New Roman" panose="02020603050405020304" pitchFamily="18" charset="0"/>
              </a:rPr>
              <a:t>Today, we are embarking on a journey to build a model that will help him profit from Apple or, at the very least, minimize his losses.</a:t>
            </a:r>
            <a:endParaRPr lang="zh-CN" altLang="en-US" sz="36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43925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3BA6DA4-BB57-4221-A519-52D8A2BF4B52}"/>
              </a:ext>
            </a:extLst>
          </p:cNvPr>
          <p:cNvGraphicFramePr>
            <a:graphicFrameLocks noGrp="1"/>
          </p:cNvGraphicFramePr>
          <p:nvPr/>
        </p:nvGraphicFramePr>
        <p:xfrm>
          <a:off x="0" y="0"/>
          <a:ext cx="9143999" cy="5143501"/>
        </p:xfrm>
        <a:graphic>
          <a:graphicData uri="http://schemas.openxmlformats.org/drawingml/2006/table">
            <a:tbl>
              <a:tblPr>
                <a:noFill/>
                <a:tableStyleId>{F1C0AEE4-7AF7-4B1F-9F0F-ADC6FA140192}</a:tableStyleId>
              </a:tblPr>
              <a:tblGrid>
                <a:gridCol w="759981">
                  <a:extLst>
                    <a:ext uri="{9D8B030D-6E8A-4147-A177-3AD203B41FA5}">
                      <a16:colId xmlns:a16="http://schemas.microsoft.com/office/drawing/2014/main" val="2290945413"/>
                    </a:ext>
                  </a:extLst>
                </a:gridCol>
                <a:gridCol w="3947962">
                  <a:extLst>
                    <a:ext uri="{9D8B030D-6E8A-4147-A177-3AD203B41FA5}">
                      <a16:colId xmlns:a16="http://schemas.microsoft.com/office/drawing/2014/main" val="3538371431"/>
                    </a:ext>
                  </a:extLst>
                </a:gridCol>
                <a:gridCol w="1280732">
                  <a:extLst>
                    <a:ext uri="{9D8B030D-6E8A-4147-A177-3AD203B41FA5}">
                      <a16:colId xmlns:a16="http://schemas.microsoft.com/office/drawing/2014/main" val="1203330622"/>
                    </a:ext>
                  </a:extLst>
                </a:gridCol>
                <a:gridCol w="3155324">
                  <a:extLst>
                    <a:ext uri="{9D8B030D-6E8A-4147-A177-3AD203B41FA5}">
                      <a16:colId xmlns:a16="http://schemas.microsoft.com/office/drawing/2014/main" val="3796951291"/>
                    </a:ext>
                  </a:extLst>
                </a:gridCol>
              </a:tblGrid>
              <a:tr h="388219">
                <a:tc gridSpan="2">
                  <a:txBody>
                    <a:bodyPr/>
                    <a:lstStyle/>
                    <a:p>
                      <a:pPr marL="0" lvl="0" indent="0" algn="ctr" rtl="0">
                        <a:spcBef>
                          <a:spcPts val="0"/>
                        </a:spcBef>
                        <a:spcAft>
                          <a:spcPts val="0"/>
                        </a:spcAft>
                        <a:buClr>
                          <a:schemeClr val="dk1"/>
                        </a:buClr>
                        <a:buSzPts val="1100"/>
                        <a:buFont typeface="Arial"/>
                        <a:buNone/>
                      </a:pPr>
                      <a:r>
                        <a:rPr lang="en-US" sz="1200" dirty="0"/>
                        <a:t>Chosen Networks</a:t>
                      </a:r>
                      <a:endParaRPr sz="1200" dirty="0"/>
                    </a:p>
                  </a:txBody>
                  <a:tcPr marL="91425" marR="91425" marT="91425" marB="91425" anchor="ctr"/>
                </a:tc>
                <a:tc hMerge="1">
                  <a:txBody>
                    <a:bodyPr/>
                    <a:lstStyle/>
                    <a:p>
                      <a:pPr marL="0" lvl="0" indent="0" algn="l" rtl="0">
                        <a:spcBef>
                          <a:spcPts val="0"/>
                        </a:spcBef>
                        <a:spcAft>
                          <a:spcPts val="0"/>
                        </a:spcAft>
                        <a:buClr>
                          <a:schemeClr val="dk1"/>
                        </a:buClr>
                        <a:buSzPts val="1100"/>
                        <a:buFont typeface="Arial"/>
                        <a:buNone/>
                      </a:pPr>
                      <a:endParaRPr sz="1200" dirty="0"/>
                    </a:p>
                  </a:txBody>
                  <a:tcPr marL="91425" marR="91425" marT="91425" marB="91425"/>
                </a:tc>
                <a:tc gridSpan="2">
                  <a:txBody>
                    <a:bodyPr/>
                    <a:lstStyle/>
                    <a:p>
                      <a:pPr marL="0" lvl="0" indent="0" algn="ctr" rtl="0">
                        <a:spcBef>
                          <a:spcPts val="0"/>
                        </a:spcBef>
                        <a:spcAft>
                          <a:spcPts val="0"/>
                        </a:spcAft>
                        <a:buClr>
                          <a:schemeClr val="dk1"/>
                        </a:buClr>
                        <a:buSzPts val="1100"/>
                        <a:buFont typeface="Arial"/>
                        <a:buNone/>
                      </a:pPr>
                      <a:r>
                        <a:rPr lang="en-US" sz="1200" dirty="0"/>
                        <a:t>Discarded Networks</a:t>
                      </a:r>
                      <a:endParaRPr sz="1200" dirty="0"/>
                    </a:p>
                  </a:txBody>
                  <a:tcPr marL="91425" marR="91425" marT="91425" marB="91425" anchor="ctr"/>
                </a:tc>
                <a:tc h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extLst>
                  <a:ext uri="{0D108BD9-81ED-4DB2-BD59-A6C34878D82A}">
                    <a16:rowId xmlns:a16="http://schemas.microsoft.com/office/drawing/2014/main" val="683019457"/>
                  </a:ext>
                </a:extLst>
              </a:tr>
              <a:tr h="1125071">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RNN</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1200" dirty="0"/>
                        <a:t>- Simple recurrent structure</a:t>
                      </a:r>
                    </a:p>
                    <a:p>
                      <a:pPr marL="0" lvl="0" indent="0" algn="l" rtl="0">
                        <a:spcBef>
                          <a:spcPts val="0"/>
                        </a:spcBef>
                        <a:spcAft>
                          <a:spcPts val="0"/>
                        </a:spcAft>
                        <a:buClr>
                          <a:schemeClr val="dk1"/>
                        </a:buClr>
                        <a:buSzPts val="1100"/>
                        <a:buFont typeface="Arial"/>
                        <a:buNone/>
                      </a:pPr>
                      <a:r>
                        <a:rPr lang="en-US" sz="1200" dirty="0"/>
                        <a:t>- Suitable for modeling and predicting sequence data</a:t>
                      </a:r>
                    </a:p>
                    <a:p>
                      <a:pPr marL="0" lvl="0" indent="0" algn="l" rtl="0">
                        <a:spcBef>
                          <a:spcPts val="0"/>
                        </a:spcBef>
                        <a:spcAft>
                          <a:spcPts val="0"/>
                        </a:spcAft>
                        <a:buClr>
                          <a:schemeClr val="dk1"/>
                        </a:buClr>
                        <a:buSzPts val="1100"/>
                        <a:buFont typeface="Arial"/>
                        <a:buNone/>
                      </a:pPr>
                      <a:r>
                        <a:rPr lang="en-US" sz="1200" dirty="0"/>
                        <a:t>- Fast training speed</a:t>
                      </a:r>
                    </a:p>
                    <a:p>
                      <a:pPr marL="0" lvl="0" indent="0" algn="l" rtl="0">
                        <a:spcBef>
                          <a:spcPts val="0"/>
                        </a:spcBef>
                        <a:spcAft>
                          <a:spcPts val="0"/>
                        </a:spcAft>
                        <a:buClr>
                          <a:schemeClr val="dk1"/>
                        </a:buClr>
                        <a:buSzPts val="1100"/>
                        <a:buFont typeface="Arial"/>
                        <a:buNone/>
                      </a:pPr>
                      <a:r>
                        <a:rPr lang="en-US" sz="1200" dirty="0"/>
                        <a:t>- Limited memory capacity for handling long-term dependencies</a:t>
                      </a:r>
                      <a:endParaRPr sz="1200" dirty="0"/>
                    </a:p>
                  </a:txBody>
                  <a:tcPr marL="91425" marR="91425" marT="91425" marB="91425" anchor="ctr"/>
                </a:tc>
                <a:tc rowSpan="3">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Bidirectional Networks</a:t>
                      </a:r>
                      <a:endParaRPr sz="1200" dirty="0"/>
                    </a:p>
                  </a:txBody>
                  <a:tcPr marL="91425" marR="91425" marT="91425" marB="91425" anchor="ctr"/>
                </a:tc>
                <a:tc rowSpan="3">
                  <a:txBody>
                    <a:bodyPr/>
                    <a:lstStyle/>
                    <a:p>
                      <a:pPr marL="0" lvl="0" indent="0" algn="l" rtl="0">
                        <a:spcBef>
                          <a:spcPts val="0"/>
                        </a:spcBef>
                        <a:spcAft>
                          <a:spcPts val="0"/>
                        </a:spcAft>
                        <a:buClr>
                          <a:schemeClr val="dk1"/>
                        </a:buClr>
                        <a:buSzPts val="1100"/>
                        <a:buFont typeface="Arial"/>
                        <a:buNone/>
                      </a:pPr>
                      <a:r>
                        <a:rPr lang="en-US" sz="1200" dirty="0"/>
                        <a:t>Reason: in trading and fiancé, we can’t see the data from the future, so bidirectional networks like Bi-RNN, Bi-LSTM and Bi-GRU are meaningless</a:t>
                      </a:r>
                      <a:endParaRPr sz="1200" dirty="0"/>
                    </a:p>
                  </a:txBody>
                  <a:tcPr marL="91425" marR="91425" marT="91425" marB="91425" anchor="ctr"/>
                </a:tc>
                <a:extLst>
                  <a:ext uri="{0D108BD9-81ED-4DB2-BD59-A6C34878D82A}">
                    <a16:rowId xmlns:a16="http://schemas.microsoft.com/office/drawing/2014/main" val="2636479643"/>
                  </a:ext>
                </a:extLst>
              </a:tr>
              <a:tr h="1083164">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GRU</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Gated recurrent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Handles long-term dependencies and memory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Moderate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Medium memory capacity</a:t>
                      </a:r>
                    </a:p>
                  </a:txBody>
                  <a:tcPr marL="91425" marR="91425" marT="91425" marB="91425" anchor="ctr"/>
                </a:tc>
                <a:tc v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tc vMerge="1">
                  <a:txBody>
                    <a:bodyPr/>
                    <a:lstStyle/>
                    <a:p>
                      <a:pPr marL="0" lvl="0" indent="0" algn="l" rtl="0">
                        <a:spcBef>
                          <a:spcPts val="0"/>
                        </a:spcBef>
                        <a:spcAft>
                          <a:spcPts val="0"/>
                        </a:spcAft>
                        <a:buClr>
                          <a:schemeClr val="dk1"/>
                        </a:buClr>
                        <a:buSzPts val="1100"/>
                        <a:buFont typeface="Arial"/>
                        <a:buNone/>
                      </a:pPr>
                      <a:endParaRPr sz="1200" dirty="0"/>
                    </a:p>
                  </a:txBody>
                  <a:tcPr marL="91425" marR="91425" marT="91425" marB="91425"/>
                </a:tc>
                <a:extLst>
                  <a:ext uri="{0D108BD9-81ED-4DB2-BD59-A6C34878D82A}">
                    <a16:rowId xmlns:a16="http://schemas.microsoft.com/office/drawing/2014/main" val="243175091"/>
                  </a:ext>
                </a:extLst>
              </a:tr>
              <a:tr h="1234459">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LSTM</a:t>
                      </a:r>
                      <a:endParaRPr sz="12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Gated recurrent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Handles long-term dependencies and memory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Slower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High memory capacity</a:t>
                      </a:r>
                      <a:endParaRPr lang="en-US" altLang="zh-CN" sz="1200" dirty="0"/>
                    </a:p>
                  </a:txBody>
                  <a:tcPr marL="91425" marR="91425" marT="91425" marB="91425" anchor="ctr"/>
                </a:tc>
                <a:tc v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tc vMerge="1">
                  <a:txBody>
                    <a:bodyPr/>
                    <a:lstStyle/>
                    <a:p>
                      <a:pPr marL="0" lvl="0" indent="0" algn="l" rtl="0">
                        <a:spcBef>
                          <a:spcPts val="0"/>
                        </a:spcBef>
                        <a:spcAft>
                          <a:spcPts val="0"/>
                        </a:spcAft>
                        <a:buClr>
                          <a:schemeClr val="dk1"/>
                        </a:buClr>
                        <a:buSzPts val="1100"/>
                        <a:buFont typeface="Arial"/>
                        <a:buNone/>
                      </a:pPr>
                      <a:endParaRPr sz="1200" dirty="0">
                        <a:solidFill>
                          <a:schemeClr val="dk1"/>
                        </a:solidFill>
                      </a:endParaRPr>
                    </a:p>
                  </a:txBody>
                  <a:tcPr marL="91425" marR="91425" marT="91425" marB="91425"/>
                </a:tc>
                <a:extLst>
                  <a:ext uri="{0D108BD9-81ED-4DB2-BD59-A6C34878D82A}">
                    <a16:rowId xmlns:a16="http://schemas.microsoft.com/office/drawing/2014/main" val="3456862185"/>
                  </a:ext>
                </a:extLst>
              </a:tr>
              <a:tr h="1312588">
                <a:tc>
                  <a:txBody>
                    <a:bodyPr/>
                    <a:lstStyle/>
                    <a:p>
                      <a:pPr marL="0" lvl="0" indent="0" algn="ctr" rtl="0">
                        <a:spcBef>
                          <a:spcPts val="0"/>
                        </a:spcBef>
                        <a:spcAft>
                          <a:spcPts val="0"/>
                        </a:spcAft>
                        <a:buClr>
                          <a:schemeClr val="dk1"/>
                        </a:buClr>
                        <a:buSzPts val="1100"/>
                        <a:buFont typeface="Arial"/>
                        <a:buNone/>
                      </a:pPr>
                      <a:r>
                        <a:rPr lang="en-US" altLang="zh-CN" sz="1200" dirty="0">
                          <a:solidFill>
                            <a:schemeClr val="dk1"/>
                          </a:solidFill>
                        </a:rPr>
                        <a:t>MLT</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Feedforward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Used for classification, regression, and other machine learning tasks</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Fast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Lacks explicit memory capacity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Large number of parameters</a:t>
                      </a:r>
                      <a:endParaRPr sz="1200" dirty="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altLang="zh-CN" sz="1200" dirty="0">
                          <a:solidFill>
                            <a:schemeClr val="dk1"/>
                          </a:solidFill>
                        </a:rPr>
                        <a:t>CNN</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1200" dirty="0"/>
                        <a:t>Reason: CNN is usually used in matrix computations, like computer vision. In this experiment, we use serial data, which is not appropriate to use CNN.</a:t>
                      </a:r>
                      <a:endParaRPr sz="1200" dirty="0"/>
                    </a:p>
                  </a:txBody>
                  <a:tcPr marL="91425" marR="91425" marT="91425" marB="91425" anchor="ctr"/>
                </a:tc>
                <a:extLst>
                  <a:ext uri="{0D108BD9-81ED-4DB2-BD59-A6C34878D82A}">
                    <a16:rowId xmlns:a16="http://schemas.microsoft.com/office/drawing/2014/main" val="3674491005"/>
                  </a:ext>
                </a:extLst>
              </a:tr>
            </a:tbl>
          </a:graphicData>
        </a:graphic>
      </p:graphicFrame>
    </p:spTree>
    <p:extLst>
      <p:ext uri="{BB962C8B-B14F-4D97-AF65-F5344CB8AC3E}">
        <p14:creationId xmlns:p14="http://schemas.microsoft.com/office/powerpoint/2010/main" val="42812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293250" y="910132"/>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E2: Model comparison</a:t>
            </a:r>
            <a:endParaRPr lang="zh-CN" altLang="en-US" sz="1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86177C4-5785-F57A-7623-FFEE42AFB7E0}"/>
              </a:ext>
            </a:extLst>
          </p:cNvPr>
          <p:cNvPicPr>
            <a:picLocks noChangeAspect="1"/>
          </p:cNvPicPr>
          <p:nvPr/>
        </p:nvPicPr>
        <p:blipFill>
          <a:blip r:embed="rId3"/>
          <a:stretch>
            <a:fillRect/>
          </a:stretch>
        </p:blipFill>
        <p:spPr>
          <a:xfrm>
            <a:off x="251306" y="1565976"/>
            <a:ext cx="3621728" cy="2735329"/>
          </a:xfrm>
          <a:prstGeom prst="rect">
            <a:avLst/>
          </a:prstGeom>
        </p:spPr>
      </p:pic>
      <p:pic>
        <p:nvPicPr>
          <p:cNvPr id="5" name="图片 4">
            <a:extLst>
              <a:ext uri="{FF2B5EF4-FFF2-40B4-BE49-F238E27FC236}">
                <a16:creationId xmlns:a16="http://schemas.microsoft.com/office/drawing/2014/main" id="{89850FF5-5F35-A6EB-5A0F-1C43F865A565}"/>
              </a:ext>
            </a:extLst>
          </p:cNvPr>
          <p:cNvPicPr>
            <a:picLocks noChangeAspect="1"/>
          </p:cNvPicPr>
          <p:nvPr/>
        </p:nvPicPr>
        <p:blipFill>
          <a:blip r:embed="rId4"/>
          <a:stretch>
            <a:fillRect/>
          </a:stretch>
        </p:blipFill>
        <p:spPr>
          <a:xfrm>
            <a:off x="4306380" y="1621995"/>
            <a:ext cx="4522302" cy="2679309"/>
          </a:xfrm>
          <a:prstGeom prst="rect">
            <a:avLst/>
          </a:prstGeom>
        </p:spPr>
      </p:pic>
      <p:sp>
        <p:nvSpPr>
          <p:cNvPr id="8" name="文本框 7">
            <a:extLst>
              <a:ext uri="{FF2B5EF4-FFF2-40B4-BE49-F238E27FC236}">
                <a16:creationId xmlns:a16="http://schemas.microsoft.com/office/drawing/2014/main" id="{32CC7CBF-DBEF-9AD8-57C4-697484BA5F79}"/>
              </a:ext>
            </a:extLst>
          </p:cNvPr>
          <p:cNvSpPr txBox="1"/>
          <p:nvPr/>
        </p:nvSpPr>
        <p:spPr>
          <a:xfrm>
            <a:off x="5066768" y="4387895"/>
            <a:ext cx="4572000" cy="307777"/>
          </a:xfrm>
          <a:prstGeom prst="rect">
            <a:avLst/>
          </a:prstGeom>
          <a:noFill/>
        </p:spPr>
        <p:txBody>
          <a:bodyPr wrap="square">
            <a:spAutoFit/>
          </a:bodyPr>
          <a:lstStyle/>
          <a:p>
            <a:r>
              <a:rPr lang="zh-CN" altLang="en-US" dirty="0"/>
              <a:t>Comparison of Predicted and True Values</a:t>
            </a:r>
          </a:p>
        </p:txBody>
      </p:sp>
      <p:sp>
        <p:nvSpPr>
          <p:cNvPr id="10" name="文本框 9">
            <a:extLst>
              <a:ext uri="{FF2B5EF4-FFF2-40B4-BE49-F238E27FC236}">
                <a16:creationId xmlns:a16="http://schemas.microsoft.com/office/drawing/2014/main" id="{17782875-A590-BA45-32B1-15E7DD25C5AF}"/>
              </a:ext>
            </a:extLst>
          </p:cNvPr>
          <p:cNvSpPr txBox="1"/>
          <p:nvPr/>
        </p:nvSpPr>
        <p:spPr>
          <a:xfrm>
            <a:off x="495506" y="4387895"/>
            <a:ext cx="4835386" cy="307777"/>
          </a:xfrm>
          <a:prstGeom prst="rect">
            <a:avLst/>
          </a:prstGeom>
          <a:noFill/>
        </p:spPr>
        <p:txBody>
          <a:bodyPr wrap="square">
            <a:spAutoFit/>
          </a:bodyPr>
          <a:lstStyle/>
          <a:p>
            <a:r>
              <a:rPr lang="zh-CN" altLang="en-US" dirty="0"/>
              <a:t>Loss of Different Models in Experiment 2</a:t>
            </a:r>
          </a:p>
        </p:txBody>
      </p:sp>
    </p:spTree>
    <p:extLst>
      <p:ext uri="{BB962C8B-B14F-4D97-AF65-F5344CB8AC3E}">
        <p14:creationId xmlns:p14="http://schemas.microsoft.com/office/powerpoint/2010/main" val="22050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293250" y="910132"/>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E2: Model comparison</a:t>
            </a:r>
            <a:endParaRPr lang="zh-CN" altLang="en-US"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77033DA9-6D3D-AB71-11DA-E87D884AB745}"/>
              </a:ext>
            </a:extLst>
          </p:cNvPr>
          <p:cNvPicPr>
            <a:picLocks noChangeAspect="1"/>
          </p:cNvPicPr>
          <p:nvPr/>
        </p:nvPicPr>
        <p:blipFill>
          <a:blip r:embed="rId3"/>
          <a:stretch>
            <a:fillRect/>
          </a:stretch>
        </p:blipFill>
        <p:spPr>
          <a:xfrm>
            <a:off x="685800" y="1565976"/>
            <a:ext cx="7772400" cy="2903146"/>
          </a:xfrm>
          <a:prstGeom prst="rect">
            <a:avLst/>
          </a:prstGeom>
        </p:spPr>
      </p:pic>
      <p:sp>
        <p:nvSpPr>
          <p:cNvPr id="7" name="文本框 6">
            <a:extLst>
              <a:ext uri="{FF2B5EF4-FFF2-40B4-BE49-F238E27FC236}">
                <a16:creationId xmlns:a16="http://schemas.microsoft.com/office/drawing/2014/main" id="{12822F18-3C3C-D355-B411-1FC25DB0B086}"/>
              </a:ext>
            </a:extLst>
          </p:cNvPr>
          <p:cNvSpPr txBox="1"/>
          <p:nvPr/>
        </p:nvSpPr>
        <p:spPr>
          <a:xfrm>
            <a:off x="1142998" y="4438480"/>
            <a:ext cx="7017027" cy="584775"/>
          </a:xfrm>
          <a:prstGeom prst="rect">
            <a:avLst/>
          </a:prstGeom>
          <a:solidFill>
            <a:srgbClr val="0D4994"/>
          </a:solidFill>
        </p:spPr>
        <p:txBody>
          <a:bodyPr wrap="square">
            <a:spAutoFit/>
          </a:bodyPr>
          <a:lstStyle/>
          <a:p>
            <a:r>
              <a:rPr lang="zh-CN" altLang="en-US" sz="1600" dirty="0">
                <a:solidFill>
                  <a:schemeClr val="bg1"/>
                </a:solidFill>
                <a:latin typeface="Times New Roman" panose="02020603050405020304" pitchFamily="18" charset="0"/>
                <a:cs typeface="Times New Roman" panose="02020603050405020304" pitchFamily="18" charset="0"/>
              </a:rPr>
              <a:t>Conclusion: MLP model has the best effect on dev set, and the MLP model </a:t>
            </a:r>
            <a:r>
              <a:rPr lang="en-US" altLang="zh-CN" sz="1600" dirty="0">
                <a:solidFill>
                  <a:schemeClr val="bg1"/>
                </a:solidFill>
                <a:latin typeface="Times New Roman" panose="02020603050405020304" pitchFamily="18" charset="0"/>
                <a:cs typeface="Times New Roman" panose="02020603050405020304" pitchFamily="18" charset="0"/>
              </a:rPr>
              <a:t>will be</a:t>
            </a:r>
            <a:r>
              <a:rPr lang="zh-CN" altLang="en-US" sz="1600" dirty="0">
                <a:solidFill>
                  <a:schemeClr val="bg1"/>
                </a:solidFill>
                <a:latin typeface="Times New Roman" panose="02020603050405020304" pitchFamily="18" charset="0"/>
                <a:cs typeface="Times New Roman" panose="02020603050405020304" pitchFamily="18" charset="0"/>
              </a:rPr>
              <a:t> used in subsequent experiments</a:t>
            </a:r>
          </a:p>
        </p:txBody>
      </p:sp>
      <p:sp>
        <p:nvSpPr>
          <p:cNvPr id="11" name="文本框 10">
            <a:extLst>
              <a:ext uri="{FF2B5EF4-FFF2-40B4-BE49-F238E27FC236}">
                <a16:creationId xmlns:a16="http://schemas.microsoft.com/office/drawing/2014/main" id="{BD49071D-C3C3-20A7-3AE6-23003066E600}"/>
              </a:ext>
            </a:extLst>
          </p:cNvPr>
          <p:cNvSpPr txBox="1"/>
          <p:nvPr/>
        </p:nvSpPr>
        <p:spPr>
          <a:xfrm>
            <a:off x="3432600" y="1258218"/>
            <a:ext cx="2278800" cy="276999"/>
          </a:xfrm>
          <a:prstGeom prst="rect">
            <a:avLst/>
          </a:prstGeom>
          <a:noFill/>
        </p:spPr>
        <p:txBody>
          <a:bodyPr wrap="square">
            <a:spAutoFit/>
          </a:bodyPr>
          <a:lstStyle/>
          <a:p>
            <a:r>
              <a:rPr lang="zh-CN" altLang="en-US" sz="1200" dirty="0"/>
              <a:t>Errors of Different Models</a:t>
            </a:r>
          </a:p>
        </p:txBody>
      </p:sp>
      <p:pic>
        <p:nvPicPr>
          <p:cNvPr id="5" name="图片 4">
            <a:extLst>
              <a:ext uri="{FF2B5EF4-FFF2-40B4-BE49-F238E27FC236}">
                <a16:creationId xmlns:a16="http://schemas.microsoft.com/office/drawing/2014/main" id="{A49444E4-8B8B-5A4B-8FD6-D1C81F1B48FE}"/>
              </a:ext>
            </a:extLst>
          </p:cNvPr>
          <p:cNvPicPr>
            <a:picLocks noChangeAspect="1"/>
          </p:cNvPicPr>
          <p:nvPr/>
        </p:nvPicPr>
        <p:blipFill>
          <a:blip r:embed="rId4"/>
          <a:stretch>
            <a:fillRect/>
          </a:stretch>
        </p:blipFill>
        <p:spPr>
          <a:xfrm>
            <a:off x="809578" y="120245"/>
            <a:ext cx="7683865" cy="4379725"/>
          </a:xfrm>
          <a:prstGeom prst="rect">
            <a:avLst/>
          </a:prstGeom>
        </p:spPr>
      </p:pic>
    </p:spTree>
    <p:extLst>
      <p:ext uri="{BB962C8B-B14F-4D97-AF65-F5344CB8AC3E}">
        <p14:creationId xmlns:p14="http://schemas.microsoft.com/office/powerpoint/2010/main" val="14791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E3: Stock Price forecasting and strategy</a:t>
            </a:r>
            <a:endParaRPr lang="zh-CN" altLang="en-US" sz="1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E99E686-3C47-7E0A-4A86-B29A5292A41B}"/>
              </a:ext>
            </a:extLst>
          </p:cNvPr>
          <p:cNvSpPr txBox="1"/>
          <p:nvPr/>
        </p:nvSpPr>
        <p:spPr>
          <a:xfrm>
            <a:off x="4407379" y="922949"/>
            <a:ext cx="1538959" cy="307777"/>
          </a:xfrm>
          <a:prstGeom prst="rect">
            <a:avLst/>
          </a:prstGeom>
          <a:solidFill>
            <a:srgbClr val="0D4994"/>
          </a:solidFill>
        </p:spPr>
        <p:txBody>
          <a:bodyPr wrap="square">
            <a:spAutoFit/>
          </a:bodyPr>
          <a:lstStyle/>
          <a:p>
            <a:r>
              <a:rPr lang="zh-CN" altLang="en-US" dirty="0">
                <a:solidFill>
                  <a:schemeClr val="bg1"/>
                </a:solidFill>
              </a:rPr>
              <a:t>based on </a:t>
            </a:r>
            <a:r>
              <a:rPr lang="en-US" altLang="zh-CN" dirty="0">
                <a:solidFill>
                  <a:schemeClr val="bg1"/>
                </a:solidFill>
              </a:rPr>
              <a:t>MLP</a:t>
            </a:r>
            <a:endParaRPr lang="zh-CN" altLang="en-US" dirty="0">
              <a:solidFill>
                <a:schemeClr val="bg1"/>
              </a:solidFill>
            </a:endParaRPr>
          </a:p>
        </p:txBody>
      </p:sp>
      <p:pic>
        <p:nvPicPr>
          <p:cNvPr id="5" name="图片 4">
            <a:extLst>
              <a:ext uri="{FF2B5EF4-FFF2-40B4-BE49-F238E27FC236}">
                <a16:creationId xmlns:a16="http://schemas.microsoft.com/office/drawing/2014/main" id="{CC336378-11EC-521B-9C27-00133B8D5B47}"/>
              </a:ext>
            </a:extLst>
          </p:cNvPr>
          <p:cNvPicPr>
            <a:picLocks noChangeAspect="1"/>
          </p:cNvPicPr>
          <p:nvPr/>
        </p:nvPicPr>
        <p:blipFill>
          <a:blip r:embed="rId3"/>
          <a:stretch>
            <a:fillRect/>
          </a:stretch>
        </p:blipFill>
        <p:spPr>
          <a:xfrm>
            <a:off x="161280" y="1512052"/>
            <a:ext cx="4189264" cy="2143023"/>
          </a:xfrm>
          <a:prstGeom prst="rect">
            <a:avLst/>
          </a:prstGeom>
        </p:spPr>
      </p:pic>
      <p:sp>
        <p:nvSpPr>
          <p:cNvPr id="8" name="文本框 7">
            <a:extLst>
              <a:ext uri="{FF2B5EF4-FFF2-40B4-BE49-F238E27FC236}">
                <a16:creationId xmlns:a16="http://schemas.microsoft.com/office/drawing/2014/main" id="{52997752-6646-2E36-7B98-C032C2728B63}"/>
              </a:ext>
            </a:extLst>
          </p:cNvPr>
          <p:cNvSpPr txBox="1"/>
          <p:nvPr/>
        </p:nvSpPr>
        <p:spPr>
          <a:xfrm>
            <a:off x="2649940" y="3631441"/>
            <a:ext cx="4572000" cy="307777"/>
          </a:xfrm>
          <a:prstGeom prst="rect">
            <a:avLst/>
          </a:prstGeom>
          <a:noFill/>
        </p:spPr>
        <p:txBody>
          <a:bodyPr wrap="square">
            <a:spAutoFit/>
          </a:bodyPr>
          <a:lstStyle/>
          <a:p>
            <a:r>
              <a:rPr lang="zh-CN" altLang="en-US" dirty="0"/>
              <a:t>Stock price prediction using MLP VS Actual</a:t>
            </a:r>
          </a:p>
        </p:txBody>
      </p:sp>
      <p:pic>
        <p:nvPicPr>
          <p:cNvPr id="9" name="图片 8">
            <a:extLst>
              <a:ext uri="{FF2B5EF4-FFF2-40B4-BE49-F238E27FC236}">
                <a16:creationId xmlns:a16="http://schemas.microsoft.com/office/drawing/2014/main" id="{DF3235DF-D6C7-CA52-5D38-0E1B7729C68A}"/>
              </a:ext>
            </a:extLst>
          </p:cNvPr>
          <p:cNvPicPr>
            <a:picLocks noChangeAspect="1"/>
          </p:cNvPicPr>
          <p:nvPr/>
        </p:nvPicPr>
        <p:blipFill>
          <a:blip r:embed="rId4"/>
          <a:stretch>
            <a:fillRect/>
          </a:stretch>
        </p:blipFill>
        <p:spPr>
          <a:xfrm>
            <a:off x="4347934" y="1512052"/>
            <a:ext cx="4184435" cy="2119389"/>
          </a:xfrm>
          <a:prstGeom prst="rect">
            <a:avLst/>
          </a:prstGeom>
        </p:spPr>
      </p:pic>
      <p:sp>
        <p:nvSpPr>
          <p:cNvPr id="10" name="文本框 9">
            <a:extLst>
              <a:ext uri="{FF2B5EF4-FFF2-40B4-BE49-F238E27FC236}">
                <a16:creationId xmlns:a16="http://schemas.microsoft.com/office/drawing/2014/main" id="{8C365AC0-315B-DE07-BAC7-D243CF8ACE31}"/>
              </a:ext>
            </a:extLst>
          </p:cNvPr>
          <p:cNvSpPr txBox="1"/>
          <p:nvPr/>
        </p:nvSpPr>
        <p:spPr>
          <a:xfrm>
            <a:off x="447998" y="3939218"/>
            <a:ext cx="8258679" cy="1077218"/>
          </a:xfrm>
          <a:prstGeom prst="rect">
            <a:avLst/>
          </a:prstGeom>
          <a:solidFill>
            <a:srgbClr val="0D4994"/>
          </a:solidFill>
        </p:spPr>
        <p:txBody>
          <a:bodyPr wrap="square" rtlCol="0">
            <a:spAutoFit/>
          </a:bodyPr>
          <a:lstStyle/>
          <a:p>
            <a:r>
              <a:rPr kumimoji="1" lang="en-US" altLang="zh-CN" sz="1600" dirty="0">
                <a:solidFill>
                  <a:schemeClr val="bg1"/>
                </a:solidFill>
                <a:latin typeface="Times New Roman" panose="02020603050405020304" pitchFamily="18" charset="0"/>
                <a:cs typeface="Times New Roman" panose="02020603050405020304" pitchFamily="18" charset="0"/>
              </a:rPr>
              <a:t>The initial position is 1.</a:t>
            </a:r>
          </a:p>
          <a:p>
            <a:r>
              <a:rPr kumimoji="1" lang="en-US" altLang="zh-CN" sz="1600" dirty="0">
                <a:solidFill>
                  <a:schemeClr val="bg1"/>
                </a:solidFill>
                <a:latin typeface="Times New Roman" panose="02020603050405020304" pitchFamily="18" charset="0"/>
                <a:cs typeface="Times New Roman" panose="02020603050405020304" pitchFamily="18" charset="0"/>
              </a:rPr>
              <a:t>Strategy: Use the model to predict the closing price of t+1 on day t.</a:t>
            </a:r>
          </a:p>
          <a:p>
            <a:r>
              <a:rPr kumimoji="1" lang="en-US" altLang="zh-CN" sz="1600" dirty="0">
                <a:solidFill>
                  <a:schemeClr val="bg1"/>
                </a:solidFill>
                <a:latin typeface="Times New Roman" panose="02020603050405020304" pitchFamily="18" charset="0"/>
                <a:cs typeface="Times New Roman" panose="02020603050405020304" pitchFamily="18" charset="0"/>
              </a:rPr>
              <a:t>                If</a:t>
            </a:r>
            <a:r>
              <a:rPr kumimoji="1" lang="zh-CN" altLang="en-US" sz="1600"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close_predict</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(t+1) </a:t>
            </a:r>
            <a:r>
              <a:rPr kumimoji="1" lang="en-US" altLang="zh-CN" sz="1600" i="1" dirty="0">
                <a:solidFill>
                  <a:schemeClr val="bg1"/>
                </a:solidFill>
                <a:latin typeface="Times New Roman" panose="02020603050405020304" pitchFamily="18" charset="0"/>
                <a:cs typeface="Times New Roman" panose="02020603050405020304" pitchFamily="18" charset="0"/>
              </a:rPr>
              <a:t>&gt;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close_actual</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a:t>
            </a:r>
            <a:r>
              <a:rPr kumimoji="1" lang="en-US" altLang="zh-CN" sz="1600" dirty="0">
                <a:solidFill>
                  <a:schemeClr val="bg1"/>
                </a:solidFill>
                <a:latin typeface="Times New Roman" panose="02020603050405020304" pitchFamily="18" charset="0"/>
                <a:cs typeface="Times New Roman" panose="02020603050405020304" pitchFamily="18" charset="0"/>
              </a:rPr>
              <a:t>, buy short positions, hold no action.</a:t>
            </a:r>
          </a:p>
          <a:p>
            <a:r>
              <a:rPr kumimoji="1" lang="en-US" altLang="zh-CN" sz="1600" dirty="0">
                <a:solidFill>
                  <a:schemeClr val="bg1"/>
                </a:solidFill>
                <a:latin typeface="Times New Roman" panose="02020603050405020304" pitchFamily="18" charset="0"/>
                <a:cs typeface="Times New Roman" panose="02020603050405020304" pitchFamily="18" charset="0"/>
              </a:rPr>
              <a:t>                If </a:t>
            </a:r>
            <a:r>
              <a:rPr kumimoji="1" lang="zh-CN" altLang="en-US" sz="1600"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close_predict</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(t+1) &lt;</a:t>
            </a:r>
            <a:r>
              <a:rPr kumimoji="1" lang="en-US" altLang="zh-CN" sz="1600" i="1"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close_actual</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a:t>
            </a:r>
            <a:r>
              <a:rPr kumimoji="1" lang="en-US" altLang="zh-CN" sz="1600" dirty="0">
                <a:solidFill>
                  <a:schemeClr val="bg1"/>
                </a:solidFill>
                <a:latin typeface="Times New Roman" panose="02020603050405020304" pitchFamily="18" charset="0"/>
                <a:cs typeface="Times New Roman" panose="02020603050405020304" pitchFamily="18" charset="0"/>
              </a:rPr>
              <a:t>, the position is sold, empty positions do not act.  </a:t>
            </a:r>
            <a:endParaRPr kumimoji="1" lang="zh-CN"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662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defining characteristics of an Apple fanboy? - Quora">
            <a:extLst>
              <a:ext uri="{FF2B5EF4-FFF2-40B4-BE49-F238E27FC236}">
                <a16:creationId xmlns:a16="http://schemas.microsoft.com/office/drawing/2014/main" id="{FAF3A848-0A4F-289D-CC31-A42AEDC5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710" y="1522095"/>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圆角矩形 1">
            <a:extLst>
              <a:ext uri="{FF2B5EF4-FFF2-40B4-BE49-F238E27FC236}">
                <a16:creationId xmlns:a16="http://schemas.microsoft.com/office/drawing/2014/main" id="{F00772B2-3CFD-73CC-2D93-7B8B1AB4051C}"/>
              </a:ext>
            </a:extLst>
          </p:cNvPr>
          <p:cNvSpPr/>
          <p:nvPr/>
        </p:nvSpPr>
        <p:spPr>
          <a:xfrm>
            <a:off x="4498340" y="437514"/>
            <a:ext cx="2730500" cy="1167765"/>
          </a:xfrm>
          <a:prstGeom prst="wedgeRoundRectCallout">
            <a:avLst>
              <a:gd name="adj1" fmla="val -73120"/>
              <a:gd name="adj2" fmla="val 9358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Money! Apple!</a:t>
            </a:r>
          </a:p>
          <a:p>
            <a:pPr algn="ctr"/>
            <a:r>
              <a:rPr lang="en-US" altLang="zh-CN" dirty="0"/>
              <a:t>The two greatest things in the world!</a:t>
            </a:r>
            <a:endParaRPr lang="zh-CN" altLang="en-US" dirty="0"/>
          </a:p>
        </p:txBody>
      </p:sp>
      <p:pic>
        <p:nvPicPr>
          <p:cNvPr id="4" name="Picture 4" descr="How to programmatically determine if a GitHub account uses the default  profile picture (avatar)? - Stack Overflow">
            <a:extLst>
              <a:ext uri="{FF2B5EF4-FFF2-40B4-BE49-F238E27FC236}">
                <a16:creationId xmlns:a16="http://schemas.microsoft.com/office/drawing/2014/main" id="{F3BA2146-8832-FF7E-62FD-F7FA5D5DA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078" y="272954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对话气泡: 圆角矩形 4">
            <a:extLst>
              <a:ext uri="{FF2B5EF4-FFF2-40B4-BE49-F238E27FC236}">
                <a16:creationId xmlns:a16="http://schemas.microsoft.com/office/drawing/2014/main" id="{A6FF63F6-AC71-DD21-4594-CC79B549A3EC}"/>
              </a:ext>
            </a:extLst>
          </p:cNvPr>
          <p:cNvSpPr/>
          <p:nvPr/>
        </p:nvSpPr>
        <p:spPr>
          <a:xfrm>
            <a:off x="2374900" y="3419474"/>
            <a:ext cx="2730500" cy="1167765"/>
          </a:xfrm>
          <a:prstGeom prst="wedgeRoundRectCallout">
            <a:avLst>
              <a:gd name="adj1" fmla="val 89485"/>
              <a:gd name="adj2" fmla="val -1604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Careful, young man. We really hope you can benefit forever, but we know that it is impossible.</a:t>
            </a:r>
            <a:endParaRPr lang="zh-CN" altLang="en-US" dirty="0"/>
          </a:p>
        </p:txBody>
      </p:sp>
    </p:spTree>
    <p:extLst>
      <p:ext uri="{BB962C8B-B14F-4D97-AF65-F5344CB8AC3E}">
        <p14:creationId xmlns:p14="http://schemas.microsoft.com/office/powerpoint/2010/main" val="2754587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874828-B9B9-4AD1-979D-5A2CDA37780E}"/>
              </a:ext>
            </a:extLst>
          </p:cNvPr>
          <p:cNvSpPr/>
          <p:nvPr/>
        </p:nvSpPr>
        <p:spPr>
          <a:xfrm>
            <a:off x="-2444744" y="1072366"/>
            <a:ext cx="14033488" cy="1569660"/>
          </a:xfrm>
          <a:prstGeom prst="rect">
            <a:avLst/>
          </a:prstGeom>
          <a:noFill/>
        </p:spPr>
        <p:txBody>
          <a:bodyPr wrap="square" lIns="91440" tIns="45720" rIns="91440" bIns="45720">
            <a:spAutoFit/>
          </a:bodyPr>
          <a:lstStyle/>
          <a:p>
            <a:pPr algn="ctr"/>
            <a:r>
              <a:rPr lang="en-US" altLang="zh-CN" sz="4800" b="0" cap="none" spc="0" dirty="0">
                <a:ln w="0"/>
                <a:solidFill>
                  <a:schemeClr val="tx1"/>
                </a:solidFill>
                <a:effectLst>
                  <a:outerShdw blurRad="38100" dist="19050" dir="2700000" algn="tl" rotWithShape="0">
                    <a:schemeClr val="dk1">
                      <a:alpha val="40000"/>
                    </a:schemeClr>
                  </a:outerShdw>
                </a:effectLst>
              </a:rPr>
              <a:t>Our codes and other </a:t>
            </a:r>
          </a:p>
          <a:p>
            <a:pPr algn="ctr"/>
            <a:r>
              <a:rPr lang="en-US" altLang="zh-CN" sz="4800" b="0" cap="none" spc="0" dirty="0">
                <a:ln w="0"/>
                <a:solidFill>
                  <a:schemeClr val="tx1"/>
                </a:solidFill>
                <a:effectLst>
                  <a:outerShdw blurRad="38100" dist="19050" dir="2700000" algn="tl" rotWithShape="0">
                    <a:schemeClr val="dk1">
                      <a:alpha val="40000"/>
                    </a:schemeClr>
                  </a:outerShdw>
                </a:effectLst>
              </a:rPr>
              <a:t>materials are posted on</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2050" name="Picture 2" descr="Git &amp; Github">
            <a:extLst>
              <a:ext uri="{FF2B5EF4-FFF2-40B4-BE49-F238E27FC236}">
                <a16:creationId xmlns:a16="http://schemas.microsoft.com/office/drawing/2014/main" id="{F8F11F9F-168A-48EF-8026-EFA0C231F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6" y="2826692"/>
            <a:ext cx="2493169" cy="140240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46A4873-F234-4E63-A11D-CC44BA1C32EE}"/>
              </a:ext>
            </a:extLst>
          </p:cNvPr>
          <p:cNvSpPr txBox="1"/>
          <p:nvPr/>
        </p:nvSpPr>
        <p:spPr>
          <a:xfrm>
            <a:off x="3193257" y="2905661"/>
            <a:ext cx="5422107" cy="1200329"/>
          </a:xfrm>
          <a:prstGeom prst="rect">
            <a:avLst/>
          </a:prstGeom>
          <a:noFill/>
        </p:spPr>
        <p:txBody>
          <a:bodyPr wrap="square" rtlCol="0">
            <a:spAutoFit/>
          </a:bodyPr>
          <a:lstStyle/>
          <a:p>
            <a:r>
              <a:rPr lang="en-US" altLang="zh-CN" sz="3600" dirty="0">
                <a:solidFill>
                  <a:srgbClr val="0070C0"/>
                </a:solidFill>
              </a:rPr>
              <a:t>https://github.com/NoW0NDER/ML_final</a:t>
            </a:r>
            <a:endParaRPr lang="zh-CN" altLang="en-US" sz="3600" dirty="0">
              <a:solidFill>
                <a:srgbClr val="0070C0"/>
              </a:solidFill>
            </a:endParaRPr>
          </a:p>
        </p:txBody>
      </p:sp>
      <p:pic>
        <p:nvPicPr>
          <p:cNvPr id="4" name="Picture 3">
            <a:extLst>
              <a:ext uri="{FF2B5EF4-FFF2-40B4-BE49-F238E27FC236}">
                <a16:creationId xmlns:a16="http://schemas.microsoft.com/office/drawing/2014/main" id="{1124432F-33CB-5AA1-9CBB-2EE008AFDDB9}"/>
              </a:ext>
            </a:extLst>
          </p:cNvPr>
          <p:cNvPicPr>
            <a:picLocks noChangeAspect="1"/>
          </p:cNvPicPr>
          <p:nvPr/>
        </p:nvPicPr>
        <p:blipFill>
          <a:blip r:embed="rId3"/>
          <a:stretch>
            <a:fillRect/>
          </a:stretch>
        </p:blipFill>
        <p:spPr>
          <a:xfrm>
            <a:off x="6720445" y="3579153"/>
            <a:ext cx="1065580" cy="1053674"/>
          </a:xfrm>
          <a:prstGeom prst="rect">
            <a:avLst/>
          </a:prstGeom>
        </p:spPr>
      </p:pic>
    </p:spTree>
    <p:extLst>
      <p:ext uri="{BB962C8B-B14F-4D97-AF65-F5344CB8AC3E}">
        <p14:creationId xmlns:p14="http://schemas.microsoft.com/office/powerpoint/2010/main" val="300601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2476500" y="475154"/>
            <a:ext cx="5840364" cy="1"/>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1800" b="1" dirty="0">
                <a:solidFill>
                  <a:schemeClr val="lt1"/>
                </a:solidFill>
                <a:latin typeface="Microsoft Yahei"/>
                <a:ea typeface="Microsoft Yahei"/>
                <a:cs typeface="Microsoft Yahei"/>
                <a:sym typeface="Microsoft Yahei"/>
              </a:rPr>
              <a:t>5</a:t>
            </a:r>
            <a:endParaRPr sz="1800" b="1" dirty="0">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1005682" y="317434"/>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US" altLang="zh-CN" sz="1600" b="1" dirty="0">
                <a:solidFill>
                  <a:schemeClr val="dk1"/>
                </a:solidFill>
              </a:rPr>
              <a:t>Easter Egg</a:t>
            </a:r>
            <a:endParaRPr lang="en-US" sz="1200" dirty="0"/>
          </a:p>
        </p:txBody>
      </p:sp>
      <p:sp>
        <p:nvSpPr>
          <p:cNvPr id="11" name="文本框 10">
            <a:extLst>
              <a:ext uri="{FF2B5EF4-FFF2-40B4-BE49-F238E27FC236}">
                <a16:creationId xmlns:a16="http://schemas.microsoft.com/office/drawing/2014/main" id="{70E23C0C-FFBB-7832-ACF8-4DFFF34A0971}"/>
              </a:ext>
            </a:extLst>
          </p:cNvPr>
          <p:cNvSpPr txBox="1"/>
          <p:nvPr/>
        </p:nvSpPr>
        <p:spPr>
          <a:xfrm>
            <a:off x="2476500" y="4345178"/>
            <a:ext cx="4572000" cy="646331"/>
          </a:xfrm>
          <a:prstGeom prst="rect">
            <a:avLst/>
          </a:prstGeom>
          <a:noFill/>
        </p:spPr>
        <p:txBody>
          <a:bodyPr wrap="square">
            <a:spAutoFit/>
          </a:bodyPr>
          <a:lstStyle/>
          <a:p>
            <a:r>
              <a:rPr lang="zh-CN" altLang="en-US" sz="1800" dirty="0"/>
              <a:t>The returns of different models using the same investment strategy</a:t>
            </a:r>
          </a:p>
        </p:txBody>
      </p:sp>
      <p:pic>
        <p:nvPicPr>
          <p:cNvPr id="12" name="图片 11">
            <a:extLst>
              <a:ext uri="{FF2B5EF4-FFF2-40B4-BE49-F238E27FC236}">
                <a16:creationId xmlns:a16="http://schemas.microsoft.com/office/drawing/2014/main" id="{D841DB9E-FD78-0A49-A9B5-F21F1E907C62}"/>
              </a:ext>
            </a:extLst>
          </p:cNvPr>
          <p:cNvPicPr>
            <a:picLocks noChangeAspect="1"/>
          </p:cNvPicPr>
          <p:nvPr/>
        </p:nvPicPr>
        <p:blipFill>
          <a:blip r:embed="rId3"/>
          <a:stretch>
            <a:fillRect/>
          </a:stretch>
        </p:blipFill>
        <p:spPr>
          <a:xfrm>
            <a:off x="2186114" y="838093"/>
            <a:ext cx="4572000" cy="3467313"/>
          </a:xfrm>
          <a:prstGeom prst="rect">
            <a:avLst/>
          </a:prstGeom>
        </p:spPr>
      </p:pic>
    </p:spTree>
    <p:extLst>
      <p:ext uri="{BB962C8B-B14F-4D97-AF65-F5344CB8AC3E}">
        <p14:creationId xmlns:p14="http://schemas.microsoft.com/office/powerpoint/2010/main" val="287125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flipV="1">
            <a:off x="4224130" y="465899"/>
            <a:ext cx="4348370" cy="9256"/>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C6D47344-8D55-BCF3-C19C-7F3B8CDBD76E}"/>
              </a:ext>
            </a:extLst>
          </p:cNvPr>
          <p:cNvSpPr txBox="1"/>
          <p:nvPr/>
        </p:nvSpPr>
        <p:spPr>
          <a:xfrm>
            <a:off x="416623" y="1261774"/>
            <a:ext cx="4493890" cy="3781997"/>
          </a:xfrm>
          <a:prstGeom prst="rect">
            <a:avLst/>
          </a:prstGeom>
          <a:noFill/>
        </p:spPr>
        <p:txBody>
          <a:bodyPr wrap="square">
            <a:spAutoFit/>
          </a:bodyPr>
          <a:lstStyle/>
          <a:p>
            <a:pPr>
              <a:lnSpc>
                <a:spcPct val="150000"/>
              </a:lnSpc>
            </a:pPr>
            <a:r>
              <a:rPr lang="zh-CN" altLang="en-US" sz="1800" dirty="0">
                <a:latin typeface="Times New Roman" panose="02020603050405020304" pitchFamily="18" charset="0"/>
                <a:cs typeface="Times New Roman" panose="02020603050405020304" pitchFamily="18" charset="0"/>
              </a:rPr>
              <a:t>Finbert API related issues:</a:t>
            </a:r>
          </a:p>
          <a:p>
            <a:pPr marL="285750" indent="-285750">
              <a:lnSpc>
                <a:spcPct val="150000"/>
              </a:lnSpc>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rPr>
              <a:t>The connection is unstable</a:t>
            </a:r>
          </a:p>
          <a:p>
            <a:pPr marL="285750" indent="-285750">
              <a:lnSpc>
                <a:spcPct val="150000"/>
              </a:lnSpc>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rPr>
              <a:t>Can't handle overly long text</a:t>
            </a:r>
          </a:p>
          <a:p>
            <a:pPr marL="285750" indent="-285750">
              <a:lnSpc>
                <a:spcPct val="150000"/>
              </a:lnSpc>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rPr>
              <a:t>The computing time is too long</a:t>
            </a:r>
          </a:p>
          <a:p>
            <a:pPr>
              <a:lnSpc>
                <a:spcPct val="150000"/>
              </a:lnSpc>
            </a:pPr>
            <a:r>
              <a:rPr lang="zh-CN" altLang="en-US" sz="1800" dirty="0">
                <a:latin typeface="Times New Roman" panose="02020603050405020304" pitchFamily="18" charset="0"/>
                <a:cs typeface="Times New Roman" panose="02020603050405020304" pitchFamily="18" charset="0"/>
              </a:rPr>
              <a:t>Problems related to DataSets</a:t>
            </a:r>
          </a:p>
          <a:p>
            <a:pPr marL="285750" indent="-285750">
              <a:lnSpc>
                <a:spcPct val="150000"/>
              </a:lnSpc>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rPr>
              <a:t>NuLL value: null value brought by the Finbert API</a:t>
            </a:r>
          </a:p>
          <a:p>
            <a:pPr marL="285750" indent="-285750">
              <a:lnSpc>
                <a:spcPct val="150000"/>
              </a:lnSpc>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rPr>
              <a:t>Time interval: Limited by the available Twitter data set</a:t>
            </a:r>
            <a:r>
              <a:rPr lang="en-US" altLang="zh-CN" sz="1800" dirty="0">
                <a:latin typeface="Times New Roman" panose="02020603050405020304" pitchFamily="18" charset="0"/>
                <a:cs typeface="Times New Roman" panose="02020603050405020304" pitchFamily="18" charset="0"/>
              </a:rPr>
              <a:t> (Twitter </a:t>
            </a:r>
            <a:r>
              <a:rPr lang="en-US" altLang="zh-CN" sz="1800" dirty="0" err="1">
                <a:latin typeface="Times New Roman" panose="02020603050405020304" pitchFamily="18" charset="0"/>
                <a:cs typeface="Times New Roman" panose="02020603050405020304" pitchFamily="18" charset="0"/>
              </a:rPr>
              <a:t>api</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BBE55F1-A564-0E5A-EE14-01EAEE66B4F6}"/>
              </a:ext>
            </a:extLst>
          </p:cNvPr>
          <p:cNvSpPr txBox="1"/>
          <p:nvPr/>
        </p:nvSpPr>
        <p:spPr>
          <a:xfrm>
            <a:off x="527512" y="892442"/>
            <a:ext cx="1313180" cy="369332"/>
          </a:xfrm>
          <a:prstGeom prst="rect">
            <a:avLst/>
          </a:prstGeom>
          <a:solidFill>
            <a:srgbClr val="0D4994"/>
          </a:solidFill>
        </p:spPr>
        <p:txBody>
          <a:bodyPr wrap="none" rtlCol="0">
            <a:spAutoFit/>
          </a:bodyPr>
          <a:lstStyle/>
          <a:p>
            <a:r>
              <a:rPr kumimoji="1" lang="en-US" altLang="zh-CN" sz="1800" dirty="0">
                <a:solidFill>
                  <a:schemeClr val="bg1"/>
                </a:solidFill>
                <a:latin typeface="Times New Roman" panose="02020603050405020304" pitchFamily="18" charset="0"/>
                <a:cs typeface="Times New Roman" panose="02020603050405020304" pitchFamily="18" charset="0"/>
              </a:rPr>
              <a:t>Limitations:</a:t>
            </a:r>
            <a:endParaRPr kumimoji="1"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5B533AF-C326-4A90-BE6E-D935F934F9EB}"/>
              </a:ext>
            </a:extLst>
          </p:cNvPr>
          <p:cNvSpPr txBox="1"/>
          <p:nvPr/>
        </p:nvSpPr>
        <p:spPr>
          <a:xfrm>
            <a:off x="5224487" y="892442"/>
            <a:ext cx="1383712" cy="369332"/>
          </a:xfrm>
          <a:prstGeom prst="rect">
            <a:avLst/>
          </a:prstGeom>
          <a:solidFill>
            <a:srgbClr val="0D4994"/>
          </a:solidFill>
        </p:spPr>
        <p:txBody>
          <a:bodyPr wrap="none" rtlCol="0">
            <a:spAutoFit/>
          </a:bodyPr>
          <a:lstStyle/>
          <a:p>
            <a:r>
              <a:rPr kumimoji="1" lang="en-US" altLang="zh-CN" sz="1800" dirty="0">
                <a:solidFill>
                  <a:schemeClr val="bg1"/>
                </a:solidFill>
                <a:latin typeface="Times New Roman" panose="02020603050405020304" pitchFamily="18" charset="0"/>
                <a:cs typeface="Times New Roman" panose="02020603050405020304" pitchFamily="18" charset="0"/>
              </a:rPr>
              <a:t>Future work:</a:t>
            </a:r>
            <a:endParaRPr kumimoji="1"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5711318-5AC0-4CEA-B38E-5D3A6B3AA0B2}"/>
              </a:ext>
            </a:extLst>
          </p:cNvPr>
          <p:cNvSpPr txBox="1"/>
          <p:nvPr/>
        </p:nvSpPr>
        <p:spPr>
          <a:xfrm>
            <a:off x="5093585" y="1301846"/>
            <a:ext cx="3809692" cy="336649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Recall the </a:t>
            </a:r>
            <a:r>
              <a:rPr lang="en-US" altLang="zh-CN" sz="1800" dirty="0" err="1">
                <a:latin typeface="Times New Roman" panose="02020603050405020304" pitchFamily="18" charset="0"/>
                <a:cs typeface="Times New Roman" panose="02020603050405020304" pitchFamily="18" charset="0"/>
              </a:rPr>
              <a:t>FinBERT</a:t>
            </a:r>
            <a:r>
              <a:rPr lang="en-US" altLang="zh-CN" sz="1800" dirty="0">
                <a:latin typeface="Times New Roman" panose="02020603050405020304" pitchFamily="18" charset="0"/>
                <a:cs typeface="Times New Roman" panose="02020603050405020304" pitchFamily="18" charset="0"/>
              </a:rPr>
              <a:t> model to handle the missing value caused by server disconnection</a:t>
            </a:r>
          </a:p>
          <a:p>
            <a:pPr marL="285750" indent="-2857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Compare the effect of social media comments of the general public and executives on stock price prediction</a:t>
            </a:r>
          </a:p>
          <a:p>
            <a:pPr marL="285750" indent="-2857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Dive in quantitative strategy research</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64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15673" y="1975007"/>
            <a:ext cx="7044236" cy="484718"/>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2700" b="0" i="0" u="none" strike="noStrike" cap="none" dirty="0">
                <a:solidFill>
                  <a:schemeClr val="accent1"/>
                </a:solidFill>
                <a:latin typeface="Times"/>
                <a:ea typeface="Times"/>
                <a:cs typeface="Times"/>
                <a:sym typeface="Times"/>
              </a:rPr>
              <a:t>Thank you !</a:t>
            </a:r>
            <a:endParaRPr sz="1100" dirty="0"/>
          </a:p>
        </p:txBody>
      </p:sp>
      <p:cxnSp>
        <p:nvCxnSpPr>
          <p:cNvPr id="132" name="Google Shape;132;p25"/>
          <p:cNvCxnSpPr/>
          <p:nvPr/>
        </p:nvCxnSpPr>
        <p:spPr>
          <a:xfrm>
            <a:off x="925960" y="2683775"/>
            <a:ext cx="7292078" cy="0"/>
          </a:xfrm>
          <a:prstGeom prst="straightConnector1">
            <a:avLst/>
          </a:prstGeom>
          <a:noFill/>
          <a:ln w="9525" cap="flat" cmpd="sng">
            <a:solidFill>
              <a:schemeClr val="accent1"/>
            </a:solidFill>
            <a:prstDash val="solid"/>
            <a:miter lim="800000"/>
            <a:headEnd type="oval" w="med" len="med"/>
            <a:tailEnd type="oval" w="med" len="med"/>
          </a:ln>
        </p:spPr>
      </p:cxnSp>
      <p:sp>
        <p:nvSpPr>
          <p:cNvPr id="133" name="Google Shape;133;p25"/>
          <p:cNvSpPr/>
          <p:nvPr/>
        </p:nvSpPr>
        <p:spPr>
          <a:xfrm>
            <a:off x="2652383" y="4405961"/>
            <a:ext cx="216000" cy="216000"/>
          </a:xfrm>
          <a:prstGeom prst="rect">
            <a:avLst/>
          </a:prstGeom>
          <a:noFill/>
          <a:ln>
            <a:noFill/>
          </a:ln>
        </p:spPr>
        <p:txBody>
          <a:bodyPr/>
          <a:lstStyle/>
          <a:p>
            <a:endParaRPr lang="zh-CN" altLang="en-US"/>
          </a:p>
        </p:txBody>
      </p:sp>
      <p:sp>
        <p:nvSpPr>
          <p:cNvPr id="134" name="Google Shape;134;p25"/>
          <p:cNvSpPr/>
          <p:nvPr/>
        </p:nvSpPr>
        <p:spPr>
          <a:xfrm>
            <a:off x="4742219" y="4405961"/>
            <a:ext cx="216040" cy="216000"/>
          </a:xfrm>
          <a:custGeom>
            <a:avLst/>
            <a:gdLst/>
            <a:ahLst/>
            <a:cxnLst/>
            <a:rect l="l" t="t" r="r" b="b"/>
            <a:pathLst>
              <a:path w="11196" h="11195" extrusionOk="0">
                <a:moveTo>
                  <a:pt x="5599" y="600"/>
                </a:moveTo>
                <a:cubicBezTo>
                  <a:pt x="6274" y="600"/>
                  <a:pt x="6929" y="732"/>
                  <a:pt x="7544" y="992"/>
                </a:cubicBezTo>
                <a:cubicBezTo>
                  <a:pt x="8139" y="1244"/>
                  <a:pt x="8674" y="1605"/>
                  <a:pt x="9133" y="2064"/>
                </a:cubicBezTo>
                <a:cubicBezTo>
                  <a:pt x="9591" y="2522"/>
                  <a:pt x="9953" y="3057"/>
                  <a:pt x="10204" y="3652"/>
                </a:cubicBezTo>
                <a:cubicBezTo>
                  <a:pt x="10464" y="4269"/>
                  <a:pt x="10596" y="4922"/>
                  <a:pt x="10596" y="5597"/>
                </a:cubicBezTo>
                <a:cubicBezTo>
                  <a:pt x="10596" y="6272"/>
                  <a:pt x="10464" y="6926"/>
                  <a:pt x="10204" y="7542"/>
                </a:cubicBezTo>
                <a:cubicBezTo>
                  <a:pt x="9953" y="8137"/>
                  <a:pt x="9591" y="8672"/>
                  <a:pt x="9132" y="9131"/>
                </a:cubicBezTo>
                <a:cubicBezTo>
                  <a:pt x="8674" y="9590"/>
                  <a:pt x="8139" y="9951"/>
                  <a:pt x="7544" y="10202"/>
                </a:cubicBezTo>
                <a:cubicBezTo>
                  <a:pt x="6927" y="10462"/>
                  <a:pt x="6274" y="10595"/>
                  <a:pt x="5599" y="10595"/>
                </a:cubicBezTo>
                <a:cubicBezTo>
                  <a:pt x="4924" y="10595"/>
                  <a:pt x="4269" y="10462"/>
                  <a:pt x="3654" y="10202"/>
                </a:cubicBezTo>
                <a:cubicBezTo>
                  <a:pt x="3059" y="9951"/>
                  <a:pt x="2524" y="9590"/>
                  <a:pt x="2065" y="9131"/>
                </a:cubicBezTo>
                <a:cubicBezTo>
                  <a:pt x="1606" y="8672"/>
                  <a:pt x="1245" y="8137"/>
                  <a:pt x="994" y="7542"/>
                </a:cubicBezTo>
                <a:cubicBezTo>
                  <a:pt x="733" y="6926"/>
                  <a:pt x="600" y="6272"/>
                  <a:pt x="600" y="5597"/>
                </a:cubicBezTo>
                <a:cubicBezTo>
                  <a:pt x="600" y="4922"/>
                  <a:pt x="733" y="4267"/>
                  <a:pt x="993" y="3652"/>
                </a:cubicBezTo>
                <a:cubicBezTo>
                  <a:pt x="1244" y="3057"/>
                  <a:pt x="1605" y="2522"/>
                  <a:pt x="2064" y="2064"/>
                </a:cubicBezTo>
                <a:cubicBezTo>
                  <a:pt x="2523" y="1605"/>
                  <a:pt x="3058" y="1244"/>
                  <a:pt x="3653" y="992"/>
                </a:cubicBezTo>
                <a:cubicBezTo>
                  <a:pt x="4269" y="731"/>
                  <a:pt x="4924" y="600"/>
                  <a:pt x="5599" y="600"/>
                </a:cubicBezTo>
                <a:moveTo>
                  <a:pt x="5599" y="0"/>
                </a:moveTo>
                <a:cubicBezTo>
                  <a:pt x="2506" y="0"/>
                  <a:pt x="0" y="2506"/>
                  <a:pt x="0" y="5597"/>
                </a:cubicBezTo>
                <a:cubicBezTo>
                  <a:pt x="0" y="8689"/>
                  <a:pt x="2506" y="11195"/>
                  <a:pt x="5598" y="11195"/>
                </a:cubicBezTo>
                <a:cubicBezTo>
                  <a:pt x="8689" y="11195"/>
                  <a:pt x="11196" y="8689"/>
                  <a:pt x="11196" y="5597"/>
                </a:cubicBezTo>
                <a:cubicBezTo>
                  <a:pt x="11196" y="2506"/>
                  <a:pt x="8690" y="0"/>
                  <a:pt x="5599" y="0"/>
                </a:cubicBezTo>
                <a:close/>
                <a:moveTo>
                  <a:pt x="5311" y="6159"/>
                </a:moveTo>
                <a:cubicBezTo>
                  <a:pt x="5145" y="6159"/>
                  <a:pt x="5011" y="6025"/>
                  <a:pt x="5011" y="5859"/>
                </a:cubicBezTo>
                <a:lnTo>
                  <a:pt x="5011" y="2289"/>
                </a:lnTo>
                <a:cubicBezTo>
                  <a:pt x="5011" y="2122"/>
                  <a:pt x="5145" y="1989"/>
                  <a:pt x="5311" y="1989"/>
                </a:cubicBezTo>
                <a:cubicBezTo>
                  <a:pt x="5478" y="1989"/>
                  <a:pt x="5611" y="2122"/>
                  <a:pt x="5611" y="2289"/>
                </a:cubicBezTo>
                <a:lnTo>
                  <a:pt x="5611" y="5859"/>
                </a:lnTo>
                <a:cubicBezTo>
                  <a:pt x="5611" y="6025"/>
                  <a:pt x="5476" y="6159"/>
                  <a:pt x="5311" y="6159"/>
                </a:cubicBezTo>
                <a:close/>
                <a:moveTo>
                  <a:pt x="8504" y="6190"/>
                </a:moveTo>
                <a:lnTo>
                  <a:pt x="5329" y="6190"/>
                </a:lnTo>
                <a:cubicBezTo>
                  <a:pt x="5162" y="6190"/>
                  <a:pt x="5029" y="6056"/>
                  <a:pt x="5029" y="5890"/>
                </a:cubicBezTo>
                <a:cubicBezTo>
                  <a:pt x="5029" y="5724"/>
                  <a:pt x="5162" y="5590"/>
                  <a:pt x="5329" y="5590"/>
                </a:cubicBezTo>
                <a:lnTo>
                  <a:pt x="8504" y="5590"/>
                </a:lnTo>
                <a:cubicBezTo>
                  <a:pt x="8670" y="5590"/>
                  <a:pt x="8804" y="5724"/>
                  <a:pt x="8804" y="5890"/>
                </a:cubicBezTo>
                <a:cubicBezTo>
                  <a:pt x="8804" y="6056"/>
                  <a:pt x="8670" y="6190"/>
                  <a:pt x="8504" y="619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5"/>
          <p:cNvSpPr txBox="1"/>
          <p:nvPr/>
        </p:nvSpPr>
        <p:spPr>
          <a:xfrm>
            <a:off x="4973769" y="4387003"/>
            <a:ext cx="172506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lt1"/>
                </a:solidFill>
                <a:latin typeface="Arial"/>
                <a:ea typeface="Arial"/>
                <a:cs typeface="Arial"/>
                <a:sym typeface="Arial"/>
              </a:rPr>
              <a:t>汇报时间：2023/05/31</a:t>
            </a:r>
            <a:endParaRPr sz="1200">
              <a:solidFill>
                <a:schemeClr val="lt1"/>
              </a:solidFill>
              <a:latin typeface="Arial"/>
              <a:ea typeface="Arial"/>
              <a:cs typeface="Arial"/>
              <a:sym typeface="Arial"/>
            </a:endParaRPr>
          </a:p>
        </p:txBody>
      </p:sp>
      <p:cxnSp>
        <p:nvCxnSpPr>
          <p:cNvPr id="136" name="Google Shape;136;p25"/>
          <p:cNvCxnSpPr/>
          <p:nvPr/>
        </p:nvCxnSpPr>
        <p:spPr>
          <a:xfrm>
            <a:off x="4502654" y="4387003"/>
            <a:ext cx="0" cy="253915"/>
          </a:xfrm>
          <a:prstGeom prst="straightConnector1">
            <a:avLst/>
          </a:prstGeom>
          <a:noFill/>
          <a:ln w="9525" cap="flat" cmpd="sng">
            <a:solidFill>
              <a:schemeClr val="lt1"/>
            </a:solidFill>
            <a:prstDash val="solid"/>
            <a:miter lim="800000"/>
            <a:headEnd type="none" w="sm" len="sm"/>
            <a:tailEnd type="none" w="sm" len="sm"/>
          </a:ln>
        </p:spPr>
      </p:cxnSp>
      <p:sp>
        <p:nvSpPr>
          <p:cNvPr id="137" name="Google Shape;137;p25"/>
          <p:cNvSpPr/>
          <p:nvPr/>
        </p:nvSpPr>
        <p:spPr>
          <a:xfrm>
            <a:off x="2737292" y="129772"/>
            <a:ext cx="3600997" cy="220748"/>
          </a:xfrm>
          <a:prstGeom prst="rect">
            <a:avLst/>
          </a:prstGeom>
          <a:solidFill>
            <a:schemeClr val="accent1"/>
          </a:solidFill>
          <a:ln>
            <a:noFill/>
          </a:ln>
        </p:spPr>
        <p:txBody>
          <a:bodyPr spcFirstLastPara="1" wrap="square" lIns="68575" tIns="34275" rIns="68575" bIns="34275" anchor="ctr" anchorCtr="0">
            <a:noAutofit/>
          </a:bodyPr>
          <a:lstStyle/>
          <a:p>
            <a:pPr lvl="0" algn="ctr"/>
            <a:r>
              <a:rPr lang="en-US" altLang="zh-CN" sz="1200" dirty="0">
                <a:solidFill>
                  <a:schemeClr val="lt1"/>
                </a:solidFill>
                <a:latin typeface="Times New Roman"/>
                <a:ea typeface="Times New Roman"/>
                <a:cs typeface="Times New Roman"/>
                <a:sym typeface="Times New Roman"/>
              </a:rPr>
              <a:t>COMP7409 Machine Learning in Trading and Finance</a:t>
            </a:r>
          </a:p>
        </p:txBody>
      </p:sp>
      <p:sp>
        <p:nvSpPr>
          <p:cNvPr id="13" name="Google Shape;130;p25">
            <a:extLst>
              <a:ext uri="{FF2B5EF4-FFF2-40B4-BE49-F238E27FC236}">
                <a16:creationId xmlns:a16="http://schemas.microsoft.com/office/drawing/2014/main" id="{02FD5197-3626-204D-93F4-2C099D083DED}"/>
              </a:ext>
            </a:extLst>
          </p:cNvPr>
          <p:cNvSpPr txBox="1"/>
          <p:nvPr/>
        </p:nvSpPr>
        <p:spPr>
          <a:xfrm>
            <a:off x="3782823" y="2895884"/>
            <a:ext cx="1604354"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dirty="0">
                <a:solidFill>
                  <a:schemeClr val="dk1"/>
                </a:solidFill>
                <a:latin typeface="Microsoft YaHei" panose="020B0503020204020204" pitchFamily="34" charset="-122"/>
                <a:ea typeface="Microsoft YaHei" panose="020B0503020204020204" pitchFamily="34" charset="-122"/>
                <a:sym typeface="Arial"/>
              </a:rPr>
              <a:t>Group number: 3</a:t>
            </a:r>
            <a:endParaRPr sz="14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 name="Google Shape;131;p25">
            <a:extLst>
              <a:ext uri="{FF2B5EF4-FFF2-40B4-BE49-F238E27FC236}">
                <a16:creationId xmlns:a16="http://schemas.microsoft.com/office/drawing/2014/main" id="{E5388629-ADCE-164B-9EE8-BEA5A655E2A7}"/>
              </a:ext>
            </a:extLst>
          </p:cNvPr>
          <p:cNvSpPr txBox="1"/>
          <p:nvPr/>
        </p:nvSpPr>
        <p:spPr>
          <a:xfrm>
            <a:off x="1216960" y="3260205"/>
            <a:ext cx="6736080"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dirty="0">
                <a:solidFill>
                  <a:schemeClr val="dk1"/>
                </a:solidFill>
                <a:latin typeface="Microsoft YaHei" panose="020B0503020204020204" pitchFamily="34" charset="-122"/>
                <a:ea typeface="Microsoft YaHei" panose="020B0503020204020204" pitchFamily="34" charset="-122"/>
                <a:sym typeface="Arial"/>
              </a:rPr>
              <a:t>Group members: Wang Dingrui, Chen Kewen, Wang Yijie, Yang </a:t>
            </a:r>
            <a:r>
              <a:rPr lang="en-US" altLang="zh-CN" sz="1400" dirty="0">
                <a:solidFill>
                  <a:schemeClr val="dk1"/>
                </a:solidFill>
                <a:latin typeface="Microsoft YaHei" panose="020B0503020204020204" pitchFamily="34" charset="-122"/>
                <a:ea typeface="Microsoft YaHei" panose="020B0503020204020204" pitchFamily="34" charset="-122"/>
                <a:sym typeface="Arial"/>
              </a:rPr>
              <a:t>S</a:t>
            </a:r>
            <a:r>
              <a:rPr lang="zh-CN" sz="1400" dirty="0">
                <a:solidFill>
                  <a:schemeClr val="dk1"/>
                </a:solidFill>
                <a:latin typeface="Microsoft YaHei" panose="020B0503020204020204" pitchFamily="34" charset="-122"/>
                <a:ea typeface="Microsoft YaHei" panose="020B0503020204020204" pitchFamily="34" charset="-122"/>
                <a:sym typeface="Arial"/>
              </a:rPr>
              <a:t>ihan, Cao Jia </a:t>
            </a:r>
            <a:endParaRPr sz="1400" dirty="0">
              <a:solidFill>
                <a:schemeClr val="dk1"/>
              </a:solidFill>
              <a:latin typeface="Microsoft YaHei" panose="020B0503020204020204" pitchFamily="34" charset="-122"/>
              <a:ea typeface="Microsoft YaHei" panose="020B0503020204020204" pitchFamily="34" charset="-122"/>
              <a:sym typeface="Arial"/>
            </a:endParaRPr>
          </a:p>
        </p:txBody>
      </p:sp>
    </p:spTree>
    <p:extLst>
      <p:ext uri="{BB962C8B-B14F-4D97-AF65-F5344CB8AC3E}">
        <p14:creationId xmlns:p14="http://schemas.microsoft.com/office/powerpoint/2010/main" val="119334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62882" y="1618718"/>
            <a:ext cx="7044236"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2700" b="0" i="0" u="none" strike="noStrike" cap="none" dirty="0">
                <a:solidFill>
                  <a:schemeClr val="accent1"/>
                </a:solidFill>
                <a:latin typeface="Times New Roman" panose="02020603050405020304" pitchFamily="18" charset="0"/>
                <a:ea typeface="Times"/>
                <a:cs typeface="Times New Roman" panose="02020603050405020304" pitchFamily="18" charset="0"/>
                <a:sym typeface="Times"/>
              </a:rPr>
              <a:t>Evaluating Impact of Social Media Posts </a:t>
            </a:r>
            <a:endParaRPr sz="2700" b="0" i="0" u="none" strike="noStrike" cap="none" dirty="0">
              <a:solidFill>
                <a:schemeClr val="accent1"/>
              </a:solidFill>
              <a:latin typeface="Times New Roman" panose="02020603050405020304" pitchFamily="18" charset="0"/>
              <a:ea typeface="Times"/>
              <a:cs typeface="Times New Roman" panose="02020603050405020304" pitchFamily="18" charset="0"/>
              <a:sym typeface="Times"/>
            </a:endParaRPr>
          </a:p>
          <a:p>
            <a:pPr marL="0" marR="0" lvl="0" indent="0" algn="ctr" rtl="0">
              <a:spcBef>
                <a:spcPts val="0"/>
              </a:spcBef>
              <a:spcAft>
                <a:spcPts val="0"/>
              </a:spcAft>
              <a:buNone/>
            </a:pPr>
            <a:r>
              <a:rPr lang="zh-CN" sz="2700" b="0" i="0" u="none" strike="noStrike" cap="none" dirty="0">
                <a:solidFill>
                  <a:schemeClr val="accent1"/>
                </a:solidFill>
                <a:latin typeface="Times New Roman" panose="02020603050405020304" pitchFamily="18" charset="0"/>
                <a:ea typeface="Times"/>
                <a:cs typeface="Times New Roman" panose="02020603050405020304" pitchFamily="18" charset="0"/>
                <a:sym typeface="Times"/>
              </a:rPr>
              <a:t> on Stock Prices</a:t>
            </a:r>
            <a:endParaRPr sz="1100" dirty="0">
              <a:latin typeface="Times New Roman" panose="02020603050405020304" pitchFamily="18" charset="0"/>
              <a:cs typeface="Times New Roman" panose="02020603050405020304" pitchFamily="18" charset="0"/>
            </a:endParaRPr>
          </a:p>
        </p:txBody>
      </p:sp>
      <p:sp>
        <p:nvSpPr>
          <p:cNvPr id="130" name="Google Shape;130;p25"/>
          <p:cNvSpPr txBox="1"/>
          <p:nvPr/>
        </p:nvSpPr>
        <p:spPr>
          <a:xfrm>
            <a:off x="3782823" y="2895884"/>
            <a:ext cx="1604354"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dirty="0">
                <a:solidFill>
                  <a:schemeClr val="dk1"/>
                </a:solidFill>
                <a:latin typeface="Microsoft YaHei" panose="020B0503020204020204" pitchFamily="34" charset="-122"/>
                <a:ea typeface="Microsoft YaHei" panose="020B0503020204020204" pitchFamily="34" charset="-122"/>
                <a:sym typeface="Arial"/>
              </a:rPr>
              <a:t>Group number: 3</a:t>
            </a:r>
            <a:endParaRPr sz="14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1" name="Google Shape;131;p25"/>
          <p:cNvSpPr txBox="1"/>
          <p:nvPr/>
        </p:nvSpPr>
        <p:spPr>
          <a:xfrm>
            <a:off x="1216960" y="3260205"/>
            <a:ext cx="6736080"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dirty="0">
                <a:solidFill>
                  <a:schemeClr val="dk1"/>
                </a:solidFill>
                <a:latin typeface="Microsoft YaHei" panose="020B0503020204020204" pitchFamily="34" charset="-122"/>
                <a:ea typeface="Microsoft YaHei" panose="020B0503020204020204" pitchFamily="34" charset="-122"/>
                <a:sym typeface="Arial"/>
              </a:rPr>
              <a:t>Group members: Wang Dingrui, Chen Kewen, Wang Yijie, Yang </a:t>
            </a:r>
            <a:r>
              <a:rPr lang="en-US" altLang="zh-CN" sz="1400" dirty="0">
                <a:solidFill>
                  <a:schemeClr val="dk1"/>
                </a:solidFill>
                <a:latin typeface="Microsoft YaHei" panose="020B0503020204020204" pitchFamily="34" charset="-122"/>
                <a:ea typeface="Microsoft YaHei" panose="020B0503020204020204" pitchFamily="34" charset="-122"/>
                <a:sym typeface="Arial"/>
              </a:rPr>
              <a:t>S</a:t>
            </a:r>
            <a:r>
              <a:rPr lang="zh-CN" sz="1400" dirty="0">
                <a:solidFill>
                  <a:schemeClr val="dk1"/>
                </a:solidFill>
                <a:latin typeface="Microsoft YaHei" panose="020B0503020204020204" pitchFamily="34" charset="-122"/>
                <a:ea typeface="Microsoft YaHei" panose="020B0503020204020204" pitchFamily="34" charset="-122"/>
                <a:sym typeface="Arial"/>
              </a:rPr>
              <a:t>ihan, Cao Jia </a:t>
            </a:r>
            <a:endParaRPr sz="1400" dirty="0">
              <a:solidFill>
                <a:schemeClr val="dk1"/>
              </a:solidFill>
              <a:latin typeface="Microsoft YaHei" panose="020B0503020204020204" pitchFamily="34" charset="-122"/>
              <a:ea typeface="Microsoft YaHei" panose="020B0503020204020204" pitchFamily="34" charset="-122"/>
              <a:sym typeface="Arial"/>
            </a:endParaRPr>
          </a:p>
        </p:txBody>
      </p:sp>
      <p:cxnSp>
        <p:nvCxnSpPr>
          <p:cNvPr id="132" name="Google Shape;132;p25"/>
          <p:cNvCxnSpPr/>
          <p:nvPr/>
        </p:nvCxnSpPr>
        <p:spPr>
          <a:xfrm>
            <a:off x="925960" y="2683775"/>
            <a:ext cx="7292078" cy="0"/>
          </a:xfrm>
          <a:prstGeom prst="straightConnector1">
            <a:avLst/>
          </a:prstGeom>
          <a:noFill/>
          <a:ln w="9525" cap="flat" cmpd="sng">
            <a:solidFill>
              <a:schemeClr val="accent1"/>
            </a:solidFill>
            <a:prstDash val="solid"/>
            <a:miter lim="800000"/>
            <a:headEnd type="oval" w="med" len="med"/>
            <a:tailEnd type="oval" w="med" len="med"/>
          </a:ln>
        </p:spPr>
      </p:cxnSp>
      <p:sp>
        <p:nvSpPr>
          <p:cNvPr id="133" name="Google Shape;133;p25"/>
          <p:cNvSpPr/>
          <p:nvPr/>
        </p:nvSpPr>
        <p:spPr>
          <a:xfrm>
            <a:off x="2652383" y="4405961"/>
            <a:ext cx="216000" cy="216000"/>
          </a:xfrm>
          <a:prstGeom prst="rect">
            <a:avLst/>
          </a:prstGeom>
          <a:noFill/>
          <a:ln>
            <a:noFill/>
          </a:ln>
        </p:spPr>
        <p:txBody>
          <a:bodyPr/>
          <a:lstStyle/>
          <a:p>
            <a:endParaRPr lang="zh-CN" altLang="en-US"/>
          </a:p>
        </p:txBody>
      </p:sp>
      <p:sp>
        <p:nvSpPr>
          <p:cNvPr id="134" name="Google Shape;134;p25"/>
          <p:cNvSpPr/>
          <p:nvPr/>
        </p:nvSpPr>
        <p:spPr>
          <a:xfrm>
            <a:off x="4742219" y="4405961"/>
            <a:ext cx="216040" cy="216000"/>
          </a:xfrm>
          <a:custGeom>
            <a:avLst/>
            <a:gdLst/>
            <a:ahLst/>
            <a:cxnLst/>
            <a:rect l="l" t="t" r="r" b="b"/>
            <a:pathLst>
              <a:path w="11196" h="11195" extrusionOk="0">
                <a:moveTo>
                  <a:pt x="5599" y="600"/>
                </a:moveTo>
                <a:cubicBezTo>
                  <a:pt x="6274" y="600"/>
                  <a:pt x="6929" y="732"/>
                  <a:pt x="7544" y="992"/>
                </a:cubicBezTo>
                <a:cubicBezTo>
                  <a:pt x="8139" y="1244"/>
                  <a:pt x="8674" y="1605"/>
                  <a:pt x="9133" y="2064"/>
                </a:cubicBezTo>
                <a:cubicBezTo>
                  <a:pt x="9591" y="2522"/>
                  <a:pt x="9953" y="3057"/>
                  <a:pt x="10204" y="3652"/>
                </a:cubicBezTo>
                <a:cubicBezTo>
                  <a:pt x="10464" y="4269"/>
                  <a:pt x="10596" y="4922"/>
                  <a:pt x="10596" y="5597"/>
                </a:cubicBezTo>
                <a:cubicBezTo>
                  <a:pt x="10596" y="6272"/>
                  <a:pt x="10464" y="6926"/>
                  <a:pt x="10204" y="7542"/>
                </a:cubicBezTo>
                <a:cubicBezTo>
                  <a:pt x="9953" y="8137"/>
                  <a:pt x="9591" y="8672"/>
                  <a:pt x="9132" y="9131"/>
                </a:cubicBezTo>
                <a:cubicBezTo>
                  <a:pt x="8674" y="9590"/>
                  <a:pt x="8139" y="9951"/>
                  <a:pt x="7544" y="10202"/>
                </a:cubicBezTo>
                <a:cubicBezTo>
                  <a:pt x="6927" y="10462"/>
                  <a:pt x="6274" y="10595"/>
                  <a:pt x="5599" y="10595"/>
                </a:cubicBezTo>
                <a:cubicBezTo>
                  <a:pt x="4924" y="10595"/>
                  <a:pt x="4269" y="10462"/>
                  <a:pt x="3654" y="10202"/>
                </a:cubicBezTo>
                <a:cubicBezTo>
                  <a:pt x="3059" y="9951"/>
                  <a:pt x="2524" y="9590"/>
                  <a:pt x="2065" y="9131"/>
                </a:cubicBezTo>
                <a:cubicBezTo>
                  <a:pt x="1606" y="8672"/>
                  <a:pt x="1245" y="8137"/>
                  <a:pt x="994" y="7542"/>
                </a:cubicBezTo>
                <a:cubicBezTo>
                  <a:pt x="733" y="6926"/>
                  <a:pt x="600" y="6272"/>
                  <a:pt x="600" y="5597"/>
                </a:cubicBezTo>
                <a:cubicBezTo>
                  <a:pt x="600" y="4922"/>
                  <a:pt x="733" y="4267"/>
                  <a:pt x="993" y="3652"/>
                </a:cubicBezTo>
                <a:cubicBezTo>
                  <a:pt x="1244" y="3057"/>
                  <a:pt x="1605" y="2522"/>
                  <a:pt x="2064" y="2064"/>
                </a:cubicBezTo>
                <a:cubicBezTo>
                  <a:pt x="2523" y="1605"/>
                  <a:pt x="3058" y="1244"/>
                  <a:pt x="3653" y="992"/>
                </a:cubicBezTo>
                <a:cubicBezTo>
                  <a:pt x="4269" y="731"/>
                  <a:pt x="4924" y="600"/>
                  <a:pt x="5599" y="600"/>
                </a:cubicBezTo>
                <a:moveTo>
                  <a:pt x="5599" y="0"/>
                </a:moveTo>
                <a:cubicBezTo>
                  <a:pt x="2506" y="0"/>
                  <a:pt x="0" y="2506"/>
                  <a:pt x="0" y="5597"/>
                </a:cubicBezTo>
                <a:cubicBezTo>
                  <a:pt x="0" y="8689"/>
                  <a:pt x="2506" y="11195"/>
                  <a:pt x="5598" y="11195"/>
                </a:cubicBezTo>
                <a:cubicBezTo>
                  <a:pt x="8689" y="11195"/>
                  <a:pt x="11196" y="8689"/>
                  <a:pt x="11196" y="5597"/>
                </a:cubicBezTo>
                <a:cubicBezTo>
                  <a:pt x="11196" y="2506"/>
                  <a:pt x="8690" y="0"/>
                  <a:pt x="5599" y="0"/>
                </a:cubicBezTo>
                <a:close/>
                <a:moveTo>
                  <a:pt x="5311" y="6159"/>
                </a:moveTo>
                <a:cubicBezTo>
                  <a:pt x="5145" y="6159"/>
                  <a:pt x="5011" y="6025"/>
                  <a:pt x="5011" y="5859"/>
                </a:cubicBezTo>
                <a:lnTo>
                  <a:pt x="5011" y="2289"/>
                </a:lnTo>
                <a:cubicBezTo>
                  <a:pt x="5011" y="2122"/>
                  <a:pt x="5145" y="1989"/>
                  <a:pt x="5311" y="1989"/>
                </a:cubicBezTo>
                <a:cubicBezTo>
                  <a:pt x="5478" y="1989"/>
                  <a:pt x="5611" y="2122"/>
                  <a:pt x="5611" y="2289"/>
                </a:cubicBezTo>
                <a:lnTo>
                  <a:pt x="5611" y="5859"/>
                </a:lnTo>
                <a:cubicBezTo>
                  <a:pt x="5611" y="6025"/>
                  <a:pt x="5476" y="6159"/>
                  <a:pt x="5311" y="6159"/>
                </a:cubicBezTo>
                <a:close/>
                <a:moveTo>
                  <a:pt x="8504" y="6190"/>
                </a:moveTo>
                <a:lnTo>
                  <a:pt x="5329" y="6190"/>
                </a:lnTo>
                <a:cubicBezTo>
                  <a:pt x="5162" y="6190"/>
                  <a:pt x="5029" y="6056"/>
                  <a:pt x="5029" y="5890"/>
                </a:cubicBezTo>
                <a:cubicBezTo>
                  <a:pt x="5029" y="5724"/>
                  <a:pt x="5162" y="5590"/>
                  <a:pt x="5329" y="5590"/>
                </a:cubicBezTo>
                <a:lnTo>
                  <a:pt x="8504" y="5590"/>
                </a:lnTo>
                <a:cubicBezTo>
                  <a:pt x="8670" y="5590"/>
                  <a:pt x="8804" y="5724"/>
                  <a:pt x="8804" y="5890"/>
                </a:cubicBezTo>
                <a:cubicBezTo>
                  <a:pt x="8804" y="6056"/>
                  <a:pt x="8670" y="6190"/>
                  <a:pt x="8504" y="619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5"/>
          <p:cNvSpPr txBox="1"/>
          <p:nvPr/>
        </p:nvSpPr>
        <p:spPr>
          <a:xfrm>
            <a:off x="4973769" y="4387003"/>
            <a:ext cx="172506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lt1"/>
                </a:solidFill>
                <a:latin typeface="Arial"/>
                <a:ea typeface="Arial"/>
                <a:cs typeface="Arial"/>
                <a:sym typeface="Arial"/>
              </a:rPr>
              <a:t>汇报时间：2023/05/31</a:t>
            </a:r>
            <a:endParaRPr sz="1200">
              <a:solidFill>
                <a:schemeClr val="lt1"/>
              </a:solidFill>
              <a:latin typeface="Arial"/>
              <a:ea typeface="Arial"/>
              <a:cs typeface="Arial"/>
              <a:sym typeface="Arial"/>
            </a:endParaRPr>
          </a:p>
        </p:txBody>
      </p:sp>
      <p:cxnSp>
        <p:nvCxnSpPr>
          <p:cNvPr id="136" name="Google Shape;136;p25"/>
          <p:cNvCxnSpPr/>
          <p:nvPr/>
        </p:nvCxnSpPr>
        <p:spPr>
          <a:xfrm>
            <a:off x="4502654" y="4387003"/>
            <a:ext cx="0" cy="253915"/>
          </a:xfrm>
          <a:prstGeom prst="straightConnector1">
            <a:avLst/>
          </a:prstGeom>
          <a:noFill/>
          <a:ln w="9525" cap="flat" cmpd="sng">
            <a:solidFill>
              <a:schemeClr val="lt1"/>
            </a:solidFill>
            <a:prstDash val="solid"/>
            <a:miter lim="800000"/>
            <a:headEnd type="none" w="sm" len="sm"/>
            <a:tailEnd type="none" w="sm" len="sm"/>
          </a:ln>
        </p:spPr>
      </p:cxnSp>
      <p:sp>
        <p:nvSpPr>
          <p:cNvPr id="137" name="Google Shape;137;p25"/>
          <p:cNvSpPr/>
          <p:nvPr/>
        </p:nvSpPr>
        <p:spPr>
          <a:xfrm>
            <a:off x="2716738" y="122152"/>
            <a:ext cx="3571831" cy="22074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altLang="zh-CN" sz="1200" dirty="0">
                <a:solidFill>
                  <a:schemeClr val="lt1"/>
                </a:solidFill>
                <a:latin typeface="Times New Roman"/>
                <a:ea typeface="Times New Roman"/>
                <a:cs typeface="Times New Roman"/>
                <a:sym typeface="Times New Roman"/>
              </a:rPr>
              <a:t>COMP</a:t>
            </a:r>
            <a:r>
              <a:rPr lang="zh-CN" sz="1200" dirty="0">
                <a:solidFill>
                  <a:schemeClr val="lt1"/>
                </a:solidFill>
                <a:latin typeface="Times New Roman"/>
                <a:ea typeface="Times New Roman"/>
                <a:cs typeface="Times New Roman"/>
                <a:sym typeface="Times New Roman"/>
              </a:rPr>
              <a:t>7409 Machine Learning in </a:t>
            </a:r>
            <a:r>
              <a:rPr lang="en-US" altLang="zh-CN" sz="1200" dirty="0">
                <a:solidFill>
                  <a:schemeClr val="lt1"/>
                </a:solidFill>
                <a:latin typeface="Times New Roman"/>
                <a:ea typeface="Times New Roman"/>
                <a:cs typeface="Times New Roman"/>
                <a:sym typeface="Times New Roman"/>
              </a:rPr>
              <a:t>Trading and </a:t>
            </a:r>
            <a:r>
              <a:rPr lang="zh-CN" sz="1200" dirty="0">
                <a:solidFill>
                  <a:schemeClr val="lt1"/>
                </a:solidFill>
                <a:latin typeface="Times New Roman"/>
                <a:ea typeface="Times New Roman"/>
                <a:cs typeface="Times New Roman"/>
                <a:sym typeface="Times New Roman"/>
              </a:rPr>
              <a:t>Finance</a:t>
            </a:r>
            <a:endParaRPr sz="12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p:nvPr/>
        </p:nvSpPr>
        <p:spPr>
          <a:xfrm>
            <a:off x="3700700" y="120550"/>
            <a:ext cx="1742700" cy="8697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3" name="Google Shape;143;p26"/>
          <p:cNvSpPr txBox="1"/>
          <p:nvPr/>
        </p:nvSpPr>
        <p:spPr>
          <a:xfrm>
            <a:off x="3760001" y="310750"/>
            <a:ext cx="1878000" cy="869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2600" b="1" dirty="0">
                <a:solidFill>
                  <a:schemeClr val="lt1"/>
                </a:solidFill>
                <a:latin typeface="Microsoft Yahei"/>
                <a:ea typeface="Microsoft Yahei"/>
                <a:cs typeface="Microsoft Yahei"/>
                <a:sym typeface="Microsoft Yahei"/>
              </a:rPr>
              <a:t>contents</a:t>
            </a:r>
            <a:endParaRPr sz="2600" b="1" dirty="0">
              <a:solidFill>
                <a:schemeClr val="lt1"/>
              </a:solidFill>
              <a:latin typeface="Microsoft Yahei"/>
              <a:ea typeface="Microsoft Yahei"/>
              <a:cs typeface="Microsoft Yahei"/>
              <a:sym typeface="Microsoft Yahei"/>
            </a:endParaRPr>
          </a:p>
          <a:p>
            <a:pPr marL="0" marR="0" lvl="0" indent="0" algn="l" rtl="0">
              <a:spcBef>
                <a:spcPts val="0"/>
              </a:spcBef>
              <a:spcAft>
                <a:spcPts val="0"/>
              </a:spcAft>
              <a:buNone/>
            </a:pPr>
            <a:endParaRPr sz="2600" b="1" dirty="0">
              <a:solidFill>
                <a:schemeClr val="lt1"/>
              </a:solidFill>
              <a:latin typeface="Microsoft Yahei"/>
              <a:ea typeface="Microsoft Yahei"/>
              <a:cs typeface="Microsoft Yahei"/>
              <a:sym typeface="Microsoft Yahei"/>
            </a:endParaRPr>
          </a:p>
        </p:txBody>
      </p:sp>
      <p:sp>
        <p:nvSpPr>
          <p:cNvPr id="144" name="Google Shape;144;p26"/>
          <p:cNvSpPr txBox="1"/>
          <p:nvPr/>
        </p:nvSpPr>
        <p:spPr>
          <a:xfrm>
            <a:off x="1860292" y="1703471"/>
            <a:ext cx="5980629" cy="34621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dirty="0">
                <a:solidFill>
                  <a:schemeClr val="dk1"/>
                </a:solidFill>
                <a:latin typeface="Microsoft Yahei"/>
                <a:ea typeface="Microsoft Yahei"/>
                <a:cs typeface="Microsoft Yahei"/>
                <a:sym typeface="Microsoft Yahei"/>
              </a:rPr>
              <a:t>Research Overview</a:t>
            </a:r>
            <a:endParaRPr sz="1800" dirty="0">
              <a:solidFill>
                <a:schemeClr val="dk1"/>
              </a:solidFill>
              <a:latin typeface="Microsoft Yahei"/>
              <a:ea typeface="Microsoft Yahei"/>
              <a:cs typeface="Microsoft Yahei"/>
              <a:sym typeface="Microsoft Yahei"/>
            </a:endParaRPr>
          </a:p>
        </p:txBody>
      </p:sp>
      <p:sp>
        <p:nvSpPr>
          <p:cNvPr id="145" name="Google Shape;145;p26"/>
          <p:cNvSpPr/>
          <p:nvPr/>
        </p:nvSpPr>
        <p:spPr>
          <a:xfrm>
            <a:off x="1303079" y="1614744"/>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01</a:t>
            </a:r>
            <a:endParaRPr sz="2100" b="1">
              <a:solidFill>
                <a:schemeClr val="lt1"/>
              </a:solidFill>
              <a:latin typeface="Microsoft Yahei"/>
              <a:ea typeface="Microsoft Yahei"/>
              <a:cs typeface="Microsoft Yahei"/>
              <a:sym typeface="Microsoft Yahei"/>
            </a:endParaRPr>
          </a:p>
        </p:txBody>
      </p:sp>
      <p:sp>
        <p:nvSpPr>
          <p:cNvPr id="146" name="Google Shape;146;p26"/>
          <p:cNvSpPr txBox="1"/>
          <p:nvPr/>
        </p:nvSpPr>
        <p:spPr>
          <a:xfrm>
            <a:off x="1860292" y="2421708"/>
            <a:ext cx="5980629" cy="34621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dirty="0">
                <a:solidFill>
                  <a:schemeClr val="dk1"/>
                </a:solidFill>
                <a:latin typeface="Microsoft Yahei"/>
                <a:ea typeface="Microsoft Yahei"/>
                <a:sym typeface="Microsoft Yahei"/>
              </a:rPr>
              <a:t>Data</a:t>
            </a:r>
            <a:r>
              <a:rPr lang="zh-CN" sz="1500" dirty="0">
                <a:solidFill>
                  <a:schemeClr val="dk1"/>
                </a:solidFill>
                <a:latin typeface="Microsoft Yahei"/>
                <a:ea typeface="Microsoft Yahei"/>
                <a:cs typeface="Microsoft Yahei"/>
                <a:sym typeface="Microsoft Yahei"/>
              </a:rPr>
              <a:t> </a:t>
            </a:r>
            <a:r>
              <a:rPr lang="en-US" altLang="zh-CN" sz="1800" dirty="0">
                <a:solidFill>
                  <a:schemeClr val="dk1"/>
                </a:solidFill>
                <a:latin typeface="Microsoft Yahei"/>
                <a:ea typeface="Microsoft Yahei"/>
                <a:cs typeface="Microsoft Yahei"/>
                <a:sym typeface="Microsoft Yahei"/>
              </a:rPr>
              <a:t>Preparation</a:t>
            </a:r>
            <a:endParaRPr sz="1100" dirty="0"/>
          </a:p>
        </p:txBody>
      </p:sp>
      <p:sp>
        <p:nvSpPr>
          <p:cNvPr id="147" name="Google Shape;147;p26"/>
          <p:cNvSpPr/>
          <p:nvPr/>
        </p:nvSpPr>
        <p:spPr>
          <a:xfrm>
            <a:off x="1303079" y="2332981"/>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02</a:t>
            </a:r>
            <a:endParaRPr sz="2100" b="1">
              <a:solidFill>
                <a:schemeClr val="lt1"/>
              </a:solidFill>
              <a:latin typeface="Microsoft Yahei"/>
              <a:ea typeface="Microsoft Yahei"/>
              <a:cs typeface="Microsoft Yahei"/>
              <a:sym typeface="Microsoft Yahei"/>
            </a:endParaRPr>
          </a:p>
        </p:txBody>
      </p:sp>
      <p:sp>
        <p:nvSpPr>
          <p:cNvPr id="148" name="Google Shape;148;p26"/>
          <p:cNvSpPr txBox="1"/>
          <p:nvPr/>
        </p:nvSpPr>
        <p:spPr>
          <a:xfrm>
            <a:off x="1860292" y="3139945"/>
            <a:ext cx="5980500" cy="34621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dirty="0">
                <a:solidFill>
                  <a:schemeClr val="dk1"/>
                </a:solidFill>
                <a:latin typeface="Microsoft Yahei"/>
                <a:ea typeface="Microsoft Yahei"/>
                <a:sym typeface="Microsoft Yahei"/>
              </a:rPr>
              <a:t>Feature Engineering</a:t>
            </a:r>
            <a:endParaRPr sz="1800" dirty="0">
              <a:solidFill>
                <a:schemeClr val="dk1"/>
              </a:solidFill>
              <a:latin typeface="Microsoft Yahei"/>
              <a:ea typeface="Microsoft Yahei"/>
            </a:endParaRPr>
          </a:p>
        </p:txBody>
      </p:sp>
      <p:sp>
        <p:nvSpPr>
          <p:cNvPr id="149" name="Google Shape;149;p26"/>
          <p:cNvSpPr/>
          <p:nvPr/>
        </p:nvSpPr>
        <p:spPr>
          <a:xfrm>
            <a:off x="1303079" y="3051218"/>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03</a:t>
            </a:r>
            <a:endParaRPr sz="2100" b="1">
              <a:solidFill>
                <a:schemeClr val="lt1"/>
              </a:solidFill>
              <a:latin typeface="Microsoft Yahei"/>
              <a:ea typeface="Microsoft Yahei"/>
              <a:cs typeface="Microsoft Yahei"/>
              <a:sym typeface="Microsoft Yahei"/>
            </a:endParaRPr>
          </a:p>
        </p:txBody>
      </p:sp>
      <p:sp>
        <p:nvSpPr>
          <p:cNvPr id="150" name="Google Shape;150;p26"/>
          <p:cNvSpPr/>
          <p:nvPr/>
        </p:nvSpPr>
        <p:spPr>
          <a:xfrm>
            <a:off x="1303079" y="3769454"/>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04</a:t>
            </a:r>
            <a:endParaRPr sz="2100" b="1">
              <a:solidFill>
                <a:schemeClr val="lt1"/>
              </a:solidFill>
              <a:latin typeface="Microsoft Yahei"/>
              <a:ea typeface="Microsoft Yahei"/>
              <a:cs typeface="Microsoft Yahei"/>
              <a:sym typeface="Microsoft Yahei"/>
            </a:endParaRPr>
          </a:p>
        </p:txBody>
      </p:sp>
      <p:sp>
        <p:nvSpPr>
          <p:cNvPr id="151" name="Google Shape;151;p26"/>
          <p:cNvSpPr txBox="1"/>
          <p:nvPr/>
        </p:nvSpPr>
        <p:spPr>
          <a:xfrm>
            <a:off x="1860292" y="3858182"/>
            <a:ext cx="5980629" cy="34621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dirty="0">
                <a:solidFill>
                  <a:schemeClr val="dk1"/>
                </a:solidFill>
                <a:latin typeface="Microsoft Yahei"/>
                <a:ea typeface="Microsoft Yahei"/>
                <a:cs typeface="Microsoft Yahei"/>
                <a:sym typeface="Microsoft Yahei"/>
              </a:rPr>
              <a:t>Experiments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a:stCxn id="158" idx="3"/>
          </p:cNvCxnSpPr>
          <p:nvPr/>
        </p:nvCxnSpPr>
        <p:spPr>
          <a:xfrm rot="10800000" flipH="1">
            <a:off x="3059051" y="467803"/>
            <a:ext cx="5088900" cy="13500"/>
          </a:xfrm>
          <a:prstGeom prst="straightConnector1">
            <a:avLst/>
          </a:prstGeom>
          <a:noFill/>
          <a:ln w="9525" cap="flat" cmpd="sng">
            <a:solidFill>
              <a:schemeClr val="accent1"/>
            </a:solidFill>
            <a:prstDash val="solid"/>
            <a:miter lim="800000"/>
            <a:headEnd type="none" w="sm" len="sm"/>
            <a:tailEnd type="none" w="sm" len="sm"/>
          </a:ln>
        </p:spPr>
      </p:cxnSp>
      <p:sp>
        <p:nvSpPr>
          <p:cNvPr id="159" name="Google Shape;159;p27"/>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1</a:t>
            </a:r>
            <a:endParaRPr sz="1800" b="1">
              <a:solidFill>
                <a:schemeClr val="lt1"/>
              </a:solidFill>
              <a:latin typeface="Microsoft Yahei"/>
              <a:ea typeface="Microsoft Yahei"/>
              <a:cs typeface="Microsoft Yahei"/>
              <a:sym typeface="Microsoft Yahei"/>
            </a:endParaRPr>
          </a:p>
        </p:txBody>
      </p:sp>
      <p:sp>
        <p:nvSpPr>
          <p:cNvPr id="158" name="Google Shape;158;p27"/>
          <p:cNvSpPr txBox="1"/>
          <p:nvPr/>
        </p:nvSpPr>
        <p:spPr>
          <a:xfrm>
            <a:off x="757699" y="308179"/>
            <a:ext cx="230135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Research overview</a:t>
            </a:r>
            <a:endParaRPr sz="1800" b="1" dirty="0">
              <a:solidFill>
                <a:schemeClr val="dk1"/>
              </a:solidFill>
              <a:latin typeface="Microsoft Yahei"/>
              <a:ea typeface="Microsoft Yahei"/>
              <a:cs typeface="Microsoft Yahei"/>
              <a:sym typeface="Microsoft Yahei"/>
            </a:endParaRPr>
          </a:p>
        </p:txBody>
      </p:sp>
      <p:sp>
        <p:nvSpPr>
          <p:cNvPr id="160" name="Google Shape;160;p27"/>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5</a:t>
            </a:fld>
            <a:endParaRPr/>
          </a:p>
        </p:txBody>
      </p:sp>
      <p:grpSp>
        <p:nvGrpSpPr>
          <p:cNvPr id="164" name="Google Shape;164;p27"/>
          <p:cNvGrpSpPr/>
          <p:nvPr/>
        </p:nvGrpSpPr>
        <p:grpSpPr>
          <a:xfrm>
            <a:off x="441837" y="3500428"/>
            <a:ext cx="8260326" cy="346249"/>
            <a:chOff x="695632" y="5046743"/>
            <a:chExt cx="11013768" cy="461666"/>
          </a:xfrm>
        </p:grpSpPr>
        <p:sp>
          <p:nvSpPr>
            <p:cNvPr id="165" name="Google Shape;165;p27"/>
            <p:cNvSpPr/>
            <p:nvPr/>
          </p:nvSpPr>
          <p:spPr>
            <a:xfrm>
              <a:off x="695632" y="5046743"/>
              <a:ext cx="11013768" cy="461666"/>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b="1">
                <a:solidFill>
                  <a:schemeClr val="lt1"/>
                </a:solidFill>
                <a:latin typeface="Times New Roman" panose="02020603050405020304" pitchFamily="18" charset="0"/>
                <a:ea typeface="Microsoft Yahei"/>
                <a:cs typeface="Times New Roman" panose="02020603050405020304" pitchFamily="18" charset="0"/>
                <a:sym typeface="Microsoft Yahei"/>
              </a:endParaRPr>
            </a:p>
          </p:txBody>
        </p:sp>
        <p:sp>
          <p:nvSpPr>
            <p:cNvPr id="166" name="Google Shape;166;p27"/>
            <p:cNvSpPr/>
            <p:nvPr/>
          </p:nvSpPr>
          <p:spPr>
            <a:xfrm>
              <a:off x="769359" y="5125617"/>
              <a:ext cx="1749304" cy="325111"/>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100" b="1">
                  <a:solidFill>
                    <a:schemeClr val="accent1"/>
                  </a:solidFill>
                  <a:latin typeface="Times New Roman" panose="02020603050405020304" pitchFamily="18" charset="0"/>
                  <a:ea typeface="Microsoft Yahei"/>
                  <a:cs typeface="Times New Roman" panose="02020603050405020304" pitchFamily="18" charset="0"/>
                  <a:sym typeface="Microsoft Yahei"/>
                </a:rPr>
                <a:t>Key technology</a:t>
              </a:r>
              <a:endParaRPr sz="1100" b="1">
                <a:solidFill>
                  <a:schemeClr val="accent1"/>
                </a:solidFill>
                <a:latin typeface="Times New Roman" panose="02020603050405020304" pitchFamily="18" charset="0"/>
                <a:ea typeface="Microsoft Yahei"/>
                <a:cs typeface="Times New Roman" panose="02020603050405020304" pitchFamily="18" charset="0"/>
                <a:sym typeface="Microsoft Yahei"/>
              </a:endParaRPr>
            </a:p>
          </p:txBody>
        </p:sp>
        <p:sp>
          <p:nvSpPr>
            <p:cNvPr id="167" name="Google Shape;167;p27"/>
            <p:cNvSpPr txBox="1"/>
            <p:nvPr/>
          </p:nvSpPr>
          <p:spPr>
            <a:xfrm>
              <a:off x="3258882" y="5073189"/>
              <a:ext cx="7710299" cy="40011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dirty="0">
                  <a:solidFill>
                    <a:schemeClr val="lt1"/>
                  </a:solidFill>
                  <a:latin typeface="Times New Roman" panose="02020603050405020304" pitchFamily="18" charset="0"/>
                  <a:cs typeface="Times New Roman" panose="02020603050405020304" pitchFamily="18" charset="0"/>
                  <a:sym typeface="Arial"/>
                </a:rPr>
                <a:t>Financial Texts, Stock Market Prediction, Sentiment A</a:t>
              </a:r>
              <a:r>
                <a:rPr lang="zh-CN" sz="1400" dirty="0">
                  <a:solidFill>
                    <a:schemeClr val="lt1"/>
                  </a:solidFill>
                  <a:latin typeface="Times New Roman" panose="02020603050405020304" pitchFamily="18" charset="0"/>
                  <a:cs typeface="Times New Roman" panose="02020603050405020304" pitchFamily="18" charset="0"/>
                  <a:sym typeface="Arial"/>
                </a:rPr>
                <a:t>nalysis</a:t>
              </a:r>
              <a:endParaRPr sz="1400"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168" name="Google Shape;168;p27"/>
          <p:cNvGrpSpPr/>
          <p:nvPr/>
        </p:nvGrpSpPr>
        <p:grpSpPr>
          <a:xfrm>
            <a:off x="441837" y="3996026"/>
            <a:ext cx="8260326" cy="845808"/>
            <a:chOff x="695632" y="5046743"/>
            <a:chExt cx="11013768" cy="1127744"/>
          </a:xfrm>
        </p:grpSpPr>
        <p:sp>
          <p:nvSpPr>
            <p:cNvPr id="169" name="Google Shape;169;p27"/>
            <p:cNvSpPr/>
            <p:nvPr/>
          </p:nvSpPr>
          <p:spPr>
            <a:xfrm>
              <a:off x="695632" y="5046743"/>
              <a:ext cx="11013768" cy="112774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b="1">
                <a:solidFill>
                  <a:schemeClr val="lt1"/>
                </a:solidFill>
                <a:latin typeface="Times New Roman" panose="02020603050405020304" pitchFamily="18" charset="0"/>
                <a:ea typeface="Microsoft Yahei"/>
                <a:cs typeface="Times New Roman" panose="02020603050405020304" pitchFamily="18" charset="0"/>
                <a:sym typeface="Microsoft Yahei"/>
              </a:endParaRPr>
            </a:p>
          </p:txBody>
        </p:sp>
        <p:sp>
          <p:nvSpPr>
            <p:cNvPr id="170" name="Google Shape;170;p27"/>
            <p:cNvSpPr/>
            <p:nvPr/>
          </p:nvSpPr>
          <p:spPr>
            <a:xfrm>
              <a:off x="769358" y="5137732"/>
              <a:ext cx="1749304" cy="325111"/>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100" b="1" dirty="0">
                  <a:solidFill>
                    <a:schemeClr val="accent1"/>
                  </a:solidFill>
                  <a:latin typeface="Times New Roman" panose="02020603050405020304" pitchFamily="18" charset="0"/>
                  <a:ea typeface="Microsoft Yahei"/>
                  <a:cs typeface="Times New Roman" panose="02020603050405020304" pitchFamily="18" charset="0"/>
                  <a:sym typeface="Microsoft Yahei"/>
                </a:rPr>
                <a:t>Target</a:t>
              </a:r>
              <a:endParaRPr sz="1100" b="1" dirty="0">
                <a:solidFill>
                  <a:schemeClr val="accent1"/>
                </a:solidFill>
                <a:latin typeface="Times New Roman" panose="02020603050405020304" pitchFamily="18" charset="0"/>
                <a:ea typeface="Microsoft Yahei"/>
                <a:cs typeface="Times New Roman" panose="02020603050405020304" pitchFamily="18" charset="0"/>
                <a:sym typeface="Microsoft Yahei"/>
              </a:endParaRPr>
            </a:p>
          </p:txBody>
        </p:sp>
        <p:sp>
          <p:nvSpPr>
            <p:cNvPr id="171" name="Google Shape;171;p27"/>
            <p:cNvSpPr txBox="1"/>
            <p:nvPr/>
          </p:nvSpPr>
          <p:spPr>
            <a:xfrm>
              <a:off x="3258883" y="5226556"/>
              <a:ext cx="8406900" cy="707845"/>
            </a:xfrm>
            <a:prstGeom prst="rect">
              <a:avLst/>
            </a:prstGeom>
            <a:noFill/>
            <a:ln>
              <a:noFill/>
            </a:ln>
          </p:spPr>
          <p:txBody>
            <a:bodyPr spcFirstLastPara="1" wrap="square" lIns="68575" tIns="34275" rIns="68575" bIns="34275" anchor="t" anchorCtr="0">
              <a:spAutoFit/>
            </a:bodyPr>
            <a:lstStyle/>
            <a:p>
              <a:r>
                <a:rPr lang="en" altLang="zh-CN" sz="1500" dirty="0">
                  <a:solidFill>
                    <a:schemeClr val="bg1"/>
                  </a:solidFill>
                  <a:latin typeface="Times New Roman" panose="02020603050405020304" pitchFamily="18" charset="0"/>
                  <a:ea typeface="Microsoft Yahei"/>
                  <a:cs typeface="Times New Roman" panose="02020603050405020304" pitchFamily="18" charset="0"/>
                  <a:sym typeface="Microsoft Yahei"/>
                </a:rPr>
                <a:t>Investigate whether </a:t>
              </a:r>
              <a:r>
                <a:rPr lang="en" altLang="zh-CN" sz="1500" dirty="0">
                  <a:solidFill>
                    <a:srgbClr val="FFFF00"/>
                  </a:solidFill>
                  <a:latin typeface="Times New Roman" panose="02020603050405020304" pitchFamily="18" charset="0"/>
                  <a:ea typeface="Microsoft Yahei"/>
                  <a:cs typeface="Times New Roman" panose="02020603050405020304" pitchFamily="18" charset="0"/>
                  <a:sym typeface="Microsoft Yahei"/>
                </a:rPr>
                <a:t>social media sentiment</a:t>
              </a:r>
              <a:r>
                <a:rPr lang="en" altLang="zh-CN" sz="1500" dirty="0">
                  <a:solidFill>
                    <a:schemeClr val="bg1"/>
                  </a:solidFill>
                  <a:latin typeface="Times New Roman" panose="02020603050405020304" pitchFamily="18" charset="0"/>
                  <a:ea typeface="Microsoft Yahei"/>
                  <a:cs typeface="Times New Roman" panose="02020603050405020304" pitchFamily="18" charset="0"/>
                  <a:sym typeface="Microsoft Yahei"/>
                </a:rPr>
                <a:t> about a particular stock contributes to predicting its close price.</a:t>
              </a:r>
              <a:endParaRPr lang="en" altLang="zh-CN" sz="1500" dirty="0">
                <a:solidFill>
                  <a:schemeClr val="bg1"/>
                </a:solidFill>
                <a:latin typeface="Times New Roman" panose="02020603050405020304" pitchFamily="18" charset="0"/>
                <a:cs typeface="Times New Roman" panose="02020603050405020304" pitchFamily="18" charset="0"/>
              </a:endParaRPr>
            </a:p>
          </p:txBody>
        </p:sp>
      </p:grpSp>
      <p:pic>
        <p:nvPicPr>
          <p:cNvPr id="4" name="图片 3">
            <a:extLst>
              <a:ext uri="{FF2B5EF4-FFF2-40B4-BE49-F238E27FC236}">
                <a16:creationId xmlns:a16="http://schemas.microsoft.com/office/drawing/2014/main" id="{5DD45E68-10C9-6A4B-A1D8-92F6AF80FDFA}"/>
              </a:ext>
            </a:extLst>
          </p:cNvPr>
          <p:cNvPicPr>
            <a:picLocks/>
          </p:cNvPicPr>
          <p:nvPr/>
        </p:nvPicPr>
        <p:blipFill>
          <a:blip r:embed="rId3"/>
          <a:stretch>
            <a:fillRect/>
          </a:stretch>
        </p:blipFill>
        <p:spPr>
          <a:xfrm>
            <a:off x="757699" y="722670"/>
            <a:ext cx="3762438" cy="2656849"/>
          </a:xfrm>
          <a:prstGeom prst="rect">
            <a:avLst/>
          </a:prstGeom>
        </p:spPr>
      </p:pic>
      <p:sp>
        <p:nvSpPr>
          <p:cNvPr id="15" name="Google Shape;161;p27">
            <a:extLst>
              <a:ext uri="{FF2B5EF4-FFF2-40B4-BE49-F238E27FC236}">
                <a16:creationId xmlns:a16="http://schemas.microsoft.com/office/drawing/2014/main" id="{961BAB25-8762-8A42-BC24-26D80FF2F569}"/>
              </a:ext>
            </a:extLst>
          </p:cNvPr>
          <p:cNvSpPr/>
          <p:nvPr/>
        </p:nvSpPr>
        <p:spPr>
          <a:xfrm>
            <a:off x="4799279" y="863410"/>
            <a:ext cx="3850742" cy="2428037"/>
          </a:xfrm>
          <a:prstGeom prst="rect">
            <a:avLst/>
          </a:prstGeom>
          <a:solidFill>
            <a:srgbClr val="D0CECE"/>
          </a:solidFill>
          <a:ln>
            <a:noFill/>
          </a:ln>
        </p:spPr>
        <p:txBody>
          <a:bodyPr spcFirstLastPara="1" wrap="square" lIns="68575" tIns="34275" rIns="68575" bIns="34275" anchor="ctr" anchorCtr="0">
            <a:noAutofit/>
          </a:bodyPr>
          <a:lstStyle/>
          <a:p>
            <a:pPr marL="6350">
              <a:buClr>
                <a:srgbClr val="0D56AF"/>
              </a:buClr>
              <a:buSzPts val="2700"/>
            </a:pPr>
            <a:r>
              <a:rPr lang="en-US" altLang="zh-CN" sz="1600" dirty="0">
                <a:solidFill>
                  <a:schemeClr val="dk1"/>
                </a:solidFill>
                <a:latin typeface="Times New Roman" panose="02020603050405020304" pitchFamily="18" charset="0"/>
                <a:ea typeface="Microsoft Yahei"/>
                <a:cs typeface="Times New Roman" panose="02020603050405020304" pitchFamily="18" charset="0"/>
              </a:rPr>
              <a:t>Sub-tasks:</a:t>
            </a:r>
          </a:p>
          <a:p>
            <a:pPr marL="6350">
              <a:buClr>
                <a:srgbClr val="0D56AF"/>
              </a:buClr>
              <a:buSzPts val="2700"/>
            </a:pPr>
            <a:r>
              <a:rPr lang="zh-CN" altLang="zh-CN" sz="1600" dirty="0">
                <a:solidFill>
                  <a:schemeClr val="dk1"/>
                </a:solidFill>
                <a:latin typeface="Times New Roman" panose="02020603050405020304" pitchFamily="18" charset="0"/>
                <a:ea typeface="Microsoft Yahei"/>
                <a:cs typeface="Times New Roman" panose="02020603050405020304" pitchFamily="18" charset="0"/>
              </a:rPr>
              <a:t>•</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Task</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1: Examine the effect of social media sentiment on stock closing prices.</a:t>
            </a:r>
          </a:p>
          <a:p>
            <a:pPr marL="6350">
              <a:buClr>
                <a:srgbClr val="0D56AF"/>
              </a:buClr>
              <a:buSzPts val="2700"/>
            </a:pPr>
            <a:r>
              <a:rPr lang="zh-CN" altLang="zh-CN" sz="1600" dirty="0">
                <a:solidFill>
                  <a:schemeClr val="dk1"/>
                </a:solidFill>
                <a:latin typeface="Times New Roman" panose="02020603050405020304" pitchFamily="18" charset="0"/>
                <a:ea typeface="Microsoft Yahei"/>
                <a:cs typeface="Times New Roman" panose="02020603050405020304" pitchFamily="18" charset="0"/>
              </a:rPr>
              <a:t>•</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Task</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2: Four models, RNN, LSTM, MLP</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and</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GRU model were used for model comparative</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experiments.</a:t>
            </a:r>
          </a:p>
          <a:p>
            <a:pPr marL="6350">
              <a:buClr>
                <a:srgbClr val="0D56AF"/>
              </a:buClr>
              <a:buSzPts val="2700"/>
            </a:pPr>
            <a:r>
              <a:rPr lang="zh-CN" altLang="zh-CN" sz="1600" dirty="0">
                <a:solidFill>
                  <a:schemeClr val="dk1"/>
                </a:solidFill>
                <a:latin typeface="Times New Roman" panose="02020603050405020304" pitchFamily="18" charset="0"/>
                <a:ea typeface="Microsoft Yahei"/>
                <a:cs typeface="Times New Roman" panose="02020603050405020304" pitchFamily="18" charset="0"/>
              </a:rPr>
              <a:t>•</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Task</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3: Provide stock prediction results based on selected model and explore the returns with</a:t>
            </a:r>
            <a:r>
              <a:rPr lang="zh-CN" altLang="en-US" sz="1600" dirty="0">
                <a:solidFill>
                  <a:schemeClr val="dk1"/>
                </a:solidFill>
                <a:latin typeface="Times New Roman" panose="02020603050405020304" pitchFamily="18" charset="0"/>
                <a:ea typeface="Microsoft Yahei"/>
                <a:cs typeface="Times New Roman" panose="02020603050405020304" pitchFamily="18" charset="0"/>
              </a:rPr>
              <a:t> </a:t>
            </a:r>
            <a:r>
              <a:rPr lang="en-US" altLang="zh-CN" sz="1600" dirty="0">
                <a:solidFill>
                  <a:schemeClr val="dk1"/>
                </a:solidFill>
                <a:latin typeface="Times New Roman" panose="02020603050405020304" pitchFamily="18" charset="0"/>
                <a:ea typeface="Microsoft Yahei"/>
                <a:cs typeface="Times New Roman" panose="02020603050405020304" pitchFamily="18" charset="0"/>
              </a:rPr>
              <a:t>a trading strategy.</a:t>
            </a:r>
          </a:p>
        </p:txBody>
      </p:sp>
    </p:spTree>
    <p:extLst>
      <p:ext uri="{BB962C8B-B14F-4D97-AF65-F5344CB8AC3E}">
        <p14:creationId xmlns:p14="http://schemas.microsoft.com/office/powerpoint/2010/main" val="278743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defining characteristics of an Apple fanboy? - Quora">
            <a:extLst>
              <a:ext uri="{FF2B5EF4-FFF2-40B4-BE49-F238E27FC236}">
                <a16:creationId xmlns:a16="http://schemas.microsoft.com/office/drawing/2014/main" id="{FAF3A848-0A4F-289D-CC31-A42AEDC5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670" y="1771015"/>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圆角矩形 1">
            <a:extLst>
              <a:ext uri="{FF2B5EF4-FFF2-40B4-BE49-F238E27FC236}">
                <a16:creationId xmlns:a16="http://schemas.microsoft.com/office/drawing/2014/main" id="{F00772B2-3CFD-73CC-2D93-7B8B1AB4051C}"/>
              </a:ext>
            </a:extLst>
          </p:cNvPr>
          <p:cNvSpPr/>
          <p:nvPr/>
        </p:nvSpPr>
        <p:spPr>
          <a:xfrm>
            <a:off x="3954779" y="422274"/>
            <a:ext cx="2029459" cy="1167765"/>
          </a:xfrm>
          <a:prstGeom prst="wedgeRoundRectCallout">
            <a:avLst>
              <a:gd name="adj1" fmla="val 71436"/>
              <a:gd name="adj2" fmla="val 5878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t>I can’t wait to dive in the market!</a:t>
            </a:r>
          </a:p>
          <a:p>
            <a:r>
              <a:rPr lang="en-US" altLang="zh-CN" dirty="0"/>
              <a:t>Show me your model</a:t>
            </a:r>
            <a:endParaRPr lang="zh-CN" altLang="en-US" dirty="0"/>
          </a:p>
        </p:txBody>
      </p:sp>
      <p:pic>
        <p:nvPicPr>
          <p:cNvPr id="2052" name="Picture 4" descr="How to programmatically determine if a GitHub account uses the default  profile picture (avatar)? - Stack Overflow">
            <a:extLst>
              <a:ext uri="{FF2B5EF4-FFF2-40B4-BE49-F238E27FC236}">
                <a16:creationId xmlns:a16="http://schemas.microsoft.com/office/drawing/2014/main" id="{D5EA5477-3A24-FF31-BC58-3A6442A17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98" y="150018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对话气泡: 圆角矩形 2">
            <a:extLst>
              <a:ext uri="{FF2B5EF4-FFF2-40B4-BE49-F238E27FC236}">
                <a16:creationId xmlns:a16="http://schemas.microsoft.com/office/drawing/2014/main" id="{0B806FD3-1F61-6317-30AB-DD3E3FEFCEFB}"/>
              </a:ext>
            </a:extLst>
          </p:cNvPr>
          <p:cNvSpPr/>
          <p:nvPr/>
        </p:nvSpPr>
        <p:spPr>
          <a:xfrm>
            <a:off x="3195002" y="1946908"/>
            <a:ext cx="2072958" cy="1954531"/>
          </a:xfrm>
          <a:prstGeom prst="wedgeRoundRectCallout">
            <a:avLst>
              <a:gd name="adj1" fmla="val -78059"/>
              <a:gd name="adj2" fmla="val -155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t>Easy dude, before we build the model, we need to prepare the data. Data is to a model what </a:t>
            </a:r>
            <a:r>
              <a:rPr lang="en-US" altLang="zh-CN" dirty="0" err="1"/>
              <a:t>fel</a:t>
            </a:r>
            <a:r>
              <a:rPr lang="en-US" altLang="zh-CN" dirty="0"/>
              <a:t> magic is to </a:t>
            </a:r>
            <a:r>
              <a:rPr lang="en-US" altLang="zh-CN" dirty="0" err="1"/>
              <a:t>Gul'dan</a:t>
            </a:r>
            <a:r>
              <a:rPr lang="en-US" altLang="zh-CN" dirty="0"/>
              <a:t>.</a:t>
            </a:r>
            <a:endParaRPr lang="zh-CN" altLang="en-US" dirty="0"/>
          </a:p>
        </p:txBody>
      </p:sp>
      <p:pic>
        <p:nvPicPr>
          <p:cNvPr id="2054" name="Picture 6" descr="Know Your Lore: Gul'dan and the Burning Legion">
            <a:extLst>
              <a:ext uri="{FF2B5EF4-FFF2-40B4-BE49-F238E27FC236}">
                <a16:creationId xmlns:a16="http://schemas.microsoft.com/office/drawing/2014/main" id="{68B95DA3-FB44-35D5-814E-4268963C0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239" y="3801978"/>
            <a:ext cx="2225163" cy="1257701"/>
          </a:xfrm>
          <a:prstGeom prst="rect">
            <a:avLst/>
          </a:prstGeom>
          <a:noFill/>
          <a:extLst>
            <a:ext uri="{909E8E84-426E-40DD-AFC4-6F175D3DCCD1}">
              <a14:hiddenFill xmlns:a14="http://schemas.microsoft.com/office/drawing/2010/main">
                <a:solidFill>
                  <a:srgbClr val="FFFFFF"/>
                </a:solidFill>
              </a14:hiddenFill>
            </a:ext>
          </a:extLst>
        </p:spPr>
      </p:pic>
      <p:sp>
        <p:nvSpPr>
          <p:cNvPr id="4" name="对话气泡: 圆角矩形 3">
            <a:extLst>
              <a:ext uri="{FF2B5EF4-FFF2-40B4-BE49-F238E27FC236}">
                <a16:creationId xmlns:a16="http://schemas.microsoft.com/office/drawing/2014/main" id="{B4626F2F-E792-A0BA-A856-E93204D9EC50}"/>
              </a:ext>
            </a:extLst>
          </p:cNvPr>
          <p:cNvSpPr/>
          <p:nvPr/>
        </p:nvSpPr>
        <p:spPr>
          <a:xfrm>
            <a:off x="3536156" y="4258308"/>
            <a:ext cx="1884204" cy="520935"/>
          </a:xfrm>
          <a:prstGeom prst="wedgeRoundRectCallout">
            <a:avLst>
              <a:gd name="adj1" fmla="val 75741"/>
              <a:gd name="adj2" fmla="val 6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Don’t cue me!</a:t>
            </a:r>
            <a:endParaRPr lang="zh-CN" altLang="en-US" dirty="0"/>
          </a:p>
        </p:txBody>
      </p:sp>
    </p:spTree>
    <p:extLst>
      <p:ext uri="{BB962C8B-B14F-4D97-AF65-F5344CB8AC3E}">
        <p14:creationId xmlns:p14="http://schemas.microsoft.com/office/powerpoint/2010/main" val="295805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a:stCxn id="177" idx="3"/>
          </p:cNvCxnSpPr>
          <p:nvPr/>
        </p:nvCxnSpPr>
        <p:spPr>
          <a:xfrm flipV="1">
            <a:off x="2673127" y="481303"/>
            <a:ext cx="5713174" cy="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2</a:t>
            </a:r>
            <a:endParaRPr sz="1800" b="1" dirty="0">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1915428"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Data Collection</a:t>
            </a:r>
            <a:endParaRPr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7</a:t>
            </a:fld>
            <a:endParaRPr/>
          </a:p>
        </p:txBody>
      </p:sp>
      <p:sp>
        <p:nvSpPr>
          <p:cNvPr id="180" name="Google Shape;180;p28"/>
          <p:cNvSpPr txBox="1"/>
          <p:nvPr/>
        </p:nvSpPr>
        <p:spPr>
          <a:xfrm>
            <a:off x="725331" y="1065557"/>
            <a:ext cx="7187178" cy="1300326"/>
          </a:xfrm>
          <a:prstGeom prst="rect">
            <a:avLst/>
          </a:prstGeom>
          <a:noFill/>
          <a:ln>
            <a:noFill/>
          </a:ln>
        </p:spPr>
        <p:txBody>
          <a:bodyPr spcFirstLastPara="1" wrap="square" lIns="68575" tIns="34275" rIns="68575" bIns="34275" anchor="t" anchorCtr="0">
            <a:spAutoFit/>
          </a:bodyPr>
          <a:lstStyle/>
          <a:p>
            <a:pPr marL="285750" marR="0" lvl="0" indent="-285750" algn="l" rtl="0">
              <a:spcBef>
                <a:spcPts val="0"/>
              </a:spcBef>
              <a:spcAft>
                <a:spcPts val="0"/>
              </a:spcAft>
              <a:buFont typeface="Arial" panose="020B0604020202020204" pitchFamily="34" charset="0"/>
              <a:buChar char="•"/>
            </a:pPr>
            <a:r>
              <a:rPr lang="zh-CN" sz="1600" b="1" dirty="0">
                <a:solidFill>
                  <a:srgbClr val="000000"/>
                </a:solidFill>
                <a:latin typeface="Times New Roman" panose="02020603050405020304" pitchFamily="18" charset="0"/>
                <a:cs typeface="Times New Roman" panose="02020603050405020304" pitchFamily="18" charset="0"/>
                <a:sym typeface="Arial"/>
              </a:rPr>
              <a:t>Twitter Data</a:t>
            </a:r>
            <a:r>
              <a:rPr lang="en-US" altLang="zh-CN" sz="1600" b="1" dirty="0">
                <a:solidFill>
                  <a:srgbClr val="000000"/>
                </a:solidFill>
                <a:latin typeface="Times New Roman" panose="02020603050405020304" pitchFamily="18" charset="0"/>
                <a:cs typeface="Times New Roman" panose="02020603050405020304" pitchFamily="18" charset="0"/>
                <a:sym typeface="Arial"/>
              </a:rPr>
              <a:t> </a:t>
            </a:r>
            <a:r>
              <a:rPr lang="zh-CN" sz="1600" b="1" dirty="0">
                <a:solidFill>
                  <a:srgbClr val="000000"/>
                </a:solidFill>
                <a:latin typeface="Times New Roman" panose="02020603050405020304" pitchFamily="18" charset="0"/>
                <a:cs typeface="Times New Roman" panose="02020603050405020304" pitchFamily="18" charset="0"/>
                <a:sym typeface="Arial"/>
              </a:rPr>
              <a:t>‘AAPL’ (for Apple)</a:t>
            </a:r>
            <a:endParaRPr lang="en-US" altLang="zh-CN" sz="1600" b="1"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Font typeface="Arial" panose="020B0604020202020204" pitchFamily="34" charset="0"/>
              <a:buChar char="•"/>
            </a:pPr>
            <a:r>
              <a:rPr lang="en-US" altLang="zh-CN" sz="1600" dirty="0">
                <a:solidFill>
                  <a:srgbClr val="333333"/>
                </a:solidFill>
                <a:latin typeface="Times New Roman" panose="02020603050405020304" pitchFamily="18" charset="0"/>
                <a:cs typeface="Times New Roman" panose="02020603050405020304" pitchFamily="18" charset="0"/>
              </a:rPr>
              <a:t>Total </a:t>
            </a:r>
            <a:r>
              <a:rPr lang="en-US" altLang="zh-CN" sz="1600" u="sng" dirty="0">
                <a:solidFill>
                  <a:srgbClr val="333333"/>
                </a:solidFill>
                <a:latin typeface="Times New Roman" panose="02020603050405020304" pitchFamily="18" charset="0"/>
                <a:cs typeface="Times New Roman" panose="02020603050405020304" pitchFamily="18" charset="0"/>
              </a:rPr>
              <a:t>1424714</a:t>
            </a:r>
            <a:r>
              <a:rPr lang="en-US" altLang="zh-CN" sz="1600" dirty="0">
                <a:solidFill>
                  <a:srgbClr val="333333"/>
                </a:solidFill>
                <a:latin typeface="Times New Roman" panose="02020603050405020304" pitchFamily="18" charset="0"/>
                <a:ea typeface="STSongti-SC-Regular" panose="02010600040101010101" pitchFamily="2" charset="-122"/>
                <a:cs typeface="Times New Roman" panose="02020603050405020304" pitchFamily="18" charset="0"/>
              </a:rPr>
              <a:t> </a:t>
            </a:r>
            <a:r>
              <a:rPr lang="zh-CN" altLang="en-US" sz="1600" dirty="0">
                <a:solidFill>
                  <a:srgbClr val="333333"/>
                </a:solidFill>
                <a:latin typeface="Times New Roman" panose="02020603050405020304" pitchFamily="18" charset="0"/>
                <a:ea typeface="STSongti-SC-Regular" panose="02010600040101010101" pitchFamily="2" charset="-122"/>
                <a:cs typeface="Times New Roman" panose="02020603050405020304" pitchFamily="18" charset="0"/>
              </a:rPr>
              <a:t> </a:t>
            </a:r>
            <a:r>
              <a:rPr lang="en-US" altLang="zh-CN" sz="1600" dirty="0">
                <a:solidFill>
                  <a:srgbClr val="333333"/>
                </a:solidFill>
                <a:latin typeface="Times New Roman" panose="02020603050405020304" pitchFamily="18" charset="0"/>
                <a:cs typeface="Times New Roman" panose="02020603050405020304" pitchFamily="18" charset="0"/>
              </a:rPr>
              <a:t>pieces</a:t>
            </a:r>
            <a:r>
              <a:rPr lang="zh-CN" altLang="en-US" sz="1600" dirty="0">
                <a:solidFill>
                  <a:srgbClr val="333333"/>
                </a:solidFill>
                <a:latin typeface="Times New Roman" panose="02020603050405020304" pitchFamily="18" charset="0"/>
                <a:cs typeface="Times New Roman" panose="02020603050405020304" pitchFamily="18" charset="0"/>
              </a:rPr>
              <a:t> </a:t>
            </a:r>
            <a:r>
              <a:rPr lang="en-US" altLang="zh-CN" sz="1600" dirty="0">
                <a:solidFill>
                  <a:srgbClr val="333333"/>
                </a:solidFill>
                <a:latin typeface="Times New Roman" panose="02020603050405020304" pitchFamily="18" charset="0"/>
                <a:cs typeface="Times New Roman" panose="02020603050405020304" pitchFamily="18" charset="0"/>
              </a:rPr>
              <a:t>of data.</a:t>
            </a:r>
            <a:endParaRPr sz="1600" b="1" dirty="0">
              <a:latin typeface="Times New Roman" panose="02020603050405020304" pitchFamily="18" charset="0"/>
              <a:cs typeface="Times New Roman" panose="02020603050405020304" pitchFamily="18" charset="0"/>
            </a:endParaRPr>
          </a:p>
          <a:p>
            <a:pPr marR="0" lvl="0" algn="l" rtl="0">
              <a:spcBef>
                <a:spcPts val="0"/>
              </a:spcBef>
              <a:spcAft>
                <a:spcPts val="0"/>
              </a:spcAft>
            </a:pPr>
            <a:r>
              <a:rPr lang="zh-CN" sz="1600" dirty="0">
                <a:solidFill>
                  <a:srgbClr val="000000"/>
                </a:solidFill>
                <a:latin typeface="Times New Roman" panose="02020603050405020304" pitchFamily="18" charset="0"/>
                <a:cs typeface="Times New Roman" panose="02020603050405020304" pitchFamily="18" charset="0"/>
                <a:sym typeface="Arial"/>
              </a:rPr>
              <a:t>This dataset contains features like date, username</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sym typeface="Arial"/>
              </a:rPr>
              <a:t>and body </a:t>
            </a:r>
            <a:r>
              <a:rPr lang="zh-CN" sz="1600" dirty="0">
                <a:solidFill>
                  <a:srgbClr val="000000"/>
                </a:solidFill>
                <a:latin typeface="Times New Roman" panose="02020603050405020304" pitchFamily="18" charset="0"/>
                <a:cs typeface="Times New Roman" panose="02020603050405020304" pitchFamily="18" charset="0"/>
                <a:sym typeface="Arial"/>
              </a:rPr>
              <a:t>from </a:t>
            </a:r>
            <a:r>
              <a:rPr lang="zh-CN" sz="1600" b="1" dirty="0">
                <a:solidFill>
                  <a:srgbClr val="000000"/>
                </a:solidFill>
                <a:latin typeface="Times New Roman" panose="02020603050405020304" pitchFamily="18" charset="0"/>
                <a:cs typeface="Times New Roman" panose="02020603050405020304" pitchFamily="18" charset="0"/>
                <a:sym typeface="Arial"/>
              </a:rPr>
              <a:t>201</a:t>
            </a:r>
            <a:r>
              <a:rPr lang="en-US" altLang="zh-CN" sz="1600" b="1" dirty="0">
                <a:solidFill>
                  <a:srgbClr val="000000"/>
                </a:solidFill>
                <a:latin typeface="Times New Roman" panose="02020603050405020304" pitchFamily="18" charset="0"/>
                <a:cs typeface="Times New Roman" panose="02020603050405020304" pitchFamily="18" charset="0"/>
                <a:sym typeface="Arial"/>
              </a:rPr>
              <a:t>5</a:t>
            </a:r>
            <a:r>
              <a:rPr lang="zh-CN" sz="1600" b="1" dirty="0">
                <a:solidFill>
                  <a:srgbClr val="000000"/>
                </a:solidFill>
                <a:latin typeface="Times New Roman" panose="02020603050405020304" pitchFamily="18" charset="0"/>
                <a:cs typeface="Times New Roman" panose="02020603050405020304" pitchFamily="18" charset="0"/>
                <a:sym typeface="Arial"/>
              </a:rPr>
              <a:t> to 20</a:t>
            </a:r>
            <a:r>
              <a:rPr lang="en-US" altLang="zh-CN" sz="1600" b="1" dirty="0">
                <a:solidFill>
                  <a:srgbClr val="000000"/>
                </a:solidFill>
                <a:latin typeface="Times New Roman" panose="02020603050405020304" pitchFamily="18" charset="0"/>
                <a:cs typeface="Times New Roman" panose="02020603050405020304" pitchFamily="18" charset="0"/>
                <a:sym typeface="Arial"/>
              </a:rPr>
              <a:t>20</a:t>
            </a:r>
            <a:r>
              <a:rPr lang="zh-CN" sz="1600" dirty="0">
                <a:solidFill>
                  <a:srgbClr val="000000"/>
                </a:solidFill>
                <a:latin typeface="Times New Roman" panose="02020603050405020304" pitchFamily="18" charset="0"/>
                <a:cs typeface="Times New Roman" panose="02020603050405020304" pitchFamily="18" charset="0"/>
                <a:sym typeface="Arial"/>
              </a:rPr>
              <a:t>. </a:t>
            </a:r>
            <a:endParaRPr lang="en-US" sz="1600" dirty="0">
              <a:solidFill>
                <a:srgbClr val="000000"/>
              </a:solidFill>
              <a:latin typeface="Times New Roman" panose="02020603050405020304" pitchFamily="18" charset="0"/>
              <a:cs typeface="Times New Roman" panose="02020603050405020304" pitchFamily="18" charset="0"/>
              <a:sym typeface="Arial"/>
            </a:endParaRPr>
          </a:p>
          <a:p>
            <a:pPr marR="0" lvl="0" algn="l" rtl="0">
              <a:spcBef>
                <a:spcPts val="0"/>
              </a:spcBef>
              <a:spcAft>
                <a:spcPts val="0"/>
              </a:spcAft>
            </a:pPr>
            <a:r>
              <a:rPr lang="zh-CN" sz="1600" dirty="0">
                <a:latin typeface="Times New Roman" panose="02020603050405020304" pitchFamily="18" charset="0"/>
                <a:cs typeface="Times New Roman" panose="02020603050405020304" pitchFamily="18" charset="0"/>
              </a:rPr>
              <a:t>Data source:</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hlinkClick r:id="rId3"/>
              </a:rPr>
              <a:t>https://www.kaggle.com/datasets/omermetinn/tweets-about-the-top-companies-from-2015-to-2020</a:t>
            </a:r>
            <a:endParaRPr sz="1600" dirty="0">
              <a:latin typeface="Times New Roman" panose="02020603050405020304" pitchFamily="18" charset="0"/>
              <a:cs typeface="Times New Roman" panose="02020603050405020304" pitchFamily="18" charset="0"/>
            </a:endParaRPr>
          </a:p>
        </p:txBody>
      </p:sp>
      <p:sp>
        <p:nvSpPr>
          <p:cNvPr id="181" name="Google Shape;181;p28"/>
          <p:cNvSpPr txBox="1"/>
          <p:nvPr/>
        </p:nvSpPr>
        <p:spPr>
          <a:xfrm>
            <a:off x="707510" y="2527610"/>
            <a:ext cx="7237367" cy="2285211"/>
          </a:xfrm>
          <a:prstGeom prst="rect">
            <a:avLst/>
          </a:prstGeom>
          <a:noFill/>
          <a:ln>
            <a:noFill/>
          </a:ln>
        </p:spPr>
        <p:txBody>
          <a:bodyPr spcFirstLastPara="1" wrap="square" lIns="68575" tIns="34275" rIns="68575" bIns="34275" anchor="t" anchorCtr="0">
            <a:spAutoFit/>
          </a:bodyPr>
          <a:lstStyle/>
          <a:p>
            <a:pPr marL="285750" marR="0" lvl="0" indent="-285750" algn="l" rtl="0">
              <a:spcBef>
                <a:spcPts val="0"/>
              </a:spcBef>
              <a:spcAft>
                <a:spcPts val="0"/>
              </a:spcAft>
              <a:buFont typeface="Arial" panose="020B0604020202020204" pitchFamily="34" charset="0"/>
              <a:buChar char="•"/>
            </a:pPr>
            <a:r>
              <a:rPr lang="zh-CN" sz="1600" b="1" dirty="0">
                <a:solidFill>
                  <a:srgbClr val="000000"/>
                </a:solidFill>
                <a:latin typeface="Times New Roman" panose="02020603050405020304" pitchFamily="18" charset="0"/>
                <a:cs typeface="Times New Roman" panose="02020603050405020304" pitchFamily="18" charset="0"/>
                <a:sym typeface="Arial"/>
              </a:rPr>
              <a:t>Historical Stock Data</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1" lang="en-US" altLang="zh-CN" sz="1600" dirty="0">
                <a:latin typeface="Times New Roman" panose="02020603050405020304" pitchFamily="18" charset="0"/>
                <a:cs typeface="Times New Roman" panose="02020603050405020304" pitchFamily="18" charset="0"/>
              </a:rPr>
              <a:t>Total trading day: 1258</a:t>
            </a:r>
            <a:endParaRPr sz="1600" b="1" dirty="0">
              <a:solidFill>
                <a:srgbClr val="000000"/>
              </a:solidFill>
              <a:latin typeface="Times New Roman" panose="02020603050405020304" pitchFamily="18" charset="0"/>
              <a:ea typeface="STSong"/>
              <a:cs typeface="Times New Roman" panose="02020603050405020304" pitchFamily="18" charset="0"/>
              <a:sym typeface="STSong"/>
            </a:endParaRPr>
          </a:p>
          <a:p>
            <a:pPr lvl="0"/>
            <a:r>
              <a:rPr lang="zh-CN" sz="1600" dirty="0">
                <a:solidFill>
                  <a:srgbClr val="000000"/>
                </a:solidFill>
                <a:latin typeface="Times New Roman" panose="02020603050405020304" pitchFamily="18" charset="0"/>
                <a:cs typeface="Times New Roman" panose="02020603050405020304" pitchFamily="18" charset="0"/>
                <a:sym typeface="Arial"/>
              </a:rPr>
              <a:t>The historical stock data separately for each company stock or decentralised currency from </a:t>
            </a:r>
            <a:r>
              <a:rPr lang="zh-CN" altLang="zh-CN" sz="1600" dirty="0">
                <a:latin typeface="Times New Roman" panose="02020603050405020304" pitchFamily="18" charset="0"/>
                <a:cs typeface="Times New Roman" panose="02020603050405020304" pitchFamily="18" charset="0"/>
              </a:rPr>
              <a:t>from </a:t>
            </a:r>
            <a:r>
              <a:rPr lang="zh-CN" altLang="zh-CN" sz="1600" b="1" dirty="0">
                <a:latin typeface="Times New Roman" panose="02020603050405020304" pitchFamily="18" charset="0"/>
                <a:cs typeface="Times New Roman" panose="02020603050405020304" pitchFamily="18" charset="0"/>
              </a:rPr>
              <a:t>201</a:t>
            </a:r>
            <a:r>
              <a:rPr lang="en-US" altLang="zh-CN" sz="1600" b="1" dirty="0">
                <a:latin typeface="Times New Roman" panose="02020603050405020304" pitchFamily="18" charset="0"/>
                <a:cs typeface="Times New Roman" panose="02020603050405020304" pitchFamily="18" charset="0"/>
              </a:rPr>
              <a:t>5</a:t>
            </a:r>
            <a:r>
              <a:rPr lang="zh-CN" altLang="zh-CN" sz="1600" b="1" dirty="0">
                <a:latin typeface="Times New Roman" panose="02020603050405020304" pitchFamily="18" charset="0"/>
                <a:cs typeface="Times New Roman" panose="02020603050405020304" pitchFamily="18" charset="0"/>
              </a:rPr>
              <a:t> to 20</a:t>
            </a:r>
            <a:r>
              <a:rPr lang="en-US" altLang="zh-CN" sz="1600" b="1" dirty="0">
                <a:latin typeface="Times New Roman" panose="02020603050405020304" pitchFamily="18" charset="0"/>
                <a:cs typeface="Times New Roman" panose="02020603050405020304" pitchFamily="18" charset="0"/>
              </a:rPr>
              <a:t>20</a:t>
            </a:r>
            <a:r>
              <a:rPr lang="zh-CN"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lvl="0"/>
            <a:r>
              <a:rPr lang="zh-CN" sz="1600" dirty="0">
                <a:solidFill>
                  <a:srgbClr val="000000"/>
                </a:solidFill>
                <a:latin typeface="Times New Roman" panose="02020603050405020304" pitchFamily="18" charset="0"/>
                <a:cs typeface="Times New Roman" panose="02020603050405020304" pitchFamily="18" charset="0"/>
                <a:sym typeface="Arial"/>
              </a:rPr>
              <a:t>This dataset contains the features – ‘open’: the share price of a single stock at the start of the day, ‘high’: the highest price at which the stock was sold on that day, ‘low’: the lowest price the stock was sold on that day, </a:t>
            </a:r>
            <a:r>
              <a:rPr lang="en-US" altLang="zh-CN" sz="1600" dirty="0">
                <a:solidFill>
                  <a:srgbClr val="000000"/>
                </a:solidFill>
                <a:latin typeface="Times New Roman" panose="02020603050405020304" pitchFamily="18" charset="0"/>
                <a:cs typeface="Times New Roman" panose="02020603050405020304" pitchFamily="18" charset="0"/>
                <a:sym typeface="Arial"/>
              </a:rPr>
              <a:t>‘</a:t>
            </a:r>
            <a:r>
              <a:rPr lang="zh-CN" sz="1600" dirty="0">
                <a:solidFill>
                  <a:srgbClr val="000000"/>
                </a:solidFill>
                <a:latin typeface="Times New Roman" panose="02020603050405020304" pitchFamily="18" charset="0"/>
                <a:cs typeface="Times New Roman" panose="02020603050405020304" pitchFamily="18" charset="0"/>
                <a:sym typeface="Arial"/>
              </a:rPr>
              <a:t>volume’ : total number of shares that were sold or bought on that day, and ‘close’: the closing price of a single stock on that day. </a:t>
            </a:r>
            <a:endParaRPr lang="en-US"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Data source: </a:t>
            </a:r>
            <a:r>
              <a:rPr lang="en-US" sz="1600" dirty="0">
                <a:solidFill>
                  <a:schemeClr val="accent5">
                    <a:lumMod val="75000"/>
                  </a:schemeClr>
                </a:solidFill>
                <a:latin typeface="Times New Roman" panose="02020603050405020304" pitchFamily="18" charset="0"/>
                <a:cs typeface="Times New Roman" panose="02020603050405020304" pitchFamily="18" charset="0"/>
              </a:rPr>
              <a:t>yahoo finance</a:t>
            </a:r>
            <a:endParaRPr sz="1600" dirty="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208283" y="467803"/>
            <a:ext cx="521125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3823" y="308179"/>
            <a:ext cx="327334" cy="369332"/>
          </a:xfrm>
          <a:prstGeom prst="rect">
            <a:avLst/>
          </a:prstGeom>
          <a:noFill/>
        </p:spPr>
        <p:txBody>
          <a:bodyPr wrap="none" rtlCol="0">
            <a:spAutoFit/>
          </a:bodyPr>
          <a:lstStyle/>
          <a:p>
            <a:pPr algn="ctr"/>
            <a:r>
              <a:rPr lang="en-US" altLang="zh-CN" sz="1800" b="1" dirty="0">
                <a:solidFill>
                  <a:schemeClr val="bg1"/>
                </a:solidFill>
                <a:latin typeface="Microsoft YaHei" panose="020B0503020204020204" pitchFamily="34" charset="-122"/>
                <a:ea typeface="Microsoft YaHei" panose="020B0503020204020204" pitchFamily="34" charset="-122"/>
              </a:rPr>
              <a:t>2</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757698" y="259627"/>
            <a:ext cx="4291731" cy="646331"/>
          </a:xfrm>
          <a:prstGeom prst="rect">
            <a:avLst/>
          </a:prstGeom>
          <a:noFill/>
        </p:spPr>
        <p:txBody>
          <a:bodyPr wrap="square" rtlCol="0">
            <a:spAutoFit/>
          </a:bodyPr>
          <a:lstStyle/>
          <a:p>
            <a:r>
              <a:rPr lang="en-US" altLang="zh-CN" sz="1800" b="1" dirty="0">
                <a:latin typeface="Microsoft YaHei" panose="020B0503020204020204" pitchFamily="34" charset="-122"/>
                <a:ea typeface="Microsoft YaHei" panose="020B0503020204020204" pitchFamily="34" charset="-122"/>
              </a:rPr>
              <a:t>Data Preprocessing</a:t>
            </a:r>
            <a:endParaRPr lang="zh-CN" altLang="en-US" sz="1800" b="1" dirty="0"/>
          </a:p>
          <a:p>
            <a:endParaRPr lang="zh-CN" altLang="en-US" sz="1800" b="1" dirty="0">
              <a:latin typeface="Microsoft YaHei" panose="020B0503020204020204" pitchFamily="34" charset="-122"/>
              <a:ea typeface="Microsoft YaHei" panose="020B0503020204020204" pitchFamily="34" charset="-122"/>
            </a:endParaRPr>
          </a:p>
        </p:txBody>
      </p:sp>
      <p:sp>
        <p:nvSpPr>
          <p:cNvPr id="75" name="灯片编号占位符 74"/>
          <p:cNvSpPr>
            <a:spLocks noGrp="1"/>
          </p:cNvSpPr>
          <p:nvPr>
            <p:ph type="sldNum" sz="quarter" idx="12"/>
          </p:nvPr>
        </p:nvSpPr>
        <p:spPr/>
        <p:txBody>
          <a:bodyPr/>
          <a:lstStyle/>
          <a:p>
            <a:fld id="{85D2FA34-3331-43EB-8D25-5E71EBC8F04D}" type="slidenum">
              <a:rPr lang="zh-CN" altLang="en-US" smtClean="0"/>
              <a:t>8</a:t>
            </a:fld>
            <a:endParaRPr lang="zh-CN" altLang="en-US"/>
          </a:p>
        </p:txBody>
      </p:sp>
      <p:sp>
        <p:nvSpPr>
          <p:cNvPr id="15" name="矩形: 圆顶角 14"/>
          <p:cNvSpPr/>
          <p:nvPr/>
        </p:nvSpPr>
        <p:spPr>
          <a:xfrm>
            <a:off x="594887" y="847390"/>
            <a:ext cx="7728384" cy="353733"/>
          </a:xfrm>
          <a:prstGeom prst="round2SameRect">
            <a:avLst>
              <a:gd name="adj1" fmla="val 19786"/>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Tweet Data</a:t>
            </a:r>
            <a:endParaRPr lang="zh-CN" altLang="en-US" b="1" dirty="0"/>
          </a:p>
        </p:txBody>
      </p:sp>
      <p:sp>
        <p:nvSpPr>
          <p:cNvPr id="4" name="矩形: 圆角 3"/>
          <p:cNvSpPr/>
          <p:nvPr/>
        </p:nvSpPr>
        <p:spPr>
          <a:xfrm>
            <a:off x="594887" y="1136424"/>
            <a:ext cx="7728385" cy="2504987"/>
          </a:xfrm>
          <a:prstGeom prst="roundRect">
            <a:avLst>
              <a:gd name="adj" fmla="val 450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6" name="文本框 5"/>
          <p:cNvSpPr txBox="1"/>
          <p:nvPr/>
        </p:nvSpPr>
        <p:spPr>
          <a:xfrm>
            <a:off x="691157" y="1326279"/>
            <a:ext cx="7728385" cy="2308324"/>
          </a:xfrm>
          <a:prstGeom prst="rect">
            <a:avLst/>
          </a:prstGeom>
          <a:noFill/>
        </p:spPr>
        <p:txBody>
          <a:bodyPr wrap="square" rtlCol="0">
            <a:spAutoFit/>
          </a:bodyPr>
          <a:lstStyle/>
          <a:p>
            <a:r>
              <a:rPr lang="en-US" altLang="zh-CN" sz="1600" b="1" dirty="0">
                <a:solidFill>
                  <a:srgbClr val="333333"/>
                </a:solidFill>
                <a:effectLst/>
                <a:latin typeface="Times New Roman" panose="02020603050405020304" pitchFamily="18" charset="0"/>
                <a:cs typeface="Times New Roman" panose="02020603050405020304" pitchFamily="18" charset="0"/>
              </a:rPr>
              <a:t>Original Dataset</a:t>
            </a:r>
            <a:r>
              <a:rPr lang="en-US" altLang="zh-CN" sz="1600" dirty="0">
                <a:solidFill>
                  <a:srgbClr val="333333"/>
                </a:solidFill>
                <a:effectLst/>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r>
              <a:rPr lang="en-US" altLang="zh-CN" sz="1600" dirty="0">
                <a:solidFill>
                  <a:srgbClr val="333333"/>
                </a:solidFill>
                <a:latin typeface="Times New Roman" panose="02020603050405020304" pitchFamily="18" charset="0"/>
                <a:cs typeface="Times New Roman" panose="02020603050405020304" pitchFamily="18" charset="0"/>
              </a:rPr>
              <a:t>Table A:</a:t>
            </a:r>
            <a:r>
              <a:rPr lang="en-US" altLang="zh-CN" sz="1600" dirty="0">
                <a:solidFill>
                  <a:srgbClr val="333333"/>
                </a:solidFill>
                <a:effectLst/>
                <a:latin typeface="Times New Roman" panose="02020603050405020304" pitchFamily="18" charset="0"/>
                <a:cs typeface="Times New Roman" panose="02020603050405020304" pitchFamily="18" charset="0"/>
              </a:rPr>
              <a:t>{</a:t>
            </a:r>
            <a:r>
              <a:rPr lang="en-US" altLang="zh-CN" sz="1600" dirty="0" err="1">
                <a:solidFill>
                  <a:srgbClr val="333333"/>
                </a:solidFill>
                <a:effectLst/>
                <a:latin typeface="Times New Roman" panose="02020603050405020304" pitchFamily="18" charset="0"/>
                <a:cs typeface="Times New Roman" panose="02020603050405020304" pitchFamily="18" charset="0"/>
              </a:rPr>
              <a:t>tweet_id</a:t>
            </a:r>
            <a:r>
              <a:rPr lang="en-US" altLang="zh-CN" sz="1600" dirty="0">
                <a:solidFill>
                  <a:srgbClr val="333333"/>
                </a:solidFill>
                <a:effectLst/>
                <a:latin typeface="Times New Roman" panose="02020603050405020304" pitchFamily="18" charset="0"/>
                <a:cs typeface="Times New Roman" panose="02020603050405020304" pitchFamily="18" charset="0"/>
              </a:rPr>
              <a:t>, </a:t>
            </a:r>
            <a:r>
              <a:rPr lang="en-US" altLang="zh-CN" sz="1600" dirty="0" err="1">
                <a:solidFill>
                  <a:srgbClr val="333333"/>
                </a:solidFill>
                <a:effectLst/>
                <a:latin typeface="Times New Roman" panose="02020603050405020304" pitchFamily="18" charset="0"/>
                <a:cs typeface="Times New Roman" panose="02020603050405020304" pitchFamily="18" charset="0"/>
              </a:rPr>
              <a:t>ticker_symbol</a:t>
            </a:r>
            <a:r>
              <a:rPr lang="en-US" altLang="zh-CN" sz="1600" dirty="0">
                <a:solidFill>
                  <a:srgbClr val="333333"/>
                </a:solidFill>
                <a:effectLst/>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r>
              <a:rPr lang="en-US" altLang="zh-CN" sz="1600" dirty="0">
                <a:solidFill>
                  <a:srgbClr val="333333"/>
                </a:solidFill>
                <a:latin typeface="Times New Roman" panose="02020603050405020304" pitchFamily="18" charset="0"/>
                <a:cs typeface="Times New Roman" panose="02020603050405020304" pitchFamily="18" charset="0"/>
              </a:rPr>
              <a:t>Table B </a:t>
            </a:r>
            <a:r>
              <a:rPr lang="en-US" altLang="zh-CN" sz="1600" dirty="0">
                <a:solidFill>
                  <a:srgbClr val="333333"/>
                </a:solidFill>
                <a:effectLst/>
                <a:latin typeface="Times New Roman" panose="02020603050405020304" pitchFamily="18" charset="0"/>
                <a:cs typeface="Times New Roman" panose="02020603050405020304" pitchFamily="18" charset="0"/>
              </a:rPr>
              <a:t>:{</a:t>
            </a:r>
            <a:r>
              <a:rPr lang="en-US" altLang="zh-CN" sz="1600" dirty="0" err="1">
                <a:solidFill>
                  <a:srgbClr val="333333"/>
                </a:solidFill>
                <a:effectLst/>
                <a:latin typeface="Times New Roman" panose="02020603050405020304" pitchFamily="18" charset="0"/>
                <a:cs typeface="Times New Roman" panose="02020603050405020304" pitchFamily="18" charset="0"/>
              </a:rPr>
              <a:t>tweet_id</a:t>
            </a:r>
            <a:r>
              <a:rPr lang="en-US" altLang="zh-CN" sz="1600" dirty="0">
                <a:solidFill>
                  <a:srgbClr val="333333"/>
                </a:solidFill>
                <a:effectLst/>
                <a:latin typeface="Times New Roman" panose="02020603050405020304" pitchFamily="18" charset="0"/>
                <a:cs typeface="Times New Roman" panose="02020603050405020304" pitchFamily="18" charset="0"/>
              </a:rPr>
              <a:t>, </a:t>
            </a:r>
            <a:r>
              <a:rPr lang="en-US" altLang="zh-CN" sz="1600" dirty="0" err="1">
                <a:solidFill>
                  <a:srgbClr val="333333"/>
                </a:solidFill>
                <a:effectLst/>
                <a:latin typeface="Times New Roman" panose="02020603050405020304" pitchFamily="18" charset="0"/>
                <a:cs typeface="Times New Roman" panose="02020603050405020304" pitchFamily="18" charset="0"/>
              </a:rPr>
              <a:t>ticker_symbol</a:t>
            </a:r>
            <a:r>
              <a:rPr lang="en-US" altLang="zh-CN" sz="1600" dirty="0">
                <a:solidFill>
                  <a:srgbClr val="333333"/>
                </a:solidFill>
                <a:effectLst/>
                <a:latin typeface="Times New Roman" panose="02020603050405020304" pitchFamily="18" charset="0"/>
                <a:cs typeface="Times New Roman" panose="02020603050405020304" pitchFamily="18" charset="0"/>
              </a:rPr>
              <a:t>, </a:t>
            </a:r>
            <a:r>
              <a:rPr lang="en-US" altLang="zh-CN" sz="1600" dirty="0" err="1">
                <a:solidFill>
                  <a:srgbClr val="333333"/>
                </a:solidFill>
                <a:effectLst/>
                <a:latin typeface="Times New Roman" panose="02020603050405020304" pitchFamily="18" charset="0"/>
                <a:cs typeface="Times New Roman" panose="02020603050405020304" pitchFamily="18" charset="0"/>
              </a:rPr>
              <a:t>writer,post_date</a:t>
            </a:r>
            <a:r>
              <a:rPr lang="en-US" altLang="zh-CN" sz="1600" dirty="0">
                <a:solidFill>
                  <a:srgbClr val="333333"/>
                </a:solidFill>
                <a:effectLst/>
                <a:latin typeface="Times New Roman" panose="02020603050405020304" pitchFamily="18" charset="0"/>
                <a:cs typeface="Times New Roman" panose="02020603050405020304" pitchFamily="18" charset="0"/>
              </a:rPr>
              <a:t>, </a:t>
            </a:r>
            <a:r>
              <a:rPr lang="en-US" altLang="zh-CN" sz="1600" dirty="0" err="1">
                <a:solidFill>
                  <a:srgbClr val="333333"/>
                </a:solidFill>
                <a:effectLst/>
                <a:latin typeface="Times New Roman" panose="02020603050405020304" pitchFamily="18" charset="0"/>
                <a:cs typeface="Times New Roman" panose="02020603050405020304" pitchFamily="18" charset="0"/>
              </a:rPr>
              <a:t>body,comment_num</a:t>
            </a:r>
            <a:r>
              <a:rPr lang="en-US" altLang="zh-CN" sz="1600" dirty="0">
                <a:solidFill>
                  <a:srgbClr val="333333"/>
                </a:solidFill>
                <a:effectLst/>
                <a:latin typeface="Times New Roman" panose="02020603050405020304" pitchFamily="18" charset="0"/>
                <a:cs typeface="Times New Roman" panose="02020603050405020304" pitchFamily="18" charset="0"/>
              </a:rPr>
              <a:t>, </a:t>
            </a:r>
            <a:r>
              <a:rPr lang="en-US" altLang="zh-CN" sz="1600" dirty="0" err="1">
                <a:solidFill>
                  <a:srgbClr val="333333"/>
                </a:solidFill>
                <a:effectLst/>
                <a:latin typeface="Times New Roman" panose="02020603050405020304" pitchFamily="18" charset="0"/>
                <a:cs typeface="Times New Roman" panose="02020603050405020304" pitchFamily="18" charset="0"/>
              </a:rPr>
              <a:t>retweet_num</a:t>
            </a:r>
            <a:r>
              <a:rPr lang="en-US" altLang="zh-CN" sz="1600" dirty="0">
                <a:solidFill>
                  <a:srgbClr val="333333"/>
                </a:solidFill>
                <a:effectLst/>
                <a:latin typeface="Times New Roman" panose="02020603050405020304" pitchFamily="18" charset="0"/>
                <a:cs typeface="Times New Roman" panose="02020603050405020304" pitchFamily="18" charset="0"/>
              </a:rPr>
              <a:t>, </a:t>
            </a:r>
            <a:r>
              <a:rPr lang="en-US" altLang="zh-CN" sz="1600" dirty="0" err="1">
                <a:solidFill>
                  <a:srgbClr val="333333"/>
                </a:solidFill>
                <a:effectLst/>
                <a:latin typeface="Times New Roman" panose="02020603050405020304" pitchFamily="18" charset="0"/>
                <a:cs typeface="Times New Roman" panose="02020603050405020304" pitchFamily="18" charset="0"/>
              </a:rPr>
              <a:t>like_num</a:t>
            </a:r>
            <a:r>
              <a:rPr lang="en-US" altLang="zh-CN" sz="1600" dirty="0">
                <a:solidFill>
                  <a:srgbClr val="333333"/>
                </a:solidFill>
                <a:effectLst/>
                <a:latin typeface="Times New Roman" panose="02020603050405020304" pitchFamily="18" charset="0"/>
                <a:cs typeface="Times New Roman" panose="02020603050405020304" pitchFamily="18" charset="0"/>
              </a:rPr>
              <a:t>}</a:t>
            </a:r>
          </a:p>
          <a:p>
            <a:r>
              <a:rPr lang="en-US" altLang="zh-CN" sz="1600" dirty="0">
                <a:solidFill>
                  <a:srgbClr val="333333"/>
                </a:solidFill>
                <a:effectLst/>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r>
              <a:rPr lang="en-US" altLang="zh-CN" sz="1600" b="1" dirty="0">
                <a:solidFill>
                  <a:srgbClr val="333333"/>
                </a:solidFill>
                <a:effectLst/>
                <a:latin typeface="Times New Roman" panose="02020603050405020304" pitchFamily="18" charset="0"/>
                <a:cs typeface="Times New Roman" panose="02020603050405020304" pitchFamily="18" charset="0"/>
              </a:rPr>
              <a:t>Data processing: </a:t>
            </a:r>
            <a:endParaRPr lang="en-US" altLang="zh-CN" sz="16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sz="1600" b="1" dirty="0">
                <a:solidFill>
                  <a:srgbClr val="333333"/>
                </a:solidFill>
                <a:effectLst/>
                <a:latin typeface="Times New Roman" panose="02020603050405020304" pitchFamily="18" charset="0"/>
                <a:cs typeface="Times New Roman" panose="02020603050405020304" pitchFamily="18" charset="0"/>
              </a:rPr>
              <a:t>joint</a:t>
            </a:r>
            <a:r>
              <a:rPr lang="en-US" altLang="zh-CN" sz="1600" dirty="0">
                <a:solidFill>
                  <a:srgbClr val="333333"/>
                </a:solidFill>
                <a:effectLst/>
                <a:latin typeface="Times New Roman" panose="02020603050405020304" pitchFamily="18" charset="0"/>
                <a:cs typeface="Times New Roman" panose="02020603050405020304" pitchFamily="18" charset="0"/>
              </a:rPr>
              <a:t>: on </a:t>
            </a:r>
            <a:r>
              <a:rPr lang="en-US" altLang="zh-CN" sz="1600" dirty="0" err="1">
                <a:solidFill>
                  <a:srgbClr val="333333"/>
                </a:solidFill>
                <a:effectLst/>
                <a:latin typeface="Times New Roman" panose="02020603050405020304" pitchFamily="18" charset="0"/>
                <a:cs typeface="Times New Roman" panose="02020603050405020304" pitchFamily="18" charset="0"/>
              </a:rPr>
              <a:t>a.tweet_id</a:t>
            </a:r>
            <a:r>
              <a:rPr lang="en-US" altLang="zh-CN" sz="1600" dirty="0">
                <a:solidFill>
                  <a:srgbClr val="333333"/>
                </a:solidFill>
                <a:effectLst/>
                <a:latin typeface="Times New Roman" panose="02020603050405020304" pitchFamily="18" charset="0"/>
                <a:cs typeface="Times New Roman" panose="02020603050405020304" pitchFamily="18" charset="0"/>
              </a:rPr>
              <a:t> = </a:t>
            </a:r>
            <a:r>
              <a:rPr lang="en-US" altLang="zh-CN" sz="1600" dirty="0" err="1">
                <a:solidFill>
                  <a:srgbClr val="333333"/>
                </a:solidFill>
                <a:latin typeface="Times New Roman" panose="02020603050405020304" pitchFamily="18" charset="0"/>
                <a:cs typeface="Times New Roman" panose="02020603050405020304" pitchFamily="18" charset="0"/>
              </a:rPr>
              <a:t>b.tweet_id</a:t>
            </a:r>
            <a:r>
              <a:rPr lang="en-US" altLang="zh-CN" sz="1600" dirty="0">
                <a:solidFill>
                  <a:srgbClr val="333333"/>
                </a:solidFill>
                <a:latin typeface="Times New Roman" panose="02020603050405020304" pitchFamily="18" charset="0"/>
                <a:cs typeface="Times New Roman" panose="02020603050405020304" pitchFamily="18" charset="0"/>
              </a:rPr>
              <a:t>, </a:t>
            </a:r>
            <a:r>
              <a:rPr lang="en-US" altLang="zh-CN" sz="1600" dirty="0">
                <a:solidFill>
                  <a:srgbClr val="333333"/>
                </a:solidFill>
                <a:effectLst/>
                <a:latin typeface="Times New Roman" panose="02020603050405020304" pitchFamily="18" charset="0"/>
                <a:cs typeface="Times New Roman" panose="02020603050405020304" pitchFamily="18" charset="0"/>
              </a:rPr>
              <a:t>where ticker = 'AAPL' </a:t>
            </a:r>
            <a:endParaRPr lang="en-US" altLang="zh-CN" sz="16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sz="1600" b="1" dirty="0">
                <a:solidFill>
                  <a:srgbClr val="333333"/>
                </a:solidFill>
                <a:effectLst/>
                <a:latin typeface="Times New Roman" panose="02020603050405020304" pitchFamily="18" charset="0"/>
                <a:cs typeface="Times New Roman" panose="02020603050405020304" pitchFamily="18" charset="0"/>
              </a:rPr>
              <a:t>timestamp to datetime</a:t>
            </a:r>
            <a:r>
              <a:rPr lang="en-US" altLang="zh-CN" sz="1600" dirty="0">
                <a:solidFill>
                  <a:srgbClr val="333333"/>
                </a:solidFill>
                <a:effectLst/>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r>
              <a:rPr lang="en-US" altLang="zh-CN" sz="1600" dirty="0">
                <a:solidFill>
                  <a:srgbClr val="333333"/>
                </a:solidFill>
                <a:effectLst/>
                <a:latin typeface="Times New Roman" panose="02020603050405020304" pitchFamily="18" charset="0"/>
                <a:cs typeface="Times New Roman" panose="02020603050405020304" pitchFamily="18" charset="0"/>
              </a:rPr>
              <a:t>timestamp = </a:t>
            </a:r>
            <a:r>
              <a:rPr lang="en-US" altLang="zh-CN" sz="1600" dirty="0" err="1">
                <a:solidFill>
                  <a:srgbClr val="333333"/>
                </a:solidFill>
                <a:effectLst/>
                <a:latin typeface="Times New Roman" panose="02020603050405020304" pitchFamily="18" charset="0"/>
                <a:cs typeface="Times New Roman" panose="02020603050405020304" pitchFamily="18" charset="0"/>
              </a:rPr>
              <a:t>datetime.datetime.fromtimestamp</a:t>
            </a:r>
            <a:r>
              <a:rPr lang="en-US" altLang="zh-CN" sz="1600" dirty="0">
                <a:solidFill>
                  <a:srgbClr val="333333"/>
                </a:solidFill>
                <a:effectLst/>
                <a:latin typeface="Times New Roman" panose="02020603050405020304" pitchFamily="18" charset="0"/>
                <a:cs typeface="Times New Roman" panose="02020603050405020304" pitchFamily="18" charset="0"/>
              </a:rPr>
              <a:t>(Date).</a:t>
            </a:r>
            <a:r>
              <a:rPr lang="en-US" altLang="zh-CN" sz="1600" dirty="0" err="1">
                <a:solidFill>
                  <a:srgbClr val="333333"/>
                </a:solidFill>
                <a:effectLst/>
                <a:latin typeface="Times New Roman" panose="02020603050405020304" pitchFamily="18" charset="0"/>
                <a:cs typeface="Times New Roman" panose="02020603050405020304" pitchFamily="18" charset="0"/>
              </a:rPr>
              <a:t>strftime</a:t>
            </a:r>
            <a:r>
              <a:rPr lang="en-US" altLang="zh-CN" sz="1600" dirty="0">
                <a:solidFill>
                  <a:srgbClr val="333333"/>
                </a:solidFill>
                <a:effectLst/>
                <a:latin typeface="Times New Roman" panose="02020603050405020304" pitchFamily="18" charset="0"/>
                <a:cs typeface="Times New Roman" panose="02020603050405020304" pitchFamily="18" charset="0"/>
              </a:rPr>
              <a:t>('%Y-%m-%d %H:%M:%S')</a:t>
            </a:r>
            <a:endParaRPr lang="en-US" altLang="zh-CN" dirty="0">
              <a:latin typeface="Times New Roman" panose="02020603050405020304" pitchFamily="18" charset="0"/>
              <a:cs typeface="Times New Roman" panose="02020603050405020304" pitchFamily="18" charset="0"/>
            </a:endParaRPr>
          </a:p>
        </p:txBody>
      </p:sp>
      <p:sp>
        <p:nvSpPr>
          <p:cNvPr id="24" name="blackboard_290719"/>
          <p:cNvSpPr>
            <a:spLocks noChangeAspect="1"/>
          </p:cNvSpPr>
          <p:nvPr/>
        </p:nvSpPr>
        <p:spPr>
          <a:xfrm>
            <a:off x="8323271" y="1323643"/>
            <a:ext cx="270380" cy="270000"/>
          </a:xfrm>
          <a:custGeom>
            <a:avLst/>
            <a:gdLst>
              <a:gd name="connsiteX0" fmla="*/ 597741 w 607614"/>
              <a:gd name="connsiteY0" fmla="*/ 424733 h 606761"/>
              <a:gd name="connsiteX1" fmla="*/ 607614 w 607614"/>
              <a:gd name="connsiteY1" fmla="*/ 434593 h 606761"/>
              <a:gd name="connsiteX2" fmla="*/ 607614 w 607614"/>
              <a:gd name="connsiteY2" fmla="*/ 606761 h 606761"/>
              <a:gd name="connsiteX3" fmla="*/ 435215 w 607614"/>
              <a:gd name="connsiteY3" fmla="*/ 606761 h 606761"/>
              <a:gd name="connsiteX4" fmla="*/ 425342 w 607614"/>
              <a:gd name="connsiteY4" fmla="*/ 596901 h 606761"/>
              <a:gd name="connsiteX5" fmla="*/ 435215 w 607614"/>
              <a:gd name="connsiteY5" fmla="*/ 586283 h 606761"/>
              <a:gd name="connsiteX6" fmla="*/ 587109 w 607614"/>
              <a:gd name="connsiteY6" fmla="*/ 586283 h 606761"/>
              <a:gd name="connsiteX7" fmla="*/ 587109 w 607614"/>
              <a:gd name="connsiteY7" fmla="*/ 434593 h 606761"/>
              <a:gd name="connsiteX8" fmla="*/ 597741 w 607614"/>
              <a:gd name="connsiteY8" fmla="*/ 424733 h 606761"/>
              <a:gd name="connsiteX9" fmla="*/ 9873 w 607614"/>
              <a:gd name="connsiteY9" fmla="*/ 424733 h 606761"/>
              <a:gd name="connsiteX10" fmla="*/ 20505 w 607614"/>
              <a:gd name="connsiteY10" fmla="*/ 434593 h 606761"/>
              <a:gd name="connsiteX11" fmla="*/ 20505 w 607614"/>
              <a:gd name="connsiteY11" fmla="*/ 586283 h 606761"/>
              <a:gd name="connsiteX12" fmla="*/ 182268 w 607614"/>
              <a:gd name="connsiteY12" fmla="*/ 586283 h 606761"/>
              <a:gd name="connsiteX13" fmla="*/ 192141 w 607614"/>
              <a:gd name="connsiteY13" fmla="*/ 596901 h 606761"/>
              <a:gd name="connsiteX14" fmla="*/ 182268 w 607614"/>
              <a:gd name="connsiteY14" fmla="*/ 606761 h 606761"/>
              <a:gd name="connsiteX15" fmla="*/ 0 w 607614"/>
              <a:gd name="connsiteY15" fmla="*/ 606761 h 606761"/>
              <a:gd name="connsiteX16" fmla="*/ 0 w 607614"/>
              <a:gd name="connsiteY16" fmla="*/ 434593 h 606761"/>
              <a:gd name="connsiteX17" fmla="*/ 9873 w 607614"/>
              <a:gd name="connsiteY17" fmla="*/ 424733 h 606761"/>
              <a:gd name="connsiteX18" fmla="*/ 303807 w 607614"/>
              <a:gd name="connsiteY18" fmla="*/ 151690 h 606761"/>
              <a:gd name="connsiteX19" fmla="*/ 313679 w 607614"/>
              <a:gd name="connsiteY19" fmla="*/ 161550 h 606761"/>
              <a:gd name="connsiteX20" fmla="*/ 313679 w 607614"/>
              <a:gd name="connsiteY20" fmla="*/ 293521 h 606761"/>
              <a:gd name="connsiteX21" fmla="*/ 445808 w 607614"/>
              <a:gd name="connsiteY21" fmla="*/ 293521 h 606761"/>
              <a:gd name="connsiteX22" fmla="*/ 455680 w 607614"/>
              <a:gd name="connsiteY22" fmla="*/ 303381 h 606761"/>
              <a:gd name="connsiteX23" fmla="*/ 445808 w 607614"/>
              <a:gd name="connsiteY23" fmla="*/ 313241 h 606761"/>
              <a:gd name="connsiteX24" fmla="*/ 313679 w 607614"/>
              <a:gd name="connsiteY24" fmla="*/ 313241 h 606761"/>
              <a:gd name="connsiteX25" fmla="*/ 313679 w 607614"/>
              <a:gd name="connsiteY25" fmla="*/ 445211 h 606761"/>
              <a:gd name="connsiteX26" fmla="*/ 303807 w 607614"/>
              <a:gd name="connsiteY26" fmla="*/ 455071 h 606761"/>
              <a:gd name="connsiteX27" fmla="*/ 293935 w 607614"/>
              <a:gd name="connsiteY27" fmla="*/ 445211 h 606761"/>
              <a:gd name="connsiteX28" fmla="*/ 293935 w 607614"/>
              <a:gd name="connsiteY28" fmla="*/ 313241 h 606761"/>
              <a:gd name="connsiteX29" fmla="*/ 161806 w 607614"/>
              <a:gd name="connsiteY29" fmla="*/ 313241 h 606761"/>
              <a:gd name="connsiteX30" fmla="*/ 151934 w 607614"/>
              <a:gd name="connsiteY30" fmla="*/ 303381 h 606761"/>
              <a:gd name="connsiteX31" fmla="*/ 161806 w 607614"/>
              <a:gd name="connsiteY31" fmla="*/ 293521 h 606761"/>
              <a:gd name="connsiteX32" fmla="*/ 293935 w 607614"/>
              <a:gd name="connsiteY32" fmla="*/ 293521 h 606761"/>
              <a:gd name="connsiteX33" fmla="*/ 293935 w 607614"/>
              <a:gd name="connsiteY33" fmla="*/ 161550 h 606761"/>
              <a:gd name="connsiteX34" fmla="*/ 303807 w 607614"/>
              <a:gd name="connsiteY34" fmla="*/ 151690 h 606761"/>
              <a:gd name="connsiteX35" fmla="*/ 435215 w 607614"/>
              <a:gd name="connsiteY35" fmla="*/ 0 h 606761"/>
              <a:gd name="connsiteX36" fmla="*/ 607614 w 607614"/>
              <a:gd name="connsiteY36" fmla="*/ 0 h 606761"/>
              <a:gd name="connsiteX37" fmla="*/ 607614 w 607614"/>
              <a:gd name="connsiteY37" fmla="*/ 182037 h 606761"/>
              <a:gd name="connsiteX38" fmla="*/ 597741 w 607614"/>
              <a:gd name="connsiteY38" fmla="*/ 191897 h 606761"/>
              <a:gd name="connsiteX39" fmla="*/ 587109 w 607614"/>
              <a:gd name="connsiteY39" fmla="*/ 182037 h 606761"/>
              <a:gd name="connsiteX40" fmla="*/ 587109 w 607614"/>
              <a:gd name="connsiteY40" fmla="*/ 20479 h 606761"/>
              <a:gd name="connsiteX41" fmla="*/ 435215 w 607614"/>
              <a:gd name="connsiteY41" fmla="*/ 20479 h 606761"/>
              <a:gd name="connsiteX42" fmla="*/ 425342 w 607614"/>
              <a:gd name="connsiteY42" fmla="*/ 9860 h 606761"/>
              <a:gd name="connsiteX43" fmla="*/ 435215 w 607614"/>
              <a:gd name="connsiteY43" fmla="*/ 0 h 606761"/>
              <a:gd name="connsiteX44" fmla="*/ 0 w 607614"/>
              <a:gd name="connsiteY44" fmla="*/ 0 h 606761"/>
              <a:gd name="connsiteX45" fmla="*/ 182268 w 607614"/>
              <a:gd name="connsiteY45" fmla="*/ 0 h 606761"/>
              <a:gd name="connsiteX46" fmla="*/ 192141 w 607614"/>
              <a:gd name="connsiteY46" fmla="*/ 9860 h 606761"/>
              <a:gd name="connsiteX47" fmla="*/ 182268 w 607614"/>
              <a:gd name="connsiteY47" fmla="*/ 20479 h 606761"/>
              <a:gd name="connsiteX48" fmla="*/ 20505 w 607614"/>
              <a:gd name="connsiteY48" fmla="*/ 20479 h 606761"/>
              <a:gd name="connsiteX49" fmla="*/ 20505 w 607614"/>
              <a:gd name="connsiteY49" fmla="*/ 182037 h 606761"/>
              <a:gd name="connsiteX50" fmla="*/ 9873 w 607614"/>
              <a:gd name="connsiteY50" fmla="*/ 191897 h 606761"/>
              <a:gd name="connsiteX51" fmla="*/ 0 w 607614"/>
              <a:gd name="connsiteY51" fmla="*/ 182037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7614" h="606761">
                <a:moveTo>
                  <a:pt x="597741" y="424733"/>
                </a:moveTo>
                <a:cubicBezTo>
                  <a:pt x="603057" y="424733"/>
                  <a:pt x="607614" y="429284"/>
                  <a:pt x="607614" y="434593"/>
                </a:cubicBezTo>
                <a:lnTo>
                  <a:pt x="607614" y="606761"/>
                </a:lnTo>
                <a:lnTo>
                  <a:pt x="435215" y="606761"/>
                </a:lnTo>
                <a:cubicBezTo>
                  <a:pt x="429899" y="606761"/>
                  <a:pt x="425342" y="602211"/>
                  <a:pt x="425342" y="596901"/>
                </a:cubicBezTo>
                <a:cubicBezTo>
                  <a:pt x="425342" y="590834"/>
                  <a:pt x="429899" y="586283"/>
                  <a:pt x="435215" y="586283"/>
                </a:cubicBezTo>
                <a:lnTo>
                  <a:pt x="587109" y="586283"/>
                </a:lnTo>
                <a:lnTo>
                  <a:pt x="587109" y="434593"/>
                </a:lnTo>
                <a:cubicBezTo>
                  <a:pt x="587109" y="429284"/>
                  <a:pt x="591665" y="424733"/>
                  <a:pt x="597741" y="424733"/>
                </a:cubicBezTo>
                <a:close/>
                <a:moveTo>
                  <a:pt x="9873" y="424733"/>
                </a:moveTo>
                <a:cubicBezTo>
                  <a:pt x="15948" y="424733"/>
                  <a:pt x="20505" y="429284"/>
                  <a:pt x="20505" y="434593"/>
                </a:cubicBezTo>
                <a:lnTo>
                  <a:pt x="20505" y="586283"/>
                </a:lnTo>
                <a:lnTo>
                  <a:pt x="182268" y="586283"/>
                </a:lnTo>
                <a:cubicBezTo>
                  <a:pt x="187585" y="586283"/>
                  <a:pt x="192141" y="590834"/>
                  <a:pt x="192141" y="596901"/>
                </a:cubicBezTo>
                <a:cubicBezTo>
                  <a:pt x="192141" y="602211"/>
                  <a:pt x="187585" y="606761"/>
                  <a:pt x="182268" y="606761"/>
                </a:cubicBezTo>
                <a:lnTo>
                  <a:pt x="0" y="606761"/>
                </a:lnTo>
                <a:lnTo>
                  <a:pt x="0" y="434593"/>
                </a:lnTo>
                <a:cubicBezTo>
                  <a:pt x="0" y="429284"/>
                  <a:pt x="4556" y="424733"/>
                  <a:pt x="9873" y="424733"/>
                </a:cubicBezTo>
                <a:close/>
                <a:moveTo>
                  <a:pt x="303807" y="151690"/>
                </a:moveTo>
                <a:cubicBezTo>
                  <a:pt x="309123" y="151690"/>
                  <a:pt x="313679" y="156241"/>
                  <a:pt x="313679" y="161550"/>
                </a:cubicBezTo>
                <a:lnTo>
                  <a:pt x="313679" y="293521"/>
                </a:lnTo>
                <a:lnTo>
                  <a:pt x="445808" y="293521"/>
                </a:lnTo>
                <a:cubicBezTo>
                  <a:pt x="451124" y="293521"/>
                  <a:pt x="455680" y="298072"/>
                  <a:pt x="455680" y="303381"/>
                </a:cubicBezTo>
                <a:cubicBezTo>
                  <a:pt x="455680" y="308690"/>
                  <a:pt x="451124" y="313241"/>
                  <a:pt x="445808" y="313241"/>
                </a:cubicBezTo>
                <a:lnTo>
                  <a:pt x="313679" y="313241"/>
                </a:lnTo>
                <a:lnTo>
                  <a:pt x="313679" y="445211"/>
                </a:lnTo>
                <a:cubicBezTo>
                  <a:pt x="313679" y="450521"/>
                  <a:pt x="309123" y="455071"/>
                  <a:pt x="303807" y="455071"/>
                </a:cubicBezTo>
                <a:cubicBezTo>
                  <a:pt x="298492" y="455071"/>
                  <a:pt x="293935" y="450521"/>
                  <a:pt x="293935" y="445211"/>
                </a:cubicBezTo>
                <a:lnTo>
                  <a:pt x="293935" y="313241"/>
                </a:lnTo>
                <a:lnTo>
                  <a:pt x="161806" y="313241"/>
                </a:lnTo>
                <a:cubicBezTo>
                  <a:pt x="156490" y="313241"/>
                  <a:pt x="151934" y="308690"/>
                  <a:pt x="151934" y="303381"/>
                </a:cubicBezTo>
                <a:cubicBezTo>
                  <a:pt x="151934" y="298072"/>
                  <a:pt x="156490" y="293521"/>
                  <a:pt x="161806" y="293521"/>
                </a:cubicBezTo>
                <a:lnTo>
                  <a:pt x="293935" y="293521"/>
                </a:lnTo>
                <a:lnTo>
                  <a:pt x="293935" y="161550"/>
                </a:lnTo>
                <a:cubicBezTo>
                  <a:pt x="293935" y="156241"/>
                  <a:pt x="298492" y="151690"/>
                  <a:pt x="303807" y="151690"/>
                </a:cubicBezTo>
                <a:close/>
                <a:moveTo>
                  <a:pt x="435215" y="0"/>
                </a:moveTo>
                <a:lnTo>
                  <a:pt x="607614" y="0"/>
                </a:lnTo>
                <a:lnTo>
                  <a:pt x="607614" y="182037"/>
                </a:lnTo>
                <a:cubicBezTo>
                  <a:pt x="607614" y="187346"/>
                  <a:pt x="603057" y="191897"/>
                  <a:pt x="597741" y="191897"/>
                </a:cubicBezTo>
                <a:cubicBezTo>
                  <a:pt x="591665" y="191897"/>
                  <a:pt x="587109" y="187346"/>
                  <a:pt x="587109" y="182037"/>
                </a:cubicBezTo>
                <a:lnTo>
                  <a:pt x="587109" y="20479"/>
                </a:lnTo>
                <a:lnTo>
                  <a:pt x="435215" y="20479"/>
                </a:lnTo>
                <a:cubicBezTo>
                  <a:pt x="429899" y="20479"/>
                  <a:pt x="425342" y="15928"/>
                  <a:pt x="425342" y="9860"/>
                </a:cubicBezTo>
                <a:cubicBezTo>
                  <a:pt x="425342" y="4551"/>
                  <a:pt x="429899" y="0"/>
                  <a:pt x="435215" y="0"/>
                </a:cubicBezTo>
                <a:close/>
                <a:moveTo>
                  <a:pt x="0" y="0"/>
                </a:moveTo>
                <a:lnTo>
                  <a:pt x="182268" y="0"/>
                </a:lnTo>
                <a:cubicBezTo>
                  <a:pt x="187585" y="0"/>
                  <a:pt x="192141" y="4551"/>
                  <a:pt x="192141" y="9860"/>
                </a:cubicBezTo>
                <a:cubicBezTo>
                  <a:pt x="192141" y="15928"/>
                  <a:pt x="187585" y="20479"/>
                  <a:pt x="182268" y="20479"/>
                </a:cubicBezTo>
                <a:lnTo>
                  <a:pt x="20505" y="20479"/>
                </a:lnTo>
                <a:lnTo>
                  <a:pt x="20505" y="182037"/>
                </a:lnTo>
                <a:cubicBezTo>
                  <a:pt x="20505" y="187346"/>
                  <a:pt x="15948" y="191897"/>
                  <a:pt x="9873" y="191897"/>
                </a:cubicBezTo>
                <a:cubicBezTo>
                  <a:pt x="4556" y="191897"/>
                  <a:pt x="0" y="187346"/>
                  <a:pt x="0" y="18203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accent1"/>
              </a:solidFill>
            </a:endParaRPr>
          </a:p>
        </p:txBody>
      </p:sp>
      <p:pic>
        <p:nvPicPr>
          <p:cNvPr id="8" name="图片 7">
            <a:extLst>
              <a:ext uri="{FF2B5EF4-FFF2-40B4-BE49-F238E27FC236}">
                <a16:creationId xmlns:a16="http://schemas.microsoft.com/office/drawing/2014/main" id="{C780DE2B-3CD3-E522-8696-B518576A2881}"/>
              </a:ext>
            </a:extLst>
          </p:cNvPr>
          <p:cNvPicPr>
            <a:picLocks noChangeAspect="1"/>
          </p:cNvPicPr>
          <p:nvPr/>
        </p:nvPicPr>
        <p:blipFill>
          <a:blip r:embed="rId3"/>
          <a:stretch>
            <a:fillRect/>
          </a:stretch>
        </p:blipFill>
        <p:spPr>
          <a:xfrm>
            <a:off x="596193" y="3851131"/>
            <a:ext cx="7918311" cy="864291"/>
          </a:xfrm>
          <a:prstGeom prst="rect">
            <a:avLst/>
          </a:prstGeom>
          <a:ln>
            <a:solidFill>
              <a:schemeClr val="accent1"/>
            </a:solid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p:cNvCxnSpPr>
          <p:nvPr/>
        </p:nvCxnSpPr>
        <p:spPr>
          <a:xfrm flipV="1">
            <a:off x="4572000" y="481303"/>
            <a:ext cx="3830486" cy="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9</a:t>
            </a:fld>
            <a:endParaRPr/>
          </a:p>
        </p:txBody>
      </p:sp>
      <p:pic>
        <p:nvPicPr>
          <p:cNvPr id="16" name="图片 15">
            <a:extLst>
              <a:ext uri="{FF2B5EF4-FFF2-40B4-BE49-F238E27FC236}">
                <a16:creationId xmlns:a16="http://schemas.microsoft.com/office/drawing/2014/main" id="{1433A832-CC1D-C8C2-B695-5F1446285305}"/>
              </a:ext>
            </a:extLst>
          </p:cNvPr>
          <p:cNvPicPr>
            <a:picLocks noChangeAspect="1"/>
          </p:cNvPicPr>
          <p:nvPr/>
        </p:nvPicPr>
        <p:blipFill>
          <a:blip r:embed="rId3"/>
          <a:stretch>
            <a:fillRect/>
          </a:stretch>
        </p:blipFill>
        <p:spPr>
          <a:xfrm>
            <a:off x="2360738" y="1272054"/>
            <a:ext cx="4100043" cy="3085298"/>
          </a:xfrm>
          <a:prstGeom prst="rect">
            <a:avLst/>
          </a:prstGeom>
          <a:ln>
            <a:solidFill>
              <a:schemeClr val="bg1"/>
            </a:solidFill>
          </a:ln>
        </p:spPr>
      </p:pic>
      <p:sp>
        <p:nvSpPr>
          <p:cNvPr id="20" name="矩形 19">
            <a:extLst>
              <a:ext uri="{FF2B5EF4-FFF2-40B4-BE49-F238E27FC236}">
                <a16:creationId xmlns:a16="http://schemas.microsoft.com/office/drawing/2014/main" id="{7EDEACC5-ABF8-5A6E-ED45-553AD1D6C459}"/>
              </a:ext>
            </a:extLst>
          </p:cNvPr>
          <p:cNvSpPr/>
          <p:nvPr/>
        </p:nvSpPr>
        <p:spPr>
          <a:xfrm>
            <a:off x="2772271" y="4592723"/>
            <a:ext cx="3422635" cy="2484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New Roman" panose="02020603050405020304" pitchFamily="18" charset="0"/>
                <a:cs typeface="Times New Roman" panose="02020603050405020304" pitchFamily="18" charset="0"/>
              </a:rPr>
              <a:t>Outlier detection of Open, High, Low, Close</a:t>
            </a:r>
            <a:endParaRPr kumimoji="1"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398BE52-AD6D-104C-A61A-065B7D9440EB}"/>
              </a:ext>
            </a:extLst>
          </p:cNvPr>
          <p:cNvSpPr txBox="1"/>
          <p:nvPr/>
        </p:nvSpPr>
        <p:spPr>
          <a:xfrm>
            <a:off x="741514" y="283903"/>
            <a:ext cx="4291731" cy="646331"/>
          </a:xfrm>
          <a:prstGeom prst="rect">
            <a:avLst/>
          </a:prstGeom>
          <a:noFill/>
        </p:spPr>
        <p:txBody>
          <a:bodyPr wrap="square" rtlCol="0">
            <a:spAutoFit/>
          </a:bodyPr>
          <a:lstStyle/>
          <a:p>
            <a:r>
              <a:rPr lang="en-US" altLang="zh-CN" sz="1800" b="1" dirty="0">
                <a:latin typeface="Microsoft YaHei" panose="020B0503020204020204" pitchFamily="34" charset="-122"/>
                <a:ea typeface="Microsoft YaHei" panose="020B0503020204020204" pitchFamily="34" charset="-122"/>
              </a:rPr>
              <a:t>Data Preprocessing - Stock</a:t>
            </a:r>
            <a:r>
              <a:rPr lang="en-US" altLang="zh-CN" sz="1800" b="1" dirty="0"/>
              <a:t> Data</a:t>
            </a:r>
            <a:endParaRPr lang="zh-CN" altLang="en-US" sz="1800" b="1" dirty="0"/>
          </a:p>
          <a:p>
            <a:endParaRPr lang="zh-CN" altLang="en-US" sz="18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21059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54093;#8798;#16345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中科院蓝">
      <a:dk1>
        <a:srgbClr val="000000"/>
      </a:dk1>
      <a:lt1>
        <a:srgbClr val="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1746</Words>
  <Application>Microsoft Macintosh PowerPoint</Application>
  <PresentationFormat>On-screen Show (16:9)</PresentationFormat>
  <Paragraphs>211</Paragraphs>
  <Slides>28</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Microsoft YaHei</vt:lpstr>
      <vt:lpstr>Microsoft YaHei</vt:lpstr>
      <vt:lpstr>Times</vt:lpstr>
      <vt:lpstr>Arial</vt:lpstr>
      <vt:lpstr>Palatino Bold</vt:lpstr>
      <vt:lpstr>Palatino-Roman</vt:lpstr>
      <vt:lpstr>Times New Roman</vt:lpstr>
      <vt:lpstr>Wingdings</vt:lpstr>
      <vt:lpstr>Simple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dingruiw@connect.hku.hk</cp:lastModifiedBy>
  <cp:revision>187</cp:revision>
  <cp:lastPrinted>2023-11-16T09:08:58Z</cp:lastPrinted>
  <dcterms:modified xsi:type="dcterms:W3CDTF">2023-11-16T12:22:33Z</dcterms:modified>
</cp:coreProperties>
</file>