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302" r:id="rId4"/>
    <p:sldId id="303" r:id="rId5"/>
    <p:sldId id="257" r:id="rId6"/>
    <p:sldId id="293" r:id="rId7"/>
    <p:sldId id="259" r:id="rId8"/>
    <p:sldId id="278" r:id="rId9"/>
    <p:sldId id="271" r:id="rId10"/>
    <p:sldId id="279" r:id="rId11"/>
    <p:sldId id="262" r:id="rId12"/>
    <p:sldId id="261" r:id="rId13"/>
    <p:sldId id="263" r:id="rId14"/>
    <p:sldId id="291" r:id="rId15"/>
    <p:sldId id="280" r:id="rId16"/>
    <p:sldId id="281" r:id="rId17"/>
    <p:sldId id="285" r:id="rId18"/>
    <p:sldId id="298" r:id="rId19"/>
    <p:sldId id="292" r:id="rId20"/>
    <p:sldId id="286" r:id="rId21"/>
    <p:sldId id="288" r:id="rId22"/>
    <p:sldId id="287" r:id="rId23"/>
    <p:sldId id="300" r:id="rId24"/>
    <p:sldId id="294" r:id="rId25"/>
    <p:sldId id="289" r:id="rId26"/>
    <p:sldId id="301" r:id="rId27"/>
    <p:sldId id="29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C0AEE4-7AF7-4B1F-9F0F-ADC6FA140192}">
  <a:tblStyle styleId="{F1C0AEE4-7AF7-4B1F-9F0F-ADC6FA1401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B0928A-1320-4762-8D6A-F50FD701260B}" styleName="Table_1">
    <a:wholeTbl>
      <a:tcTxStyle b="off" i="off">
        <a:font>
          <a:latin typeface="微软雅黑 Light"/>
          <a:ea typeface="微软雅黑 Light"/>
          <a:cs typeface="微软雅黑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EE"/>
          </a:solidFill>
        </a:fill>
      </a:tcStyle>
    </a:wholeTbl>
    <a:band1H>
      <a:tcTxStyle/>
      <a:tcStyle>
        <a:tcBdr/>
        <a:fill>
          <a:solidFill>
            <a:srgbClr val="CACED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ED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微软雅黑 Light"/>
          <a:ea typeface="微软雅黑 Light"/>
          <a:cs typeface="微软雅黑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微软雅黑 Light"/>
          <a:ea typeface="微软雅黑 Light"/>
          <a:cs typeface="微软雅黑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微软雅黑 Light"/>
          <a:ea typeface="微软雅黑 Light"/>
          <a:cs typeface="微软雅黑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微软雅黑 Light"/>
          <a:ea typeface="微软雅黑 Light"/>
          <a:cs typeface="微软雅黑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36"/>
  </p:normalViewPr>
  <p:slideViewPr>
    <p:cSldViewPr snapToGrid="0">
      <p:cViewPr>
        <p:scale>
          <a:sx n="100" d="100"/>
          <a:sy n="100" d="100"/>
        </p:scale>
        <p:origin x="1968" y="1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078f9a9d4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6078f9a9d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78f9a9d4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6078f9a9d4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491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78f9a9d4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6078f9a9d4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997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846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296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930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576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530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811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8f9a9d4_1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078f9a9d4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412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078f9a9d4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6078f9a9d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7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078f9a9d4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6078f9a9d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078f9a9d4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6078f9a9d4_1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6078f9a9d4_1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1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78f9a9d4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6078f9a9d4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78f9a9d4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6078f9a9d4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48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78f9a9d4_1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6078f9a9d4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20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078f9a9d4_1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6078f9a9d4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078f9a9d4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26078f9a9d4_1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6078f9a9d4_1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078f9a9d4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6078f9a9d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33350" y="120551"/>
            <a:ext cx="8877300" cy="4902398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icrosoft Yahe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300596" y="251803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icrosoft Yahei"/>
              <a:buNone/>
              <a:defRPr sz="33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mermetinn/tweets-about-the-top-companies-from-2015-to-20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062882" y="1618718"/>
            <a:ext cx="7044236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b="0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Evaluating Impact of Social Media Posts </a:t>
            </a:r>
            <a:endParaRPr sz="2700" b="0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b="0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on Stock Prices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782823" y="2895884"/>
            <a:ext cx="1604354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Group number: 3</a:t>
            </a:r>
            <a:endParaRPr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216960" y="3260205"/>
            <a:ext cx="673608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Group members: Wang Dingrui, Chen Kewen, Wang Yijie, Yang 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S</a:t>
            </a:r>
            <a:r>
              <a:rPr 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ihan, Cao Jia </a:t>
            </a:r>
            <a:endParaRPr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925960" y="2683775"/>
            <a:ext cx="729207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33" name="Google Shape;133;p25"/>
          <p:cNvSpPr/>
          <p:nvPr/>
        </p:nvSpPr>
        <p:spPr>
          <a:xfrm>
            <a:off x="2652383" y="4405961"/>
            <a:ext cx="2160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Google Shape;134;p25"/>
          <p:cNvSpPr/>
          <p:nvPr/>
        </p:nvSpPr>
        <p:spPr>
          <a:xfrm>
            <a:off x="4742219" y="4405961"/>
            <a:ext cx="216040" cy="216000"/>
          </a:xfrm>
          <a:custGeom>
            <a:avLst/>
            <a:gdLst/>
            <a:ahLst/>
            <a:cxnLst/>
            <a:rect l="l" t="t" r="r" b="b"/>
            <a:pathLst>
              <a:path w="11196" h="11195" extrusionOk="0">
                <a:moveTo>
                  <a:pt x="5599" y="600"/>
                </a:moveTo>
                <a:cubicBezTo>
                  <a:pt x="6274" y="600"/>
                  <a:pt x="6929" y="732"/>
                  <a:pt x="7544" y="992"/>
                </a:cubicBezTo>
                <a:cubicBezTo>
                  <a:pt x="8139" y="1244"/>
                  <a:pt x="8674" y="1605"/>
                  <a:pt x="9133" y="2064"/>
                </a:cubicBezTo>
                <a:cubicBezTo>
                  <a:pt x="9591" y="2522"/>
                  <a:pt x="9953" y="3057"/>
                  <a:pt x="10204" y="3652"/>
                </a:cubicBezTo>
                <a:cubicBezTo>
                  <a:pt x="10464" y="4269"/>
                  <a:pt x="10596" y="4922"/>
                  <a:pt x="10596" y="5597"/>
                </a:cubicBezTo>
                <a:cubicBezTo>
                  <a:pt x="10596" y="6272"/>
                  <a:pt x="10464" y="6926"/>
                  <a:pt x="10204" y="7542"/>
                </a:cubicBezTo>
                <a:cubicBezTo>
                  <a:pt x="9953" y="8137"/>
                  <a:pt x="9591" y="8672"/>
                  <a:pt x="9132" y="9131"/>
                </a:cubicBezTo>
                <a:cubicBezTo>
                  <a:pt x="8674" y="9590"/>
                  <a:pt x="8139" y="9951"/>
                  <a:pt x="7544" y="10202"/>
                </a:cubicBezTo>
                <a:cubicBezTo>
                  <a:pt x="6927" y="10462"/>
                  <a:pt x="6274" y="10595"/>
                  <a:pt x="5599" y="10595"/>
                </a:cubicBezTo>
                <a:cubicBezTo>
                  <a:pt x="4924" y="10595"/>
                  <a:pt x="4269" y="10462"/>
                  <a:pt x="3654" y="10202"/>
                </a:cubicBezTo>
                <a:cubicBezTo>
                  <a:pt x="3059" y="9951"/>
                  <a:pt x="2524" y="9590"/>
                  <a:pt x="2065" y="9131"/>
                </a:cubicBezTo>
                <a:cubicBezTo>
                  <a:pt x="1606" y="8672"/>
                  <a:pt x="1245" y="8137"/>
                  <a:pt x="994" y="7542"/>
                </a:cubicBezTo>
                <a:cubicBezTo>
                  <a:pt x="733" y="6926"/>
                  <a:pt x="600" y="6272"/>
                  <a:pt x="600" y="5597"/>
                </a:cubicBezTo>
                <a:cubicBezTo>
                  <a:pt x="600" y="4922"/>
                  <a:pt x="733" y="4267"/>
                  <a:pt x="993" y="3652"/>
                </a:cubicBezTo>
                <a:cubicBezTo>
                  <a:pt x="1244" y="3057"/>
                  <a:pt x="1605" y="2522"/>
                  <a:pt x="2064" y="2064"/>
                </a:cubicBezTo>
                <a:cubicBezTo>
                  <a:pt x="2523" y="1605"/>
                  <a:pt x="3058" y="1244"/>
                  <a:pt x="3653" y="992"/>
                </a:cubicBezTo>
                <a:cubicBezTo>
                  <a:pt x="4269" y="731"/>
                  <a:pt x="4924" y="600"/>
                  <a:pt x="5599" y="600"/>
                </a:cubicBezTo>
                <a:moveTo>
                  <a:pt x="5599" y="0"/>
                </a:moveTo>
                <a:cubicBezTo>
                  <a:pt x="2506" y="0"/>
                  <a:pt x="0" y="2506"/>
                  <a:pt x="0" y="5597"/>
                </a:cubicBezTo>
                <a:cubicBezTo>
                  <a:pt x="0" y="8689"/>
                  <a:pt x="2506" y="11195"/>
                  <a:pt x="5598" y="11195"/>
                </a:cubicBezTo>
                <a:cubicBezTo>
                  <a:pt x="8689" y="11195"/>
                  <a:pt x="11196" y="8689"/>
                  <a:pt x="11196" y="5597"/>
                </a:cubicBezTo>
                <a:cubicBezTo>
                  <a:pt x="11196" y="2506"/>
                  <a:pt x="8690" y="0"/>
                  <a:pt x="5599" y="0"/>
                </a:cubicBezTo>
                <a:close/>
                <a:moveTo>
                  <a:pt x="5311" y="6159"/>
                </a:moveTo>
                <a:cubicBezTo>
                  <a:pt x="5145" y="6159"/>
                  <a:pt x="5011" y="6025"/>
                  <a:pt x="5011" y="5859"/>
                </a:cubicBezTo>
                <a:lnTo>
                  <a:pt x="5011" y="2289"/>
                </a:lnTo>
                <a:cubicBezTo>
                  <a:pt x="5011" y="2122"/>
                  <a:pt x="5145" y="1989"/>
                  <a:pt x="5311" y="1989"/>
                </a:cubicBezTo>
                <a:cubicBezTo>
                  <a:pt x="5478" y="1989"/>
                  <a:pt x="5611" y="2122"/>
                  <a:pt x="5611" y="2289"/>
                </a:cubicBezTo>
                <a:lnTo>
                  <a:pt x="5611" y="5859"/>
                </a:lnTo>
                <a:cubicBezTo>
                  <a:pt x="5611" y="6025"/>
                  <a:pt x="5476" y="6159"/>
                  <a:pt x="5311" y="6159"/>
                </a:cubicBezTo>
                <a:close/>
                <a:moveTo>
                  <a:pt x="8504" y="6190"/>
                </a:moveTo>
                <a:lnTo>
                  <a:pt x="5329" y="6190"/>
                </a:lnTo>
                <a:cubicBezTo>
                  <a:pt x="5162" y="6190"/>
                  <a:pt x="5029" y="6056"/>
                  <a:pt x="5029" y="5890"/>
                </a:cubicBezTo>
                <a:cubicBezTo>
                  <a:pt x="5029" y="5724"/>
                  <a:pt x="5162" y="5590"/>
                  <a:pt x="5329" y="5590"/>
                </a:cubicBezTo>
                <a:lnTo>
                  <a:pt x="8504" y="5590"/>
                </a:lnTo>
                <a:cubicBezTo>
                  <a:pt x="8670" y="5590"/>
                  <a:pt x="8804" y="5724"/>
                  <a:pt x="8804" y="5890"/>
                </a:cubicBezTo>
                <a:cubicBezTo>
                  <a:pt x="8804" y="6056"/>
                  <a:pt x="8670" y="6190"/>
                  <a:pt x="8504" y="61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973769" y="4387003"/>
            <a:ext cx="172506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汇报时间：2023/05/31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5"/>
          <p:cNvCxnSpPr/>
          <p:nvPr/>
        </p:nvCxnSpPr>
        <p:spPr>
          <a:xfrm>
            <a:off x="4502654" y="4387003"/>
            <a:ext cx="0" cy="25391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5"/>
          <p:cNvSpPr/>
          <p:nvPr/>
        </p:nvSpPr>
        <p:spPr>
          <a:xfrm>
            <a:off x="2716738" y="122152"/>
            <a:ext cx="3571831" cy="220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</a:t>
            </a:r>
            <a:r>
              <a:rPr lang="zh-CN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7409 Machine Learning in </a:t>
            </a:r>
            <a:r>
              <a:rPr lang="en-US" altLang="zh-CN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Trading and </a:t>
            </a:r>
            <a:r>
              <a:rPr lang="zh-CN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Finance</a:t>
            </a:r>
            <a:endParaRPr sz="1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cxnSp>
        <p:nvCxnSpPr>
          <p:cNvPr id="217" name="Google Shape;217;p31"/>
          <p:cNvCxnSpPr/>
          <p:nvPr/>
        </p:nvCxnSpPr>
        <p:spPr>
          <a:xfrm>
            <a:off x="2152962" y="472599"/>
            <a:ext cx="60822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31"/>
          <p:cNvSpPr txBox="1"/>
          <p:nvPr/>
        </p:nvSpPr>
        <p:spPr>
          <a:xfrm>
            <a:off x="924908" y="304571"/>
            <a:ext cx="1074814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FinBERT</a:t>
            </a:r>
            <a:endParaRPr sz="1100" dirty="0"/>
          </a:p>
        </p:txBody>
      </p:sp>
      <p:sp>
        <p:nvSpPr>
          <p:cNvPr id="219" name="Google Shape;219;p31"/>
          <p:cNvSpPr txBox="1"/>
          <p:nvPr/>
        </p:nvSpPr>
        <p:spPr>
          <a:xfrm>
            <a:off x="283312" y="308179"/>
            <a:ext cx="48835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033" y="1175289"/>
            <a:ext cx="7258188" cy="382371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1366418" y="921616"/>
            <a:ext cx="560249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0C499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Typical "pre-training" + "fine-tuning" architecture</a:t>
            </a:r>
            <a:endParaRPr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cxnSp>
        <p:nvCxnSpPr>
          <p:cNvPr id="199" name="Google Shape;199;p30"/>
          <p:cNvCxnSpPr/>
          <p:nvPr/>
        </p:nvCxnSpPr>
        <p:spPr>
          <a:xfrm>
            <a:off x="2006808" y="472599"/>
            <a:ext cx="631835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30"/>
          <p:cNvSpPr txBox="1"/>
          <p:nvPr/>
        </p:nvSpPr>
        <p:spPr>
          <a:xfrm>
            <a:off x="919564" y="308179"/>
            <a:ext cx="108724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VADER</a:t>
            </a:r>
            <a:endParaRPr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83312" y="308179"/>
            <a:ext cx="48835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1000594" y="868053"/>
            <a:ext cx="75943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rgbClr val="0C499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VADER is a text </a:t>
            </a:r>
            <a:r>
              <a:rPr lang="zh-CN" sz="14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sentiment analysis </a:t>
            </a:r>
            <a:r>
              <a:rPr lang="zh-CN" sz="1400" dirty="0">
                <a:solidFill>
                  <a:srgbClr val="0C499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method based on thesaurus and grammar rules. </a:t>
            </a:r>
            <a:endParaRPr sz="1100" dirty="0"/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470" y="1233377"/>
            <a:ext cx="4561367" cy="380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  <p:cxnSp>
        <p:nvCxnSpPr>
          <p:cNvPr id="227" name="Google Shape;227;p32"/>
          <p:cNvCxnSpPr>
            <a:stCxn id="228" idx="3"/>
          </p:cNvCxnSpPr>
          <p:nvPr/>
        </p:nvCxnSpPr>
        <p:spPr>
          <a:xfrm rot="10800000" flipH="1">
            <a:off x="3486590" y="472575"/>
            <a:ext cx="4748700" cy="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32"/>
          <p:cNvSpPr txBox="1"/>
          <p:nvPr/>
        </p:nvSpPr>
        <p:spPr>
          <a:xfrm>
            <a:off x="924890" y="304575"/>
            <a:ext cx="2561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Sentiment Analysis</a:t>
            </a:r>
            <a:endParaRPr sz="1100"/>
          </a:p>
        </p:txBody>
      </p:sp>
      <p:sp>
        <p:nvSpPr>
          <p:cNvPr id="229" name="Google Shape;229;p32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" name="Google Shape;239;p33">
            <a:extLst>
              <a:ext uri="{FF2B5EF4-FFF2-40B4-BE49-F238E27FC236}">
                <a16:creationId xmlns:a16="http://schemas.microsoft.com/office/drawing/2014/main" id="{6DCAFA5D-26E5-8D40-BB2A-9E91A5EF4C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3" y="1019121"/>
            <a:ext cx="4784006" cy="19901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1;p33">
            <a:extLst>
              <a:ext uri="{FF2B5EF4-FFF2-40B4-BE49-F238E27FC236}">
                <a16:creationId xmlns:a16="http://schemas.microsoft.com/office/drawing/2014/main" id="{7E909C6E-4E20-3E4C-8B55-9CDE7B3F70F4}"/>
              </a:ext>
            </a:extLst>
          </p:cNvPr>
          <p:cNvSpPr txBox="1"/>
          <p:nvPr/>
        </p:nvSpPr>
        <p:spPr>
          <a:xfrm>
            <a:off x="2215881" y="3140088"/>
            <a:ext cx="19923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Vader’s Result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42;p33">
            <a:extLst>
              <a:ext uri="{FF2B5EF4-FFF2-40B4-BE49-F238E27FC236}">
                <a16:creationId xmlns:a16="http://schemas.microsoft.com/office/drawing/2014/main" id="{2354F0B7-4A69-5C46-A449-9654F94B2BD2}"/>
              </a:ext>
            </a:extLst>
          </p:cNvPr>
          <p:cNvSpPr txBox="1"/>
          <p:nvPr/>
        </p:nvSpPr>
        <p:spPr>
          <a:xfrm>
            <a:off x="6353048" y="4300913"/>
            <a:ext cx="233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FinBERT’s Result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240;p33">
            <a:extLst>
              <a:ext uri="{FF2B5EF4-FFF2-40B4-BE49-F238E27FC236}">
                <a16:creationId xmlns:a16="http://schemas.microsoft.com/office/drawing/2014/main" id="{CB139539-A2A2-0F4D-A0BD-2878047B5A0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298" y="908776"/>
            <a:ext cx="2676925" cy="33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58657F4-E999-3748-BDB0-D7BA268C0025}"/>
              </a:ext>
            </a:extLst>
          </p:cNvPr>
          <p:cNvSpPr/>
          <p:nvPr/>
        </p:nvSpPr>
        <p:spPr>
          <a:xfrm>
            <a:off x="1626499" y="922492"/>
            <a:ext cx="736375" cy="22175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8"/>
          <p:cNvCxnSpPr>
            <a:cxnSpLocks/>
          </p:cNvCxnSpPr>
          <p:nvPr/>
        </p:nvCxnSpPr>
        <p:spPr>
          <a:xfrm flipV="1">
            <a:off x="3463391" y="481304"/>
            <a:ext cx="5057871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8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D9E6D-7AF3-FB02-CDF5-7706CB618B75}"/>
              </a:ext>
            </a:extLst>
          </p:cNvPr>
          <p:cNvSpPr txBox="1"/>
          <p:nvPr/>
        </p:nvSpPr>
        <p:spPr>
          <a:xfrm>
            <a:off x="387307" y="999192"/>
            <a:ext cx="6997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0A94DB-D04B-DFC9-533F-45F1DBABA94C}"/>
              </a:ext>
            </a:extLst>
          </p:cNvPr>
          <p:cNvSpPr txBox="1"/>
          <p:nvPr/>
        </p:nvSpPr>
        <p:spPr>
          <a:xfrm>
            <a:off x="757699" y="1577843"/>
            <a:ext cx="7763563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ewma_close_price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 order to predict closing prices more accurately, a new variable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mean moving average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derived from existing variables is introduced. The index weighted moving average takes into account closing prices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 3, 7, 14 and 30 days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The intuition behind the use of four different ewma values is to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cover all sudden and long-term changes in stock prices.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close_price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_shifted</a:t>
            </a:r>
          </a:p>
          <a:p>
            <a:r>
              <a:rPr lang="en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close price of the next day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Google Shape;177;p28">
            <a:extLst>
              <a:ext uri="{FF2B5EF4-FFF2-40B4-BE49-F238E27FC236}">
                <a16:creationId xmlns:a16="http://schemas.microsoft.com/office/drawing/2014/main" id="{6F2B7048-3BCB-74AE-8C51-E43FB88BA497}"/>
              </a:ext>
            </a:extLst>
          </p:cNvPr>
          <p:cNvSpPr txBox="1"/>
          <p:nvPr/>
        </p:nvSpPr>
        <p:spPr>
          <a:xfrm>
            <a:off x="818659" y="308179"/>
            <a:ext cx="270569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Engineering</a:t>
            </a:r>
            <a:endParaRPr lang="en-US"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0888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8"/>
          <p:cNvCxnSpPr>
            <a:cxnSpLocks/>
            <a:stCxn id="177" idx="3"/>
          </p:cNvCxnSpPr>
          <p:nvPr/>
        </p:nvCxnSpPr>
        <p:spPr>
          <a:xfrm>
            <a:off x="3463391" y="481304"/>
            <a:ext cx="53721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8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757699" y="308179"/>
            <a:ext cx="270569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Engineering</a:t>
            </a:r>
            <a:endParaRPr lang="en-US"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D9807A-7F71-4E73-843A-191088DD0FFC}"/>
              </a:ext>
            </a:extLst>
          </p:cNvPr>
          <p:cNvSpPr txBox="1"/>
          <p:nvPr/>
        </p:nvSpPr>
        <p:spPr>
          <a:xfrm>
            <a:off x="308489" y="1038806"/>
            <a:ext cx="8527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50000"/>
              <a:buFont typeface="Wingdings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Feature selection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EB48D4-D240-4475-9FAF-AD89DBD227B4}"/>
              </a:ext>
            </a:extLst>
          </p:cNvPr>
          <p:cNvGrpSpPr/>
          <p:nvPr/>
        </p:nvGrpSpPr>
        <p:grpSpPr>
          <a:xfrm>
            <a:off x="489815" y="1866898"/>
            <a:ext cx="8164370" cy="589663"/>
            <a:chOff x="972884" y="1942461"/>
            <a:chExt cx="8164370" cy="589663"/>
          </a:xfrm>
        </p:grpSpPr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6F49AAA4-1825-D10F-4A7E-9FD8B9DC37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8105" y="2379277"/>
              <a:ext cx="359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846EA5F-2357-464C-987A-CB1814B5B4D4}"/>
                </a:ext>
              </a:extLst>
            </p:cNvPr>
            <p:cNvSpPr txBox="1"/>
            <p:nvPr/>
          </p:nvSpPr>
          <p:spPr>
            <a:xfrm>
              <a:off x="972884" y="2224347"/>
              <a:ext cx="1975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 for each tweet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33A0C14-1D11-4E4A-8011-C86260FAA83A}"/>
                </a:ext>
              </a:extLst>
            </p:cNvPr>
            <p:cNvSpPr txBox="1"/>
            <p:nvPr/>
          </p:nvSpPr>
          <p:spPr>
            <a:xfrm>
              <a:off x="3271171" y="2201464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 for each day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2">
              <a:extLst>
                <a:ext uri="{FF2B5EF4-FFF2-40B4-BE49-F238E27FC236}">
                  <a16:creationId xmlns:a16="http://schemas.microsoft.com/office/drawing/2014/main" id="{E846EA5F-2357-464C-987A-CB1814B5B4D4}"/>
                </a:ext>
              </a:extLst>
            </p:cNvPr>
            <p:cNvSpPr txBox="1"/>
            <p:nvPr/>
          </p:nvSpPr>
          <p:spPr>
            <a:xfrm>
              <a:off x="6620617" y="2210409"/>
              <a:ext cx="1656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 about 100 data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2">
              <a:extLst>
                <a:ext uri="{FF2B5EF4-FFF2-40B4-BE49-F238E27FC236}">
                  <a16:creationId xmlns:a16="http://schemas.microsoft.com/office/drawing/2014/main" id="{5E887162-EDAB-4F4D-8E64-09DC26FFAF05}"/>
                </a:ext>
              </a:extLst>
            </p:cNvPr>
            <p:cNvSpPr txBox="1"/>
            <p:nvPr/>
          </p:nvSpPr>
          <p:spPr>
            <a:xfrm>
              <a:off x="8648018" y="2218134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2">
              <a:extLst>
                <a:ext uri="{FF2B5EF4-FFF2-40B4-BE49-F238E27FC236}">
                  <a16:creationId xmlns:a16="http://schemas.microsoft.com/office/drawing/2014/main" id="{E846EA5F-2357-464C-987A-CB1814B5B4D4}"/>
                </a:ext>
              </a:extLst>
            </p:cNvPr>
            <p:cNvSpPr txBox="1"/>
            <p:nvPr/>
          </p:nvSpPr>
          <p:spPr>
            <a:xfrm>
              <a:off x="2231235" y="1942461"/>
              <a:ext cx="1872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groupby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(‘date’).mean()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2">
              <a:extLst>
                <a:ext uri="{FF2B5EF4-FFF2-40B4-BE49-F238E27FC236}">
                  <a16:creationId xmlns:a16="http://schemas.microsoft.com/office/drawing/2014/main" id="{E846EA5F-2357-464C-987A-CB1814B5B4D4}"/>
                </a:ext>
              </a:extLst>
            </p:cNvPr>
            <p:cNvSpPr txBox="1"/>
            <p:nvPr/>
          </p:nvSpPr>
          <p:spPr>
            <a:xfrm>
              <a:off x="6040172" y="1951804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dropna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2">
              <a:extLst>
                <a:ext uri="{FF2B5EF4-FFF2-40B4-BE49-F238E27FC236}">
                  <a16:creationId xmlns:a16="http://schemas.microsoft.com/office/drawing/2014/main" id="{7C2A74C2-2729-4DBB-B12F-51E0318C26B7}"/>
                </a:ext>
              </a:extLst>
            </p:cNvPr>
            <p:cNvSpPr txBox="1"/>
            <p:nvPr/>
          </p:nvSpPr>
          <p:spPr>
            <a:xfrm>
              <a:off x="7722017" y="1959267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selection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线箭头连接符 14">
              <a:extLst>
                <a:ext uri="{FF2B5EF4-FFF2-40B4-BE49-F238E27FC236}">
                  <a16:creationId xmlns:a16="http://schemas.microsoft.com/office/drawing/2014/main" id="{90F94247-0940-408E-B12E-DFC70CE412EA}"/>
                </a:ext>
              </a:extLst>
            </p:cNvPr>
            <p:cNvCxnSpPr>
              <a:cxnSpLocks/>
            </p:cNvCxnSpPr>
            <p:nvPr/>
          </p:nvCxnSpPr>
          <p:spPr>
            <a:xfrm>
              <a:off x="6261551" y="2384835"/>
              <a:ext cx="359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14">
              <a:extLst>
                <a:ext uri="{FF2B5EF4-FFF2-40B4-BE49-F238E27FC236}">
                  <a16:creationId xmlns:a16="http://schemas.microsoft.com/office/drawing/2014/main" id="{A31F02B4-E448-4976-837F-2232C3924A9F}"/>
                </a:ext>
              </a:extLst>
            </p:cNvPr>
            <p:cNvCxnSpPr>
              <a:cxnSpLocks/>
            </p:cNvCxnSpPr>
            <p:nvPr/>
          </p:nvCxnSpPr>
          <p:spPr>
            <a:xfrm>
              <a:off x="8226325" y="2372158"/>
              <a:ext cx="359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15092EF-46B2-A842-BABF-8E46CC18A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387"/>
          <a:stretch/>
        </p:blipFill>
        <p:spPr>
          <a:xfrm>
            <a:off x="283409" y="2846904"/>
            <a:ext cx="8700139" cy="1583201"/>
          </a:xfrm>
          <a:prstGeom prst="rect">
            <a:avLst/>
          </a:prstGeom>
        </p:spPr>
      </p:pic>
      <p:cxnSp>
        <p:nvCxnSpPr>
          <p:cNvPr id="20" name="直线箭头连接符 14">
            <a:extLst>
              <a:ext uri="{FF2B5EF4-FFF2-40B4-BE49-F238E27FC236}">
                <a16:creationId xmlns:a16="http://schemas.microsoft.com/office/drawing/2014/main" id="{8BB0BEAB-E069-854B-9B30-AB4761911FD1}"/>
              </a:ext>
            </a:extLst>
          </p:cNvPr>
          <p:cNvCxnSpPr>
            <a:cxnSpLocks/>
          </p:cNvCxnSpPr>
          <p:nvPr/>
        </p:nvCxnSpPr>
        <p:spPr>
          <a:xfrm>
            <a:off x="4559282" y="2296595"/>
            <a:ext cx="35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">
            <a:extLst>
              <a:ext uri="{FF2B5EF4-FFF2-40B4-BE49-F238E27FC236}">
                <a16:creationId xmlns:a16="http://schemas.microsoft.com/office/drawing/2014/main" id="{FAD7B436-6224-0F40-B15E-59D2266F802F}"/>
              </a:ext>
            </a:extLst>
          </p:cNvPr>
          <p:cNvSpPr txBox="1"/>
          <p:nvPr/>
        </p:nvSpPr>
        <p:spPr>
          <a:xfrm>
            <a:off x="4965623" y="211631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88488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4224130" y="475155"/>
            <a:ext cx="40927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AD75E-1A96-5EE2-EF22-996E8F57809B}"/>
              </a:ext>
            </a:extLst>
          </p:cNvPr>
          <p:cNvSpPr txBox="1"/>
          <p:nvPr/>
        </p:nvSpPr>
        <p:spPr>
          <a:xfrm>
            <a:off x="420662" y="752838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the effect of social media sentiment on stock closing prices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C7AE81-B273-BD5F-88AE-AAFF96DE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3" y="1521040"/>
            <a:ext cx="4625066" cy="32829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8C12B9-C06B-683B-3862-3FAF861C5FBE}"/>
              </a:ext>
            </a:extLst>
          </p:cNvPr>
          <p:cNvSpPr txBox="1"/>
          <p:nvPr/>
        </p:nvSpPr>
        <p:spPr>
          <a:xfrm>
            <a:off x="1422894" y="4772636"/>
            <a:ext cx="2470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effectLst/>
                <a:latin typeface="Palatino-Roman" pitchFamily="2" charset="0"/>
              </a:rPr>
              <a:t>based on 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Palatino Bold" pitchFamily="2" charset="0"/>
              </a:rPr>
              <a:t>simple LSTM</a:t>
            </a:r>
            <a:endParaRPr lang="en-US" altLang="zh-CN" dirty="0"/>
          </a:p>
        </p:txBody>
      </p:sp>
      <p:sp>
        <p:nvSpPr>
          <p:cNvPr id="9" name="Google Shape;191;p29">
            <a:extLst>
              <a:ext uri="{FF2B5EF4-FFF2-40B4-BE49-F238E27FC236}">
                <a16:creationId xmlns:a16="http://schemas.microsoft.com/office/drawing/2014/main" id="{8187B229-46DA-49D2-9B43-535684B1C92E}"/>
              </a:ext>
            </a:extLst>
          </p:cNvPr>
          <p:cNvSpPr txBox="1"/>
          <p:nvPr/>
        </p:nvSpPr>
        <p:spPr>
          <a:xfrm>
            <a:off x="4907756" y="1521040"/>
            <a:ext cx="4236244" cy="148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0D56AF"/>
              </a:buClr>
              <a:buSzPts val="2700"/>
              <a:buFont typeface="Arial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AAPL</a:t>
            </a:r>
            <a:r>
              <a:rPr 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 </a:t>
            </a:r>
            <a:r>
              <a:rPr lang="en-US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stock data as the base dataset</a:t>
            </a:r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0D56AF"/>
              </a:buClr>
              <a:buSzPts val="2700"/>
              <a:buFont typeface="Arial"/>
              <a:buChar char="•"/>
            </a:pPr>
            <a:r>
              <a:rPr 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twitter as the </a:t>
            </a:r>
            <a:r>
              <a:rPr lang="en-US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sentimental data source</a:t>
            </a:r>
          </a:p>
          <a:p>
            <a:pPr marL="254000" indent="-247650">
              <a:buClr>
                <a:srgbClr val="0D56AF"/>
              </a:buClr>
              <a:buSzPts val="2700"/>
              <a:buFont typeface="Arial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Use 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VADER</a:t>
            </a:r>
            <a:r>
              <a:rPr lang="zh-CN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 and 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FinBERT</a:t>
            </a:r>
            <a:r>
              <a:rPr lang="zh-CN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 </a:t>
            </a:r>
            <a:r>
              <a:rPr lang="zh-CN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as the sentiment analysis </a:t>
            </a:r>
            <a:r>
              <a:rPr lang="en-US" altLang="zh-CN" sz="20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tools</a:t>
            </a:r>
            <a:endParaRPr lang="zh-CN" altLang="en-US" sz="2000" dirty="0">
              <a:solidFill>
                <a:schemeClr val="dk1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</a:endParaRPr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0D56AF"/>
              </a:buClr>
              <a:buSzPts val="2700"/>
              <a:buFont typeface="Arial"/>
              <a:buChar char="•"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5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4224130" y="475155"/>
            <a:ext cx="40927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AD75E-1A96-5EE2-EF22-996E8F57809B}"/>
              </a:ext>
            </a:extLst>
          </p:cNvPr>
          <p:cNvSpPr txBox="1"/>
          <p:nvPr/>
        </p:nvSpPr>
        <p:spPr>
          <a:xfrm>
            <a:off x="370966" y="864678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the effect of social media sentiment on stock closing prices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2F9D7A-F169-2150-D5D6-D1A32A866EFC}"/>
              </a:ext>
            </a:extLst>
          </p:cNvPr>
          <p:cNvSpPr/>
          <p:nvPr/>
        </p:nvSpPr>
        <p:spPr>
          <a:xfrm>
            <a:off x="370966" y="1721396"/>
            <a:ext cx="3930880" cy="2254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  <a:buSzPct val="50000"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>
              <a:buClr>
                <a:schemeClr val="bg1"/>
              </a:buClr>
              <a:buSzPct val="50000"/>
              <a:buFont typeface="Wingdings" pitchFamily="2" charset="2"/>
              <a:buChar char="n"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sentiment has an impact on stock closing prices</a:t>
            </a:r>
          </a:p>
          <a:p>
            <a:pPr marL="285750" indent="-285750">
              <a:buClr>
                <a:schemeClr val="bg1"/>
              </a:buClr>
              <a:buSzPct val="50000"/>
              <a:buFont typeface="Wingdings" pitchFamily="2" charset="2"/>
              <a:buChar char="n"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effect of sentiment analysis made with </a:t>
            </a:r>
            <a:r>
              <a:rPr kumimoji="1"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FinBERT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best, and subsequent experiments are based on this data set base + </a:t>
            </a:r>
            <a:r>
              <a:rPr kumimoji="1"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FinBERT</a:t>
            </a:r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323C78-D123-4948-CFC9-5E2C15BE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72" y="1371592"/>
            <a:ext cx="3001049" cy="2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day Memes: 2018 M(eme)VPs - AZ Snake Pit">
            <a:extLst>
              <a:ext uri="{FF2B5EF4-FFF2-40B4-BE49-F238E27FC236}">
                <a16:creationId xmlns:a16="http://schemas.microsoft.com/office/drawing/2014/main" id="{9F14F2CB-92A7-4722-8475-54690D0B6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05" y="2390180"/>
            <a:ext cx="3314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9CDF3F-084E-435F-8B14-9C8CB5CE30EC}"/>
              </a:ext>
            </a:extLst>
          </p:cNvPr>
          <p:cNvSpPr txBox="1"/>
          <p:nvPr/>
        </p:nvSpPr>
        <p:spPr>
          <a:xfrm>
            <a:off x="370966" y="864678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the effect of social media sentiment on stock closing prices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6A181B-74D3-4D75-A326-7A3BA262D65F}"/>
              </a:ext>
            </a:extLst>
          </p:cNvPr>
          <p:cNvSpPr/>
          <p:nvPr/>
        </p:nvSpPr>
        <p:spPr>
          <a:xfrm>
            <a:off x="74616" y="1466850"/>
            <a:ext cx="899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seems that </a:t>
            </a:r>
            <a:r>
              <a:rPr lang="en-US" altLang="zh-C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FinBERT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the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45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3BA6DA4-BB57-4221-A519-52D8A2BF4B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9143999" cy="5143501"/>
        </p:xfrm>
        <a:graphic>
          <a:graphicData uri="http://schemas.openxmlformats.org/drawingml/2006/table">
            <a:tbl>
              <a:tblPr>
                <a:noFill/>
                <a:tableStyleId>{F1C0AEE4-7AF7-4B1F-9F0F-ADC6FA140192}</a:tableStyleId>
              </a:tblPr>
              <a:tblGrid>
                <a:gridCol w="759981">
                  <a:extLst>
                    <a:ext uri="{9D8B030D-6E8A-4147-A177-3AD203B41FA5}">
                      <a16:colId xmlns:a16="http://schemas.microsoft.com/office/drawing/2014/main" val="2290945413"/>
                    </a:ext>
                  </a:extLst>
                </a:gridCol>
                <a:gridCol w="3947962">
                  <a:extLst>
                    <a:ext uri="{9D8B030D-6E8A-4147-A177-3AD203B41FA5}">
                      <a16:colId xmlns:a16="http://schemas.microsoft.com/office/drawing/2014/main" val="3538371431"/>
                    </a:ext>
                  </a:extLst>
                </a:gridCol>
                <a:gridCol w="1280732">
                  <a:extLst>
                    <a:ext uri="{9D8B030D-6E8A-4147-A177-3AD203B41FA5}">
                      <a16:colId xmlns:a16="http://schemas.microsoft.com/office/drawing/2014/main" val="1203330622"/>
                    </a:ext>
                  </a:extLst>
                </a:gridCol>
                <a:gridCol w="3155324">
                  <a:extLst>
                    <a:ext uri="{9D8B030D-6E8A-4147-A177-3AD203B41FA5}">
                      <a16:colId xmlns:a16="http://schemas.microsoft.com/office/drawing/2014/main" val="3796951291"/>
                    </a:ext>
                  </a:extLst>
                </a:gridCol>
              </a:tblGrid>
              <a:tr h="388219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Chosen Networks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Discarded Networks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83019457"/>
                  </a:ext>
                </a:extLst>
              </a:tr>
              <a:tr h="11250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 dirty="0">
                          <a:solidFill>
                            <a:schemeClr val="dk1"/>
                          </a:solidFill>
                        </a:rPr>
                        <a:t>RNN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- Simple recurrent 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- Suitable for modeling and predicting sequence data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- Fast training speed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- Limited memory capacity for handling long-term dependencies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Bidirectional Networks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Reason: in trading and fiancé, we can’t see the data from the future, so bidirectional networks like Bi-RNN, Bi-LSTM and Bi-GRU are meaningless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6479643"/>
                  </a:ext>
                </a:extLst>
              </a:tr>
              <a:tr h="1083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 dirty="0">
                          <a:solidFill>
                            <a:schemeClr val="dk1"/>
                          </a:solidFill>
                        </a:rPr>
                        <a:t>GRU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Gated recurrent 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Handles long-term dependencies and memory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Moderate training speed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Medium memory capacity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3175091"/>
                  </a:ext>
                </a:extLst>
              </a:tr>
              <a:tr h="12344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Gated recurrent 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Handles long-term dependencies and memory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Slower training speed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High memory capacity</a:t>
                      </a:r>
                      <a:endParaRPr lang="en-US" altLang="zh-CN" sz="12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56862185"/>
                  </a:ext>
                </a:extLst>
              </a:tr>
              <a:tr h="13125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MLT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Feedforward structure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Used for classification, regression, and other machine learning tasks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Fast training speed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Lacks explicit memory capacity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- Large number of parameters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CNN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Reason: CNN is usually used in matrix computations, like computer vision. In this experiment, we use serial data, which is not appropriate to use CNN.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7449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0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4224130" y="475155"/>
            <a:ext cx="40927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AD75E-1A96-5EE2-EF22-996E8F57809B}"/>
              </a:ext>
            </a:extLst>
          </p:cNvPr>
          <p:cNvSpPr txBox="1"/>
          <p:nvPr/>
        </p:nvSpPr>
        <p:spPr>
          <a:xfrm>
            <a:off x="293250" y="910132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E2: Model comparison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6177C4-5785-F57A-7623-FFEE42AFB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6" y="1565976"/>
            <a:ext cx="3621728" cy="27353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850FF5-5F35-A6EB-5A0F-1C43F865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380" y="1621995"/>
            <a:ext cx="4522302" cy="26793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CC7CBF-DBEF-9AD8-57C4-697484BA5F79}"/>
              </a:ext>
            </a:extLst>
          </p:cNvPr>
          <p:cNvSpPr txBox="1"/>
          <p:nvPr/>
        </p:nvSpPr>
        <p:spPr>
          <a:xfrm>
            <a:off x="5066768" y="43878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Comparison of Predicted and True Values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782875-A590-BA45-32B1-15E7DD25C5AF}"/>
              </a:ext>
            </a:extLst>
          </p:cNvPr>
          <p:cNvSpPr txBox="1"/>
          <p:nvPr/>
        </p:nvSpPr>
        <p:spPr>
          <a:xfrm>
            <a:off x="495506" y="4387895"/>
            <a:ext cx="4835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Loss of Different Models in Experiment 2</a:t>
            </a:r>
          </a:p>
        </p:txBody>
      </p:sp>
    </p:spTree>
    <p:extLst>
      <p:ext uri="{BB962C8B-B14F-4D97-AF65-F5344CB8AC3E}">
        <p14:creationId xmlns:p14="http://schemas.microsoft.com/office/powerpoint/2010/main" val="22050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e fanboys reveal their most controversial opinions on Apple products">
            <a:extLst>
              <a:ext uri="{FF2B5EF4-FFF2-40B4-BE49-F238E27FC236}">
                <a16:creationId xmlns:a16="http://schemas.microsoft.com/office/drawing/2014/main" id="{FA2E524E-F4CB-484C-9B4D-5C2775F1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1996757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9D108D5-C952-BB49-AFB1-57B368BA0A72}"/>
              </a:ext>
            </a:extLst>
          </p:cNvPr>
          <p:cNvSpPr/>
          <p:nvPr/>
        </p:nvSpPr>
        <p:spPr>
          <a:xfrm>
            <a:off x="5300980" y="203200"/>
            <a:ext cx="1559560" cy="929640"/>
          </a:xfrm>
          <a:prstGeom prst="wedgeRoundRectCallout">
            <a:avLst>
              <a:gd name="adj1" fmla="val 65641"/>
              <a:gd name="adj2" fmla="val 13353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love Apple!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5786382A-6B9A-4448-9AD6-D91730559D16}"/>
              </a:ext>
            </a:extLst>
          </p:cNvPr>
          <p:cNvSpPr/>
          <p:nvPr/>
        </p:nvSpPr>
        <p:spPr>
          <a:xfrm>
            <a:off x="1805940" y="833120"/>
            <a:ext cx="3162300" cy="1239520"/>
          </a:xfrm>
          <a:prstGeom prst="wedgeRoundRectCallout">
            <a:avLst>
              <a:gd name="adj1" fmla="val 83082"/>
              <a:gd name="adj2" fmla="val 5648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build Macs, iPhones and iPads, I can’t breathe without Apple products!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475A4B6-0CCE-F54B-A0D9-1A72A4FD3948}"/>
              </a:ext>
            </a:extLst>
          </p:cNvPr>
          <p:cNvSpPr/>
          <p:nvPr/>
        </p:nvSpPr>
        <p:spPr>
          <a:xfrm>
            <a:off x="1125220" y="2405062"/>
            <a:ext cx="3162300" cy="830898"/>
          </a:xfrm>
          <a:prstGeom prst="wedgeRoundRectCallout">
            <a:avLst>
              <a:gd name="adj1" fmla="val 102520"/>
              <a:gd name="adj2" fmla="val -3449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going to buy AAPL stocks to support them!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1837F049-4DE7-A647-8926-0EEC85CC35CF}"/>
              </a:ext>
            </a:extLst>
          </p:cNvPr>
          <p:cNvSpPr/>
          <p:nvPr/>
        </p:nvSpPr>
        <p:spPr>
          <a:xfrm>
            <a:off x="1328420" y="3363277"/>
            <a:ext cx="3162300" cy="1647825"/>
          </a:xfrm>
          <a:prstGeom prst="wedgeRoundRectCallout">
            <a:avLst>
              <a:gd name="adj1" fmla="val 94488"/>
              <a:gd name="adj2" fmla="val -7124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 DO NOT WANT TO LOSE MONEY FOR MY LOVE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64D6AD-9E0F-414C-B68F-D07321B015A4}"/>
              </a:ext>
            </a:extLst>
          </p:cNvPr>
          <p:cNvSpPr/>
          <p:nvPr/>
        </p:nvSpPr>
        <p:spPr>
          <a:xfrm>
            <a:off x="6587490" y="3877150"/>
            <a:ext cx="1767840" cy="506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guy who is a crazy apple fan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4224130" y="475155"/>
            <a:ext cx="40927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AD75E-1A96-5EE2-EF22-996E8F57809B}"/>
              </a:ext>
            </a:extLst>
          </p:cNvPr>
          <p:cNvSpPr txBox="1"/>
          <p:nvPr/>
        </p:nvSpPr>
        <p:spPr>
          <a:xfrm>
            <a:off x="293250" y="910132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E2: Model comparison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033DA9-6D3D-AB71-11DA-E87D884A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65976"/>
            <a:ext cx="7772400" cy="290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822F18-3C3C-D355-B411-1FC25DB0B086}"/>
              </a:ext>
            </a:extLst>
          </p:cNvPr>
          <p:cNvSpPr txBox="1"/>
          <p:nvPr/>
        </p:nvSpPr>
        <p:spPr>
          <a:xfrm>
            <a:off x="1142998" y="4438480"/>
            <a:ext cx="7017027" cy="584775"/>
          </a:xfrm>
          <a:prstGeom prst="rect">
            <a:avLst/>
          </a:prstGeom>
          <a:solidFill>
            <a:srgbClr val="0D4994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MLP model has the best effect on dev set, and the MLP model is used in subsequent experiments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49071D-C3C3-20A7-3AE6-23003066E600}"/>
              </a:ext>
            </a:extLst>
          </p:cNvPr>
          <p:cNvSpPr txBox="1"/>
          <p:nvPr/>
        </p:nvSpPr>
        <p:spPr>
          <a:xfrm>
            <a:off x="3267830" y="1234525"/>
            <a:ext cx="227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Errors of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147919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4224130" y="475155"/>
            <a:ext cx="40927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AD75E-1A96-5EE2-EF22-996E8F57809B}"/>
              </a:ext>
            </a:extLst>
          </p:cNvPr>
          <p:cNvSpPr txBox="1"/>
          <p:nvPr/>
        </p:nvSpPr>
        <p:spPr>
          <a:xfrm>
            <a:off x="370966" y="864678"/>
            <a:ext cx="786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E3: Stock Price forecasting and strategy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99E686-3C47-7E0A-4A86-B29A5292A41B}"/>
              </a:ext>
            </a:extLst>
          </p:cNvPr>
          <p:cNvSpPr txBox="1"/>
          <p:nvPr/>
        </p:nvSpPr>
        <p:spPr>
          <a:xfrm>
            <a:off x="4407379" y="922949"/>
            <a:ext cx="1538959" cy="307777"/>
          </a:xfrm>
          <a:prstGeom prst="rect">
            <a:avLst/>
          </a:prstGeom>
          <a:solidFill>
            <a:srgbClr val="0D4994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based on </a:t>
            </a:r>
            <a:r>
              <a:rPr lang="en-US" altLang="zh-CN" dirty="0">
                <a:solidFill>
                  <a:schemeClr val="bg1"/>
                </a:solidFill>
              </a:rPr>
              <a:t>MLP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336378-11EC-521B-9C27-00133B8D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0" y="1512052"/>
            <a:ext cx="4189264" cy="21430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997752-6646-2E36-7B98-C032C2728B63}"/>
              </a:ext>
            </a:extLst>
          </p:cNvPr>
          <p:cNvSpPr txBox="1"/>
          <p:nvPr/>
        </p:nvSpPr>
        <p:spPr>
          <a:xfrm>
            <a:off x="2649940" y="36314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Stock price prediction using MLP VS Actual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3235DF-D6C7-CA52-5D38-0E1B7729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934" y="1512052"/>
            <a:ext cx="4184435" cy="21193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C365AC0-315B-DE07-BAC7-D243CF8ACE31}"/>
              </a:ext>
            </a:extLst>
          </p:cNvPr>
          <p:cNvSpPr txBox="1"/>
          <p:nvPr/>
        </p:nvSpPr>
        <p:spPr>
          <a:xfrm>
            <a:off x="447998" y="3939218"/>
            <a:ext cx="8258679" cy="1077218"/>
          </a:xfrm>
          <a:prstGeom prst="rect">
            <a:avLst/>
          </a:prstGeom>
          <a:solidFill>
            <a:srgbClr val="0D4994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initial position is 1.</a:t>
            </a:r>
          </a:p>
          <a:p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Strategy: Use the model to predict the closing price of t+1 on day t.</a:t>
            </a:r>
          </a:p>
          <a:p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close_predict</a:t>
            </a:r>
            <a:r>
              <a:rPr kumimoji="1" lang="en-US" altLang="zh-CN" sz="16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(t+1) </a:t>
            </a:r>
            <a:r>
              <a:rPr kumimoji="1"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1" lang="en-US" altLang="zh-C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close_actual</a:t>
            </a:r>
            <a:r>
              <a:rPr kumimoji="1" lang="en-US" altLang="zh-CN" sz="16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buy short positions, hold no action.</a:t>
            </a:r>
          </a:p>
          <a:p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close_predict</a:t>
            </a:r>
            <a:r>
              <a:rPr kumimoji="1" lang="en-US" altLang="zh-CN" sz="16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(t+1) &lt;</a:t>
            </a:r>
            <a:r>
              <a:rPr kumimoji="1"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close_actual</a:t>
            </a:r>
            <a:r>
              <a:rPr kumimoji="1" lang="en-US" altLang="zh-CN" sz="16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position is sold, empty positions do not act.  </a:t>
            </a:r>
            <a:endParaRPr kumimoji="1"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6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are defining characteristics of an Apple fanboy? - Quora">
            <a:extLst>
              <a:ext uri="{FF2B5EF4-FFF2-40B4-BE49-F238E27FC236}">
                <a16:creationId xmlns:a16="http://schemas.microsoft.com/office/drawing/2014/main" id="{FAF3A848-0A4F-289D-CC31-A42AEDC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" y="1522095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00772B2-3CFD-73CC-2D93-7B8B1AB4051C}"/>
              </a:ext>
            </a:extLst>
          </p:cNvPr>
          <p:cNvSpPr/>
          <p:nvPr/>
        </p:nvSpPr>
        <p:spPr>
          <a:xfrm>
            <a:off x="4498340" y="437514"/>
            <a:ext cx="2730500" cy="1167765"/>
          </a:xfrm>
          <a:prstGeom prst="wedgeRoundRectCallout">
            <a:avLst>
              <a:gd name="adj1" fmla="val -73120"/>
              <a:gd name="adj2" fmla="val 9358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Money! Apple!</a:t>
            </a:r>
          </a:p>
          <a:p>
            <a:pPr algn="ctr"/>
            <a:r>
              <a:rPr lang="en-US" altLang="zh-CN" dirty="0"/>
              <a:t>The two greatest things in the world!</a:t>
            </a:r>
            <a:endParaRPr lang="zh-CN" altLang="en-US" dirty="0"/>
          </a:p>
        </p:txBody>
      </p:sp>
      <p:pic>
        <p:nvPicPr>
          <p:cNvPr id="4" name="Picture 4" descr="How to programmatically determine if a GitHub account uses the default  profile picture (avatar)? - Stack Overflow">
            <a:extLst>
              <a:ext uri="{FF2B5EF4-FFF2-40B4-BE49-F238E27FC236}">
                <a16:creationId xmlns:a16="http://schemas.microsoft.com/office/drawing/2014/main" id="{F3BA2146-8832-FF7E-62FD-F7FA5D5DA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78" y="27295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6FF63F6-AC71-DD21-4594-CC79B549A3EC}"/>
              </a:ext>
            </a:extLst>
          </p:cNvPr>
          <p:cNvSpPr/>
          <p:nvPr/>
        </p:nvSpPr>
        <p:spPr>
          <a:xfrm>
            <a:off x="2374900" y="3419474"/>
            <a:ext cx="2730500" cy="1167765"/>
          </a:xfrm>
          <a:prstGeom prst="wedgeRoundRectCallout">
            <a:avLst>
              <a:gd name="adj1" fmla="val 89485"/>
              <a:gd name="adj2" fmla="val -1604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Careful, young man. We really hope you can benefit forever, but we know that it is impossible.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58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874828-B9B9-4AD1-979D-5A2CDA37780E}"/>
              </a:ext>
            </a:extLst>
          </p:cNvPr>
          <p:cNvSpPr/>
          <p:nvPr/>
        </p:nvSpPr>
        <p:spPr>
          <a:xfrm>
            <a:off x="-2444744" y="1072366"/>
            <a:ext cx="140334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codes and other </a:t>
            </a:r>
          </a:p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materials are posted on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Git &amp; Github">
            <a:extLst>
              <a:ext uri="{FF2B5EF4-FFF2-40B4-BE49-F238E27FC236}">
                <a16:creationId xmlns:a16="http://schemas.microsoft.com/office/drawing/2014/main" id="{F8F11F9F-168A-48EF-8026-EFA0C231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6" y="2826692"/>
            <a:ext cx="2493169" cy="140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6A4873-F234-4E63-A11D-CC44BA1C32EE}"/>
              </a:ext>
            </a:extLst>
          </p:cNvPr>
          <p:cNvSpPr txBox="1"/>
          <p:nvPr/>
        </p:nvSpPr>
        <p:spPr>
          <a:xfrm>
            <a:off x="3193257" y="2905661"/>
            <a:ext cx="5422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https://github.com/NoW0NDER/ML_final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1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>
            <a:off x="2476500" y="475154"/>
            <a:ext cx="584036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1005682" y="317434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zh-CN" sz="1600" b="1" dirty="0">
                <a:solidFill>
                  <a:schemeClr val="dk1"/>
                </a:solidFill>
              </a:rPr>
              <a:t>Easter Egg</a:t>
            </a:r>
            <a:endParaRPr 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E23C0C-FFBB-7832-ACF8-4DFFF34A0971}"/>
              </a:ext>
            </a:extLst>
          </p:cNvPr>
          <p:cNvSpPr txBox="1"/>
          <p:nvPr/>
        </p:nvSpPr>
        <p:spPr>
          <a:xfrm>
            <a:off x="2476500" y="43451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The returns of different models using the same investment strategy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41DB9E-FD78-0A49-A9B5-F21F1E90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114" y="838093"/>
            <a:ext cx="4572000" cy="34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>
            <a:cxnSpLocks/>
          </p:cNvCxnSpPr>
          <p:nvPr/>
        </p:nvCxnSpPr>
        <p:spPr>
          <a:xfrm flipV="1">
            <a:off x="4224130" y="465899"/>
            <a:ext cx="4348370" cy="92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34"/>
          <p:cNvSpPr txBox="1"/>
          <p:nvPr/>
        </p:nvSpPr>
        <p:spPr>
          <a:xfrm>
            <a:off x="283312" y="308179"/>
            <a:ext cx="48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57698" y="308179"/>
            <a:ext cx="346643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 b="1" dirty="0">
                <a:solidFill>
                  <a:schemeClr val="dk1"/>
                </a:solidFill>
              </a:rPr>
              <a:t>Experiments and Result Analysis</a:t>
            </a:r>
            <a:endParaRPr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D47344-8D55-BCF3-C19C-7F3B8CDBD76E}"/>
              </a:ext>
            </a:extLst>
          </p:cNvPr>
          <p:cNvSpPr txBox="1"/>
          <p:nvPr/>
        </p:nvSpPr>
        <p:spPr>
          <a:xfrm>
            <a:off x="416623" y="1261774"/>
            <a:ext cx="4493890" cy="378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Finbert API related issues: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is unstable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Can't handle overly long 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computing time is too long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related to DataSets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value: null value brought by the Finbert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interval: Limited by the available Twitter data set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BE55F1-A564-0E5A-EE14-01EAEE66B4F6}"/>
              </a:ext>
            </a:extLst>
          </p:cNvPr>
          <p:cNvSpPr txBox="1"/>
          <p:nvPr/>
        </p:nvSpPr>
        <p:spPr>
          <a:xfrm>
            <a:off x="527512" y="892442"/>
            <a:ext cx="1313180" cy="369332"/>
          </a:xfrm>
          <a:prstGeom prst="rect">
            <a:avLst/>
          </a:prstGeom>
          <a:solidFill>
            <a:srgbClr val="0D499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kumimoji="1"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B533AF-C326-4A90-BE6E-D935F934F9EB}"/>
              </a:ext>
            </a:extLst>
          </p:cNvPr>
          <p:cNvSpPr txBox="1"/>
          <p:nvPr/>
        </p:nvSpPr>
        <p:spPr>
          <a:xfrm>
            <a:off x="5224487" y="892442"/>
            <a:ext cx="1383712" cy="369332"/>
          </a:xfrm>
          <a:prstGeom prst="rect">
            <a:avLst/>
          </a:prstGeom>
          <a:solidFill>
            <a:srgbClr val="0D499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kumimoji="1"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711318-5AC0-4CEA-B38E-5D3A6B3AA0B2}"/>
              </a:ext>
            </a:extLst>
          </p:cNvPr>
          <p:cNvSpPr txBox="1"/>
          <p:nvPr/>
        </p:nvSpPr>
        <p:spPr>
          <a:xfrm>
            <a:off x="5093585" y="1301846"/>
            <a:ext cx="3809692" cy="336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FinBERT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handle the missing value caused by server disconnection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effect of social media comments of the general public and executives on stock price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 in quantitative strategy research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48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015673" y="1975007"/>
            <a:ext cx="7044236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cap="none" dirty="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Thank you !</a:t>
            </a:r>
            <a:endParaRPr sz="1100" dirty="0"/>
          </a:p>
        </p:txBody>
      </p:sp>
      <p:cxnSp>
        <p:nvCxnSpPr>
          <p:cNvPr id="132" name="Google Shape;132;p25"/>
          <p:cNvCxnSpPr/>
          <p:nvPr/>
        </p:nvCxnSpPr>
        <p:spPr>
          <a:xfrm>
            <a:off x="925960" y="2683775"/>
            <a:ext cx="729207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33" name="Google Shape;133;p25"/>
          <p:cNvSpPr/>
          <p:nvPr/>
        </p:nvSpPr>
        <p:spPr>
          <a:xfrm>
            <a:off x="2652383" y="4405961"/>
            <a:ext cx="2160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Google Shape;134;p25"/>
          <p:cNvSpPr/>
          <p:nvPr/>
        </p:nvSpPr>
        <p:spPr>
          <a:xfrm>
            <a:off x="4742219" y="4405961"/>
            <a:ext cx="216040" cy="216000"/>
          </a:xfrm>
          <a:custGeom>
            <a:avLst/>
            <a:gdLst/>
            <a:ahLst/>
            <a:cxnLst/>
            <a:rect l="l" t="t" r="r" b="b"/>
            <a:pathLst>
              <a:path w="11196" h="11195" extrusionOk="0">
                <a:moveTo>
                  <a:pt x="5599" y="600"/>
                </a:moveTo>
                <a:cubicBezTo>
                  <a:pt x="6274" y="600"/>
                  <a:pt x="6929" y="732"/>
                  <a:pt x="7544" y="992"/>
                </a:cubicBezTo>
                <a:cubicBezTo>
                  <a:pt x="8139" y="1244"/>
                  <a:pt x="8674" y="1605"/>
                  <a:pt x="9133" y="2064"/>
                </a:cubicBezTo>
                <a:cubicBezTo>
                  <a:pt x="9591" y="2522"/>
                  <a:pt x="9953" y="3057"/>
                  <a:pt x="10204" y="3652"/>
                </a:cubicBezTo>
                <a:cubicBezTo>
                  <a:pt x="10464" y="4269"/>
                  <a:pt x="10596" y="4922"/>
                  <a:pt x="10596" y="5597"/>
                </a:cubicBezTo>
                <a:cubicBezTo>
                  <a:pt x="10596" y="6272"/>
                  <a:pt x="10464" y="6926"/>
                  <a:pt x="10204" y="7542"/>
                </a:cubicBezTo>
                <a:cubicBezTo>
                  <a:pt x="9953" y="8137"/>
                  <a:pt x="9591" y="8672"/>
                  <a:pt x="9132" y="9131"/>
                </a:cubicBezTo>
                <a:cubicBezTo>
                  <a:pt x="8674" y="9590"/>
                  <a:pt x="8139" y="9951"/>
                  <a:pt x="7544" y="10202"/>
                </a:cubicBezTo>
                <a:cubicBezTo>
                  <a:pt x="6927" y="10462"/>
                  <a:pt x="6274" y="10595"/>
                  <a:pt x="5599" y="10595"/>
                </a:cubicBezTo>
                <a:cubicBezTo>
                  <a:pt x="4924" y="10595"/>
                  <a:pt x="4269" y="10462"/>
                  <a:pt x="3654" y="10202"/>
                </a:cubicBezTo>
                <a:cubicBezTo>
                  <a:pt x="3059" y="9951"/>
                  <a:pt x="2524" y="9590"/>
                  <a:pt x="2065" y="9131"/>
                </a:cubicBezTo>
                <a:cubicBezTo>
                  <a:pt x="1606" y="8672"/>
                  <a:pt x="1245" y="8137"/>
                  <a:pt x="994" y="7542"/>
                </a:cubicBezTo>
                <a:cubicBezTo>
                  <a:pt x="733" y="6926"/>
                  <a:pt x="600" y="6272"/>
                  <a:pt x="600" y="5597"/>
                </a:cubicBezTo>
                <a:cubicBezTo>
                  <a:pt x="600" y="4922"/>
                  <a:pt x="733" y="4267"/>
                  <a:pt x="993" y="3652"/>
                </a:cubicBezTo>
                <a:cubicBezTo>
                  <a:pt x="1244" y="3057"/>
                  <a:pt x="1605" y="2522"/>
                  <a:pt x="2064" y="2064"/>
                </a:cubicBezTo>
                <a:cubicBezTo>
                  <a:pt x="2523" y="1605"/>
                  <a:pt x="3058" y="1244"/>
                  <a:pt x="3653" y="992"/>
                </a:cubicBezTo>
                <a:cubicBezTo>
                  <a:pt x="4269" y="731"/>
                  <a:pt x="4924" y="600"/>
                  <a:pt x="5599" y="600"/>
                </a:cubicBezTo>
                <a:moveTo>
                  <a:pt x="5599" y="0"/>
                </a:moveTo>
                <a:cubicBezTo>
                  <a:pt x="2506" y="0"/>
                  <a:pt x="0" y="2506"/>
                  <a:pt x="0" y="5597"/>
                </a:cubicBezTo>
                <a:cubicBezTo>
                  <a:pt x="0" y="8689"/>
                  <a:pt x="2506" y="11195"/>
                  <a:pt x="5598" y="11195"/>
                </a:cubicBezTo>
                <a:cubicBezTo>
                  <a:pt x="8689" y="11195"/>
                  <a:pt x="11196" y="8689"/>
                  <a:pt x="11196" y="5597"/>
                </a:cubicBezTo>
                <a:cubicBezTo>
                  <a:pt x="11196" y="2506"/>
                  <a:pt x="8690" y="0"/>
                  <a:pt x="5599" y="0"/>
                </a:cubicBezTo>
                <a:close/>
                <a:moveTo>
                  <a:pt x="5311" y="6159"/>
                </a:moveTo>
                <a:cubicBezTo>
                  <a:pt x="5145" y="6159"/>
                  <a:pt x="5011" y="6025"/>
                  <a:pt x="5011" y="5859"/>
                </a:cubicBezTo>
                <a:lnTo>
                  <a:pt x="5011" y="2289"/>
                </a:lnTo>
                <a:cubicBezTo>
                  <a:pt x="5011" y="2122"/>
                  <a:pt x="5145" y="1989"/>
                  <a:pt x="5311" y="1989"/>
                </a:cubicBezTo>
                <a:cubicBezTo>
                  <a:pt x="5478" y="1989"/>
                  <a:pt x="5611" y="2122"/>
                  <a:pt x="5611" y="2289"/>
                </a:cubicBezTo>
                <a:lnTo>
                  <a:pt x="5611" y="5859"/>
                </a:lnTo>
                <a:cubicBezTo>
                  <a:pt x="5611" y="6025"/>
                  <a:pt x="5476" y="6159"/>
                  <a:pt x="5311" y="6159"/>
                </a:cubicBezTo>
                <a:close/>
                <a:moveTo>
                  <a:pt x="8504" y="6190"/>
                </a:moveTo>
                <a:lnTo>
                  <a:pt x="5329" y="6190"/>
                </a:lnTo>
                <a:cubicBezTo>
                  <a:pt x="5162" y="6190"/>
                  <a:pt x="5029" y="6056"/>
                  <a:pt x="5029" y="5890"/>
                </a:cubicBezTo>
                <a:cubicBezTo>
                  <a:pt x="5029" y="5724"/>
                  <a:pt x="5162" y="5590"/>
                  <a:pt x="5329" y="5590"/>
                </a:cubicBezTo>
                <a:lnTo>
                  <a:pt x="8504" y="5590"/>
                </a:lnTo>
                <a:cubicBezTo>
                  <a:pt x="8670" y="5590"/>
                  <a:pt x="8804" y="5724"/>
                  <a:pt x="8804" y="5890"/>
                </a:cubicBezTo>
                <a:cubicBezTo>
                  <a:pt x="8804" y="6056"/>
                  <a:pt x="8670" y="6190"/>
                  <a:pt x="8504" y="61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973769" y="4387003"/>
            <a:ext cx="172506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汇报时间：2023/05/31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5"/>
          <p:cNvCxnSpPr/>
          <p:nvPr/>
        </p:nvCxnSpPr>
        <p:spPr>
          <a:xfrm>
            <a:off x="4502654" y="4387003"/>
            <a:ext cx="0" cy="25391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5"/>
          <p:cNvSpPr/>
          <p:nvPr/>
        </p:nvSpPr>
        <p:spPr>
          <a:xfrm>
            <a:off x="2737292" y="129772"/>
            <a:ext cx="3600997" cy="220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COMP7409 Machine Learning in Trading and Finance</a:t>
            </a:r>
          </a:p>
        </p:txBody>
      </p:sp>
      <p:sp>
        <p:nvSpPr>
          <p:cNvPr id="13" name="Google Shape;130;p25">
            <a:extLst>
              <a:ext uri="{FF2B5EF4-FFF2-40B4-BE49-F238E27FC236}">
                <a16:creationId xmlns:a16="http://schemas.microsoft.com/office/drawing/2014/main" id="{02FD5197-3626-204D-93F4-2C099D083DED}"/>
              </a:ext>
            </a:extLst>
          </p:cNvPr>
          <p:cNvSpPr txBox="1"/>
          <p:nvPr/>
        </p:nvSpPr>
        <p:spPr>
          <a:xfrm>
            <a:off x="3782823" y="2895884"/>
            <a:ext cx="1604354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Group number: 3</a:t>
            </a:r>
            <a:endParaRPr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  <p:sp>
        <p:nvSpPr>
          <p:cNvPr id="14" name="Google Shape;131;p25">
            <a:extLst>
              <a:ext uri="{FF2B5EF4-FFF2-40B4-BE49-F238E27FC236}">
                <a16:creationId xmlns:a16="http://schemas.microsoft.com/office/drawing/2014/main" id="{E5388629-ADCE-164B-9EE8-BEA5A655E2A7}"/>
              </a:ext>
            </a:extLst>
          </p:cNvPr>
          <p:cNvSpPr txBox="1"/>
          <p:nvPr/>
        </p:nvSpPr>
        <p:spPr>
          <a:xfrm>
            <a:off x="1216960" y="3260205"/>
            <a:ext cx="673608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Group members: Wang Dingrui, Chen Kewen, Wang Yijie, Yang </a:t>
            </a:r>
            <a:r>
              <a:rPr lang="en-US" alt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S</a:t>
            </a:r>
            <a:r>
              <a:rPr lang="zh-CN" sz="1400" dirty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rPr>
              <a:t>ihan, Cao Jia </a:t>
            </a:r>
            <a:endParaRPr sz="1400" dirty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3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463BFAF-D0C7-744A-8BA1-888F1CED068C}"/>
              </a:ext>
            </a:extLst>
          </p:cNvPr>
          <p:cNvSpPr txBox="1"/>
          <p:nvPr/>
        </p:nvSpPr>
        <p:spPr>
          <a:xfrm>
            <a:off x="1221828" y="1171553"/>
            <a:ext cx="7103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Today, we are embarking on a journey to build a model that will help him profit from Apple or, at the very least, minimize his losses.</a:t>
            </a:r>
            <a:endParaRPr lang="zh-CN" altLang="en-US" sz="3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2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3700700" y="120550"/>
            <a:ext cx="1742700" cy="86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760001" y="310750"/>
            <a:ext cx="18780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26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860292" y="1703471"/>
            <a:ext cx="598062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Research Overview</a:t>
            </a:r>
            <a:endParaRPr sz="1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303079" y="1614744"/>
            <a:ext cx="501373" cy="4775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</a:t>
            </a:r>
            <a:endParaRPr sz="21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860292" y="2421708"/>
            <a:ext cx="598062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Data</a:t>
            </a:r>
            <a:r>
              <a:rPr lang="zh-CN" sz="1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zh-CN" sz="18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preparation</a:t>
            </a:r>
            <a:endParaRPr sz="1100" dirty="0"/>
          </a:p>
        </p:txBody>
      </p:sp>
      <p:sp>
        <p:nvSpPr>
          <p:cNvPr id="147" name="Google Shape;147;p26"/>
          <p:cNvSpPr/>
          <p:nvPr/>
        </p:nvSpPr>
        <p:spPr>
          <a:xfrm>
            <a:off x="1303079" y="2332981"/>
            <a:ext cx="501373" cy="4775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endParaRPr sz="21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1860292" y="3139945"/>
            <a:ext cx="59805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Feature Engineering</a:t>
            </a:r>
            <a:endParaRPr sz="1800" dirty="0">
              <a:solidFill>
                <a:schemeClr val="dk1"/>
              </a:solidFill>
              <a:latin typeface="Microsoft Yahei"/>
              <a:ea typeface="Microsoft Yahei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303079" y="3051218"/>
            <a:ext cx="501373" cy="4775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endParaRPr sz="21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1303079" y="3769454"/>
            <a:ext cx="501373" cy="4775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sz="21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860292" y="3858182"/>
            <a:ext cx="598062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Experiments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7"/>
          <p:cNvCxnSpPr>
            <a:stCxn id="158" idx="3"/>
          </p:cNvCxnSpPr>
          <p:nvPr/>
        </p:nvCxnSpPr>
        <p:spPr>
          <a:xfrm rot="10800000" flipH="1">
            <a:off x="3059051" y="467803"/>
            <a:ext cx="5088900" cy="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27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57699" y="308179"/>
            <a:ext cx="230135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Research overview</a:t>
            </a:r>
            <a:endParaRPr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grpSp>
        <p:nvGrpSpPr>
          <p:cNvPr id="164" name="Google Shape;164;p27"/>
          <p:cNvGrpSpPr/>
          <p:nvPr/>
        </p:nvGrpSpPr>
        <p:grpSpPr>
          <a:xfrm>
            <a:off x="441837" y="3500428"/>
            <a:ext cx="8260326" cy="346249"/>
            <a:chOff x="695632" y="5046743"/>
            <a:chExt cx="11013768" cy="461666"/>
          </a:xfrm>
        </p:grpSpPr>
        <p:sp>
          <p:nvSpPr>
            <p:cNvPr id="165" name="Google Shape;165;p27"/>
            <p:cNvSpPr/>
            <p:nvPr/>
          </p:nvSpPr>
          <p:spPr>
            <a:xfrm>
              <a:off x="695632" y="5046743"/>
              <a:ext cx="11013768" cy="4616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69359" y="5125617"/>
              <a:ext cx="1749304" cy="32511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 b="1">
                  <a:solidFill>
                    <a:schemeClr val="accent1"/>
                  </a:solidFill>
                  <a:latin typeface="Times New Roman" panose="02020603050405020304" pitchFamily="18" charset="0"/>
                  <a:ea typeface="Microsoft Yahei"/>
                  <a:cs typeface="Times New Roman" panose="02020603050405020304" pitchFamily="18" charset="0"/>
                  <a:sym typeface="Microsoft Yahei"/>
                </a:rPr>
                <a:t>Key technology</a:t>
              </a:r>
              <a:endParaRPr sz="1100" b="1">
                <a:solidFill>
                  <a:schemeClr val="accent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258882" y="5073189"/>
              <a:ext cx="77102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Financial Texts, Stock Market Prediction, Sentiment A</a:t>
              </a:r>
              <a:r>
                <a:rPr lang="zh-CN" sz="1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nalysis</a:t>
              </a:r>
              <a:endParaRPr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  <p:grpSp>
        <p:nvGrpSpPr>
          <p:cNvPr id="168" name="Google Shape;168;p27"/>
          <p:cNvGrpSpPr/>
          <p:nvPr/>
        </p:nvGrpSpPr>
        <p:grpSpPr>
          <a:xfrm>
            <a:off x="441837" y="3996026"/>
            <a:ext cx="8260326" cy="845808"/>
            <a:chOff x="695632" y="5046743"/>
            <a:chExt cx="11013768" cy="1127744"/>
          </a:xfrm>
        </p:grpSpPr>
        <p:sp>
          <p:nvSpPr>
            <p:cNvPr id="169" name="Google Shape;169;p27"/>
            <p:cNvSpPr/>
            <p:nvPr/>
          </p:nvSpPr>
          <p:spPr>
            <a:xfrm>
              <a:off x="695632" y="5046743"/>
              <a:ext cx="11013768" cy="1127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9358" y="5137732"/>
              <a:ext cx="1749304" cy="32511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Microsoft Yahei"/>
                  <a:cs typeface="Times New Roman" panose="02020603050405020304" pitchFamily="18" charset="0"/>
                  <a:sym typeface="Microsoft Yahei"/>
                </a:rPr>
                <a:t>Target</a:t>
              </a:r>
              <a:endParaRPr sz="1100" b="1" dirty="0">
                <a:solidFill>
                  <a:schemeClr val="accent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endParaRPr>
            </a:p>
          </p:txBody>
        </p:sp>
        <p:sp>
          <p:nvSpPr>
            <p:cNvPr id="171" name="Google Shape;171;p27"/>
            <p:cNvSpPr txBox="1"/>
            <p:nvPr/>
          </p:nvSpPr>
          <p:spPr>
            <a:xfrm>
              <a:off x="3258883" y="5226556"/>
              <a:ext cx="8406900" cy="707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r>
                <a:rPr lang="en" altLang="zh-CN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/>
                  <a:cs typeface="Times New Roman" panose="02020603050405020304" pitchFamily="18" charset="0"/>
                  <a:sym typeface="Microsoft Yahei"/>
                </a:rPr>
                <a:t>Investigate whether </a:t>
              </a:r>
              <a:r>
                <a:rPr lang="en" altLang="zh-CN" sz="1500" dirty="0">
                  <a:solidFill>
                    <a:srgbClr val="FFFF00"/>
                  </a:solidFill>
                  <a:latin typeface="Times New Roman" panose="02020603050405020304" pitchFamily="18" charset="0"/>
                  <a:ea typeface="Microsoft Yahei"/>
                  <a:cs typeface="Times New Roman" panose="02020603050405020304" pitchFamily="18" charset="0"/>
                  <a:sym typeface="Microsoft Yahei"/>
                </a:rPr>
                <a:t>social media sentiment</a:t>
              </a:r>
              <a:r>
                <a:rPr lang="en" altLang="zh-CN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/>
                  <a:cs typeface="Times New Roman" panose="02020603050405020304" pitchFamily="18" charset="0"/>
                  <a:sym typeface="Microsoft Yahei"/>
                </a:rPr>
                <a:t> about a particular stock contributes to predicting its close price.</a:t>
              </a:r>
              <a:endParaRPr lang="en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DD45E68-10C9-6A4B-A1D8-92F6AF80FDF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7699" y="722670"/>
            <a:ext cx="3762438" cy="2656849"/>
          </a:xfrm>
          <a:prstGeom prst="rect">
            <a:avLst/>
          </a:prstGeom>
        </p:spPr>
      </p:pic>
      <p:sp>
        <p:nvSpPr>
          <p:cNvPr id="15" name="Google Shape;161;p27">
            <a:extLst>
              <a:ext uri="{FF2B5EF4-FFF2-40B4-BE49-F238E27FC236}">
                <a16:creationId xmlns:a16="http://schemas.microsoft.com/office/drawing/2014/main" id="{961BAB25-8762-8A42-BC24-26D80FF2F569}"/>
              </a:ext>
            </a:extLst>
          </p:cNvPr>
          <p:cNvSpPr/>
          <p:nvPr/>
        </p:nvSpPr>
        <p:spPr>
          <a:xfrm>
            <a:off x="4799279" y="863410"/>
            <a:ext cx="3850742" cy="242803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6350">
              <a:buClr>
                <a:srgbClr val="0D56AF"/>
              </a:buClr>
              <a:buSzPts val="2700"/>
            </a:pP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Sub-tasks:</a:t>
            </a:r>
          </a:p>
          <a:p>
            <a:pPr marL="6350">
              <a:buClr>
                <a:srgbClr val="0D56AF"/>
              </a:buClr>
              <a:buSzPts val="2700"/>
            </a:pPr>
            <a:r>
              <a:rPr lang="zh-CN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•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Task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1: Examine the effect of social media sentiment on stock closing prices.</a:t>
            </a:r>
          </a:p>
          <a:p>
            <a:pPr marL="6350">
              <a:buClr>
                <a:srgbClr val="0D56AF"/>
              </a:buClr>
              <a:buSzPts val="2700"/>
            </a:pPr>
            <a:r>
              <a:rPr lang="zh-CN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•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Task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2: Four models, RNN, LSTM, MLP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GRU model were used for model comparative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experiments.</a:t>
            </a:r>
          </a:p>
          <a:p>
            <a:pPr marL="6350">
              <a:buClr>
                <a:srgbClr val="0D56AF"/>
              </a:buClr>
              <a:buSzPts val="2700"/>
            </a:pPr>
            <a:r>
              <a:rPr lang="zh-CN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•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Task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3: Provide stock prediction results based on selected model and explore the returns a trading strategy.</a:t>
            </a:r>
          </a:p>
        </p:txBody>
      </p:sp>
    </p:spTree>
    <p:extLst>
      <p:ext uri="{BB962C8B-B14F-4D97-AF65-F5344CB8AC3E}">
        <p14:creationId xmlns:p14="http://schemas.microsoft.com/office/powerpoint/2010/main" val="278743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8"/>
          <p:cNvCxnSpPr>
            <a:cxnSpLocks/>
            <a:stCxn id="177" idx="3"/>
          </p:cNvCxnSpPr>
          <p:nvPr/>
        </p:nvCxnSpPr>
        <p:spPr>
          <a:xfrm flipV="1">
            <a:off x="2673127" y="481303"/>
            <a:ext cx="571317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8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757699" y="308179"/>
            <a:ext cx="191542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Collection</a:t>
            </a:r>
            <a:endParaRPr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725331" y="1065557"/>
            <a:ext cx="7187178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Twitter Data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‘AAPL’ (for Apple)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This dataset contains features like date, username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and body </a:t>
            </a:r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from </a:t>
            </a:r>
            <a:r>
              <a:rPr 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201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5</a:t>
            </a:r>
            <a:r>
              <a:rPr 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to 20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20</a:t>
            </a:r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https://www.kaggle.com/datasets/omermetinn/tweets-about-the-top-companies-from-2015-to-2020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707510" y="2527610"/>
            <a:ext cx="7237367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Historical Stock Data</a:t>
            </a:r>
            <a:endParaRPr sz="1600" b="1" dirty="0">
              <a:solidFill>
                <a:srgbClr val="000000"/>
              </a:solidFill>
              <a:latin typeface="Times New Roman" panose="02020603050405020304" pitchFamily="18" charset="0"/>
              <a:ea typeface="STSong"/>
              <a:cs typeface="Times New Roman" panose="02020603050405020304" pitchFamily="18" charset="0"/>
              <a:sym typeface="STSong"/>
            </a:endParaRPr>
          </a:p>
          <a:p>
            <a:pPr lvl="0"/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historical stock data separately for each company stock or decentralised currency from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zh-CN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20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This dataset contains the features – ‘open’: the share price of a single stock at the start of the day, ‘high’: the highest price at which the stock was sold on that day, ‘low’: the lowest price the stock was sold on that day,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‘</a:t>
            </a:r>
            <a:r>
              <a:rPr 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volume’ : total number of shares that were sold or bought on that day, and ‘close’: the closing price of a single stock on that day.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yahoo finance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>
            <a:cxnSpLocks/>
          </p:cNvCxnSpPr>
          <p:nvPr/>
        </p:nvCxnSpPr>
        <p:spPr>
          <a:xfrm>
            <a:off x="3208283" y="467803"/>
            <a:ext cx="5211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3823" y="3081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7698" y="259627"/>
            <a:ext cx="429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Preprocessing</a:t>
            </a:r>
            <a:endParaRPr lang="zh-CN" altLang="en-US" sz="1800" b="1" dirty="0"/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FA34-3331-43EB-8D25-5E71EBC8F04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5" name="矩形: 圆顶角 14"/>
          <p:cNvSpPr/>
          <p:nvPr/>
        </p:nvSpPr>
        <p:spPr>
          <a:xfrm>
            <a:off x="594887" y="847390"/>
            <a:ext cx="7728384" cy="353733"/>
          </a:xfrm>
          <a:prstGeom prst="round2SameRect">
            <a:avLst>
              <a:gd name="adj1" fmla="val 19786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Tweet Data</a:t>
            </a:r>
            <a:endParaRPr lang="zh-CN" altLang="en-US" b="1" dirty="0"/>
          </a:p>
        </p:txBody>
      </p:sp>
      <p:sp>
        <p:nvSpPr>
          <p:cNvPr id="4" name="矩形: 圆角 3"/>
          <p:cNvSpPr/>
          <p:nvPr/>
        </p:nvSpPr>
        <p:spPr>
          <a:xfrm>
            <a:off x="594887" y="1136424"/>
            <a:ext cx="7728385" cy="2504987"/>
          </a:xfrm>
          <a:prstGeom prst="roundRect">
            <a:avLst>
              <a:gd name="adj" fmla="val 450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文本框 5"/>
          <p:cNvSpPr txBox="1"/>
          <p:nvPr/>
        </p:nvSpPr>
        <p:spPr>
          <a:xfrm>
            <a:off x="691157" y="1326279"/>
            <a:ext cx="7728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Dataset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Tweet: </a:t>
            </a:r>
            <a:r>
              <a:rPr lang="en-US" altLang="zh-CN" sz="1600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1424714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STSongti-SC-Regular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STSongti-SC-Regular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tweet_id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ticker_symbol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B:{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tweet_id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ticker_symbol,writer,post_date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body,comment_num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retweet_num,like_num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50000"/>
              <a:buFont typeface="Wingdings" pitchFamily="2" charset="2"/>
              <a:buChar char="n"/>
            </a:pPr>
            <a:r>
              <a:rPr lang="en-US" altLang="zh-CN" sz="16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on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a.tweet_id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b.tweet_id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ticker = 'AAPL'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50000"/>
              <a:buFont typeface="Wingdings" pitchFamily="2" charset="2"/>
              <a:buChar char="n"/>
            </a:pPr>
            <a:r>
              <a:rPr lang="en-US" altLang="zh-CN" sz="16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 to datetime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 = 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datetime.datetime.fromtimestamp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(Date).</a:t>
            </a:r>
            <a:r>
              <a:rPr lang="en-US" altLang="zh-CN" sz="16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('%Y-%m-%d %H:%M:%S')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blackboard_290719"/>
          <p:cNvSpPr>
            <a:spLocks noChangeAspect="1"/>
          </p:cNvSpPr>
          <p:nvPr/>
        </p:nvSpPr>
        <p:spPr>
          <a:xfrm>
            <a:off x="8323271" y="1323643"/>
            <a:ext cx="270380" cy="270000"/>
          </a:xfrm>
          <a:custGeom>
            <a:avLst/>
            <a:gdLst>
              <a:gd name="connsiteX0" fmla="*/ 597741 w 607614"/>
              <a:gd name="connsiteY0" fmla="*/ 424733 h 606761"/>
              <a:gd name="connsiteX1" fmla="*/ 607614 w 607614"/>
              <a:gd name="connsiteY1" fmla="*/ 434593 h 606761"/>
              <a:gd name="connsiteX2" fmla="*/ 607614 w 607614"/>
              <a:gd name="connsiteY2" fmla="*/ 606761 h 606761"/>
              <a:gd name="connsiteX3" fmla="*/ 435215 w 607614"/>
              <a:gd name="connsiteY3" fmla="*/ 606761 h 606761"/>
              <a:gd name="connsiteX4" fmla="*/ 425342 w 607614"/>
              <a:gd name="connsiteY4" fmla="*/ 596901 h 606761"/>
              <a:gd name="connsiteX5" fmla="*/ 435215 w 607614"/>
              <a:gd name="connsiteY5" fmla="*/ 586283 h 606761"/>
              <a:gd name="connsiteX6" fmla="*/ 587109 w 607614"/>
              <a:gd name="connsiteY6" fmla="*/ 586283 h 606761"/>
              <a:gd name="connsiteX7" fmla="*/ 587109 w 607614"/>
              <a:gd name="connsiteY7" fmla="*/ 434593 h 606761"/>
              <a:gd name="connsiteX8" fmla="*/ 597741 w 607614"/>
              <a:gd name="connsiteY8" fmla="*/ 424733 h 606761"/>
              <a:gd name="connsiteX9" fmla="*/ 9873 w 607614"/>
              <a:gd name="connsiteY9" fmla="*/ 424733 h 606761"/>
              <a:gd name="connsiteX10" fmla="*/ 20505 w 607614"/>
              <a:gd name="connsiteY10" fmla="*/ 434593 h 606761"/>
              <a:gd name="connsiteX11" fmla="*/ 20505 w 607614"/>
              <a:gd name="connsiteY11" fmla="*/ 586283 h 606761"/>
              <a:gd name="connsiteX12" fmla="*/ 182268 w 607614"/>
              <a:gd name="connsiteY12" fmla="*/ 586283 h 606761"/>
              <a:gd name="connsiteX13" fmla="*/ 192141 w 607614"/>
              <a:gd name="connsiteY13" fmla="*/ 596901 h 606761"/>
              <a:gd name="connsiteX14" fmla="*/ 182268 w 607614"/>
              <a:gd name="connsiteY14" fmla="*/ 606761 h 606761"/>
              <a:gd name="connsiteX15" fmla="*/ 0 w 607614"/>
              <a:gd name="connsiteY15" fmla="*/ 606761 h 606761"/>
              <a:gd name="connsiteX16" fmla="*/ 0 w 607614"/>
              <a:gd name="connsiteY16" fmla="*/ 434593 h 606761"/>
              <a:gd name="connsiteX17" fmla="*/ 9873 w 607614"/>
              <a:gd name="connsiteY17" fmla="*/ 424733 h 606761"/>
              <a:gd name="connsiteX18" fmla="*/ 303807 w 607614"/>
              <a:gd name="connsiteY18" fmla="*/ 151690 h 606761"/>
              <a:gd name="connsiteX19" fmla="*/ 313679 w 607614"/>
              <a:gd name="connsiteY19" fmla="*/ 161550 h 606761"/>
              <a:gd name="connsiteX20" fmla="*/ 313679 w 607614"/>
              <a:gd name="connsiteY20" fmla="*/ 293521 h 606761"/>
              <a:gd name="connsiteX21" fmla="*/ 445808 w 607614"/>
              <a:gd name="connsiteY21" fmla="*/ 293521 h 606761"/>
              <a:gd name="connsiteX22" fmla="*/ 455680 w 607614"/>
              <a:gd name="connsiteY22" fmla="*/ 303381 h 606761"/>
              <a:gd name="connsiteX23" fmla="*/ 445808 w 607614"/>
              <a:gd name="connsiteY23" fmla="*/ 313241 h 606761"/>
              <a:gd name="connsiteX24" fmla="*/ 313679 w 607614"/>
              <a:gd name="connsiteY24" fmla="*/ 313241 h 606761"/>
              <a:gd name="connsiteX25" fmla="*/ 313679 w 607614"/>
              <a:gd name="connsiteY25" fmla="*/ 445211 h 606761"/>
              <a:gd name="connsiteX26" fmla="*/ 303807 w 607614"/>
              <a:gd name="connsiteY26" fmla="*/ 455071 h 606761"/>
              <a:gd name="connsiteX27" fmla="*/ 293935 w 607614"/>
              <a:gd name="connsiteY27" fmla="*/ 445211 h 606761"/>
              <a:gd name="connsiteX28" fmla="*/ 293935 w 607614"/>
              <a:gd name="connsiteY28" fmla="*/ 313241 h 606761"/>
              <a:gd name="connsiteX29" fmla="*/ 161806 w 607614"/>
              <a:gd name="connsiteY29" fmla="*/ 313241 h 606761"/>
              <a:gd name="connsiteX30" fmla="*/ 151934 w 607614"/>
              <a:gd name="connsiteY30" fmla="*/ 303381 h 606761"/>
              <a:gd name="connsiteX31" fmla="*/ 161806 w 607614"/>
              <a:gd name="connsiteY31" fmla="*/ 293521 h 606761"/>
              <a:gd name="connsiteX32" fmla="*/ 293935 w 607614"/>
              <a:gd name="connsiteY32" fmla="*/ 293521 h 606761"/>
              <a:gd name="connsiteX33" fmla="*/ 293935 w 607614"/>
              <a:gd name="connsiteY33" fmla="*/ 161550 h 606761"/>
              <a:gd name="connsiteX34" fmla="*/ 303807 w 607614"/>
              <a:gd name="connsiteY34" fmla="*/ 151690 h 606761"/>
              <a:gd name="connsiteX35" fmla="*/ 435215 w 607614"/>
              <a:gd name="connsiteY35" fmla="*/ 0 h 606761"/>
              <a:gd name="connsiteX36" fmla="*/ 607614 w 607614"/>
              <a:gd name="connsiteY36" fmla="*/ 0 h 606761"/>
              <a:gd name="connsiteX37" fmla="*/ 607614 w 607614"/>
              <a:gd name="connsiteY37" fmla="*/ 182037 h 606761"/>
              <a:gd name="connsiteX38" fmla="*/ 597741 w 607614"/>
              <a:gd name="connsiteY38" fmla="*/ 191897 h 606761"/>
              <a:gd name="connsiteX39" fmla="*/ 587109 w 607614"/>
              <a:gd name="connsiteY39" fmla="*/ 182037 h 606761"/>
              <a:gd name="connsiteX40" fmla="*/ 587109 w 607614"/>
              <a:gd name="connsiteY40" fmla="*/ 20479 h 606761"/>
              <a:gd name="connsiteX41" fmla="*/ 435215 w 607614"/>
              <a:gd name="connsiteY41" fmla="*/ 20479 h 606761"/>
              <a:gd name="connsiteX42" fmla="*/ 425342 w 607614"/>
              <a:gd name="connsiteY42" fmla="*/ 9860 h 606761"/>
              <a:gd name="connsiteX43" fmla="*/ 435215 w 607614"/>
              <a:gd name="connsiteY43" fmla="*/ 0 h 606761"/>
              <a:gd name="connsiteX44" fmla="*/ 0 w 607614"/>
              <a:gd name="connsiteY44" fmla="*/ 0 h 606761"/>
              <a:gd name="connsiteX45" fmla="*/ 182268 w 607614"/>
              <a:gd name="connsiteY45" fmla="*/ 0 h 606761"/>
              <a:gd name="connsiteX46" fmla="*/ 192141 w 607614"/>
              <a:gd name="connsiteY46" fmla="*/ 9860 h 606761"/>
              <a:gd name="connsiteX47" fmla="*/ 182268 w 607614"/>
              <a:gd name="connsiteY47" fmla="*/ 20479 h 606761"/>
              <a:gd name="connsiteX48" fmla="*/ 20505 w 607614"/>
              <a:gd name="connsiteY48" fmla="*/ 20479 h 606761"/>
              <a:gd name="connsiteX49" fmla="*/ 20505 w 607614"/>
              <a:gd name="connsiteY49" fmla="*/ 182037 h 606761"/>
              <a:gd name="connsiteX50" fmla="*/ 9873 w 607614"/>
              <a:gd name="connsiteY50" fmla="*/ 191897 h 606761"/>
              <a:gd name="connsiteX51" fmla="*/ 0 w 607614"/>
              <a:gd name="connsiteY51" fmla="*/ 182037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7614" h="606761">
                <a:moveTo>
                  <a:pt x="597741" y="424733"/>
                </a:moveTo>
                <a:cubicBezTo>
                  <a:pt x="603057" y="424733"/>
                  <a:pt x="607614" y="429284"/>
                  <a:pt x="607614" y="434593"/>
                </a:cubicBezTo>
                <a:lnTo>
                  <a:pt x="607614" y="606761"/>
                </a:lnTo>
                <a:lnTo>
                  <a:pt x="435215" y="606761"/>
                </a:lnTo>
                <a:cubicBezTo>
                  <a:pt x="429899" y="606761"/>
                  <a:pt x="425342" y="602211"/>
                  <a:pt x="425342" y="596901"/>
                </a:cubicBezTo>
                <a:cubicBezTo>
                  <a:pt x="425342" y="590834"/>
                  <a:pt x="429899" y="586283"/>
                  <a:pt x="435215" y="586283"/>
                </a:cubicBezTo>
                <a:lnTo>
                  <a:pt x="587109" y="586283"/>
                </a:lnTo>
                <a:lnTo>
                  <a:pt x="587109" y="434593"/>
                </a:lnTo>
                <a:cubicBezTo>
                  <a:pt x="587109" y="429284"/>
                  <a:pt x="591665" y="424733"/>
                  <a:pt x="597741" y="424733"/>
                </a:cubicBezTo>
                <a:close/>
                <a:moveTo>
                  <a:pt x="9873" y="424733"/>
                </a:moveTo>
                <a:cubicBezTo>
                  <a:pt x="15948" y="424733"/>
                  <a:pt x="20505" y="429284"/>
                  <a:pt x="20505" y="434593"/>
                </a:cubicBezTo>
                <a:lnTo>
                  <a:pt x="20505" y="586283"/>
                </a:lnTo>
                <a:lnTo>
                  <a:pt x="182268" y="586283"/>
                </a:lnTo>
                <a:cubicBezTo>
                  <a:pt x="187585" y="586283"/>
                  <a:pt x="192141" y="590834"/>
                  <a:pt x="192141" y="596901"/>
                </a:cubicBezTo>
                <a:cubicBezTo>
                  <a:pt x="192141" y="602211"/>
                  <a:pt x="187585" y="606761"/>
                  <a:pt x="182268" y="606761"/>
                </a:cubicBezTo>
                <a:lnTo>
                  <a:pt x="0" y="606761"/>
                </a:lnTo>
                <a:lnTo>
                  <a:pt x="0" y="434593"/>
                </a:lnTo>
                <a:cubicBezTo>
                  <a:pt x="0" y="429284"/>
                  <a:pt x="4556" y="424733"/>
                  <a:pt x="9873" y="424733"/>
                </a:cubicBezTo>
                <a:close/>
                <a:moveTo>
                  <a:pt x="303807" y="151690"/>
                </a:moveTo>
                <a:cubicBezTo>
                  <a:pt x="309123" y="151690"/>
                  <a:pt x="313679" y="156241"/>
                  <a:pt x="313679" y="161550"/>
                </a:cubicBezTo>
                <a:lnTo>
                  <a:pt x="313679" y="293521"/>
                </a:lnTo>
                <a:lnTo>
                  <a:pt x="445808" y="293521"/>
                </a:lnTo>
                <a:cubicBezTo>
                  <a:pt x="451124" y="293521"/>
                  <a:pt x="455680" y="298072"/>
                  <a:pt x="455680" y="303381"/>
                </a:cubicBezTo>
                <a:cubicBezTo>
                  <a:pt x="455680" y="308690"/>
                  <a:pt x="451124" y="313241"/>
                  <a:pt x="445808" y="313241"/>
                </a:cubicBezTo>
                <a:lnTo>
                  <a:pt x="313679" y="313241"/>
                </a:lnTo>
                <a:lnTo>
                  <a:pt x="313679" y="445211"/>
                </a:lnTo>
                <a:cubicBezTo>
                  <a:pt x="313679" y="450521"/>
                  <a:pt x="309123" y="455071"/>
                  <a:pt x="303807" y="455071"/>
                </a:cubicBezTo>
                <a:cubicBezTo>
                  <a:pt x="298492" y="455071"/>
                  <a:pt x="293935" y="450521"/>
                  <a:pt x="293935" y="445211"/>
                </a:cubicBezTo>
                <a:lnTo>
                  <a:pt x="293935" y="313241"/>
                </a:lnTo>
                <a:lnTo>
                  <a:pt x="161806" y="313241"/>
                </a:lnTo>
                <a:cubicBezTo>
                  <a:pt x="156490" y="313241"/>
                  <a:pt x="151934" y="308690"/>
                  <a:pt x="151934" y="303381"/>
                </a:cubicBezTo>
                <a:cubicBezTo>
                  <a:pt x="151934" y="298072"/>
                  <a:pt x="156490" y="293521"/>
                  <a:pt x="161806" y="293521"/>
                </a:cubicBezTo>
                <a:lnTo>
                  <a:pt x="293935" y="293521"/>
                </a:lnTo>
                <a:lnTo>
                  <a:pt x="293935" y="161550"/>
                </a:lnTo>
                <a:cubicBezTo>
                  <a:pt x="293935" y="156241"/>
                  <a:pt x="298492" y="151690"/>
                  <a:pt x="303807" y="151690"/>
                </a:cubicBezTo>
                <a:close/>
                <a:moveTo>
                  <a:pt x="435215" y="0"/>
                </a:moveTo>
                <a:lnTo>
                  <a:pt x="607614" y="0"/>
                </a:lnTo>
                <a:lnTo>
                  <a:pt x="607614" y="182037"/>
                </a:lnTo>
                <a:cubicBezTo>
                  <a:pt x="607614" y="187346"/>
                  <a:pt x="603057" y="191897"/>
                  <a:pt x="597741" y="191897"/>
                </a:cubicBezTo>
                <a:cubicBezTo>
                  <a:pt x="591665" y="191897"/>
                  <a:pt x="587109" y="187346"/>
                  <a:pt x="587109" y="182037"/>
                </a:cubicBezTo>
                <a:lnTo>
                  <a:pt x="587109" y="20479"/>
                </a:lnTo>
                <a:lnTo>
                  <a:pt x="435215" y="20479"/>
                </a:lnTo>
                <a:cubicBezTo>
                  <a:pt x="429899" y="20479"/>
                  <a:pt x="425342" y="15928"/>
                  <a:pt x="425342" y="9860"/>
                </a:cubicBezTo>
                <a:cubicBezTo>
                  <a:pt x="425342" y="4551"/>
                  <a:pt x="429899" y="0"/>
                  <a:pt x="435215" y="0"/>
                </a:cubicBezTo>
                <a:close/>
                <a:moveTo>
                  <a:pt x="0" y="0"/>
                </a:moveTo>
                <a:lnTo>
                  <a:pt x="182268" y="0"/>
                </a:lnTo>
                <a:cubicBezTo>
                  <a:pt x="187585" y="0"/>
                  <a:pt x="192141" y="4551"/>
                  <a:pt x="192141" y="9860"/>
                </a:cubicBezTo>
                <a:cubicBezTo>
                  <a:pt x="192141" y="15928"/>
                  <a:pt x="187585" y="20479"/>
                  <a:pt x="182268" y="20479"/>
                </a:cubicBezTo>
                <a:lnTo>
                  <a:pt x="20505" y="20479"/>
                </a:lnTo>
                <a:lnTo>
                  <a:pt x="20505" y="182037"/>
                </a:lnTo>
                <a:cubicBezTo>
                  <a:pt x="20505" y="187346"/>
                  <a:pt x="15948" y="191897"/>
                  <a:pt x="9873" y="191897"/>
                </a:cubicBezTo>
                <a:cubicBezTo>
                  <a:pt x="4556" y="191897"/>
                  <a:pt x="0" y="187346"/>
                  <a:pt x="0" y="1820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accen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80DE2B-3CD3-E522-8696-B518576A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93" y="3851131"/>
            <a:ext cx="7918311" cy="8642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8"/>
          <p:cNvCxnSpPr>
            <a:cxnSpLocks/>
          </p:cNvCxnSpPr>
          <p:nvPr/>
        </p:nvCxnSpPr>
        <p:spPr>
          <a:xfrm flipV="1">
            <a:off x="4572000" y="481303"/>
            <a:ext cx="3830486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8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18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433A832-CC1D-C8C2-B695-5F144628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38" y="1398432"/>
            <a:ext cx="4100043" cy="308529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0C4A6DA-309E-270B-18C9-3C76CCDD243E}"/>
              </a:ext>
            </a:extLst>
          </p:cNvPr>
          <p:cNvSpPr txBox="1"/>
          <p:nvPr/>
        </p:nvSpPr>
        <p:spPr>
          <a:xfrm>
            <a:off x="741514" y="808764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50000"/>
              <a:buFont typeface="Wingdings" pitchFamily="2" charset="2"/>
              <a:buChar char="n"/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trading day: 1258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DEACC5-ABF8-5A6E-ED45-553AD1D6C459}"/>
              </a:ext>
            </a:extLst>
          </p:cNvPr>
          <p:cNvSpPr/>
          <p:nvPr/>
        </p:nvSpPr>
        <p:spPr>
          <a:xfrm>
            <a:off x="2772271" y="4592723"/>
            <a:ext cx="3422635" cy="248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of Open, High, Low, Close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98BE52-AD6D-104C-A61A-065B7D9440EB}"/>
              </a:ext>
            </a:extLst>
          </p:cNvPr>
          <p:cNvSpPr txBox="1"/>
          <p:nvPr/>
        </p:nvSpPr>
        <p:spPr>
          <a:xfrm>
            <a:off x="741514" y="283903"/>
            <a:ext cx="429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Preprocessing - Stock</a:t>
            </a:r>
            <a:r>
              <a:rPr lang="en-US" altLang="zh-CN" sz="1800" b="1" dirty="0"/>
              <a:t> Data</a:t>
            </a:r>
            <a:endParaRPr lang="zh-CN" altLang="en-US" sz="1800" b="1" dirty="0"/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05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8"/>
          <p:cNvCxnSpPr>
            <a:cxnSpLocks/>
          </p:cNvCxnSpPr>
          <p:nvPr/>
        </p:nvCxnSpPr>
        <p:spPr>
          <a:xfrm flipV="1">
            <a:off x="3463391" y="467803"/>
            <a:ext cx="4684436" cy="135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8"/>
          <p:cNvSpPr txBox="1"/>
          <p:nvPr/>
        </p:nvSpPr>
        <p:spPr>
          <a:xfrm>
            <a:off x="387307" y="308179"/>
            <a:ext cx="28036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8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724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F815E5-B444-7635-3AB7-B8FE4252B488}"/>
              </a:ext>
            </a:extLst>
          </p:cNvPr>
          <p:cNvSpPr txBox="1"/>
          <p:nvPr/>
        </p:nvSpPr>
        <p:spPr>
          <a:xfrm>
            <a:off x="757699" y="1100789"/>
            <a:ext cx="874643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50000"/>
              <a:buFont typeface="Wingdings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Feature construction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buSzPct val="50000"/>
            </a:pP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buSzPct val="50000"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Sentiment Analysis:  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buSzPct val="50000"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FinBert-sentiment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buSzPct val="50000"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Vader-sentiment 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buSzPct val="50000"/>
            </a:pPr>
            <a:endParaRPr lang="zh-CN" alt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Google Shape;177;p28">
            <a:extLst>
              <a:ext uri="{FF2B5EF4-FFF2-40B4-BE49-F238E27FC236}">
                <a16:creationId xmlns:a16="http://schemas.microsoft.com/office/drawing/2014/main" id="{6F2B7048-3BCB-74AE-8C51-E43FB88BA497}"/>
              </a:ext>
            </a:extLst>
          </p:cNvPr>
          <p:cNvSpPr txBox="1"/>
          <p:nvPr/>
        </p:nvSpPr>
        <p:spPr>
          <a:xfrm>
            <a:off x="757699" y="308179"/>
            <a:ext cx="2705692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 Engineering</a:t>
            </a:r>
            <a:endParaRPr lang="en-US" sz="1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15368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4093;#8798;#163459;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中科院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4994"/>
      </a:accent1>
      <a:accent2>
        <a:srgbClr val="CA865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1311</Words>
  <Application>Microsoft Macintosh PowerPoint</Application>
  <PresentationFormat>全屏显示(16:9)</PresentationFormat>
  <Paragraphs>193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STSong</vt:lpstr>
      <vt:lpstr>宋体</vt:lpstr>
      <vt:lpstr>Microsoft YaHei</vt:lpstr>
      <vt:lpstr>Microsoft Yahei</vt:lpstr>
      <vt:lpstr>STSongti-SC-Regular</vt:lpstr>
      <vt:lpstr>Times</vt:lpstr>
      <vt:lpstr>Arial</vt:lpstr>
      <vt:lpstr>Palatino Bold</vt:lpstr>
      <vt:lpstr>Palatino-Roman</vt:lpstr>
      <vt:lpstr>Times New Roman</vt:lpstr>
      <vt:lpstr>Wingdings</vt:lpstr>
      <vt:lpstr>Simple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艺洁 王</cp:lastModifiedBy>
  <cp:revision>160</cp:revision>
  <dcterms:modified xsi:type="dcterms:W3CDTF">2023-11-16T03:35:27Z</dcterms:modified>
</cp:coreProperties>
</file>