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  <p:sldId id="259" r:id="rId18"/>
    <p:sldId id="256" r:id="rId19"/>
    <p:sldId id="257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0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2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B72C-12B1-4C2D-9C2C-B7F20A7B808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332509"/>
            <a:ext cx="7148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바이러스 문제 해결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https://itlounge.net/34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3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37" y="1439833"/>
            <a:ext cx="6787776" cy="5277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4877" y="6192982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307571"/>
            <a:ext cx="6247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3. </a:t>
            </a:r>
            <a:r>
              <a:rPr lang="ko-KR" altLang="en-US" sz="2800" dirty="0" smtClean="0">
                <a:latin typeface="Consolas" panose="020B0609020204030204" pitchFamily="49" charset="0"/>
              </a:rPr>
              <a:t>접속하기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192.168.30.105(</a:t>
            </a:r>
            <a:r>
              <a:rPr lang="ko-KR" altLang="en-US" sz="2800" dirty="0" smtClean="0">
                <a:latin typeface="Consolas" panose="020B0609020204030204" pitchFamily="49" charset="0"/>
              </a:rPr>
              <a:t>아이디</a:t>
            </a:r>
            <a:r>
              <a:rPr lang="en-US" altLang="ko-KR" sz="2800" dirty="0" smtClean="0">
                <a:latin typeface="Consolas" panose="020B0609020204030204" pitchFamily="49" charset="0"/>
              </a:rPr>
              <a:t>/</a:t>
            </a:r>
            <a:r>
              <a:rPr lang="ko-KR" altLang="en-US" sz="2800" dirty="0" smtClean="0">
                <a:latin typeface="Consolas" panose="020B0609020204030204" pitchFamily="49" charset="0"/>
              </a:rPr>
              <a:t>비번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4" y="1400457"/>
            <a:ext cx="8259907" cy="53654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343" y="1845426"/>
            <a:ext cx="1280161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96101" y="1845426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1297" y="4804757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921393"/>
            <a:ext cx="8803178" cy="58458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1152" y="4547062"/>
            <a:ext cx="3055888" cy="897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9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157286"/>
            <a:ext cx="8146473" cy="5409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8563" y="3591098"/>
            <a:ext cx="4219670" cy="7813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33215" y="5910349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3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1289815"/>
            <a:ext cx="7697585" cy="5111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5854" y="5785658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2" y="1133561"/>
            <a:ext cx="6579792" cy="4987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306" y="2809702"/>
            <a:ext cx="2708352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5371" y="3557847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6274" y="5469774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4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7867" y="-58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536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&amp;age;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7468" y="24344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4464" y="454477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594463" y="2681491"/>
            <a:ext cx="3350031" cy="2124899"/>
          </a:xfrm>
          <a:prstGeom prst="bentConnector5">
            <a:avLst>
              <a:gd name="adj1" fmla="val -6824"/>
              <a:gd name="adj2" fmla="val 39251"/>
              <a:gd name="adj3" fmla="val 1068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2608" y="399396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9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4495" y="-4253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6027" y="243448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3271" y="454477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403271" y="2681491"/>
            <a:ext cx="3541224" cy="2124899"/>
          </a:xfrm>
          <a:prstGeom prst="bentConnector5">
            <a:avLst>
              <a:gd name="adj1" fmla="val -6455"/>
              <a:gd name="adj2" fmla="val 39251"/>
              <a:gd name="adj3" fmla="val 106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1741" y="393470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91993" y="-116499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7346" y="3377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6014" y="24426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8" name="꺾인 연결선 37"/>
          <p:cNvCxnSpPr>
            <a:stCxn id="27" idx="1"/>
            <a:endCxn id="40" idx="3"/>
          </p:cNvCxnSpPr>
          <p:nvPr/>
        </p:nvCxnSpPr>
        <p:spPr>
          <a:xfrm rot="10800000" flipH="1">
            <a:off x="5636027" y="585178"/>
            <a:ext cx="3308468" cy="2110921"/>
          </a:xfrm>
          <a:prstGeom prst="bentConnector5">
            <a:avLst>
              <a:gd name="adj1" fmla="val -6910"/>
              <a:gd name="adj2" fmla="val 39180"/>
              <a:gd name="adj3" fmla="val 106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0138" y="1882527"/>
            <a:ext cx="56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91993" y="-133243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6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851066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 **p)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1991517" y="2260332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3925" y="55221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3786" y="55142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9" idx="0"/>
            <a:endCxn id="21" idx="1"/>
          </p:cNvCxnSpPr>
          <p:nvPr/>
        </p:nvCxnSpPr>
        <p:spPr>
          <a:xfrm flipH="1" flipV="1">
            <a:off x="8566760" y="3656872"/>
            <a:ext cx="1803871" cy="18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84441" y="55886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497842" y="3945311"/>
            <a:ext cx="57221" cy="3229390"/>
          </a:xfrm>
          <a:prstGeom prst="curvedConnector3">
            <a:avLst>
              <a:gd name="adj1" fmla="val 1647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74598" y="4157444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3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783099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4284646" y="1553750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6" idx="0"/>
            <a:endCxn id="21" idx="1"/>
          </p:cNvCxnSpPr>
          <p:nvPr/>
        </p:nvCxnSpPr>
        <p:spPr>
          <a:xfrm flipV="1">
            <a:off x="3911757" y="3656872"/>
            <a:ext cx="4655003" cy="18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76928" y="5551940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962424" y="3480729"/>
            <a:ext cx="20545" cy="4121877"/>
          </a:xfrm>
          <a:prstGeom prst="curvedConnector3">
            <a:avLst>
              <a:gd name="adj1" fmla="val 12126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1869" y="4491346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2198227"/>
            <a:ext cx="7869209" cy="44025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52655" y="3011299"/>
            <a:ext cx="1205345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9157" y="4640594"/>
            <a:ext cx="3167148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15142" y="232757"/>
            <a:ext cx="562205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main(void)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float f = 0;  float *pF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double d = 0; double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0.0f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3971" y="12719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2956" y="1976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2956" y="262992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4989" y="115811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0x00000010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44989" y="1789284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4989" y="244550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50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altLang="ko-KR" sz="2400" dirty="0" smtClean="0">
                <a:latin typeface="Consolas" panose="020B0609020204030204" pitchFamily="49" charset="0"/>
              </a:rPr>
              <a:t> int x = 300;</a:t>
            </a:r>
          </a:p>
          <a:p>
            <a:r>
              <a:rPr lang="fr-FR" altLang="ko-KR" sz="2400" dirty="0" smtClean="0">
                <a:latin typeface="Consolas" panose="020B0609020204030204" pitchFamily="49" charset="0"/>
              </a:rPr>
              <a:t> char *p = &amp;x;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0010 1100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8909" y="1271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44989" y="10896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1710" y="41358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956" y="35988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4791" y="1334856"/>
            <a:ext cx="2610197" cy="380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꺾인 연결선 2"/>
          <p:cNvCxnSpPr>
            <a:stCxn id="34" idx="1"/>
            <a:endCxn id="35" idx="1"/>
          </p:cNvCxnSpPr>
          <p:nvPr/>
        </p:nvCxnSpPr>
        <p:spPr>
          <a:xfrm rot="10800000" flipH="1">
            <a:off x="5752955" y="1525024"/>
            <a:ext cx="381835" cy="2335424"/>
          </a:xfrm>
          <a:prstGeom prst="bentConnector3">
            <a:avLst>
              <a:gd name="adj1" fmla="val -59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8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2742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</a:t>
            </a:r>
            <a:r>
              <a:rPr lang="en-US" altLang="ko-KR" sz="2800" dirty="0" smtClean="0">
                <a:latin typeface="Consolas" panose="020B0609020204030204" pitchFamily="49" charset="0"/>
              </a:rPr>
              <a:t>(array):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동일한 타입의 원소 또는 객체가 연속되어 있는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메모리 공간을 의미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ko-KR" altLang="en-US" sz="2800" dirty="0" smtClean="0">
                <a:latin typeface="Consolas" panose="020B0609020204030204" pitchFamily="49" charset="0"/>
              </a:rPr>
              <a:t>원소와 원소 사이에는 갭</a:t>
            </a:r>
            <a:r>
              <a:rPr lang="en-US" altLang="ko-KR" sz="2800" dirty="0" smtClean="0">
                <a:latin typeface="Consolas" panose="020B0609020204030204" pitchFamily="49" charset="0"/>
              </a:rPr>
              <a:t>(gap)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선형 구조</a:t>
            </a:r>
            <a:r>
              <a:rPr lang="en-US" altLang="ko-KR" sz="2800" dirty="0" smtClean="0">
                <a:latin typeface="Consolas" panose="020B0609020204030204" pitchFamily="49" charset="0"/>
              </a:rPr>
              <a:t>(linear)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선언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[</a:t>
            </a:r>
            <a:r>
              <a:rPr lang="ko-KR" altLang="en-US" sz="2800" dirty="0" smtClean="0">
                <a:latin typeface="Consolas" panose="020B0609020204030204" pitchFamily="49" charset="0"/>
              </a:rPr>
              <a:t>크기</a:t>
            </a:r>
            <a:r>
              <a:rPr lang="en-US" altLang="ko-KR" sz="28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마지막 원소의 인덱스는 </a:t>
            </a:r>
            <a:r>
              <a:rPr lang="en-US" altLang="ko-KR" sz="2800" dirty="0" smtClean="0">
                <a:latin typeface="Consolas" panose="020B0609020204030204" pitchFamily="49" charset="0"/>
              </a:rPr>
              <a:t>N-1</a:t>
            </a:r>
            <a:r>
              <a:rPr lang="ko-KR" altLang="en-US" sz="28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4922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첫 번째 원소의 시작 주소를 의미하는 상수 포인터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타입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 // ERROR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4622" y="303806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3" idx="2"/>
            <a:endCxn id="7" idx="2"/>
          </p:cNvCxnSpPr>
          <p:nvPr/>
        </p:nvCxnSpPr>
        <p:spPr>
          <a:xfrm rot="16200000" flipH="1">
            <a:off x="4151474" y="3052567"/>
            <a:ext cx="12710" cy="1055557"/>
          </a:xfrm>
          <a:prstGeom prst="bentConnector3">
            <a:avLst>
              <a:gd name="adj1" fmla="val 18985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5976" y="4567811"/>
            <a:ext cx="118513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("%u\n",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));  // 12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배열의 이름을 단독으로 사용할 경우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첫 번째 원소의 포인터로 해석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연산자를 사용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6124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첫 번째 원소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배열 전체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*p2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잘못된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//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포인터</a:t>
            </a:r>
            <a:r>
              <a:rPr lang="en-US" altLang="ko-KR" sz="2800" dirty="0" smtClean="0">
                <a:latin typeface="Consolas" panose="020B0609020204030204" pitchFamily="49" charset="0"/>
              </a:rPr>
              <a:t>(pointer to 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전체를 가리키는 포인터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올바른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5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3930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(*p2)[3]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81549" y="302535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457" y="430620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1" idx="3"/>
            <a:endCxn id="2" idx="1"/>
          </p:cNvCxnSpPr>
          <p:nvPr/>
        </p:nvCxnSpPr>
        <p:spPr>
          <a:xfrm flipV="1">
            <a:off x="3621462" y="3325091"/>
            <a:ext cx="460087" cy="124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90430" y="2907255"/>
            <a:ext cx="3798595" cy="76696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4297" y="46553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3" idx="3"/>
          </p:cNvCxnSpPr>
          <p:nvPr/>
        </p:nvCxnSpPr>
        <p:spPr>
          <a:xfrm flipH="1" flipV="1">
            <a:off x="4018138" y="3312381"/>
            <a:ext cx="2895164" cy="160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0945" y="5303520"/>
            <a:ext cx="10576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결론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이름은 첫 번째 원소의 타입의 포인터로 해석됨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10440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324196"/>
            <a:ext cx="4522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= { 1,2,3};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253644" y="1471353"/>
            <a:ext cx="1512915" cy="673331"/>
            <a:chOff x="5253644" y="1471353"/>
            <a:chExt cx="1512915" cy="673331"/>
          </a:xfrm>
        </p:grpSpPr>
        <p:sp>
          <p:nvSpPr>
            <p:cNvPr id="5" name="직사각형 4"/>
            <p:cNvSpPr/>
            <p:nvPr/>
          </p:nvSpPr>
          <p:spPr>
            <a:xfrm>
              <a:off x="5253644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30487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07330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4173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61020" y="1471353"/>
            <a:ext cx="1512915" cy="673331"/>
            <a:chOff x="6761020" y="1471353"/>
            <a:chExt cx="1512915" cy="673331"/>
          </a:xfrm>
        </p:grpSpPr>
        <p:sp>
          <p:nvSpPr>
            <p:cNvPr id="14" name="직사각형 13"/>
            <p:cNvSpPr/>
            <p:nvPr/>
          </p:nvSpPr>
          <p:spPr>
            <a:xfrm>
              <a:off x="6761020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37863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14706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91549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68396" y="1471353"/>
            <a:ext cx="1512915" cy="673331"/>
            <a:chOff x="8268396" y="1471353"/>
            <a:chExt cx="1512915" cy="673331"/>
          </a:xfrm>
        </p:grpSpPr>
        <p:sp>
          <p:nvSpPr>
            <p:cNvPr id="19" name="직사각형 18"/>
            <p:cNvSpPr/>
            <p:nvPr/>
          </p:nvSpPr>
          <p:spPr>
            <a:xfrm>
              <a:off x="8268396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45239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22082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98925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58748" y="15461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402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738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41026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91593" y="3067396"/>
            <a:ext cx="967155" cy="415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8913" y="3483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85461" y="1471112"/>
            <a:ext cx="1517539" cy="673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7" idx="3"/>
            <a:endCxn id="29" idx="1"/>
          </p:cNvCxnSpPr>
          <p:nvPr/>
        </p:nvCxnSpPr>
        <p:spPr>
          <a:xfrm flipV="1">
            <a:off x="4358748" y="1807778"/>
            <a:ext cx="3926713" cy="146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3867" y="20693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0687" y="21256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406" y="21442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105" y="3940784"/>
            <a:ext cx="725390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p</a:t>
            </a:r>
            <a:r>
              <a:rPr lang="ko-KR" altLang="en-US" sz="2800" dirty="0" smtClean="0">
                <a:latin typeface="Consolas" panose="020B0609020204030204" pitchFamily="49" charset="0"/>
              </a:rPr>
              <a:t>가 임의의 포인터 변수일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p + N = p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 * N)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임의의 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4923" y="54816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*(p+0)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8774" y="52319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*(p+1)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0390" y="53641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*(p+2)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3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199505"/>
            <a:ext cx="6888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[2][3] = {{1,2,3},{4,5,6}};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(*p)[3]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21382" y="3731516"/>
            <a:ext cx="2665614" cy="1108365"/>
            <a:chOff x="7581208" y="307571"/>
            <a:chExt cx="2665614" cy="1108365"/>
          </a:xfrm>
        </p:grpSpPr>
        <p:sp>
          <p:nvSpPr>
            <p:cNvPr id="5" name="직사각형 4"/>
            <p:cNvSpPr/>
            <p:nvPr/>
          </p:nvSpPr>
          <p:spPr>
            <a:xfrm>
              <a:off x="758120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6512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4904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8120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6512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34904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8995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387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5779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557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949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2341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9585" y="5488741"/>
            <a:ext cx="124690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2121" y="5945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1717" y="1915633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25" idx="0"/>
            <a:endCxn id="28" idx="1"/>
          </p:cNvCxnSpPr>
          <p:nvPr/>
        </p:nvCxnSpPr>
        <p:spPr>
          <a:xfrm flipV="1">
            <a:off x="1463040" y="2194110"/>
            <a:ext cx="1878677" cy="3294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821381" y="4263531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25" idx="3"/>
            <a:endCxn id="34" idx="1"/>
          </p:cNvCxnSpPr>
          <p:nvPr/>
        </p:nvCxnSpPr>
        <p:spPr>
          <a:xfrm flipV="1">
            <a:off x="2086494" y="4542008"/>
            <a:ext cx="2734887" cy="117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1455" y="24725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5849" y="24894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0931" y="94860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[1][2]);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*(arr+1)[2]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9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10437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첨자 연산자 정리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=&gt;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N));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행 </a:t>
            </a:r>
            <a:r>
              <a:rPr lang="en-US" altLang="ko-KR" sz="2800" dirty="0" smtClean="0">
                <a:latin typeface="Consolas" panose="020B0609020204030204" pitchFamily="49" charset="0"/>
              </a:rPr>
              <a:t>N, </a:t>
            </a:r>
            <a:r>
              <a:rPr lang="ko-KR" altLang="en-US" sz="2800" dirty="0" smtClean="0">
                <a:latin typeface="Consolas" panose="020B0609020204030204" pitchFamily="49" charset="0"/>
              </a:rPr>
              <a:t>열 </a:t>
            </a:r>
            <a:r>
              <a:rPr lang="en-US" altLang="ko-KR" sz="2800" dirty="0" smtClean="0">
                <a:latin typeface="Consolas" panose="020B0609020204030204" pitchFamily="49" charset="0"/>
              </a:rPr>
              <a:t>M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[N][M] == *(*(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+ M)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1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24444"/>
            <a:ext cx="66912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다차원 배열의 동적 할당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스택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3);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*p1 = p; // char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19895" y="5960225"/>
            <a:ext cx="1330039" cy="415636"/>
            <a:chOff x="2344189" y="5744095"/>
            <a:chExt cx="1330039" cy="415636"/>
          </a:xfrm>
        </p:grpSpPr>
        <p:sp>
          <p:nvSpPr>
            <p:cNvPr id="9" name="직사각형 8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36079" y="5960225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16" name="직사각형 15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52263" y="5960225"/>
            <a:ext cx="1330039" cy="415636"/>
            <a:chOff x="2344189" y="5744095"/>
            <a:chExt cx="1330039" cy="415636"/>
          </a:xfrm>
        </p:grpSpPr>
        <p:sp>
          <p:nvSpPr>
            <p:cNvPr id="21" name="직사각형 20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5887" y="5902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90509" y="2040326"/>
            <a:ext cx="1330039" cy="415636"/>
            <a:chOff x="2344189" y="5744095"/>
            <a:chExt cx="1330039" cy="415636"/>
          </a:xfrm>
        </p:grpSpPr>
        <p:sp>
          <p:nvSpPr>
            <p:cNvPr id="27" name="직사각형 2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506693" y="2040326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32" name="직사각형 31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822877" y="2040326"/>
            <a:ext cx="1330039" cy="415636"/>
            <a:chOff x="2344189" y="5744095"/>
            <a:chExt cx="1330039" cy="415636"/>
          </a:xfrm>
        </p:grpSpPr>
        <p:sp>
          <p:nvSpPr>
            <p:cNvPr id="37" name="직사각형 3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822877" y="2040326"/>
            <a:ext cx="1316184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8901" y="59602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46332" y="5573682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7" idx="3"/>
            <a:endCxn id="42" idx="1"/>
          </p:cNvCxnSpPr>
          <p:nvPr/>
        </p:nvCxnSpPr>
        <p:spPr>
          <a:xfrm flipV="1">
            <a:off x="7213306" y="2248144"/>
            <a:ext cx="2609571" cy="353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0237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50029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13322" y="14557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86353" y="2021667"/>
            <a:ext cx="35329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7577" y="615375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25008" y="5767208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56" idx="3"/>
            <a:endCxn id="54" idx="1"/>
          </p:cNvCxnSpPr>
          <p:nvPr/>
        </p:nvCxnSpPr>
        <p:spPr>
          <a:xfrm flipH="1" flipV="1">
            <a:off x="7186353" y="2229485"/>
            <a:ext cx="1805629" cy="37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3" y="2065264"/>
            <a:ext cx="8210550" cy="4593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6484" y="5649712"/>
            <a:ext cx="1683327" cy="684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8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97674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행은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3</a:t>
            </a:r>
            <a:r>
              <a:rPr lang="ko-KR" altLang="en-US" sz="2800" dirty="0" smtClean="0">
                <a:latin typeface="Consolas" panose="020B0609020204030204" pitchFamily="49" charset="0"/>
              </a:rPr>
              <a:t>이고 열은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4</a:t>
            </a:r>
            <a:r>
              <a:rPr lang="ko-KR" altLang="en-US" sz="2800" dirty="0" smtClean="0">
                <a:latin typeface="Consolas" panose="020B0609020204030204" pitchFamily="49" charset="0"/>
              </a:rPr>
              <a:t>인 정수 타입의 </a:t>
            </a:r>
            <a:r>
              <a:rPr lang="en-US" altLang="ko-KR" sz="2800" dirty="0" smtClean="0">
                <a:latin typeface="Consolas" panose="020B0609020204030204" pitchFamily="49" charset="0"/>
              </a:rPr>
              <a:t>2</a:t>
            </a:r>
            <a:r>
              <a:rPr lang="ko-KR" altLang="en-US" sz="2800" dirty="0" smtClean="0">
                <a:latin typeface="Consolas" panose="020B0609020204030204" pitchFamily="49" charset="0"/>
              </a:rPr>
              <a:t>차원 배열을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힙에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생성해 보세요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(*p)[4]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 * 4);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3032" y="61647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90463" y="5778254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101" idx="1"/>
          </p:cNvCxnSpPr>
          <p:nvPr/>
        </p:nvCxnSpPr>
        <p:spPr>
          <a:xfrm flipV="1">
            <a:off x="2857437" y="3349555"/>
            <a:ext cx="1169216" cy="264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4032896" y="3133515"/>
            <a:ext cx="2553589" cy="419747"/>
            <a:chOff x="3115691" y="3166767"/>
            <a:chExt cx="3844095" cy="419747"/>
          </a:xfrm>
        </p:grpSpPr>
        <p:sp>
          <p:nvSpPr>
            <p:cNvPr id="5" name="직사각형 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626467" y="3133516"/>
            <a:ext cx="2553589" cy="419747"/>
            <a:chOff x="3115691" y="3166767"/>
            <a:chExt cx="3844095" cy="419747"/>
          </a:xfrm>
        </p:grpSpPr>
        <p:sp>
          <p:nvSpPr>
            <p:cNvPr id="115" name="직사각형 11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9220038" y="3133515"/>
            <a:ext cx="2553589" cy="419747"/>
            <a:chOff x="3115691" y="3166767"/>
            <a:chExt cx="3844095" cy="419747"/>
          </a:xfrm>
        </p:grpSpPr>
        <p:sp>
          <p:nvSpPr>
            <p:cNvPr id="132" name="직사각형 131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4026653" y="3141737"/>
            <a:ext cx="255292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5155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names[3][32];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342" y="477084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84033" y="4858789"/>
            <a:ext cx="4959006" cy="423949"/>
            <a:chOff x="4584033" y="4858789"/>
            <a:chExt cx="4959006" cy="423949"/>
          </a:xfrm>
        </p:grpSpPr>
        <p:sp>
          <p:nvSpPr>
            <p:cNvPr id="9" name="직사각형 8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84033" y="5268885"/>
            <a:ext cx="4959006" cy="423949"/>
            <a:chOff x="4584033" y="4858789"/>
            <a:chExt cx="4959006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4033" y="5678981"/>
            <a:ext cx="4959006" cy="423949"/>
            <a:chOff x="4584033" y="4858789"/>
            <a:chExt cx="4959006" cy="423949"/>
          </a:xfrm>
        </p:grpSpPr>
        <p:sp>
          <p:nvSpPr>
            <p:cNvPr id="50" name="직사각형 4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4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845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char(*names)[32]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(char) * 3 * 32);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7600" y="528623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1145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81612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2079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2546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013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23480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8394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4441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488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65348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25815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6282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46749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07216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67683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28150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8861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4908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0955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21145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1612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42079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02546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3013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348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8394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4441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0488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65348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25815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6282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6749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07216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67683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2815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58861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84908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10955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21145" y="2669543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61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4207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0254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6301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2348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8394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4441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0488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65348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025815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8628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4674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80721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06768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2815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8861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84908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955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2723" y="4916078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1145" y="1856049"/>
            <a:ext cx="4959006" cy="40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3"/>
            <a:endCxn id="69" idx="1"/>
          </p:cNvCxnSpPr>
          <p:nvPr/>
        </p:nvCxnSpPr>
        <p:spPr>
          <a:xfrm flipV="1">
            <a:off x="4832989" y="2057748"/>
            <a:ext cx="1588156" cy="304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1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360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*names[3];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3;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400" dirty="0" smtClean="0">
                <a:latin typeface="Consolas" panose="020B0609020204030204" pitchFamily="49" charset="0"/>
              </a:rPr>
              <a:t>: "),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 + 1));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389820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448726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51647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411017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626111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469923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537672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243516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302422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264713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479807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323619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391368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007" y="207818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**names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(char*) * 3);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1"/>
          </p:cNvCxnSpPr>
          <p:nvPr/>
        </p:nvCxnSpPr>
        <p:spPr>
          <a:xfrm flipV="1">
            <a:off x="2759754" y="4978184"/>
            <a:ext cx="649973" cy="864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01890" y="4781120"/>
            <a:ext cx="1240266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8722" y="50502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*</a:t>
            </a:r>
            <a:endParaRPr lang="ko-KR" altLang="en-US" sz="28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5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729668" y="1040228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60735" y="2141095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3697191" y="1252203"/>
            <a:ext cx="3032477" cy="39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3697191" y="2353070"/>
            <a:ext cx="3563544" cy="530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3694422" y="3913682"/>
            <a:ext cx="3861717" cy="211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2"/>
          </p:cNvCxnSpPr>
          <p:nvPr/>
        </p:nvCxnSpPr>
        <p:spPr>
          <a:xfrm flipV="1">
            <a:off x="2759754" y="1643661"/>
            <a:ext cx="571677" cy="4198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5400000">
            <a:off x="1655150" y="2689203"/>
            <a:ext cx="3729737" cy="382713"/>
            <a:chOff x="3401890" y="4781120"/>
            <a:chExt cx="3729737" cy="382713"/>
          </a:xfrm>
        </p:grpSpPr>
        <p:sp>
          <p:nvSpPr>
            <p:cNvPr id="2" name="직사각형 1"/>
            <p:cNvSpPr/>
            <p:nvPr/>
          </p:nvSpPr>
          <p:spPr>
            <a:xfrm>
              <a:off x="3409727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49993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891361" y="4798073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401890" y="4781120"/>
              <a:ext cx="1240266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52487" y="138205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21594" y="258414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12" y="388258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3456" y="5241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5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" y="241069"/>
            <a:ext cx="9870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createArray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row /* = 3 */,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col /* = 4 */) </a:t>
            </a:r>
            <a:r>
              <a:rPr lang="en-US" altLang="ko-KR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*) * row);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row;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p[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) * col);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p;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988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6355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8914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0793" y="4279800"/>
            <a:ext cx="980902" cy="465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9" idx="0"/>
            <a:endCxn id="13" idx="1"/>
          </p:cNvCxnSpPr>
          <p:nvPr/>
        </p:nvCxnSpPr>
        <p:spPr>
          <a:xfrm flipV="1">
            <a:off x="2759754" y="4512557"/>
            <a:ext cx="591039" cy="132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86071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61430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36789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12148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>
            <a:stCxn id="10" idx="0"/>
            <a:endCxn id="18" idx="1"/>
          </p:cNvCxnSpPr>
          <p:nvPr/>
        </p:nvCxnSpPr>
        <p:spPr>
          <a:xfrm flipV="1">
            <a:off x="3870338" y="2412818"/>
            <a:ext cx="2615733" cy="18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93395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8754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44113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19472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2530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17889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3248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68607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11" idx="0"/>
            <a:endCxn id="26" idx="1"/>
          </p:cNvCxnSpPr>
          <p:nvPr/>
        </p:nvCxnSpPr>
        <p:spPr>
          <a:xfrm flipV="1">
            <a:off x="4854008" y="3168187"/>
            <a:ext cx="2039387" cy="110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0"/>
            <a:endCxn id="30" idx="1"/>
          </p:cNvCxnSpPr>
          <p:nvPr/>
        </p:nvCxnSpPr>
        <p:spPr>
          <a:xfrm flipV="1">
            <a:off x="5829365" y="3923556"/>
            <a:ext cx="1413165" cy="346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22798" y="47952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6071" y="15429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2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436165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3174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sz="2800" dirty="0" smtClean="0">
                <a:latin typeface="Consolas" panose="020B0609020204030204" pitchFamily="49" charset="0"/>
              </a:rPr>
              <a:t>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0" y="544645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/P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4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340822" y="368215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 complier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3025" y="3887586"/>
            <a:ext cx="16433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_main: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mov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eax</a:t>
            </a:r>
            <a:r>
              <a:rPr lang="en-US" altLang="ko-KR" sz="1600" dirty="0" smtClean="0">
                <a:latin typeface="Consolas" panose="020B0609020204030204" pitchFamily="49" charset="0"/>
              </a:rPr>
              <a:t>, 10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....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757" y="4975103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어셈블리 코드</a:t>
            </a:r>
            <a:r>
              <a:rPr lang="en-US" altLang="ko-KR" dirty="0" smtClean="0">
                <a:latin typeface="Consolas" panose="020B0609020204030204" pitchFamily="49" charset="0"/>
              </a:rPr>
              <a:t>(a.asm)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684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4300"/>
            <a:ext cx="11887200" cy="6438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73684" y="4513811"/>
            <a:ext cx="885305" cy="465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9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5146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어셈블리어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8940" y="498163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/FAs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7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315884"/>
            <a:ext cx="70968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핵심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 1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바이트 단위로 복사를 수행합니다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swap(void *a, void *b,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 = (char*)a;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 = (char*)b;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size;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++,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char t =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 =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 = 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a = 10, b = 1000;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1636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0043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0136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40229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0632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9039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9132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79225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6228" y="3516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7287" y="3516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b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956" y="546146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4854" y="54614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t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36868" y="5723070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3269" y="582306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12426" y="3416531"/>
            <a:ext cx="415637" cy="72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/>
          <p:cNvCxnSpPr>
            <a:stCxn id="40" idx="0"/>
            <a:endCxn id="42" idx="2"/>
          </p:cNvCxnSpPr>
          <p:nvPr/>
        </p:nvCxnSpPr>
        <p:spPr>
          <a:xfrm flipV="1">
            <a:off x="2144687" y="4139738"/>
            <a:ext cx="1175558" cy="158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567945" y="572942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4346" y="582941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pB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48367" y="3416530"/>
            <a:ext cx="415637" cy="72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>
            <a:stCxn id="48" idx="0"/>
            <a:endCxn id="50" idx="2"/>
          </p:cNvCxnSpPr>
          <p:nvPr/>
        </p:nvCxnSpPr>
        <p:spPr>
          <a:xfrm flipH="1" flipV="1">
            <a:off x="7756186" y="4139737"/>
            <a:ext cx="19578" cy="158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1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3707476"/>
            <a:ext cx="42370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#include "</a:t>
            </a:r>
            <a:r>
              <a:rPr lang="en-US" altLang="ko-KR" dirty="0" err="1" smtClean="0">
                <a:latin typeface="Consolas" panose="020B0609020204030204" pitchFamily="49" charset="0"/>
              </a:rPr>
              <a:t>Point.h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(Point p)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("(%</a:t>
            </a:r>
            <a:r>
              <a:rPr lang="en-US" altLang="ko-KR" dirty="0" err="1" smtClean="0">
                <a:latin typeface="Consolas" panose="020B0609020204030204" pitchFamily="49" charset="0"/>
              </a:rPr>
              <a:t>d,%d</a:t>
            </a:r>
            <a:r>
              <a:rPr lang="en-US" altLang="ko-KR" dirty="0" smtClean="0">
                <a:latin typeface="Consolas" panose="020B0609020204030204" pitchFamily="49" charset="0"/>
              </a:rPr>
              <a:t>)\n",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p.x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p.y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615" y="607660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Point.c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79" y="3707476"/>
            <a:ext cx="42893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#include "</a:t>
            </a:r>
            <a:r>
              <a:rPr lang="en-US" altLang="ko-KR" dirty="0" err="1" smtClean="0">
                <a:latin typeface="Consolas" panose="020B0609020204030204" pitchFamily="49" charset="0"/>
              </a:rPr>
              <a:t>Point.h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"</a:t>
            </a:r>
            <a:r>
              <a:rPr lang="en-US" altLang="ko-KR" dirty="0" err="1">
                <a:latin typeface="Consolas" panose="020B0609020204030204" pitchFamily="49" charset="0"/>
              </a:rPr>
              <a:t>Point.h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p = { 0, 0 };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036" y="62694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8668" y="274319"/>
            <a:ext cx="335059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</a:rPr>
              <a:t>ifndef</a:t>
            </a:r>
            <a:r>
              <a:rPr lang="en-US" altLang="ko-KR" dirty="0" smtClean="0">
                <a:latin typeface="Consolas" panose="020B0609020204030204" pitchFamily="49" charset="0"/>
              </a:rPr>
              <a:t> _POINT_H_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#define </a:t>
            </a:r>
            <a:r>
              <a:rPr lang="en-US" altLang="ko-KR" dirty="0">
                <a:latin typeface="Consolas" panose="020B0609020204030204" pitchFamily="49" charset="0"/>
              </a:rPr>
              <a:t>_POINT_H_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x, y;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Point;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(Point p);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</a:rPr>
              <a:t>endif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5202" y="20286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Point.h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91" y="3940233"/>
            <a:ext cx="6186309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Stack*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Stack* p = </a:t>
            </a:r>
            <a:r>
              <a:rPr lang="en-US" altLang="ko-KR" sz="2000" dirty="0" err="1">
                <a:latin typeface="Consolas" panose="020B0609020204030204" pitchFamily="49" charset="0"/>
              </a:rPr>
              <a:t>calloc</a:t>
            </a:r>
            <a:r>
              <a:rPr lang="en-US" altLang="ko-KR" sz="2000" dirty="0">
                <a:latin typeface="Consolas" panose="020B0609020204030204" pitchFamily="49" charset="0"/>
              </a:rPr>
              <a:t>(1,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(Stack));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 * size);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p-&gt;size =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return 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7" y="649477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2940" y="3940233"/>
            <a:ext cx="47756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Stack* s =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8887" y="587372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r>
              <a:rPr lang="en-US" altLang="ko-KR" sz="2000" dirty="0" smtClean="0">
                <a:latin typeface="Consolas" panose="020B0609020204030204" pitchFamily="49" charset="0"/>
              </a:rPr>
              <a:t>(2.c)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7" y="-9614"/>
            <a:ext cx="49295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Stack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;	//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top;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Stack </a:t>
            </a:r>
            <a:r>
              <a:rPr lang="en-US" altLang="ko-KR" sz="2000" dirty="0" err="1">
                <a:latin typeface="Consolas" panose="020B0609020204030204" pitchFamily="49" charset="0"/>
              </a:rPr>
              <a:t>Stack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4" idx="0"/>
            <a:endCxn id="8" idx="2"/>
          </p:cNvCxnSpPr>
          <p:nvPr/>
        </p:nvCxnSpPr>
        <p:spPr>
          <a:xfrm flipV="1">
            <a:off x="3608546" y="2237155"/>
            <a:ext cx="1765689" cy="170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8" idx="2"/>
          </p:cNvCxnSpPr>
          <p:nvPr/>
        </p:nvCxnSpPr>
        <p:spPr>
          <a:xfrm flipH="1" flipV="1">
            <a:off x="5374235" y="2237155"/>
            <a:ext cx="3896538" cy="170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0358" y="234913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1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5" y="1944288"/>
            <a:ext cx="7314823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스택 구조체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 </a:t>
            </a:r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;	//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top;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>
                <a:latin typeface="Consolas" panose="020B0609020204030204" pitchFamily="49" charset="0"/>
              </a:rPr>
              <a:t>p = </a:t>
            </a:r>
            <a:r>
              <a:rPr lang="en-US" altLang="ko-KR" sz="2000" dirty="0" err="1">
                <a:latin typeface="Consolas" panose="020B0609020204030204" pitchFamily="49" charset="0"/>
              </a:rPr>
              <a:t>calloc</a:t>
            </a:r>
            <a:r>
              <a:rPr lang="en-US" altLang="ko-KR" sz="2000" dirty="0">
                <a:latin typeface="Consolas" panose="020B0609020204030204" pitchFamily="49" charset="0"/>
              </a:rPr>
              <a:t>(1,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</a:t>
            </a:r>
            <a:r>
              <a:rPr lang="en-US" altLang="ko-KR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 * size);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p-&gt;size =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return 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7" y="64698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3064" y="1944288"/>
            <a:ext cx="46346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</a:rPr>
              <a:t>Stack s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9011" y="387778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r>
              <a:rPr lang="en-US" altLang="ko-KR" sz="2000" dirty="0" smtClean="0">
                <a:latin typeface="Consolas" panose="020B0609020204030204" pitchFamily="49" charset="0"/>
              </a:rPr>
              <a:t>(2.c)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7" y="-9614"/>
            <a:ext cx="640431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__Stack;	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스택 구조체를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__Stack* Stack;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포인터 선언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4" idx="0"/>
            <a:endCxn id="8" idx="2"/>
          </p:cNvCxnSpPr>
          <p:nvPr/>
        </p:nvCxnSpPr>
        <p:spPr>
          <a:xfrm flipV="1">
            <a:off x="4122927" y="1006049"/>
            <a:ext cx="1988689" cy="9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8" idx="2"/>
          </p:cNvCxnSpPr>
          <p:nvPr/>
        </p:nvCxnSpPr>
        <p:spPr>
          <a:xfrm flipH="1" flipV="1">
            <a:off x="6111616" y="1006049"/>
            <a:ext cx="3038749" cy="9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9457" y="12767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22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981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square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함수를 외부로 노출시키지 않으려면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static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키워드를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757" y="3108961"/>
            <a:ext cx="582723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 return x*x;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8869" y="566350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1746" y="3108961"/>
            <a:ext cx="512191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 = square(2);  // LINK ERROR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(2));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2920" y="535573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6199" y="1105593"/>
            <a:ext cx="540404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external</a:t>
            </a:r>
            <a:r>
              <a:rPr lang="en-US" altLang="ko-KR" sz="2000" dirty="0" smtClean="0">
                <a:latin typeface="Consolas" panose="020B0609020204030204" pitchFamily="49" charset="0"/>
              </a:rPr>
              <a:t> 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6841" y="218026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38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원과 관련된 라이브러리를 구현한다고 가정합니다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&gt;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8397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 return x*x;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2243" y="653634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512191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 = square(2);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(2));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6294" y="62285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765" y="748146"/>
            <a:ext cx="413446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07" y="18228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35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382" y="266007"/>
            <a:ext cx="111620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서로 다른 모듈에서 심볼을 연결하는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내부 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(internal 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해당 심볼에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static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파일 내에서 객체나 함수의 대한 연결은 선언된 파일 내부로 국한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외부 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(external 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원칙적으로는 해당 심볼에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externa</a:t>
            </a:r>
            <a:r>
              <a:rPr lang="ko-KR" altLang="en-US" sz="2000" dirty="0" smtClean="0">
                <a:latin typeface="Consolas" panose="020B0609020204030204" pitchFamily="49" charset="0"/>
              </a:rPr>
              <a:t>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사용해야 하나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stati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사용하지 않으면 기본적으로 외부 연결성으로 선언됨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파일의 범위를 넘어서까지 사용되지 않을 객체나 함수에 대해서는 반드시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키워드로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선언해야 합니다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8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616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헤더 파일에는 전역 변수를 정의하시면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595547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double PI = 3.14;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전역 변수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r * r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PI;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3147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PI);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765" y="748146"/>
            <a:ext cx="53912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external double PI;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전역 변수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07" y="18228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1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헤더 파일에는 함수를 정의하면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square(r)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3.14;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286488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return x * x;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0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81" y="1148888"/>
            <a:ext cx="6870903" cy="53425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95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헤더 파일에는 함수를 정의하면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return x * x;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square(r)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3.14;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305" y="35816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7112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extern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8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777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인라인 함수는 반드시 헤더 파일에 정의되어야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r * r * 3.14;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55765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("%f\n", 4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85233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x * x;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47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789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매크로 함수는 반드시 헤더 파일에 정의되어 있어야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return SQR(r)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((r)*(r)) * 3.14;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SQR(2));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("%f\n", </a:t>
            </a:r>
            <a:r>
              <a:rPr lang="en-US" altLang="ko-KR" sz="2000" dirty="0" smtClean="0">
                <a:latin typeface="Consolas" panose="020B0609020204030204" pitchFamily="49" charset="0"/>
              </a:rPr>
              <a:t>4);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1029" y="5920789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5702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#define SQR(x) ((x)*(x))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5209" y="146469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0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24444"/>
            <a:ext cx="7237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헤더 파일 설계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주의할 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인클루드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가드를 설정해야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객체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함수는 정의를 하시면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인라인 함수나 매크로는 헤더 파일에 정의해야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타입에 대한 정보는 헤더 파일에 정의할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3"/>
            <a:ext cx="1048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(void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void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src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size); in cl.exe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void* </a:t>
            </a:r>
            <a:r>
              <a:rPr lang="en-US" altLang="ko-KR" sz="2000" dirty="0" err="1">
                <a:latin typeface="Consolas" panose="020B0609020204030204" pitchFamily="49" charset="0"/>
              </a:rPr>
              <a:t>memcpy</a:t>
            </a:r>
            <a:r>
              <a:rPr lang="en-US" altLang="ko-KR" sz="2000" dirty="0">
                <a:latin typeface="Consolas" panose="020B0609020204030204" pitchFamily="49" charset="0"/>
              </a:rPr>
              <a:t>( void *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restrict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const</a:t>
            </a:r>
            <a:r>
              <a:rPr lang="en-US" altLang="ko-KR" sz="2000" dirty="0">
                <a:latin typeface="Consolas" panose="020B0609020204030204" pitchFamily="49" charset="0"/>
              </a:rPr>
              <a:t> void *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restrict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src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size_t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size);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301" y="3192089"/>
            <a:ext cx="672827" cy="5735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3750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198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0647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9096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7545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5993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34442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82891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31340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95301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3750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2198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0647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89096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7545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5993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4442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82891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31340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5301" y="3765667"/>
            <a:ext cx="0" cy="53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9474" y="431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551502" y="2543695"/>
            <a:ext cx="0" cy="64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2304" y="210672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src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04167" y="2550910"/>
            <a:ext cx="0" cy="64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551502" y="2718267"/>
            <a:ext cx="58526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4609" y="22813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cnt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79474" y="5126213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[0], &amp;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[1],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)*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cnt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 + 1,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)*</a:t>
            </a:r>
            <a:r>
              <a:rPr lang="en-US" altLang="ko-KR" sz="2000" dirty="0" err="1">
                <a:latin typeface="Consolas" panose="020B0609020204030204" pitchFamily="49" charset="0"/>
              </a:rPr>
              <a:t>cnt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1972" y="327356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98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249382"/>
            <a:ext cx="99052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latin typeface="Consolas" panose="020B0609020204030204" pitchFamily="49" charset="0"/>
              </a:rPr>
              <a:t>Expression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프로그램 내에서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값을 만들어내는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피 </a:t>
            </a:r>
            <a:r>
              <a:rPr lang="ko-KR" altLang="en-US" sz="2000" dirty="0">
                <a:latin typeface="Consolas" panose="020B0609020204030204" pitchFamily="49" charset="0"/>
              </a:rPr>
              <a:t>연산자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상수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함수호출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등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와 연산자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기호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예약어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등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가 결합되어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그 </a:t>
            </a:r>
            <a:r>
              <a:rPr lang="ko-KR" altLang="en-US" sz="2000" dirty="0">
                <a:latin typeface="Consolas" panose="020B0609020204030204" pitchFamily="49" charset="0"/>
              </a:rPr>
              <a:t>계산 결과를 명시적으로 반환하는 </a:t>
            </a:r>
            <a:r>
              <a:rPr lang="ko-KR" altLang="en-US" sz="2000" dirty="0" smtClean="0">
                <a:latin typeface="Consolas" panose="020B0609020204030204" pitchFamily="49" charset="0"/>
              </a:rPr>
              <a:t>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수학의 </a:t>
            </a:r>
            <a:r>
              <a:rPr lang="ko-KR" altLang="en-US" sz="2000" dirty="0" err="1">
                <a:latin typeface="Consolas" panose="020B0609020204030204" pitchFamily="49" charset="0"/>
              </a:rPr>
              <a:t>수식과도</a:t>
            </a:r>
            <a:r>
              <a:rPr lang="ko-KR" altLang="en-US" sz="2000" dirty="0">
                <a:latin typeface="Consolas" panose="020B0609020204030204" pitchFamily="49" charset="0"/>
              </a:rPr>
              <a:t> 비슷함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 </a:t>
            </a:r>
            <a:r>
              <a:rPr lang="ko-KR" altLang="en-US" sz="2000" dirty="0">
                <a:latin typeface="Consolas" panose="020B0609020204030204" pitchFamily="49" charset="0"/>
              </a:rPr>
              <a:t>자체가 하나의 문장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명령문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으로도 사용될 수 있음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47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40822"/>
            <a:ext cx="61221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제목</a:t>
            </a:r>
            <a:r>
              <a:rPr lang="en-US" altLang="ko-KR" sz="2000" dirty="0" smtClean="0">
                <a:latin typeface="Consolas" panose="020B0609020204030204" pitchFamily="49" charset="0"/>
              </a:rPr>
              <a:t>: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렉토피아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 내용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렉토파이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기술문서제목</a:t>
            </a:r>
            <a:r>
              <a:rPr lang="en-US" altLang="ko-KR" sz="2000" dirty="0" smtClean="0">
                <a:latin typeface="Consolas" panose="020B0609020204030204" pitchFamily="49" charset="0"/>
              </a:rPr>
              <a:t>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숙제명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주제명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기술 주제 발표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희망자를 받습니다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ㅠㅠ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2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5211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컴퓨터</a:t>
            </a:r>
            <a:r>
              <a:rPr lang="en-US" altLang="ko-KR" sz="2000" dirty="0" smtClean="0">
                <a:latin typeface="Consolas" panose="020B0609020204030204" pitchFamily="49" charset="0"/>
              </a:rPr>
              <a:t>(CPU)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정수를 처리하는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3. 2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4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40872" y="2222556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93475" y="2222556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255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10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696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 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 비트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(0: </a:t>
            </a:r>
            <a:r>
              <a:rPr lang="ko-KR" altLang="en-US" sz="2000" dirty="0" smtClean="0">
                <a:latin typeface="Consolas" panose="020B0609020204030204" pitchFamily="49" charset="0"/>
              </a:rPr>
              <a:t>양수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1: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3039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157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010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863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37163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5694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4225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275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3475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6200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30537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9068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7599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613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466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319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142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3811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3250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814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0872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3475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63039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15642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382424"/>
            <a:ext cx="6571644" cy="5109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0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부호화 절대값의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75563" y="142243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-8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567" y="5411586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</a:t>
            </a:r>
          </a:p>
        </p:txBody>
      </p:sp>
    </p:spTree>
    <p:extLst>
      <p:ext uri="{BB962C8B-B14F-4D97-AF65-F5344CB8AC3E}">
        <p14:creationId xmlns:p14="http://schemas.microsoft.com/office/powerpoint/2010/main" val="1895258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6096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부호화 절대값의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21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3039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157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010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863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37163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5694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4225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275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3475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6200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30537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9068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7599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613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466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319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142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3811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3250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814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0872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3475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63039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15642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4207" y="3396576"/>
            <a:ext cx="3634048" cy="2422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7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324196"/>
            <a:ext cx="8404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x = 1 -&gt; x = 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 </a:t>
            </a:r>
            <a:r>
              <a:rPr lang="en-US" altLang="ko-KR" sz="2000" dirty="0">
                <a:latin typeface="Consolas" panose="020B0609020204030204" pitchFamily="49" charset="0"/>
              </a:rPr>
              <a:t>+ x = 1 -&gt; </a:t>
            </a:r>
            <a:r>
              <a:rPr lang="en-US" altLang="ko-KR" sz="2000" dirty="0" smtClean="0">
                <a:latin typeface="Consolas" panose="020B0609020204030204" pitchFamily="49" charset="0"/>
              </a:rPr>
              <a:t>x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진수에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변경하는 방법은 각 비트를 반전시킨다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03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5070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17520" y="3940233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360" y="322343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필요없게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81849" y="424780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03323" y="4964413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845721" y="5703836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00748" y="474148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01439" y="5960432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69970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38501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07032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75563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44094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12625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81156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7011" y="60554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609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39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10064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520" y="319569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 안됨</a:t>
            </a:r>
          </a:p>
        </p:txBody>
      </p:sp>
    </p:spTree>
    <p:extLst>
      <p:ext uri="{BB962C8B-B14F-4D97-AF65-F5344CB8AC3E}">
        <p14:creationId xmlns:p14="http://schemas.microsoft.com/office/powerpoint/2010/main" val="125354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10064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520" y="319569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5301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2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진수를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변경한 다음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더함</a:t>
            </a:r>
          </a:p>
        </p:txBody>
      </p:sp>
    </p:spTree>
    <p:extLst>
      <p:ext uri="{BB962C8B-B14F-4D97-AF65-F5344CB8AC3E}">
        <p14:creationId xmlns:p14="http://schemas.microsoft.com/office/powerpoint/2010/main" val="3718297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5070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17520" y="3940233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360" y="322343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필요없게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05399" y="424780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91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71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53294" y="4327324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1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547898"/>
            <a:ext cx="6230538" cy="484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1416" y="5910349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97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86544" y="2307331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468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324196"/>
            <a:ext cx="999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사람</a:t>
            </a:r>
            <a:r>
              <a:rPr lang="en-US" altLang="ko-KR" sz="2000" dirty="0" smtClean="0">
                <a:latin typeface="Consolas" panose="020B0609020204030204" pitchFamily="49" charset="0"/>
              </a:rPr>
              <a:t>: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변경한 다음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더함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CPU: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오른쪽에서 왼쪽으로 이동하면서 최초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만나면 그 다음 비트를 반전시킴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895" y="1363287"/>
            <a:ext cx="1006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-3 = 00000011 = 11111100 + 1 = 11111101</a:t>
            </a:r>
          </a:p>
          <a:p>
            <a:endParaRPr lang="en-US" altLang="ko-KR" sz="3600" dirty="0">
              <a:latin typeface="Consolas" panose="020B0609020204030204" pitchFamily="49" charset="0"/>
            </a:endParaRPr>
          </a:p>
          <a:p>
            <a:r>
              <a:rPr lang="en-US" altLang="ko-KR" sz="3600" dirty="0" smtClean="0">
                <a:latin typeface="Consolas" panose="020B0609020204030204" pitchFamily="49" charset="0"/>
              </a:rPr>
              <a:t>-3 = 11111101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1662542" y="3117613"/>
            <a:ext cx="515389" cy="5320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07571"/>
            <a:ext cx="47884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char 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 = 250;	// -128 ~ 127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("%d\n", 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967" y="278476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250 = </a:t>
            </a:r>
            <a:r>
              <a:rPr lang="en-US" altLang="ko-KR" sz="2000" dirty="0" smtClean="0">
                <a:latin typeface="Consolas" panose="020B0609020204030204" pitchFamily="49" charset="0"/>
              </a:rPr>
              <a:t>11111010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= 00000110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131" y="2784764"/>
            <a:ext cx="399011" cy="814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3287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58443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3599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28755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3911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067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84223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70175" y="302583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8131" y="3915295"/>
            <a:ext cx="399011" cy="814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3287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8443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3599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28755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13911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9067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84223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9353" y="399945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-6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40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9382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고정소수점</a:t>
            </a:r>
            <a:r>
              <a:rPr lang="ko-KR" altLang="en-US" sz="2000" dirty="0" smtClean="0">
                <a:latin typeface="Consolas" panose="020B0609020204030204" pitchFamily="49" charset="0"/>
              </a:rPr>
              <a:t>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10.25 -&gt; 1010.01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193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10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028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0945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0862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40780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90697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40614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0532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0449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90367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40284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0201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0119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90036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9953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34999" y="163448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Consolas" panose="020B0609020204030204" pitchFamily="49" charset="0"/>
              </a:rPr>
              <a:t>.</a:t>
            </a:r>
            <a:endParaRPr lang="ko-KR" altLang="en-US" sz="36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4917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4834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84752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34669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84586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34504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84421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34338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84256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34173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84091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34008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283925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633843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983760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333677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767" y="2585258"/>
            <a:ext cx="2852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실수를 사용하는 목적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매우 큰 수</a:t>
            </a:r>
            <a:r>
              <a:rPr lang="en-US" altLang="ko-KR" sz="2000" dirty="0" smtClean="0">
                <a:latin typeface="Consolas" panose="020B0609020204030204" pitchFamily="49" charset="0"/>
              </a:rPr>
              <a:t>: 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매우 정밀한 수</a:t>
            </a:r>
            <a:r>
              <a:rPr lang="en-US" altLang="ko-KR" sz="2000" dirty="0" smtClean="0">
                <a:latin typeface="Consolas" panose="020B0609020204030204" pitchFamily="49" charset="0"/>
              </a:rPr>
              <a:t>: X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4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9382"/>
            <a:ext cx="4839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부동소수점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10.25 -&gt; 1010.01 -&gt; 1.01001 x 2^3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196" y="1571106"/>
            <a:ext cx="357134" cy="573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4113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4031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3948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23865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3783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3700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3617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3535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82546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32463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238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3229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8221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213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6151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3606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85986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35903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8582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3573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565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3557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8549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35407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8532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43524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785159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135077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84994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834911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412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2432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81238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92045" y="1571106"/>
            <a:ext cx="357134" cy="573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29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731520"/>
            <a:ext cx="469872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</a:t>
            </a:r>
            <a:r>
              <a:rPr lang="en-US" altLang="ko-KR" sz="2000" dirty="0" smtClean="0">
                <a:latin typeface="Consolas" panose="020B0609020204030204" pitchFamily="49" charset="0"/>
              </a:rPr>
              <a:t>include &lt;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stdlib.h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;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배열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create()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(10,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));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destroy()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free(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781" y="731520"/>
            <a:ext cx="596830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</a:t>
            </a:r>
            <a:r>
              <a:rPr lang="en-US" altLang="ko-KR" sz="2000" dirty="0" smtClean="0">
                <a:latin typeface="Consolas" panose="020B0609020204030204" pitchFamily="49" charset="0"/>
              </a:rPr>
              <a:t>include &lt;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[];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배열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2000" dirty="0" smtClean="0">
                <a:latin typeface="Consolas" panose="020B0609020204030204" pitchFamily="49" charset="0"/>
              </a:rPr>
            </a:br>
            <a:r>
              <a:rPr lang="en-US" altLang="ko-KR" sz="2000" dirty="0" smtClean="0">
                <a:latin typeface="Consolas" panose="020B0609020204030204" pitchFamily="49" charset="0"/>
              </a:rPr>
              <a:t>  create();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-----------------------------------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10;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]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+ 1;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for 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10;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[%d] = %d\n",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//------------------------------------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destroy();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2052" y="3314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libarr.c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1634" y="3314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3" y="282633"/>
            <a:ext cx="5827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s1[] = "hello";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*s2 = 0x12FF60; // "hello";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("%s\n", s1); // 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("%s\n", </a:t>
            </a:r>
            <a:r>
              <a:rPr lang="en-US" altLang="ko-KR" sz="2000" dirty="0" smtClean="0">
                <a:latin typeface="Consolas" panose="020B0609020204030204" pitchFamily="49" charset="0"/>
              </a:rPr>
              <a:t>s2); // hello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s1[0] = ' '; // OK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s2[0] = ' '; // OK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5101782" y="889220"/>
            <a:ext cx="374072" cy="3491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5913" y="282633"/>
            <a:ext cx="2901141" cy="6450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4451" y="8257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0x00000000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34451" y="632969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</a:t>
            </a:r>
            <a:r>
              <a:rPr lang="en-US" altLang="ko-KR" sz="2000" dirty="0" smtClean="0">
                <a:latin typeface="Consolas" panose="020B0609020204030204" pitchFamily="49" charset="0"/>
              </a:rPr>
              <a:t>FFFFFFFF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5912" y="689165"/>
            <a:ext cx="2901141" cy="18338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8515" y="689165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rodata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smtClean="0">
                <a:latin typeface="Consolas" panose="020B0609020204030204" pitchFamily="49" charset="0"/>
              </a:rPr>
              <a:t>read only data)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6002" y="1197164"/>
            <a:ext cx="10310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 b="1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7053" y="9994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0x12FF60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5911" y="3039774"/>
            <a:ext cx="2901141" cy="18338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8515" y="30527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.stack(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479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1964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32449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2935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93420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73905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7288" y="372905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8146" y="4251078"/>
            <a:ext cx="2898906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8203" y="43045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7" name="꺾인 연결선 26"/>
          <p:cNvCxnSpPr>
            <a:stCxn id="24" idx="3"/>
            <a:endCxn id="11" idx="3"/>
          </p:cNvCxnSpPr>
          <p:nvPr/>
        </p:nvCxnSpPr>
        <p:spPr>
          <a:xfrm flipV="1">
            <a:off x="9577052" y="1397219"/>
            <a:ext cx="1" cy="310739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0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34291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(...);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*q = p; //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얕은복사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SAFE_FREE(p);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SAFE_FREE(q); // ERROR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6735" y="92161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0x12FF60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7206" y="5481957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5079" y="58227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q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H="1" flipV="1">
            <a:off x="4547062" y="1487978"/>
            <a:ext cx="2270882" cy="3993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5079" y="207249"/>
            <a:ext cx="5352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SAFE_FREE: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앨리어싱된</a:t>
            </a:r>
            <a:r>
              <a:rPr lang="ko-KR" altLang="en-US" sz="2000" dirty="0" smtClean="0">
                <a:latin typeface="Consolas" panose="020B0609020204030204" pitchFamily="49" charset="0"/>
              </a:rPr>
              <a:t> 포인터에 대해서는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동작하지 않습니다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56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000" dirty="0">
                <a:latin typeface="Consolas" panose="020B0609020204030204" pitchFamily="49" charset="0"/>
              </a:rPr>
              <a:t>name[32];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604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9145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7685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6226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4766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307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1847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388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8928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7469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6009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4550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090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1631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0171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2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97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*name;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692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77645" y="1305099"/>
            <a:ext cx="1731824" cy="374072"/>
            <a:chOff x="5406045" y="1679171"/>
            <a:chExt cx="1731824" cy="374072"/>
          </a:xfrm>
        </p:grpSpPr>
        <p:sp>
          <p:nvSpPr>
            <p:cNvPr id="14" name="직사각형 13"/>
            <p:cNvSpPr/>
            <p:nvPr/>
          </p:nvSpPr>
          <p:spPr>
            <a:xfrm>
              <a:off x="540604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9145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7685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6226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4766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307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직선 화살표 연결선 10"/>
          <p:cNvCxnSpPr>
            <a:stCxn id="9" idx="0"/>
            <a:endCxn id="2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15692" y="2054629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34" idx="3"/>
            <a:endCxn id="14" idx="1"/>
          </p:cNvCxnSpPr>
          <p:nvPr/>
        </p:nvCxnSpPr>
        <p:spPr>
          <a:xfrm flipV="1">
            <a:off x="5412972" y="1492135"/>
            <a:ext cx="1364673" cy="749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1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17" y="1065760"/>
            <a:ext cx="6937405" cy="5394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4463" y="5951913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42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name[1];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62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name[0];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607" y="20421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r>
              <a:rPr lang="en-US" altLang="ko-KR" sz="2000" dirty="0">
                <a:latin typeface="Consolas" panose="020B0609020204030204" pitchFamily="49" charset="0"/>
              </a:rPr>
              <a:t>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8814" y="245335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char* name = (&amp;age) + 1;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419899" y="2075411"/>
            <a:ext cx="0" cy="37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96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name[];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r>
              <a:rPr lang="en-US" altLang="ko-KR" sz="2000" dirty="0">
                <a:latin typeface="Consolas" panose="020B0609020204030204" pitchFamily="49" charset="0"/>
              </a:rPr>
              <a:t>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774" y="24422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419899" y="2075411"/>
            <a:ext cx="0" cy="37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88" y="1032510"/>
            <a:ext cx="7001567" cy="5444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3394" y="5960226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8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3452</Words>
  <Application>Microsoft Office PowerPoint</Application>
  <PresentationFormat>와이드스크린</PresentationFormat>
  <Paragraphs>1254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115</cp:revision>
  <dcterms:created xsi:type="dcterms:W3CDTF">2020-05-18T04:19:03Z</dcterms:created>
  <dcterms:modified xsi:type="dcterms:W3CDTF">2020-05-25T06:33:20Z</dcterms:modified>
</cp:coreProperties>
</file>