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0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4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F207-EBD3-407D-8D82-B1D660D74DA1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39FB4-071A-436E-A9A5-FF90A9CE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Chernoff</a:t>
            </a:r>
            <a:r>
              <a:rPr lang="en-US"/>
              <a:t> bound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Lee-Ad Gottlieb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1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Chernoff</a:t>
            </a:r>
            <a:r>
              <a:rPr lang="en-US" dirty="0"/>
              <a:t>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  <a:r>
                  <a:rPr lang="en-US" dirty="0"/>
                  <a:t> be a Bernoulli {0,1} distribution with parameter p: </a:t>
                </a:r>
              </a:p>
              <a:p>
                <a:pPr lvl="1"/>
                <a:r>
                  <a:rPr lang="en-US" dirty="0" err="1"/>
                  <a:t>Pr</a:t>
                </a:r>
                <a:r>
                  <a:rPr lang="en-US" dirty="0"/>
                  <a:t>[x = 1] = p		</a:t>
                </a:r>
                <a:r>
                  <a:rPr lang="en-US" dirty="0" err="1"/>
                  <a:t>Pr</a:t>
                </a:r>
                <a:r>
                  <a:rPr lang="en-US" dirty="0"/>
                  <a:t>[x=0] = 1-p</a:t>
                </a:r>
              </a:p>
              <a:p>
                <a:r>
                  <a:rPr lang="en-US" dirty="0"/>
                  <a:t>Draw n random independently distributed trials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~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be their empirical mean.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baseline="60000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/3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b="-363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9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1. Markov: 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𝑐𝐸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]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2. Taylor expansion at 0: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′(0)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1!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′′(0)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′′′(0)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=0+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−…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&gt;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For x&lt;1: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b="0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58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For any t&gt;0,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 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𝑡𝑋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𝑡𝑋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let’s focus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696200" y="2667000"/>
            <a:ext cx="114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Markov</a:t>
            </a:r>
            <a:endParaRPr lang="en-US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4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endParaRPr lang="en-US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sup>
                    </m:sSup>
                  </m:oMath>
                </a14:m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993573" y="4246851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1+x ≤ e</a:t>
            </a:r>
            <a:r>
              <a:rPr lang="en-US" baseline="30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93573" y="2450018"/>
            <a:ext cx="167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independence</a:t>
            </a:r>
            <a:endParaRPr lang="en-US" baseline="30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62400" y="2971799"/>
            <a:ext cx="2667000" cy="9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definition of expectation,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dirty="0">
                <a:solidFill>
                  <a:schemeClr val="bg1"/>
                </a:solidFill>
                <a:latin typeface="Cambria Math"/>
              </a:rPr>
              <a:t>p = </a:t>
            </a:r>
            <a:r>
              <a:rPr lang="en-US" dirty="0" err="1">
                <a:solidFill>
                  <a:schemeClr val="bg1"/>
                </a:solidFill>
                <a:latin typeface="Cambria Math"/>
              </a:rPr>
              <a:t>Pr</a:t>
            </a:r>
            <a:r>
              <a:rPr lang="en-US" dirty="0">
                <a:solidFill>
                  <a:schemeClr val="bg1"/>
                </a:solidFill>
                <a:latin typeface="Cambria Math"/>
              </a:rPr>
              <a:t>[X</a:t>
            </a:r>
            <a:r>
              <a:rPr lang="en-US" baseline="-25000" dirty="0">
                <a:solidFill>
                  <a:schemeClr val="bg1"/>
                </a:solidFill>
                <a:latin typeface="Cambria Math"/>
              </a:rPr>
              <a:t>i</a:t>
            </a:r>
            <a:r>
              <a:rPr lang="en-US" dirty="0">
                <a:solidFill>
                  <a:schemeClr val="bg1"/>
                </a:solidFill>
                <a:latin typeface="Cambria Math"/>
              </a:rPr>
              <a:t> =1]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mbria Math"/>
              </a:rPr>
              <a:t>and 1-p = </a:t>
            </a:r>
            <a:r>
              <a:rPr lang="en-US" dirty="0" err="1">
                <a:solidFill>
                  <a:schemeClr val="bg1"/>
                </a:solidFill>
                <a:latin typeface="Cambria Math"/>
              </a:rPr>
              <a:t>Pr</a:t>
            </a:r>
            <a:r>
              <a:rPr lang="en-US" dirty="0">
                <a:solidFill>
                  <a:schemeClr val="bg1"/>
                </a:solidFill>
                <a:latin typeface="Cambria Math"/>
              </a:rPr>
              <a:t>[X</a:t>
            </a:r>
            <a:r>
              <a:rPr lang="en-US" baseline="-25000" dirty="0">
                <a:solidFill>
                  <a:schemeClr val="bg1"/>
                </a:solidFill>
                <a:latin typeface="Cambria Math"/>
              </a:rPr>
              <a:t>i</a:t>
            </a:r>
            <a:r>
              <a:rPr lang="en-US" dirty="0">
                <a:solidFill>
                  <a:schemeClr val="bg1"/>
                </a:solidFill>
                <a:latin typeface="Cambria Math"/>
              </a:rPr>
              <a:t> =1]</a:t>
            </a:r>
          </a:p>
        </p:txBody>
      </p:sp>
    </p:spTree>
    <p:extLst>
      <p:ext uri="{BB962C8B-B14F-4D97-AF65-F5344CB8AC3E}">
        <p14:creationId xmlns:p14="http://schemas.microsoft.com/office/powerpoint/2010/main" val="339083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So f</a:t>
                </a:r>
                <a:r>
                  <a:rPr lang="en-US" b="0" dirty="0"/>
                  <a:t>or any t&gt;0,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𝑡𝑋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𝑡𝑥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 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&gt;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4724400" y="5470525"/>
                <a:ext cx="3990108" cy="838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dirty="0"/>
                  <a:t>Use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470525"/>
                <a:ext cx="3990108" cy="838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72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285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Chernoff bound</vt:lpstr>
      <vt:lpstr>Chernoff bound</vt:lpstr>
      <vt:lpstr>Preliminaries</vt:lpstr>
      <vt:lpstr>Proof</vt:lpstr>
      <vt:lpstr>Proof</vt:lpstr>
      <vt:lpstr>Proof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Chernoff bound</dc:title>
  <dc:creator>teaching</dc:creator>
  <cp:lastModifiedBy>ליעד גוטליב/Lee-Ad  Gottlieb</cp:lastModifiedBy>
  <cp:revision>20</cp:revision>
  <dcterms:created xsi:type="dcterms:W3CDTF">2020-10-25T09:39:49Z</dcterms:created>
  <dcterms:modified xsi:type="dcterms:W3CDTF">2024-01-12T08:46:45Z</dcterms:modified>
</cp:coreProperties>
</file>