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F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1E1A-CDB2-4449-94B9-CB0ACE62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5EF70-5861-444A-9C7B-8A88CB669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F805F-1D26-40CA-B710-AF649CE1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D92F4-B447-4666-A79B-A54704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2C450-F8C3-44E7-A988-CF0CBB4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6F10-6881-4280-958C-042A7FDF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83B3D-54C2-4259-93D3-881D2A5A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12799-CE49-4B4B-ADFF-7889453D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B78B7-8FC9-4D6A-8284-0ACA8EDE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11654-227B-4B73-A12D-CC45269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244A42-1480-48B7-9676-ACC6EC95F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F7208-4CBA-443E-824B-3641973F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A8F9C-27D2-4399-ADBC-8BEC1C6D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9226-8D92-421F-BEFF-17DDD6F7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444FF-514C-4E33-9206-81142A45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757C-8657-44C3-B9E4-0458F3A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49DB1-33E6-4527-A9D5-489BC497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8D38-AA6C-4B56-87C5-FE583EBB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EE6FF-5668-4A22-B0E0-7AE68641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FF926-9209-4765-BCAC-2883E1C5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691F2-BB11-498D-936B-6744FC6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0D5D6-2D5D-4E5C-8C77-D3461FAD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AB520-C83F-427E-BB6A-2D61E45D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54A39-9E31-45D8-AE2B-92A5576E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559ED-204C-4572-90CE-7EC413DF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4886-3811-4FCF-9CDA-32956455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3085D-97CA-43BF-88EC-4B6602EF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2AF3E-9C94-4773-A456-CE490EEE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C8B0B-6E29-483F-ACE2-0F70B15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D2608-44B3-42E8-B55C-3C670715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0A4DE-6136-4A9A-8335-1161377F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F6334-3C68-4B33-99DB-BD6962FA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DBB36-72E3-44EF-9ACA-4CDC6168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7ED54-69C1-4826-A350-1DFEE484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A53F5-BFAA-434E-A843-4200F92B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1A88C-3B09-4351-8147-B429C9C57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D5826-76AE-4FC4-8F58-D39B50E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F6AD4-67E0-4A1D-880B-1F68F360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B50C9-EC5C-4BE9-AE51-0E8A00BB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71206-6808-41E0-963F-A3690294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2B8D9-BE80-4DDB-BAA4-9BB07FE2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93D-D039-4ECE-B288-F6B4CAF9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5109C-55C0-4D23-BAB5-087A0E6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39D9E0-F32F-45C2-979C-50DD3661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574DE4-39D1-463E-90F2-AF7D11D2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233A9-A7A8-4A60-B246-76A1EEA5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EC18-302A-4646-A3A6-40CAAAB2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8E484-A1A8-4130-9C8D-F54C6A21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F6733-ACEB-4A5A-9A71-4D7E4890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FEC8B-5B87-4576-89C2-EFD13C12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39AB3-3E33-4EB0-86E0-ECAB72E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D36F1-0042-4663-B284-F351ADED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500F-7874-4E51-9E8B-71E17458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DA33A-A3C3-43EF-B36B-C78F5AC5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824AA-12BE-4507-842A-A47ECC7F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7F2E2-C27B-43A7-B8BC-CE8CE6BE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13249-3E90-4BCC-BB90-83BF390C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BBE03-0A91-4820-B758-544CBC5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3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1D8D5-3A05-4C65-A765-E6752446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4A8DC-A364-4C55-818D-34B6DED4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3897C-D235-41B2-862F-7B6B42804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B750-987D-427D-B604-0C871B28AAD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60413-1EAF-45CF-AE73-A9F96571D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A198E-B8FF-4EA2-A129-AF112FEB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91" y="2440598"/>
            <a:ext cx="664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졸업프로젝트 제안서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algn="ctr"/>
            <a:endParaRPr lang="ko-KR" altLang="en-US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3600" b="1" dirty="0">
                <a:latin typeface="+mn-ea"/>
              </a:rPr>
              <a:t>Tacotron2</a:t>
            </a:r>
            <a:r>
              <a:rPr lang="ko-KR" altLang="en-US" sz="3600" b="1" dirty="0">
                <a:latin typeface="+mn-ea"/>
              </a:rPr>
              <a:t>를</a:t>
            </a:r>
            <a:r>
              <a:rPr lang="ko-KR" altLang="ko-KR" sz="3600" b="1" dirty="0">
                <a:latin typeface="+mn-ea"/>
              </a:rPr>
              <a:t> 이용한 음성학습</a:t>
            </a:r>
            <a:endParaRPr lang="ko-KR" altLang="ko-KR" sz="3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2F3D-3A37-40D4-9B18-E2FB0292DDBF}"/>
              </a:ext>
            </a:extLst>
          </p:cNvPr>
          <p:cNvSpPr txBox="1"/>
          <p:nvPr/>
        </p:nvSpPr>
        <p:spPr>
          <a:xfrm>
            <a:off x="7629365" y="4797122"/>
            <a:ext cx="404805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담당 교수님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ko-KR" sz="1600" dirty="0">
                <a:latin typeface="+mn-ea"/>
              </a:rPr>
              <a:t>김은이 교수님</a:t>
            </a: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팀원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ko-KR" sz="1600" dirty="0">
                <a:latin typeface="+mn-ea"/>
              </a:rPr>
              <a:t>유종우</a:t>
            </a:r>
            <a:r>
              <a:rPr lang="en-US" altLang="ko-KR" sz="1600" dirty="0">
                <a:latin typeface="+mn-ea"/>
              </a:rPr>
              <a:t>(201410239)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김재원</a:t>
            </a:r>
            <a:r>
              <a:rPr lang="en-US" altLang="ko-KR" sz="1600" dirty="0">
                <a:latin typeface="+mn-ea"/>
              </a:rPr>
              <a:t>(201711296)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이서영</a:t>
            </a:r>
            <a:r>
              <a:rPr lang="en-US" altLang="ko-KR" sz="1600" dirty="0">
                <a:latin typeface="+mn-ea"/>
              </a:rPr>
              <a:t>(201711327)</a:t>
            </a:r>
            <a:endParaRPr lang="ko-KR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기획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FE22-050C-4FB0-A19B-7A91285E3A80}"/>
              </a:ext>
            </a:extLst>
          </p:cNvPr>
          <p:cNvSpPr txBox="1"/>
          <p:nvPr/>
        </p:nvSpPr>
        <p:spPr>
          <a:xfrm>
            <a:off x="805757" y="1721275"/>
            <a:ext cx="9748329" cy="12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고령인구 증가에 따른 독거노인의 사회문제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고독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외로움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노인들에게 간단한 대화를 나눌 대상이 필요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E73755-191D-48E8-B02D-565D6A9041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653" y="3001189"/>
            <a:ext cx="5105400" cy="3207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46867-89C5-4A81-9F1D-AC2FF0B6CE13}"/>
              </a:ext>
            </a:extLst>
          </p:cNvPr>
          <p:cNvSpPr txBox="1"/>
          <p:nvPr/>
        </p:nvSpPr>
        <p:spPr>
          <a:xfrm>
            <a:off x="5742103" y="3615172"/>
            <a:ext cx="2387716" cy="7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AI </a:t>
            </a:r>
            <a:r>
              <a:rPr lang="ko-KR" altLang="en-US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스피커의 사용 패턴 조사 결과</a:t>
            </a:r>
            <a:endParaRPr lang="en-US" altLang="ko-KR" sz="105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출처 </a:t>
            </a:r>
            <a:r>
              <a:rPr lang="en-US" altLang="ko-KR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: SK </a:t>
            </a:r>
            <a:r>
              <a:rPr lang="ko-KR" altLang="en-US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텔레콤</a:t>
            </a:r>
            <a:r>
              <a:rPr lang="en-US" altLang="ko-KR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지방정부협의회</a:t>
            </a:r>
            <a:endParaRPr lang="en-US" altLang="ko-KR" sz="105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8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E73AEB-EC5F-497A-8B98-6892BC712FAC}"/>
              </a:ext>
            </a:extLst>
          </p:cNvPr>
          <p:cNvSpPr/>
          <p:nvPr/>
        </p:nvSpPr>
        <p:spPr>
          <a:xfrm>
            <a:off x="6920151" y="5672102"/>
            <a:ext cx="40639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3CCFF"/>
                </a:solidFill>
                <a:latin typeface="+mn-ea"/>
              </a:rPr>
              <a:t>AI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3CCFF"/>
                </a:solidFill>
                <a:latin typeface="+mn-ea"/>
              </a:rPr>
              <a:t> 스피커를 자녀 목소리로 바꾼다면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3CCFF"/>
                </a:solidFill>
                <a:latin typeface="+mn-ea"/>
              </a:rPr>
              <a:t>?</a:t>
            </a:r>
            <a:endParaRPr lang="en-US" altLang="ko-KR" sz="1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33CC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관련 동향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3FD0-00B7-4CF2-B8FD-5EFE4C10A7C7}"/>
              </a:ext>
            </a:extLst>
          </p:cNvPr>
          <p:cNvSpPr txBox="1"/>
          <p:nvPr/>
        </p:nvSpPr>
        <p:spPr>
          <a:xfrm>
            <a:off x="805757" y="1721275"/>
            <a:ext cx="9748329" cy="446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기존의 음성합성 기술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조음 합성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포먼트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 합성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연결 합성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통계기반 파라미터 합성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*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통계기반 파라미터 합성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신호처리 기술로 음성의 특징을 추출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파라미터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파라미터를 추출하여 통계 모델링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음성으로 재구성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타코트론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Tacotron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)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구글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(2017)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딥러닝을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 바탕으로 음성을 직접 예측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하나의 모델 안에서 음성 분석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예측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합성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EEDD3A-3AA3-494C-80C4-46E82D69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57" y="3817338"/>
            <a:ext cx="4226834" cy="23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목표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5757" y="1721275"/>
            <a:ext cx="9748329" cy="50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특정 인물의 목소리로 텍스트 음성 변환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책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메시지 등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학습에 필요한 음성 데이터 양 감소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모바일 기기에서 실행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타코트론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-윤고딕310" panose="02030504000101010101"/>
              </a:rPr>
              <a:t>특징</a:t>
            </a:r>
            <a:endParaRPr lang="en-US" altLang="ko-KR" dirty="0">
              <a:latin typeface="+mn-ea"/>
              <a:ea typeface="-윤고딕310" panose="02030504000101010101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  <a:ea typeface="-윤고딕310" panose="02030504000101010101"/>
              </a:rPr>
              <a:t>	</a:t>
            </a:r>
            <a:r>
              <a:rPr lang="ko-KR" altLang="en-US" sz="1600" dirty="0">
                <a:latin typeface="+mn-ea"/>
                <a:ea typeface="-윤고딕310" panose="02030504000101010101"/>
              </a:rPr>
              <a:t>통계 모델 예측</a:t>
            </a:r>
            <a:r>
              <a:rPr lang="en-US" altLang="ko-KR" sz="1600" dirty="0">
                <a:latin typeface="+mn-ea"/>
                <a:ea typeface="-윤고딕310" panose="02030504000101010101"/>
              </a:rPr>
              <a:t>(</a:t>
            </a:r>
            <a:r>
              <a:rPr lang="ko-KR" altLang="en-US" sz="1600" dirty="0">
                <a:latin typeface="+mn-ea"/>
                <a:ea typeface="-윤고딕310" panose="02030504000101010101"/>
              </a:rPr>
              <a:t>기존</a:t>
            </a:r>
            <a:r>
              <a:rPr lang="en-US" altLang="ko-KR" sz="1600" dirty="0">
                <a:latin typeface="+mn-ea"/>
                <a:ea typeface="-윤고딕310" panose="02030504000101010101"/>
              </a:rPr>
              <a:t>) </a:t>
            </a:r>
            <a:r>
              <a:rPr lang="ko-KR" altLang="en-US" dirty="0">
                <a:ea typeface="-윤고딕310" panose="02030504000101010101"/>
              </a:rPr>
              <a:t>→</a:t>
            </a:r>
            <a:r>
              <a:rPr lang="en-US" altLang="ko-KR" sz="1600" dirty="0">
                <a:latin typeface="+mn-ea"/>
                <a:ea typeface="-윤고딕310" panose="02030504000101010101"/>
              </a:rPr>
              <a:t> </a:t>
            </a:r>
            <a:r>
              <a:rPr lang="ko-KR" altLang="en-US" sz="1600" dirty="0">
                <a:latin typeface="+mn-ea"/>
                <a:ea typeface="-윤고딕310" panose="02030504000101010101"/>
              </a:rPr>
              <a:t>음성 자체를 예측</a:t>
            </a:r>
            <a:endParaRPr lang="en-US" altLang="ko-KR" sz="1600" dirty="0">
              <a:latin typeface="+mn-ea"/>
              <a:ea typeface="-윤고딕310" panose="02030504000101010101"/>
            </a:endParaRPr>
          </a:p>
          <a:p>
            <a:r>
              <a:rPr lang="en-US" altLang="ko-KR" sz="1600" dirty="0">
                <a:latin typeface="+mn-ea"/>
                <a:ea typeface="-윤고딕310" panose="02030504000101010101"/>
              </a:rPr>
              <a:t>	Mel </a:t>
            </a:r>
            <a:r>
              <a:rPr lang="en-US" altLang="ko-KR" sz="1600" dirty="0" err="1">
                <a:latin typeface="+mn-ea"/>
                <a:ea typeface="-윤고딕310" panose="02030504000101010101"/>
              </a:rPr>
              <a:t>Spectogram</a:t>
            </a:r>
            <a:r>
              <a:rPr lang="ko-KR" altLang="en-US" sz="1600" dirty="0">
                <a:latin typeface="+mn-ea"/>
                <a:ea typeface="-윤고딕310" panose="02030504000101010101"/>
              </a:rPr>
              <a:t>에서 실제 음성 합성</a:t>
            </a:r>
            <a:r>
              <a:rPr lang="en-US" altLang="ko-KR" sz="1600" dirty="0">
                <a:latin typeface="+mn-ea"/>
                <a:ea typeface="-윤고딕310" panose="02030504000101010101"/>
              </a:rPr>
              <a:t>(</a:t>
            </a:r>
            <a:r>
              <a:rPr lang="en-US" altLang="ko-KR" sz="1600" dirty="0" err="1">
                <a:latin typeface="+mn-ea"/>
                <a:ea typeface="-윤고딕310" panose="02030504000101010101"/>
              </a:rPr>
              <a:t>Wavenet</a:t>
            </a:r>
            <a:r>
              <a:rPr lang="en-US" altLang="ko-KR" sz="1600" dirty="0">
                <a:latin typeface="+mn-ea"/>
                <a:ea typeface="-윤고딕310" panose="02030504000101010101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-윤고딕310" panose="02030504000101010101"/>
              </a:rPr>
              <a:t>장점 </a:t>
            </a:r>
            <a:r>
              <a:rPr lang="en-US" altLang="ko-KR" dirty="0">
                <a:latin typeface="+mn-ea"/>
                <a:ea typeface="-윤고딕310" panose="02030504000101010101"/>
              </a:rPr>
              <a:t>: </a:t>
            </a:r>
            <a:r>
              <a:rPr lang="en-US" altLang="ko-KR" dirty="0" err="1">
                <a:latin typeface="+mn-ea"/>
                <a:ea typeface="-윤고딕310" panose="02030504000101010101"/>
              </a:rPr>
              <a:t>Wavenet</a:t>
            </a:r>
            <a:r>
              <a:rPr lang="ko-KR" altLang="en-US" dirty="0">
                <a:latin typeface="+mn-ea"/>
                <a:ea typeface="-윤고딕310" panose="02030504000101010101"/>
              </a:rPr>
              <a:t>은 높은 정확도와 낮은 잡음</a:t>
            </a:r>
            <a:endParaRPr lang="en-US" altLang="ko-KR" dirty="0">
              <a:latin typeface="+mn-ea"/>
              <a:ea typeface="-윤고딕310" panose="02030504000101010101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-윤고딕310" panose="02030504000101010101"/>
              </a:rPr>
              <a:t>단점 </a:t>
            </a:r>
            <a:r>
              <a:rPr lang="en-US" altLang="ko-KR" dirty="0">
                <a:latin typeface="+mn-ea"/>
                <a:ea typeface="-윤고딕310" panose="02030504000101010101"/>
              </a:rPr>
              <a:t>: </a:t>
            </a:r>
            <a:r>
              <a:rPr lang="ko-KR" altLang="en-US" dirty="0">
                <a:latin typeface="+mn-ea"/>
                <a:ea typeface="-윤고딕310" panose="02030504000101010101"/>
              </a:rPr>
              <a:t>학습 시간이 길다</a:t>
            </a:r>
            <a:r>
              <a:rPr lang="en-US" altLang="ko-KR" dirty="0">
                <a:latin typeface="+mn-ea"/>
                <a:ea typeface="-윤고딕310" panose="02030504000101010101"/>
              </a:rPr>
              <a:t>(</a:t>
            </a:r>
            <a:r>
              <a:rPr lang="ko-KR" altLang="en-US" dirty="0">
                <a:latin typeface="+mn-ea"/>
                <a:ea typeface="-윤고딕310" panose="02030504000101010101"/>
              </a:rPr>
              <a:t>대략 </a:t>
            </a:r>
            <a:r>
              <a:rPr lang="en-US" altLang="ko-KR" dirty="0">
                <a:latin typeface="+mn-ea"/>
                <a:ea typeface="-윤고딕310" panose="02030504000101010101"/>
              </a:rPr>
              <a:t>10</a:t>
            </a:r>
            <a:r>
              <a:rPr lang="ko-KR" altLang="en-US" dirty="0">
                <a:latin typeface="+mn-ea"/>
                <a:ea typeface="-윤고딕310" panose="02030504000101010101"/>
              </a:rPr>
              <a:t>시간</a:t>
            </a:r>
            <a:r>
              <a:rPr lang="en-US" altLang="ko-KR" dirty="0">
                <a:latin typeface="+mn-ea"/>
                <a:ea typeface="-윤고딕310" panose="02030504000101010101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-윤고딕310" panose="02030504000101010101"/>
              </a:rPr>
              <a:t>해결책</a:t>
            </a:r>
            <a:r>
              <a:rPr lang="en-US" altLang="ko-KR" dirty="0">
                <a:latin typeface="+mn-ea"/>
                <a:ea typeface="-윤고딕310" panose="02030504000101010101"/>
              </a:rPr>
              <a:t>: </a:t>
            </a:r>
            <a:r>
              <a:rPr lang="en-US" altLang="ko-KR" dirty="0" err="1">
                <a:latin typeface="+mn-ea"/>
                <a:ea typeface="-윤고딕310" panose="02030504000101010101"/>
              </a:rPr>
              <a:t>Waveglow</a:t>
            </a:r>
            <a:r>
              <a:rPr lang="en-US" altLang="ko-KR" dirty="0">
                <a:latin typeface="+mn-ea"/>
                <a:ea typeface="-윤고딕310" panose="02030504000101010101"/>
              </a:rPr>
              <a:t>, Griffin-Lim vocoder, </a:t>
            </a:r>
            <a:r>
              <a:rPr lang="en-US" altLang="ko-KR" dirty="0" err="1">
                <a:latin typeface="+mn-ea"/>
                <a:ea typeface="-윤고딕310" panose="02030504000101010101"/>
              </a:rPr>
              <a:t>LPCNet</a:t>
            </a:r>
            <a:r>
              <a:rPr lang="en-US" altLang="ko-KR" dirty="0">
                <a:latin typeface="+mn-ea"/>
                <a:ea typeface="-윤고딕310" panose="02030504000101010101"/>
              </a:rPr>
              <a:t> </a:t>
            </a:r>
            <a:r>
              <a:rPr lang="ko-KR" altLang="en-US" dirty="0">
                <a:latin typeface="+mn-ea"/>
                <a:ea typeface="-윤고딕310" panose="02030504000101010101"/>
              </a:rPr>
              <a:t>등의 </a:t>
            </a:r>
            <a:r>
              <a:rPr lang="en-US" altLang="ko-KR" dirty="0">
                <a:latin typeface="+mn-ea"/>
                <a:ea typeface="-윤고딕310" panose="02030504000101010101"/>
              </a:rPr>
              <a:t>Vocoder</a:t>
            </a:r>
            <a:r>
              <a:rPr lang="ko-KR" altLang="en-US" dirty="0">
                <a:latin typeface="+mn-ea"/>
                <a:ea typeface="-윤고딕310" panose="02030504000101010101"/>
              </a:rPr>
              <a:t>이용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  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7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예상 결과물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4E8C5-DAEE-4B37-BDEB-5974E82E1727}"/>
              </a:ext>
            </a:extLst>
          </p:cNvPr>
          <p:cNvSpPr txBox="1"/>
          <p:nvPr/>
        </p:nvSpPr>
        <p:spPr>
          <a:xfrm>
            <a:off x="805757" y="1721275"/>
            <a:ext cx="9748329" cy="12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실제 사람 목소리처럼 책 읽기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/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메시지 전달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유명 인사들의 목소리로 메시지 전달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읽어주는 음성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합성기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D92F12-D1F5-42E6-AADF-8D51AAE1A440}"/>
              </a:ext>
            </a:extLst>
          </p:cNvPr>
          <p:cNvSpPr/>
          <p:nvPr/>
        </p:nvSpPr>
        <p:spPr>
          <a:xfrm>
            <a:off x="169333" y="3374153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CD6F2-F866-47E5-B8A7-C21995B0D0A2}"/>
              </a:ext>
            </a:extLst>
          </p:cNvPr>
          <p:cNvSpPr txBox="1"/>
          <p:nvPr/>
        </p:nvSpPr>
        <p:spPr>
          <a:xfrm>
            <a:off x="304799" y="3429000"/>
            <a:ext cx="4857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695EE85-E768-46A1-AE0A-0F0BFA361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2275"/>
              </p:ext>
            </p:extLst>
          </p:nvPr>
        </p:nvGraphicFramePr>
        <p:xfrm>
          <a:off x="1234015" y="4341755"/>
          <a:ext cx="8128000" cy="181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5896108"/>
                    </a:ext>
                  </a:extLst>
                </a:gridCol>
                <a:gridCol w="6502400">
                  <a:extLst>
                    <a:ext uri="{9D8B030D-6E8A-4147-A177-3AD203B41FA5}">
                      <a16:colId xmlns:a16="http://schemas.microsoft.com/office/drawing/2014/main" val="2096992148"/>
                    </a:ext>
                  </a:extLst>
                </a:gridCol>
              </a:tblGrid>
              <a:tr h="481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-윤고딕310" panose="02030504000101010101"/>
                        </a:rPr>
                        <a:t>조원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-윤고딕310" panose="02030504000101010101"/>
                        </a:rPr>
                        <a:t>역할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24179"/>
                  </a:ext>
                </a:extLst>
              </a:tr>
              <a:tr h="444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유종우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한글 </a:t>
                      </a:r>
                      <a:r>
                        <a:rPr lang="ko-KR" altLang="ko-KR" kern="100" dirty="0" err="1">
                          <a:latin typeface="Ink Free" panose="03080402000500000000" pitchFamily="66" charset="0"/>
                          <a:ea typeface="-윤고딕310" panose="02030504000101010101"/>
                        </a:rPr>
                        <a:t>전처리</a:t>
                      </a:r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 알고리즘 관련 논문 조사 및 개발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17103"/>
                  </a:ext>
                </a:extLst>
              </a:tr>
              <a:tr h="444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김재원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음성 예측 모델 학습 논문 조사 및 데이터 처리</a:t>
                      </a:r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, </a:t>
                      </a:r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개발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535242"/>
                  </a:ext>
                </a:extLst>
              </a:tr>
              <a:tr h="444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이서영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Vocoder </a:t>
                      </a:r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학습 논문 조사 및 데이터 처리</a:t>
                      </a:r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, </a:t>
                      </a:r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개발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6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0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추진 일정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E6E7B7-5927-463B-A600-C5B57AA96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92022"/>
              </p:ext>
            </p:extLst>
          </p:nvPr>
        </p:nvGraphicFramePr>
        <p:xfrm>
          <a:off x="1404203" y="1877160"/>
          <a:ext cx="8490425" cy="405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085">
                  <a:extLst>
                    <a:ext uri="{9D8B030D-6E8A-4147-A177-3AD203B41FA5}">
                      <a16:colId xmlns:a16="http://schemas.microsoft.com/office/drawing/2014/main" val="1365377918"/>
                    </a:ext>
                  </a:extLst>
                </a:gridCol>
                <a:gridCol w="6792340">
                  <a:extLst>
                    <a:ext uri="{9D8B030D-6E8A-4147-A177-3AD203B41FA5}">
                      <a16:colId xmlns:a16="http://schemas.microsoft.com/office/drawing/2014/main" val="1302799102"/>
                    </a:ext>
                  </a:extLst>
                </a:gridCol>
              </a:tblGrid>
              <a:tr h="483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-윤고딕310" panose="02030504000101010101"/>
                        </a:rPr>
                        <a:t>일정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82894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>
                          <a:latin typeface="Ink Free" panose="03080402000500000000" pitchFamily="66" charset="0"/>
                          <a:ea typeface="-윤고딕310" panose="02030504000101010101"/>
                        </a:rPr>
                        <a:t>1</a:t>
                      </a:r>
                      <a:r>
                        <a:rPr lang="ko-KR" altLang="en-US" kern="10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kern="100">
                          <a:latin typeface="Ink Free" panose="03080402000500000000" pitchFamily="66" charset="0"/>
                          <a:ea typeface="-윤고딕310" panose="02030504000101010101"/>
                        </a:rPr>
                        <a:t>한글 전처리 알고리즘 관련 논문 조사 및 개발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49857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>
                          <a:latin typeface="Ink Free" panose="03080402000500000000" pitchFamily="66" charset="0"/>
                          <a:ea typeface="-윤고딕310" panose="02030504000101010101"/>
                        </a:rPr>
                        <a:t>2</a:t>
                      </a:r>
                      <a:r>
                        <a:rPr lang="ko-KR" altLang="en-US" kern="10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작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업 환경 구축 및 데이터 수집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730209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3</a:t>
                      </a:r>
                      <a:r>
                        <a:rPr lang="ko-KR" altLang="en-US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Vocoder </a:t>
                      </a:r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학습 논문 조사 및 데이터 처리</a:t>
                      </a:r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, </a:t>
                      </a:r>
                      <a:r>
                        <a:rPr lang="ko-KR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개발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20661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4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적합한 음성 학습 모델 선정 및 테스트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15543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5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음성 학습 모델 수정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67995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6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Vocoder 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모델 논문 조사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629039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7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적합한</a:t>
                      </a:r>
                      <a:r>
                        <a:rPr lang="en-US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Vocoder 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선정 및 테스트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34095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8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Vocoder 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모델 수정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3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3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추진 일정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E6E7B7-5927-463B-A600-C5B57AA96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21969"/>
              </p:ext>
            </p:extLst>
          </p:nvPr>
        </p:nvGraphicFramePr>
        <p:xfrm>
          <a:off x="1376907" y="1941691"/>
          <a:ext cx="8585959" cy="3605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192">
                  <a:extLst>
                    <a:ext uri="{9D8B030D-6E8A-4147-A177-3AD203B41FA5}">
                      <a16:colId xmlns:a16="http://schemas.microsoft.com/office/drawing/2014/main" val="1365377918"/>
                    </a:ext>
                  </a:extLst>
                </a:gridCol>
                <a:gridCol w="6868767">
                  <a:extLst>
                    <a:ext uri="{9D8B030D-6E8A-4147-A177-3AD203B41FA5}">
                      <a16:colId xmlns:a16="http://schemas.microsoft.com/office/drawing/2014/main" val="1302799102"/>
                    </a:ext>
                  </a:extLst>
                </a:gridCol>
              </a:tblGrid>
              <a:tr h="483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-윤고딕310" panose="02030504000101010101"/>
                        </a:rPr>
                        <a:t>일정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82894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9</a:t>
                      </a:r>
                      <a:r>
                        <a:rPr lang="ko-KR" altLang="en-US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음성 파일에 대한 한글 </a:t>
                      </a:r>
                      <a:r>
                        <a:rPr lang="ko-KR" altLang="ko-KR" sz="1800" kern="100" dirty="0" err="1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전처리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모델 조사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49857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10</a:t>
                      </a:r>
                      <a:r>
                        <a:rPr lang="ko-KR" altLang="en-US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적합한 한글 </a:t>
                      </a:r>
                      <a:r>
                        <a:rPr lang="ko-KR" altLang="ko-KR" sz="1800" kern="100" dirty="0" err="1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전처리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모델 선정 및 테스트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730209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11</a:t>
                      </a:r>
                      <a:r>
                        <a:rPr lang="ko-KR" altLang="en-US" kern="100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한글 </a:t>
                      </a:r>
                      <a:r>
                        <a:rPr lang="ko-KR" altLang="ko-KR" sz="1800" kern="100" dirty="0" err="1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전처리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모델 수정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20661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12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한글 </a:t>
                      </a:r>
                      <a:r>
                        <a:rPr lang="ko-KR" altLang="ko-KR" sz="1800" kern="100" dirty="0" err="1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전처리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모델을 통한 데이터 </a:t>
                      </a:r>
                      <a:r>
                        <a:rPr lang="ko-KR" altLang="ko-KR" sz="1800" kern="100" dirty="0" err="1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전처리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15543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13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음성 합성 모델을 통한 음성 예측 학습 진행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67995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14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Vocoder </a:t>
                      </a:r>
                      <a:r>
                        <a:rPr lang="ko-KR" altLang="ko-KR" sz="1800" kern="100" dirty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모델을 통한 음성 예측 학습 진행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629039"/>
                  </a:ext>
                </a:extLst>
              </a:tr>
              <a:tr h="44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15</a:t>
                      </a:r>
                      <a:r>
                        <a:rPr lang="ko-KR" altLang="en-US" dirty="0">
                          <a:latin typeface="Ink Free" panose="03080402000500000000" pitchFamily="66" charset="0"/>
                          <a:ea typeface="-윤고딕310" panose="02030504000101010101"/>
                        </a:rPr>
                        <a:t>주차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>
                          <a:cs typeface="Times New Roman" panose="02020603050405020304" pitchFamily="18" charset="0"/>
                        </a:rPr>
                        <a:t>학습한 자료를 통한 결과 데이터 생성 및 최종 테스트</a:t>
                      </a:r>
                      <a:endParaRPr lang="ko-KR" altLang="en-US" dirty="0">
                        <a:latin typeface="Ink Free" panose="03080402000500000000" pitchFamily="66" charset="0"/>
                        <a:ea typeface="-윤고딕310" panose="02030504000101010101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3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64473"/>
            <a:ext cx="4857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B0E07-BE0F-43B2-B040-229BF44BDD60}"/>
              </a:ext>
            </a:extLst>
          </p:cNvPr>
          <p:cNvSpPr txBox="1"/>
          <p:nvPr/>
        </p:nvSpPr>
        <p:spPr>
          <a:xfrm>
            <a:off x="805757" y="1721275"/>
            <a:ext cx="9748329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가족 목소리 학습 </a:t>
            </a:r>
            <a:r>
              <a:rPr lang="ko-KR" altLang="en-US" dirty="0"/>
              <a:t>→ 노인들에게 가족과 함께 있는 느낌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특정 인물의 목소리로 메시지 소통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생활 밀착형 기능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날씨 확인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일정 관리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네비게이션 등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419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돋움</vt:lpstr>
      <vt:lpstr>맑은 고딕</vt:lpstr>
      <vt:lpstr>-윤고딕310</vt:lpstr>
      <vt:lpstr>-윤고딕330</vt:lpstr>
      <vt:lpstr>Arial</vt:lpstr>
      <vt:lpstr>Ink Free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jaewon</dc:creator>
  <cp:lastModifiedBy>jaewon</cp:lastModifiedBy>
  <cp:revision>18</cp:revision>
  <dcterms:created xsi:type="dcterms:W3CDTF">2020-04-25T10:16:51Z</dcterms:created>
  <dcterms:modified xsi:type="dcterms:W3CDTF">2020-04-26T13:00:41Z</dcterms:modified>
</cp:coreProperties>
</file>