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66" r:id="rId3"/>
    <p:sldId id="273" r:id="rId4"/>
    <p:sldId id="275" r:id="rId5"/>
    <p:sldId id="272" r:id="rId6"/>
    <p:sldId id="283" r:id="rId7"/>
    <p:sldId id="286" r:id="rId8"/>
    <p:sldId id="287" r:id="rId9"/>
    <p:sldId id="291" r:id="rId10"/>
    <p:sldId id="288" r:id="rId11"/>
    <p:sldId id="289" r:id="rId12"/>
    <p:sldId id="265" r:id="rId13"/>
    <p:sldId id="268" r:id="rId14"/>
    <p:sldId id="294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FF"/>
    <a:srgbClr val="FF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3" autoAdjust="0"/>
    <p:restoredTop sz="84412" autoAdjust="0"/>
  </p:normalViewPr>
  <p:slideViewPr>
    <p:cSldViewPr snapToGrid="0">
      <p:cViewPr varScale="1">
        <p:scale>
          <a:sx n="96" d="100"/>
          <a:sy n="96" d="100"/>
        </p:scale>
        <p:origin x="12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E8379-EE8A-4027-B4E5-3DCC63055210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3ED34-0990-4375-BF1C-D947A263C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371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3ED34-0990-4375-BF1C-D947A263C9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113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타코트론</a:t>
            </a:r>
            <a:r>
              <a:rPr lang="en-US" altLang="ko-KR" dirty="0"/>
              <a:t>2</a:t>
            </a:r>
            <a:r>
              <a:rPr lang="ko-KR" altLang="en-US" dirty="0"/>
              <a:t>의 성능을 개선하기 위해 타코트론</a:t>
            </a:r>
            <a:r>
              <a:rPr lang="en-US" altLang="ko-KR" dirty="0"/>
              <a:t>2</a:t>
            </a:r>
            <a:r>
              <a:rPr lang="ko-KR" altLang="en-US" dirty="0"/>
              <a:t>에 </a:t>
            </a:r>
            <a:r>
              <a:rPr lang="en-US" altLang="ko-KR" dirty="0"/>
              <a:t>vocoder </a:t>
            </a:r>
            <a:r>
              <a:rPr lang="en-US" altLang="ko-KR" dirty="0" err="1"/>
              <a:t>melgan</a:t>
            </a:r>
            <a:r>
              <a:rPr lang="ko-KR" altLang="en-US" dirty="0"/>
              <a:t>을 합치는 과정을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3ED34-0990-4375-BF1C-D947A263C9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554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3ED34-0990-4375-BF1C-D947A263C9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365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3ED34-0990-4375-BF1C-D947A263C9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963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Batch/Layer/Instance/Group Normalization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같은 기존의 기법들은 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대상으로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normalization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수행하는 반면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 (convolution filter)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대상으로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normalization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수행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landscape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smoothing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효과를 통해 큰 성능 향상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3ED34-0990-4375-BF1C-D947A263C9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979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458AF-1C9D-4E09-BD6F-BBEED83BDB5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230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3ED34-0990-4375-BF1C-D947A263C9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09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C1E1A-CDB2-4449-94B9-CB0ACE623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05EF70-5861-444A-9C7B-8A88CB669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BF805F-1D26-40CA-B710-AF649CE1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B750-987D-427D-B604-0C871B28AAD9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D92F4-B447-4666-A79B-A5470438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62C450-F8C3-44E7-A988-CF0CBB46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FC97-0E2D-4465-A56E-41CB73C5E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58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26F10-6881-4280-958C-042A7FDF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283B3D-54C2-4259-93D3-881D2A5A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12799-CE49-4B4B-ADFF-7889453D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B750-987D-427D-B604-0C871B28AAD9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FB78B7-8FC9-4D6A-8284-0ACA8EDE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B11654-227B-4B73-A12D-CC45269D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FC97-0E2D-4465-A56E-41CB73C5E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26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244A42-1480-48B7-9676-ACC6EC95F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EF7208-4CBA-443E-824B-3641973F3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7A8F9C-27D2-4399-ADBC-8BEC1C6D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B750-987D-427D-B604-0C871B28AAD9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E9226-8D92-421F-BEFF-17DDD6F7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444FF-514C-4E33-9206-81142A45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FC97-0E2D-4465-A56E-41CB73C5E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9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F757C-8657-44C3-B9E4-0458F3AF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C49DB1-33E6-4527-A9D5-489BC497C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48D38-AA6C-4B56-87C5-FE583EBB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B750-987D-427D-B604-0C871B28AAD9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EE6FF-5668-4A22-B0E0-7AE68641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9FF926-9209-4765-BCAC-2883E1C5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FC97-0E2D-4465-A56E-41CB73C5E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03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691F2-BB11-498D-936B-6744FC62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70D5D6-2D5D-4E5C-8C77-D3461FAD1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AB520-C83F-427E-BB6A-2D61E45DF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B750-987D-427D-B604-0C871B28AAD9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54A39-9E31-45D8-AE2B-92A5576E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559ED-204C-4572-90CE-7EC413DF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FC97-0E2D-4465-A56E-41CB73C5E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99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44886-3811-4FCF-9CDA-32956455D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3085D-97CA-43BF-88EC-4B6602EFD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C2AF3E-9C94-4773-A456-CE490EEE2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AC8B0B-6E29-483F-ACE2-0F70B15B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B750-987D-427D-B604-0C871B28AAD9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D2608-44B3-42E8-B55C-3C670715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C0A4DE-6136-4A9A-8335-1161377F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FC97-0E2D-4465-A56E-41CB73C5E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13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F6334-3C68-4B33-99DB-BD6962FA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DDBB36-72E3-44EF-9ACA-4CDC61689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7ED54-69C1-4826-A350-1DFEE4841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BA53F5-BFAA-434E-A843-4200F92BF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A1A88C-3B09-4351-8147-B429C9C57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BD5826-76AE-4FC4-8F58-D39B50EA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B750-987D-427D-B604-0C871B28AAD9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DF6AD4-67E0-4A1D-880B-1F68F360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B50C9-EC5C-4BE9-AE51-0E8A00BB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FC97-0E2D-4465-A56E-41CB73C5E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3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71206-6808-41E0-963F-A3690294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2B8D9-BE80-4DDB-BAA4-9BB07FE2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B750-987D-427D-B604-0C871B28AAD9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20593D-D039-4ECE-B288-F6B4CAF9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15109C-55C0-4D23-BAB5-087A0E6A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FC97-0E2D-4465-A56E-41CB73C5E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0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39D9E0-F32F-45C2-979C-50DD3661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B750-987D-427D-B604-0C871B28AAD9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574DE4-39D1-463E-90F2-AF7D11D2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B233A9-A7A8-4A60-B246-76A1EEA5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FC97-0E2D-4465-A56E-41CB73C5E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AEC18-302A-4646-A3A6-40CAAAB2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8E484-A1A8-4130-9C8D-F54C6A21F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6F6733-ACEB-4A5A-9A71-4D7E4890A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9FEC8B-5B87-4576-89C2-EFD13C12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B750-987D-427D-B604-0C871B28AAD9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39AB3-3E33-4EB0-86E0-ECAB72E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D36F1-0042-4663-B284-F351ADED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FC97-0E2D-4465-A56E-41CB73C5E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00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9500F-7874-4E51-9E8B-71E17458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FDA33A-A3C3-43EF-B36B-C78F5AC5E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D824AA-12BE-4507-842A-A47ECC7F2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77F2E2-C27B-43A7-B8BC-CE8CE6BE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B750-987D-427D-B604-0C871B28AAD9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213249-3E90-4BCC-BB90-83BF390C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BBE03-0A91-4820-B758-544CBC5A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FC97-0E2D-4465-A56E-41CB73C5E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3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B1D8D5-3A05-4C65-A765-E6752446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04A8DC-A364-4C55-818D-34B6DED4B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3897C-D235-41B2-862F-7B6B42804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2B750-987D-427D-B604-0C871B28AAD9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60413-1EAF-45CF-AE73-A9F96571D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A198E-B8FF-4EA2-A129-AF112FEB3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8FC97-0E2D-4465-A56E-41CB73C5E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20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media" Target="../media/media2.wav"/><Relationship Id="rId7" Type="http://schemas.openxmlformats.org/officeDocument/2006/relationships/image" Target="../media/image11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2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4791" y="2440598"/>
            <a:ext cx="6649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</a:rPr>
              <a:t>졸업프로젝트 최종발표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+mn-ea"/>
            </a:endParaRPr>
          </a:p>
          <a:p>
            <a:pPr algn="ctr"/>
            <a:endParaRPr lang="ko-KR" altLang="en-US" dirty="0">
              <a:ln>
                <a:solidFill>
                  <a:schemeClr val="tx1">
                    <a:alpha val="50000"/>
                  </a:schemeClr>
                </a:solidFill>
              </a:ln>
              <a:latin typeface="+mn-ea"/>
            </a:endParaRPr>
          </a:p>
          <a:p>
            <a:pPr algn="ctr"/>
            <a:r>
              <a:rPr lang="en-US" altLang="ko-KR" sz="3600" b="1" dirty="0">
                <a:latin typeface="+mn-ea"/>
              </a:rPr>
              <a:t>Tacotron2</a:t>
            </a:r>
            <a:r>
              <a:rPr lang="ko-KR" altLang="en-US" sz="3600" b="1" dirty="0">
                <a:latin typeface="+mn-ea"/>
              </a:rPr>
              <a:t>를</a:t>
            </a:r>
            <a:r>
              <a:rPr lang="ko-KR" altLang="ko-KR" sz="3600" b="1" dirty="0">
                <a:latin typeface="+mn-ea"/>
              </a:rPr>
              <a:t> 이용한 음성학습</a:t>
            </a:r>
            <a:endParaRPr lang="ko-KR" altLang="ko-KR" sz="36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52F3D-3A37-40D4-9B18-E2FB0292DDBF}"/>
              </a:ext>
            </a:extLst>
          </p:cNvPr>
          <p:cNvSpPr txBox="1"/>
          <p:nvPr/>
        </p:nvSpPr>
        <p:spPr>
          <a:xfrm>
            <a:off x="7629365" y="4797122"/>
            <a:ext cx="4048055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ct val="150000"/>
              </a:lnSpc>
            </a:pPr>
            <a:r>
              <a:rPr lang="ko-KR" altLang="ko-KR" sz="1600" dirty="0">
                <a:latin typeface="+mn-ea"/>
              </a:rPr>
              <a:t>담당 교수님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ko-KR" sz="1600" dirty="0">
                <a:latin typeface="+mn-ea"/>
              </a:rPr>
              <a:t>김은이 교수님</a:t>
            </a:r>
          </a:p>
          <a:p>
            <a:pPr algn="r" latinLnBrk="0">
              <a:lnSpc>
                <a:spcPct val="150000"/>
              </a:lnSpc>
            </a:pPr>
            <a:r>
              <a:rPr lang="ko-KR" altLang="ko-KR" sz="1600" dirty="0">
                <a:latin typeface="+mn-ea"/>
              </a:rPr>
              <a:t>팀원</a:t>
            </a:r>
            <a:r>
              <a:rPr lang="en-US" altLang="ko-KR" sz="1600" dirty="0">
                <a:latin typeface="+mn-ea"/>
              </a:rPr>
              <a:t>:  </a:t>
            </a:r>
            <a:r>
              <a:rPr lang="ko-KR" altLang="ko-KR" sz="1600" dirty="0">
                <a:latin typeface="+mn-ea"/>
              </a:rPr>
              <a:t>유종우</a:t>
            </a:r>
            <a:r>
              <a:rPr lang="en-US" altLang="ko-KR" sz="1600" dirty="0">
                <a:latin typeface="+mn-ea"/>
              </a:rPr>
              <a:t>(201410239)</a:t>
            </a:r>
            <a:endParaRPr lang="ko-KR" altLang="ko-KR" sz="1600" dirty="0">
              <a:latin typeface="+mn-ea"/>
            </a:endParaRPr>
          </a:p>
          <a:p>
            <a:pPr algn="r" latinLnBrk="0">
              <a:lnSpc>
                <a:spcPct val="150000"/>
              </a:lnSpc>
            </a:pPr>
            <a:r>
              <a:rPr lang="ko-KR" altLang="ko-KR" sz="1600" dirty="0">
                <a:latin typeface="+mn-ea"/>
              </a:rPr>
              <a:t>김재원</a:t>
            </a:r>
            <a:r>
              <a:rPr lang="en-US" altLang="ko-KR" sz="1600" dirty="0">
                <a:latin typeface="+mn-ea"/>
              </a:rPr>
              <a:t>(201711296)</a:t>
            </a:r>
            <a:endParaRPr lang="ko-KR" altLang="ko-KR" sz="1600" dirty="0">
              <a:latin typeface="+mn-ea"/>
            </a:endParaRPr>
          </a:p>
          <a:p>
            <a:pPr algn="r" latinLnBrk="0">
              <a:lnSpc>
                <a:spcPct val="150000"/>
              </a:lnSpc>
            </a:pPr>
            <a:r>
              <a:rPr lang="ko-KR" altLang="ko-KR" sz="1600" dirty="0">
                <a:latin typeface="+mn-ea"/>
              </a:rPr>
              <a:t>이서영</a:t>
            </a:r>
            <a:r>
              <a:rPr lang="en-US" altLang="ko-KR" sz="1600" dirty="0">
                <a:latin typeface="+mn-ea"/>
              </a:rPr>
              <a:t>(201711327)</a:t>
            </a:r>
            <a:endParaRPr lang="ko-KR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19230-601E-4C1B-A826-B666480E031F}"/>
              </a:ext>
            </a:extLst>
          </p:cNvPr>
          <p:cNvSpPr txBox="1"/>
          <p:nvPr/>
        </p:nvSpPr>
        <p:spPr>
          <a:xfrm>
            <a:off x="438943" y="869663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Discriminator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모델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A62A63-9A78-4184-8C64-ADC81490BA33}"/>
              </a:ext>
            </a:extLst>
          </p:cNvPr>
          <p:cNvPicPr/>
          <p:nvPr/>
        </p:nvPicPr>
        <p:blipFill rotWithShape="1">
          <a:blip r:embed="rId3"/>
          <a:srcRect b="7361"/>
          <a:stretch/>
        </p:blipFill>
        <p:spPr bwMode="auto">
          <a:xfrm>
            <a:off x="7124351" y="1514476"/>
            <a:ext cx="4132342" cy="42487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9B1A8E-8701-4750-B1BF-8208560C0257}"/>
              </a:ext>
            </a:extLst>
          </p:cNvPr>
          <p:cNvSpPr txBox="1"/>
          <p:nvPr/>
        </p:nvSpPr>
        <p:spPr>
          <a:xfrm>
            <a:off x="475971" y="1721275"/>
            <a:ext cx="64195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구조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(Multi Scale Architecture)</a:t>
            </a:r>
            <a:b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3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개의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multi-scale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구조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입력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: Raw Waveform</a:t>
            </a:r>
          </a:p>
          <a:p>
            <a:pPr marL="342900" indent="-342900">
              <a:buFontTx/>
              <a:buChar char="-"/>
            </a:pP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출력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입력 값의 참 거짓 판단 여부</a:t>
            </a:r>
            <a:b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		(0 ~ 1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스칼라 값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기능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: Generator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에서 생성된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waveform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의 참 거짓 판단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Discriminator Block</a:t>
            </a:r>
          </a:p>
          <a:p>
            <a:pPr marL="1257300" lvl="2" indent="-342900">
              <a:buFontTx/>
              <a:buChar char="-"/>
            </a:pPr>
            <a:r>
              <a:rPr lang="en-US" altLang="ko-KR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Conv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Layer</a:t>
            </a:r>
          </a:p>
          <a:p>
            <a:pPr marL="1257300" lvl="2" indent="-342900">
              <a:buFontTx/>
              <a:buChar char="-"/>
            </a:pPr>
            <a:r>
              <a:rPr lang="en-US" altLang="ko-KR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DownSampling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Layer (x4)</a:t>
            </a:r>
          </a:p>
          <a:p>
            <a:pPr marL="1257300" lvl="2" indent="-342900">
              <a:buFontTx/>
              <a:buChar char="-"/>
            </a:pPr>
            <a:r>
              <a:rPr lang="en-US" altLang="ko-KR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Conv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Layer</a:t>
            </a:r>
          </a:p>
          <a:p>
            <a:pPr marL="1257300" lvl="2" indent="-342900"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Conv Layer(output)</a:t>
            </a:r>
            <a:b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= 6 feature maps(for loss) + output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F1CB10-853E-4984-A07B-D0E606BB02DD}"/>
              </a:ext>
            </a:extLst>
          </p:cNvPr>
          <p:cNvSpPr/>
          <p:nvPr/>
        </p:nvSpPr>
        <p:spPr>
          <a:xfrm>
            <a:off x="7179895" y="1721276"/>
            <a:ext cx="1014700" cy="241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67758B-DA21-447E-A063-D2567C0DF9C6}"/>
              </a:ext>
            </a:extLst>
          </p:cNvPr>
          <p:cNvSpPr txBox="1"/>
          <p:nvPr/>
        </p:nvSpPr>
        <p:spPr>
          <a:xfrm>
            <a:off x="7308794" y="1343443"/>
            <a:ext cx="106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11948E-451D-463B-8000-20645E457CB6}"/>
              </a:ext>
            </a:extLst>
          </p:cNvPr>
          <p:cNvSpPr/>
          <p:nvPr/>
        </p:nvSpPr>
        <p:spPr>
          <a:xfrm>
            <a:off x="10118517" y="5375277"/>
            <a:ext cx="550336" cy="234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485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19230-601E-4C1B-A826-B666480E031F}"/>
              </a:ext>
            </a:extLst>
          </p:cNvPr>
          <p:cNvSpPr txBox="1"/>
          <p:nvPr/>
        </p:nvSpPr>
        <p:spPr>
          <a:xfrm>
            <a:off x="438943" y="869663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Discriminator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모델 구현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D51E4E-BE30-4C1F-915D-15A783A6E41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6751" y="1795007"/>
            <a:ext cx="7191125" cy="28423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AE644E-5E09-43EB-83A4-733E59AA8606}"/>
              </a:ext>
            </a:extLst>
          </p:cNvPr>
          <p:cNvSpPr txBox="1"/>
          <p:nvPr/>
        </p:nvSpPr>
        <p:spPr>
          <a:xfrm>
            <a:off x="7899676" y="1795007"/>
            <a:ext cx="3931767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 Feature map</a:t>
            </a:r>
            <a:r>
              <a:rPr lang="ko-KR" altLang="ko-KR" dirty="0"/>
              <a:t>의 </a:t>
            </a:r>
            <a:r>
              <a:rPr lang="en-US" altLang="ko-KR" dirty="0" err="1"/>
              <a:t>downsampling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</a:t>
            </a:r>
            <a:r>
              <a:rPr lang="ko-KR" altLang="ko-KR" dirty="0"/>
              <a:t>층이 구성되는 코드 부분으로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4</a:t>
            </a:r>
            <a:r>
              <a:rPr lang="ko-KR" altLang="ko-KR" dirty="0"/>
              <a:t>번에 걸쳐 </a:t>
            </a:r>
            <a:r>
              <a:rPr lang="en-US" altLang="ko-KR" dirty="0" err="1"/>
              <a:t>downsampling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각 </a:t>
            </a:r>
            <a:r>
              <a:rPr lang="en-US" altLang="ko-KR" dirty="0"/>
              <a:t>discriminator block</a:t>
            </a:r>
            <a:r>
              <a:rPr lang="ko-KR" altLang="en-US" dirty="0"/>
              <a:t>은 </a:t>
            </a:r>
            <a:r>
              <a:rPr lang="en-US" altLang="ko-KR" dirty="0"/>
              <a:t>stride</a:t>
            </a:r>
            <a:r>
              <a:rPr lang="ko-KR" altLang="en-US" dirty="0"/>
              <a:t>가 </a:t>
            </a:r>
            <a:r>
              <a:rPr lang="en-US" altLang="ko-KR" dirty="0"/>
              <a:t>4</a:t>
            </a:r>
            <a:r>
              <a:rPr lang="ko-KR" altLang="en-US" dirty="0"/>
              <a:t>인 </a:t>
            </a:r>
            <a:r>
              <a:rPr lang="en-US" altLang="ko-KR" dirty="0" err="1"/>
              <a:t>strided</a:t>
            </a:r>
            <a:r>
              <a:rPr lang="en-US" altLang="ko-KR" dirty="0"/>
              <a:t> convolution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Generator</a:t>
            </a:r>
            <a:r>
              <a:rPr lang="ko-KR" altLang="en-US" dirty="0"/>
              <a:t>와 동일하게 </a:t>
            </a:r>
            <a:r>
              <a:rPr lang="en-US" altLang="ko-KR" dirty="0"/>
              <a:t>weight normalization</a:t>
            </a:r>
            <a:r>
              <a:rPr lang="ko-KR" altLang="en-US" dirty="0"/>
              <a:t>이 적용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475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A8FF961-CD79-4E06-9217-B4904268AC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691" b="88510"/>
          <a:stretch/>
        </p:blipFill>
        <p:spPr>
          <a:xfrm>
            <a:off x="7814408" y="1526734"/>
            <a:ext cx="3929043" cy="1208314"/>
          </a:xfrm>
          <a:prstGeom prst="rect">
            <a:avLst/>
          </a:prstGeom>
        </p:spPr>
      </p:pic>
      <p:pic>
        <p:nvPicPr>
          <p:cNvPr id="5" name="_x416593952">
            <a:extLst>
              <a:ext uri="{FF2B5EF4-FFF2-40B4-BE49-F238E27FC236}">
                <a16:creationId xmlns:a16="http://schemas.microsoft.com/office/drawing/2014/main" id="{6D5C9C56-2029-4E5B-B4A9-2B300F026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21" r="1390" b="-301"/>
          <a:stretch/>
        </p:blipFill>
        <p:spPr bwMode="auto">
          <a:xfrm>
            <a:off x="878535" y="1783599"/>
            <a:ext cx="3170161" cy="391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8C1DB4-6EFC-40C7-AE9D-CB0C8FF58C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81" r="-691" b="66429"/>
          <a:stretch/>
        </p:blipFill>
        <p:spPr>
          <a:xfrm>
            <a:off x="7828292" y="4574734"/>
            <a:ext cx="3929043" cy="12083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E27689-5E77-425E-9992-04DAA6C25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35" r="1136" b="77644"/>
          <a:stretch/>
        </p:blipFill>
        <p:spPr>
          <a:xfrm>
            <a:off x="7833735" y="3043598"/>
            <a:ext cx="3857733" cy="1148443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5EA17EB1-CFB1-4815-BE4D-AE36C359FC48}"/>
              </a:ext>
            </a:extLst>
          </p:cNvPr>
          <p:cNvSpPr/>
          <p:nvPr/>
        </p:nvSpPr>
        <p:spPr>
          <a:xfrm>
            <a:off x="848412" y="2015026"/>
            <a:ext cx="1024192" cy="14400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E7D83C3-15A9-4297-9627-60FECCE3F0D6}"/>
              </a:ext>
            </a:extLst>
          </p:cNvPr>
          <p:cNvSpPr/>
          <p:nvPr/>
        </p:nvSpPr>
        <p:spPr>
          <a:xfrm>
            <a:off x="4108921" y="3526060"/>
            <a:ext cx="348090" cy="28472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CDDD91-C5BF-4A0E-94D0-79DB0C80035C}"/>
              </a:ext>
            </a:extLst>
          </p:cNvPr>
          <p:cNvSpPr/>
          <p:nvPr/>
        </p:nvSpPr>
        <p:spPr>
          <a:xfrm>
            <a:off x="7226250" y="3526059"/>
            <a:ext cx="348090" cy="28472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0E6491-9263-4AAD-AECA-EB3BD0BBDE6F}"/>
              </a:ext>
            </a:extLst>
          </p:cNvPr>
          <p:cNvSpPr txBox="1"/>
          <p:nvPr/>
        </p:nvSpPr>
        <p:spPr>
          <a:xfrm>
            <a:off x="4473462" y="3470225"/>
            <a:ext cx="271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Waveform [16, 1, 8192]</a:t>
            </a:r>
            <a:endParaRPr lang="ko-KR" altLang="en-US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3A725D-F040-4AAF-8CD9-8BEA1B51BDA8}"/>
              </a:ext>
            </a:extLst>
          </p:cNvPr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97E3E1-A4CF-4892-A5D4-9B2CD10F449A}"/>
              </a:ext>
            </a:extLst>
          </p:cNvPr>
          <p:cNvSpPr txBox="1"/>
          <p:nvPr/>
        </p:nvSpPr>
        <p:spPr>
          <a:xfrm>
            <a:off x="438943" y="869663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Discriminator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결과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7F5E86-4B4E-4BC0-9A85-F3ABDCD8FA3C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792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37092DB-844A-4C82-B55C-A9C1A3424E31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633B157-AD8F-4C4B-B2C7-1F0B0EA51F4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036201" y="3310390"/>
            <a:ext cx="6382812" cy="587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 descr="개체, 실내, 시계, 모니터이(가) 표시된 사진&#10;&#10;자동 생성된 설명">
            <a:extLst>
              <a:ext uri="{FF2B5EF4-FFF2-40B4-BE49-F238E27FC236}">
                <a16:creationId xmlns:a16="http://schemas.microsoft.com/office/drawing/2014/main" id="{F768F56D-84AE-478B-A6E1-C10442496F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375" y="2162439"/>
            <a:ext cx="6254417" cy="4169611"/>
          </a:xfrm>
          <a:prstGeom prst="rect">
            <a:avLst/>
          </a:prstGeom>
        </p:spPr>
      </p:pic>
      <p:pic>
        <p:nvPicPr>
          <p:cNvPr id="7" name="generated-0">
            <a:hlinkClick r:id="" action="ppaction://media"/>
            <a:extLst>
              <a:ext uri="{FF2B5EF4-FFF2-40B4-BE49-F238E27FC236}">
                <a16:creationId xmlns:a16="http://schemas.microsoft.com/office/drawing/2014/main" id="{DAE08CFD-104F-4BE1-AAB1-EEBFFFAC613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760638" y="4571455"/>
            <a:ext cx="1459330" cy="14593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7142A5-DCBD-4515-9316-FBD650D363D0}"/>
              </a:ext>
            </a:extLst>
          </p:cNvPr>
          <p:cNvSpPr txBox="1"/>
          <p:nvPr/>
        </p:nvSpPr>
        <p:spPr>
          <a:xfrm>
            <a:off x="3420658" y="1778323"/>
            <a:ext cx="348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MelGAN</a:t>
            </a:r>
            <a:r>
              <a:rPr lang="en-US" altLang="ko-KR" dirty="0"/>
              <a:t> 620K </a:t>
            </a:r>
            <a:r>
              <a:rPr lang="ko-KR" altLang="en-US" dirty="0"/>
              <a:t>학습 결과</a:t>
            </a:r>
          </a:p>
        </p:txBody>
      </p:sp>
      <p:pic>
        <p:nvPicPr>
          <p:cNvPr id="3" name="1_0002">
            <a:hlinkClick r:id="" action="ppaction://media"/>
            <a:extLst>
              <a:ext uri="{FF2B5EF4-FFF2-40B4-BE49-F238E27FC236}">
                <a16:creationId xmlns:a16="http://schemas.microsoft.com/office/drawing/2014/main" id="{79EC9475-CC73-4EAA-BC5F-5D3C9D69667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680301" y="2508059"/>
            <a:ext cx="1620003" cy="162000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4D2E2D-E98F-4747-8823-D20DA91A9500}"/>
              </a:ext>
            </a:extLst>
          </p:cNvPr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20A4D1-E7F9-40EA-A34C-CD355A854065}"/>
              </a:ext>
            </a:extLst>
          </p:cNvPr>
          <p:cNvSpPr txBox="1"/>
          <p:nvPr/>
        </p:nvSpPr>
        <p:spPr>
          <a:xfrm>
            <a:off x="438943" y="869663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Discriminator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01278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6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75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C4F3DFB-4D11-45BF-99C3-442F5465EA97}"/>
              </a:ext>
            </a:extLst>
          </p:cNvPr>
          <p:cNvSpPr txBox="1"/>
          <p:nvPr/>
        </p:nvSpPr>
        <p:spPr>
          <a:xfrm>
            <a:off x="1599526" y="1690314"/>
            <a:ext cx="1927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기존 방식</a:t>
            </a:r>
            <a:endParaRPr lang="ko-KR" altLang="en-US" sz="20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D05C5A-4750-4404-B304-B3C8C99697E2}"/>
              </a:ext>
            </a:extLst>
          </p:cNvPr>
          <p:cNvSpPr txBox="1"/>
          <p:nvPr/>
        </p:nvSpPr>
        <p:spPr>
          <a:xfrm>
            <a:off x="7624770" y="1690314"/>
            <a:ext cx="1927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Wavelet</a:t>
            </a:r>
            <a:r>
              <a:rPr lang="ko-KR" altLang="en-US" sz="2000" b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방식</a:t>
            </a:r>
            <a:endParaRPr lang="ko-KR" altLang="en-US" sz="20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E6F385-4988-4DAC-B5F1-D397D2AF5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843" y="2288722"/>
            <a:ext cx="2319640" cy="2000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D91C15-0CAD-41BE-95C3-E98AD42DA424}"/>
              </a:ext>
            </a:extLst>
          </p:cNvPr>
          <p:cNvSpPr txBox="1"/>
          <p:nvPr/>
        </p:nvSpPr>
        <p:spPr>
          <a:xfrm>
            <a:off x="133918" y="4498309"/>
            <a:ext cx="434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+mn-ea"/>
              </a:rPr>
              <a:t>- 3</a:t>
            </a:r>
            <a:r>
              <a:rPr lang="ko-KR" altLang="en-US" sz="2000">
                <a:latin typeface="+mn-ea"/>
              </a:rPr>
              <a:t>개의 </a:t>
            </a:r>
            <a:r>
              <a:rPr lang="en-US" altLang="ko-KR" sz="2000">
                <a:latin typeface="+mn-ea"/>
              </a:rPr>
              <a:t>Discriminator Block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C9B6DF-379B-407B-A5DA-5A641BA00225}"/>
              </a:ext>
            </a:extLst>
          </p:cNvPr>
          <p:cNvSpPr txBox="1"/>
          <p:nvPr/>
        </p:nvSpPr>
        <p:spPr>
          <a:xfrm>
            <a:off x="6460254" y="3061234"/>
            <a:ext cx="4348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Wavelet transform</a:t>
            </a:r>
            <a:br>
              <a:rPr lang="en-US" altLang="ko-KR" sz="14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en-US" altLang="ko-KR" sz="14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(scalogram)</a:t>
            </a:r>
            <a:endParaRPr lang="ko-KR" altLang="en-US" sz="1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D47F9BA-29EB-4653-A976-5D458D114B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134" t="4100" b="70943"/>
          <a:stretch/>
        </p:blipFill>
        <p:spPr>
          <a:xfrm>
            <a:off x="9683513" y="2998205"/>
            <a:ext cx="1365483" cy="499199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C7830C96-3F1D-4B5A-841B-E8B14D5220E3}"/>
              </a:ext>
            </a:extLst>
          </p:cNvPr>
          <p:cNvGrpSpPr/>
          <p:nvPr/>
        </p:nvGrpSpPr>
        <p:grpSpPr>
          <a:xfrm>
            <a:off x="6047013" y="2934436"/>
            <a:ext cx="1494608" cy="724710"/>
            <a:chOff x="6529251" y="2355947"/>
            <a:chExt cx="1208314" cy="555982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BC44431-1AE1-4CAD-A0BF-22925DD1DA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100" r="47910" b="71683"/>
            <a:stretch/>
          </p:blipFill>
          <p:spPr>
            <a:xfrm>
              <a:off x="6529251" y="2355947"/>
              <a:ext cx="1208314" cy="484416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9F0A3E9-4EC1-441C-BB3B-890940E3BFA5}"/>
                </a:ext>
              </a:extLst>
            </p:cNvPr>
            <p:cNvSpPr/>
            <p:nvPr/>
          </p:nvSpPr>
          <p:spPr>
            <a:xfrm>
              <a:off x="6977743" y="2721429"/>
              <a:ext cx="223157" cy="190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9E3E000-4A9E-4B4E-B2D2-923F0FBDA259}"/>
              </a:ext>
            </a:extLst>
          </p:cNvPr>
          <p:cNvSpPr txBox="1"/>
          <p:nvPr/>
        </p:nvSpPr>
        <p:spPr>
          <a:xfrm>
            <a:off x="6246426" y="4503751"/>
            <a:ext cx="4348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+mn-ea"/>
              </a:rPr>
              <a:t>- 1</a:t>
            </a:r>
            <a:r>
              <a:rPr lang="ko-KR" altLang="en-US" sz="2000">
                <a:latin typeface="+mn-ea"/>
              </a:rPr>
              <a:t>개의 </a:t>
            </a:r>
            <a:r>
              <a:rPr lang="en-US" altLang="ko-KR" sz="2000">
                <a:latin typeface="+mn-ea"/>
              </a:rPr>
              <a:t>Discriminator Block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F07E4A-73F4-49FA-97C3-E34383E08E40}"/>
              </a:ext>
            </a:extLst>
          </p:cNvPr>
          <p:cNvSpPr txBox="1"/>
          <p:nvPr/>
        </p:nvSpPr>
        <p:spPr>
          <a:xfrm>
            <a:off x="280872" y="5310277"/>
            <a:ext cx="4348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+mn-ea"/>
              </a:rPr>
              <a:t>- </a:t>
            </a:r>
            <a:r>
              <a:rPr lang="ko-KR" altLang="en-US" sz="2000">
                <a:latin typeface="+mn-ea"/>
              </a:rPr>
              <a:t>각 </a:t>
            </a:r>
            <a:r>
              <a:rPr lang="en-US" altLang="ko-KR" sz="2000">
                <a:latin typeface="+mn-ea"/>
              </a:rPr>
              <a:t>Block</a:t>
            </a:r>
            <a:r>
              <a:rPr lang="ko-KR" altLang="en-US" sz="2000">
                <a:latin typeface="+mn-ea"/>
              </a:rPr>
              <a:t>마다 다른 </a:t>
            </a:r>
            <a:r>
              <a:rPr lang="en-US" altLang="ko-KR" sz="2000">
                <a:latin typeface="+mn-ea"/>
              </a:rPr>
              <a:t>Parameter</a:t>
            </a:r>
            <a:br>
              <a:rPr lang="en-US" altLang="ko-KR" sz="2000">
                <a:latin typeface="+mn-ea"/>
              </a:rPr>
            </a:br>
            <a:r>
              <a:rPr lang="en-US" altLang="ko-KR" sz="2000">
                <a:latin typeface="+mn-ea"/>
              </a:rPr>
              <a:t>(Window Size, Stride)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08556D-48CD-4625-99B9-6D4D219D014E}"/>
              </a:ext>
            </a:extLst>
          </p:cNvPr>
          <p:cNvSpPr txBox="1"/>
          <p:nvPr/>
        </p:nvSpPr>
        <p:spPr>
          <a:xfrm>
            <a:off x="6387757" y="5259535"/>
            <a:ext cx="4891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+mn-ea"/>
              </a:rPr>
              <a:t>- </a:t>
            </a:r>
            <a:r>
              <a:rPr lang="ko-KR" altLang="en-US" sz="2000">
                <a:latin typeface="+mn-ea"/>
              </a:rPr>
              <a:t>하나의 </a:t>
            </a:r>
            <a:r>
              <a:rPr lang="en-US" altLang="ko-KR" sz="2000">
                <a:latin typeface="+mn-ea"/>
              </a:rPr>
              <a:t>Wavelet </a:t>
            </a:r>
            <a:r>
              <a:rPr lang="ko-KR" altLang="en-US" sz="2000">
                <a:latin typeface="+mn-ea"/>
              </a:rPr>
              <a:t>결과물에 포함된 </a:t>
            </a:r>
            <a:br>
              <a:rPr lang="en-US" altLang="ko-KR" sz="2000">
                <a:latin typeface="+mn-ea"/>
              </a:rPr>
            </a:br>
            <a:r>
              <a:rPr lang="en-US" altLang="ko-KR" sz="2000">
                <a:latin typeface="+mn-ea"/>
              </a:rPr>
              <a:t>     </a:t>
            </a:r>
            <a:r>
              <a:rPr lang="ko-KR" altLang="en-US" sz="2000">
                <a:latin typeface="+mn-ea"/>
              </a:rPr>
              <a:t>주파수 대역별로 다른 학습방식 필요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4AAEEE-BE99-46B2-8EA7-93B187EC3199}"/>
              </a:ext>
            </a:extLst>
          </p:cNvPr>
          <p:cNvSpPr/>
          <p:nvPr/>
        </p:nvSpPr>
        <p:spPr>
          <a:xfrm>
            <a:off x="6910246" y="5603001"/>
            <a:ext cx="4369507" cy="3149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24571E-D177-45D0-A281-3BC6F0266CD5}"/>
              </a:ext>
            </a:extLst>
          </p:cNvPr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C79DD0-680E-4F8B-A9E0-B80D07802ED4}"/>
              </a:ext>
            </a:extLst>
          </p:cNvPr>
          <p:cNvSpPr txBox="1"/>
          <p:nvPr/>
        </p:nvSpPr>
        <p:spPr>
          <a:xfrm>
            <a:off x="438943" y="869663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향후 진행 방향</a:t>
            </a:r>
            <a:endParaRPr lang="ko-KR" altLang="en-US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12E851A-A95D-44FA-AB21-6FD5CDDABDA9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90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감사합니다</a:t>
            </a:r>
            <a:r>
              <a:rPr lang="en-US" altLang="ko-KR" sz="4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48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646069" y="1880320"/>
            <a:ext cx="9748329" cy="3621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특정 인물의 목소리</a:t>
            </a:r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로 텍스트를 읽어주는 프로그램</a:t>
            </a:r>
            <a:endParaRPr lang="en-US" altLang="ko-KR" sz="2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250000"/>
              </a:lnSpc>
              <a:buFontTx/>
              <a:buChar char="-"/>
            </a:pP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Tacotron2</a:t>
            </a:r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를 사용한 </a:t>
            </a:r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음성 합성 모델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문장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음성데이터 쌍 이용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학습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342900" indent="-342900">
              <a:lnSpc>
                <a:spcPct val="250000"/>
              </a:lnSpc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기존의 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Tacotron2</a:t>
            </a:r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를 변형하여 </a:t>
            </a:r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더 가볍고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FF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빠른</a:t>
            </a:r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학습모델 구현</a:t>
            </a:r>
            <a:endParaRPr lang="en-US" altLang="ko-KR" sz="2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>
              <a:lnSpc>
                <a:spcPct val="250000"/>
              </a:lnSpc>
            </a:pPr>
            <a:endParaRPr lang="en-US" altLang="ko-KR" sz="2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400B2D-A021-4928-AF57-71FDAEBBFFEE}"/>
              </a:ext>
            </a:extLst>
          </p:cNvPr>
          <p:cNvSpPr txBox="1"/>
          <p:nvPr/>
        </p:nvSpPr>
        <p:spPr>
          <a:xfrm>
            <a:off x="304801" y="898526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개요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71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69531" y="1843559"/>
            <a:ext cx="10890374" cy="3451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  <a:ea typeface="-윤고딕310" panose="02030504000101010101" pitchFamily="18" charset="-127"/>
              </a:rPr>
              <a:t>1)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  <a:ea typeface="-윤고딕310" panose="02030504000101010101" pitchFamily="18" charset="-127"/>
              </a:rPr>
              <a:t>데이터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  <a:ea typeface="-윤고딕310" panose="02030504000101010101" pitchFamily="18" charset="-127"/>
              </a:rPr>
              <a:t>전처리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+mn-ea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  <a:ea typeface="-윤고딕310" panose="02030504000101010101" pitchFamily="18" charset="-127"/>
              </a:rPr>
              <a:t>음성 추출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  <a:ea typeface="-윤고딕310" panose="02030504000101010101" pitchFamily="18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  <a:ea typeface="-윤고딕310" panose="02030504000101010101" pitchFamily="18" charset="-127"/>
              </a:rPr>
              <a:t>유튜브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  <a:ea typeface="-윤고딕310" panose="02030504000101010101" pitchFamily="18" charset="-127"/>
              </a:rPr>
              <a:t>뉴스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  <a:ea typeface="-윤고딕310" panose="02030504000101010101" pitchFamily="18" charset="-127"/>
              </a:rPr>
              <a:t>) </a:t>
            </a:r>
            <a:r>
              <a:rPr lang="ko-KR" altLang="en-US" dirty="0"/>
              <a:t>→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  <a:ea typeface="-윤고딕310" panose="02030504000101010101" pitchFamily="18" charset="-127"/>
              </a:rPr>
              <a:t>문장 단위 정리</a:t>
            </a:r>
            <a:r>
              <a:rPr lang="ko-KR" altLang="en-US" dirty="0"/>
              <a:t> →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  <a:ea typeface="-윤고딕310" panose="02030504000101010101" pitchFamily="18" charset="-127"/>
              </a:rPr>
              <a:t> 음성 토큰화 </a:t>
            </a:r>
            <a:r>
              <a:rPr lang="ko-KR" altLang="en-US" dirty="0"/>
              <a:t>→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  <a:ea typeface="-윤고딕310" panose="02030504000101010101" pitchFamily="18" charset="-127"/>
              </a:rPr>
              <a:t>텍스트와 매칭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+mn-ea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+mn-ea"/>
              <a:ea typeface="-윤고딕310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  <a:ea typeface="-윤고딕310" panose="02030504000101010101" pitchFamily="18" charset="-127"/>
              </a:rPr>
              <a:t>2)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  <a:ea typeface="-윤고딕310" panose="02030504000101010101" pitchFamily="18" charset="-127"/>
              </a:rPr>
              <a:t>음성 학습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+mn-ea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  <a:ea typeface="-윤고딕310" panose="02030504000101010101" pitchFamily="18" charset="-127"/>
              </a:rPr>
              <a:t>Tacotron2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  <a:ea typeface="-윤고딕310" panose="02030504000101010101" pitchFamily="18" charset="-127"/>
              </a:rPr>
              <a:t>를 활용한 음성 학습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+mn-ea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크게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Encoder, Decoder, Vocoder, Attention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의 구조</a:t>
            </a:r>
            <a:endParaRPr lang="en-US" altLang="ko-KR" sz="1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299EF-52B7-452D-874B-8137BA4D3A55}"/>
              </a:ext>
            </a:extLst>
          </p:cNvPr>
          <p:cNvSpPr txBox="1"/>
          <p:nvPr/>
        </p:nvSpPr>
        <p:spPr>
          <a:xfrm>
            <a:off x="304801" y="898526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1.1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프로젝트 설계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80BE8E-94AA-4D19-BC9A-2B987A33B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173" y="3710866"/>
            <a:ext cx="4595148" cy="257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4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01701" y="1858647"/>
            <a:ext cx="10890374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  <a:ea typeface="-윤고딕310" panose="02030504000101010101" pitchFamily="18" charset="-127"/>
              </a:rPr>
              <a:t>Tacotron2: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  <a:ea typeface="-윤고딕310" panose="02030504000101010101" pitchFamily="18" charset="-127"/>
              </a:rPr>
              <a:t> 텍스트를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  <a:ea typeface="-윤고딕310" panose="02030504000101010101" pitchFamily="18" charset="-127"/>
              </a:rPr>
              <a:t>Mel Spectrogram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  <a:ea typeface="-윤고딕310" panose="02030504000101010101" pitchFamily="18" charset="-127"/>
              </a:rPr>
              <a:t>으로 변환하여 학습하는 알고리즘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+mn-ea"/>
              <a:ea typeface="-윤고딕310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  <a:ea typeface="-윤고딕310" panose="02030504000101010101" pitchFamily="18" charset="-127"/>
              </a:rPr>
              <a:t>Tacotron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  <a:ea typeface="-윤고딕310" panose="02030504000101010101" pitchFamily="18" charset="-127"/>
              </a:rPr>
              <a:t>의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  <a:ea typeface="-윤고딕310" panose="02030504000101010101" pitchFamily="18" charset="-127"/>
              </a:rPr>
              <a:t>output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  <a:ea typeface="-윤고딕310" panose="02030504000101010101" pitchFamily="18" charset="-127"/>
              </a:rPr>
              <a:t>과 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  <a:ea typeface="-윤고딕310" panose="02030504000101010101" pitchFamily="18" charset="-127"/>
              </a:rPr>
              <a:t>vocoder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  <a:ea typeface="-윤고딕310" panose="02030504000101010101" pitchFamily="18" charset="-127"/>
              </a:rPr>
              <a:t>인 </a:t>
            </a:r>
            <a:r>
              <a:rPr lang="en-US" altLang="ko-KR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  <a:ea typeface="-윤고딕310" panose="02030504000101010101" pitchFamily="18" charset="-127"/>
              </a:rPr>
              <a:t>MelGAN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  <a:ea typeface="-윤고딕310" panose="02030504000101010101" pitchFamily="18" charset="-127"/>
              </a:rPr>
              <a:t>을 결합하고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+mn-ea"/>
                <a:ea typeface="-윤고딕310" panose="02030504000101010101" pitchFamily="18" charset="-127"/>
              </a:rPr>
              <a:t>변환하는 과정 진행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2F12B-C083-4DC2-8C42-91968A140C19}"/>
              </a:ext>
            </a:extLst>
          </p:cNvPr>
          <p:cNvSpPr txBox="1"/>
          <p:nvPr/>
        </p:nvSpPr>
        <p:spPr>
          <a:xfrm>
            <a:off x="304801" y="898526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1.2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모듈 설계도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862040-3C72-446A-B417-884481FB1AC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65"/>
          <a:stretch/>
        </p:blipFill>
        <p:spPr bwMode="auto">
          <a:xfrm>
            <a:off x="2365117" y="3700003"/>
            <a:ext cx="6934389" cy="96012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425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19230-601E-4C1B-A826-B666480E031F}"/>
              </a:ext>
            </a:extLst>
          </p:cNvPr>
          <p:cNvSpPr txBox="1"/>
          <p:nvPr/>
        </p:nvSpPr>
        <p:spPr>
          <a:xfrm>
            <a:off x="304801" y="869663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Vocoder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설계도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8" name="_x416593952">
            <a:extLst>
              <a:ext uri="{FF2B5EF4-FFF2-40B4-BE49-F238E27FC236}">
                <a16:creationId xmlns:a16="http://schemas.microsoft.com/office/drawing/2014/main" id="{5E98074A-328A-423B-8D5B-15005BD0E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0" b="-1082"/>
          <a:stretch/>
        </p:blipFill>
        <p:spPr bwMode="auto">
          <a:xfrm>
            <a:off x="801210" y="2346389"/>
            <a:ext cx="6454529" cy="381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B8B736-4CFD-42B1-8C14-2490A102D506}"/>
              </a:ext>
            </a:extLst>
          </p:cNvPr>
          <p:cNvSpPr txBox="1"/>
          <p:nvPr/>
        </p:nvSpPr>
        <p:spPr>
          <a:xfrm>
            <a:off x="-1146414" y="1843558"/>
            <a:ext cx="9748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- Generator, discriminator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구조</a:t>
            </a:r>
            <a:endParaRPr lang="ko-KR" altLang="en-US" sz="1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AAE559-6C17-489D-AC98-64D9A3B761D5}"/>
              </a:ext>
            </a:extLst>
          </p:cNvPr>
          <p:cNvSpPr txBox="1"/>
          <p:nvPr/>
        </p:nvSpPr>
        <p:spPr>
          <a:xfrm>
            <a:off x="7662001" y="2346389"/>
            <a:ext cx="334515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Train </a:t>
            </a:r>
            <a:r>
              <a:rPr lang="ko-KR" altLang="en-US" dirty="0"/>
              <a:t>방법</a:t>
            </a:r>
            <a:r>
              <a:rPr lang="en-US" altLang="ko-KR" dirty="0"/>
              <a:t>:</a:t>
            </a:r>
            <a:r>
              <a:rPr lang="ko-KR" altLang="ko-KR" dirty="0"/>
              <a:t> </a:t>
            </a:r>
            <a:r>
              <a:rPr lang="en-US" altLang="ko-KR" dirty="0"/>
              <a:t>Generator</a:t>
            </a:r>
            <a:r>
              <a:rPr lang="ko-KR" altLang="ko-KR" dirty="0"/>
              <a:t>함수와 </a:t>
            </a:r>
            <a:r>
              <a:rPr lang="en-US" altLang="ko-KR" dirty="0"/>
              <a:t>Discriminator</a:t>
            </a:r>
            <a:r>
              <a:rPr lang="ko-KR" altLang="ko-KR" dirty="0"/>
              <a:t>함수를 학습하여</a:t>
            </a:r>
            <a:r>
              <a:rPr lang="en-US" altLang="ko-KR" dirty="0"/>
              <a:t>, Generator</a:t>
            </a:r>
            <a:r>
              <a:rPr lang="ko-KR" altLang="ko-KR" dirty="0"/>
              <a:t>와 </a:t>
            </a:r>
            <a:r>
              <a:rPr lang="en-US" altLang="ko-KR" dirty="0"/>
              <a:t>Discriminator</a:t>
            </a:r>
            <a:r>
              <a:rPr lang="ko-KR" altLang="ko-KR" dirty="0"/>
              <a:t>의 </a:t>
            </a:r>
            <a:r>
              <a:rPr lang="en-US" altLang="ko-KR" dirty="0"/>
              <a:t>loss</a:t>
            </a:r>
            <a:r>
              <a:rPr lang="ko-KR" altLang="ko-KR" dirty="0"/>
              <a:t>함수를 최적화하는</a:t>
            </a:r>
            <a:r>
              <a:rPr lang="en-US" altLang="ko-KR" dirty="0"/>
              <a:t> </a:t>
            </a:r>
            <a:r>
              <a:rPr lang="ko-KR" altLang="en-US" dirty="0"/>
              <a:t>과정</a:t>
            </a:r>
          </a:p>
        </p:txBody>
      </p:sp>
    </p:spTree>
    <p:extLst>
      <p:ext uri="{BB962C8B-B14F-4D97-AF65-F5344CB8AC3E}">
        <p14:creationId xmlns:p14="http://schemas.microsoft.com/office/powerpoint/2010/main" val="287742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19230-601E-4C1B-A826-B666480E031F}"/>
              </a:ext>
            </a:extLst>
          </p:cNvPr>
          <p:cNvSpPr txBox="1"/>
          <p:nvPr/>
        </p:nvSpPr>
        <p:spPr>
          <a:xfrm>
            <a:off x="438943" y="869663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Generator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모델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AEB19-456B-452F-A282-E501F7C6F1D9}"/>
              </a:ext>
            </a:extLst>
          </p:cNvPr>
          <p:cNvSpPr txBox="1"/>
          <p:nvPr/>
        </p:nvSpPr>
        <p:spPr>
          <a:xfrm>
            <a:off x="719839" y="2249052"/>
            <a:ext cx="64173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convolution feed-forward network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구조</a:t>
            </a:r>
            <a:b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여러 층의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Convolution layer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중첩</a:t>
            </a:r>
            <a:b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입력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: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배치 단위의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Mel Spectrogram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출력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: Raw Waveform</a:t>
            </a:r>
            <a:b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기능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: Discriminator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에서 검증할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waveform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생성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D3641F3-027E-426B-9D13-18054BBB5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884" y="1230043"/>
            <a:ext cx="4391025" cy="45434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BF6F133-C303-44F2-93EE-2FC461F52EA5}"/>
              </a:ext>
            </a:extLst>
          </p:cNvPr>
          <p:cNvSpPr/>
          <p:nvPr/>
        </p:nvSpPr>
        <p:spPr>
          <a:xfrm>
            <a:off x="7511581" y="1301026"/>
            <a:ext cx="1208972" cy="337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E6C6D4-CB88-47FB-941E-E226600F81BC}"/>
              </a:ext>
            </a:extLst>
          </p:cNvPr>
          <p:cNvSpPr/>
          <p:nvPr/>
        </p:nvSpPr>
        <p:spPr>
          <a:xfrm>
            <a:off x="7511581" y="5290427"/>
            <a:ext cx="1208972" cy="337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20D8B-B97B-42FD-A3B4-6555D02C21EF}"/>
              </a:ext>
            </a:extLst>
          </p:cNvPr>
          <p:cNvSpPr txBox="1"/>
          <p:nvPr/>
        </p:nvSpPr>
        <p:spPr>
          <a:xfrm>
            <a:off x="8805446" y="1230043"/>
            <a:ext cx="106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-&gt;input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E35BBB-6109-4C8E-9491-E57F33E3F7D7}"/>
              </a:ext>
            </a:extLst>
          </p:cNvPr>
          <p:cNvSpPr txBox="1"/>
          <p:nvPr/>
        </p:nvSpPr>
        <p:spPr>
          <a:xfrm>
            <a:off x="8805446" y="5270577"/>
            <a:ext cx="133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-&gt;output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16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19230-601E-4C1B-A826-B666480E031F}"/>
              </a:ext>
            </a:extLst>
          </p:cNvPr>
          <p:cNvSpPr txBox="1"/>
          <p:nvPr/>
        </p:nvSpPr>
        <p:spPr>
          <a:xfrm>
            <a:off x="438943" y="869663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Generator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모듈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AEB19-456B-452F-A282-E501F7C6F1D9}"/>
              </a:ext>
            </a:extLst>
          </p:cNvPr>
          <p:cNvSpPr txBox="1"/>
          <p:nvPr/>
        </p:nvSpPr>
        <p:spPr>
          <a:xfrm>
            <a:off x="805758" y="1721275"/>
            <a:ext cx="380011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  </a:t>
            </a:r>
          </a:p>
          <a:p>
            <a:pPr marL="285750" indent="-285750">
              <a:buFontTx/>
              <a:buChar char="-"/>
            </a:pPr>
            <a:endParaRPr lang="ko-KR" altLang="en-US" sz="1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9C2C5F-1B85-47C6-86C7-4A6F9C193F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12482" y="2054420"/>
            <a:ext cx="1833490" cy="12852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6E2AD8-C20E-4A14-80DE-815E444BB6B0}"/>
              </a:ext>
            </a:extLst>
          </p:cNvPr>
          <p:cNvSpPr txBox="1"/>
          <p:nvPr/>
        </p:nvSpPr>
        <p:spPr>
          <a:xfrm>
            <a:off x="1225396" y="3484111"/>
            <a:ext cx="8817389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Discriminator(G)</a:t>
            </a:r>
            <a:r>
              <a:rPr lang="ko-KR" altLang="ko-KR" dirty="0"/>
              <a:t>와</a:t>
            </a:r>
            <a:r>
              <a:rPr lang="en-US" altLang="ko-KR" dirty="0"/>
              <a:t> Generator(G)</a:t>
            </a:r>
            <a:r>
              <a:rPr lang="ko-KR" altLang="ko-KR" dirty="0"/>
              <a:t>는 각각 </a:t>
            </a:r>
            <a:r>
              <a:rPr lang="en-US" altLang="ko-KR" dirty="0"/>
              <a:t>Adam optimizer</a:t>
            </a:r>
            <a:r>
              <a:rPr lang="ko-KR" altLang="ko-KR" dirty="0"/>
              <a:t>를 사용하여 최적화가 이루어지고</a:t>
            </a:r>
            <a:r>
              <a:rPr lang="en-US" altLang="ko-KR" dirty="0"/>
              <a:t>, </a:t>
            </a:r>
            <a:r>
              <a:rPr lang="ko-KR" altLang="ko-KR" dirty="0"/>
              <a:t>분류자의</a:t>
            </a:r>
            <a:r>
              <a:rPr lang="en-US" altLang="ko-KR" dirty="0"/>
              <a:t> 3</a:t>
            </a:r>
            <a:r>
              <a:rPr lang="ko-KR" altLang="ko-KR" dirty="0"/>
              <a:t>층 </a:t>
            </a:r>
            <a:r>
              <a:rPr lang="en-US" altLang="ko-KR" dirty="0"/>
              <a:t>Discriminator </a:t>
            </a:r>
            <a:r>
              <a:rPr lang="ko-KR" altLang="ko-KR" dirty="0"/>
              <a:t>구조를 통해 얻어진</a:t>
            </a:r>
            <a:r>
              <a:rPr lang="en-US" altLang="ko-KR" dirty="0"/>
              <a:t> feature loss</a:t>
            </a:r>
            <a:r>
              <a:rPr lang="ko-KR" altLang="ko-KR" dirty="0"/>
              <a:t>값과</a:t>
            </a:r>
            <a:r>
              <a:rPr lang="en-US" altLang="ko-KR" dirty="0"/>
              <a:t> Discriminator</a:t>
            </a:r>
            <a:r>
              <a:rPr lang="ko-KR" altLang="ko-KR" dirty="0"/>
              <a:t>가 생성한 거짓 데이터가 </a:t>
            </a:r>
            <a:r>
              <a:rPr lang="en-US" altLang="ko-KR" dirty="0"/>
              <a:t>Generator loss</a:t>
            </a:r>
            <a:r>
              <a:rPr lang="ko-KR" altLang="ko-KR" dirty="0"/>
              <a:t>함수에</a:t>
            </a:r>
            <a:r>
              <a:rPr lang="en-US" altLang="ko-KR" dirty="0"/>
              <a:t> </a:t>
            </a:r>
            <a:r>
              <a:rPr lang="ko-KR" altLang="en-US" dirty="0"/>
              <a:t>적용된다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410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19230-601E-4C1B-A826-B666480E031F}"/>
              </a:ext>
            </a:extLst>
          </p:cNvPr>
          <p:cNvSpPr txBox="1"/>
          <p:nvPr/>
        </p:nvSpPr>
        <p:spPr>
          <a:xfrm>
            <a:off x="438943" y="869663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Generator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모듈 구현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AEB19-456B-452F-A282-E501F7C6F1D9}"/>
              </a:ext>
            </a:extLst>
          </p:cNvPr>
          <p:cNvSpPr txBox="1"/>
          <p:nvPr/>
        </p:nvSpPr>
        <p:spPr>
          <a:xfrm>
            <a:off x="805758" y="1721275"/>
            <a:ext cx="380011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  </a:t>
            </a:r>
          </a:p>
          <a:p>
            <a:pPr marL="285750" indent="-285750">
              <a:buFontTx/>
              <a:buChar char="-"/>
            </a:pPr>
            <a:endParaRPr lang="ko-KR" altLang="en-US" sz="1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2113DF-0EAD-4F61-BE0A-9C125D48D862}"/>
              </a:ext>
            </a:extLst>
          </p:cNvPr>
          <p:cNvSpPr txBox="1"/>
          <p:nvPr/>
        </p:nvSpPr>
        <p:spPr>
          <a:xfrm>
            <a:off x="5938504" y="1721275"/>
            <a:ext cx="5763364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Generator</a:t>
            </a:r>
            <a:r>
              <a:rPr lang="ko-KR" altLang="ko-KR" dirty="0"/>
              <a:t>의 각 </a:t>
            </a:r>
            <a:r>
              <a:rPr lang="en-US" altLang="ko-KR" dirty="0"/>
              <a:t>layer</a:t>
            </a:r>
            <a:r>
              <a:rPr lang="ko-KR" altLang="ko-KR" dirty="0"/>
              <a:t>는 위의 구조에 따라</a:t>
            </a:r>
            <a:r>
              <a:rPr lang="en-US" altLang="ko-KR" dirty="0"/>
              <a:t> [8,8,2,2]</a:t>
            </a:r>
            <a:r>
              <a:rPr lang="ko-KR" altLang="ko-KR" dirty="0"/>
              <a:t>라는 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ko-KR" dirty="0"/>
              <a:t>크기변수에 따라</a:t>
            </a:r>
            <a:r>
              <a:rPr lang="en-US" altLang="ko-KR" dirty="0"/>
              <a:t> 256</a:t>
            </a:r>
            <a:r>
              <a:rPr lang="ko-KR" altLang="en-US" dirty="0"/>
              <a:t>배 </a:t>
            </a:r>
            <a:r>
              <a:rPr lang="ko-KR" altLang="en-US" dirty="0" err="1"/>
              <a:t>업샘플링이</a:t>
            </a:r>
            <a:r>
              <a:rPr lang="en-US" altLang="ko-KR" dirty="0"/>
              <a:t> 8</a:t>
            </a:r>
            <a:r>
              <a:rPr lang="ko-KR" altLang="en-US" dirty="0"/>
              <a:t>배</a:t>
            </a:r>
            <a:r>
              <a:rPr lang="en-US" altLang="ko-KR" dirty="0"/>
              <a:t>,8</a:t>
            </a:r>
            <a:r>
              <a:rPr lang="ko-KR" altLang="en-US" dirty="0"/>
              <a:t>배</a:t>
            </a:r>
            <a:r>
              <a:rPr lang="en-US" altLang="ko-KR" dirty="0"/>
              <a:t>,2</a:t>
            </a:r>
            <a:r>
              <a:rPr lang="ko-KR" altLang="en-US" dirty="0"/>
              <a:t>배</a:t>
            </a:r>
            <a:r>
              <a:rPr lang="en-US" altLang="ko-KR" dirty="0"/>
              <a:t>,2</a:t>
            </a:r>
            <a:r>
              <a:rPr lang="ko-KR" altLang="en-US" dirty="0"/>
              <a:t>배 </a:t>
            </a:r>
            <a:r>
              <a:rPr lang="ko-KR" altLang="en-US" dirty="0" err="1"/>
              <a:t>업샘플링의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단계로 진행된다</a:t>
            </a:r>
            <a:r>
              <a:rPr lang="en-US" altLang="ko-KR" dirty="0"/>
              <a:t>. </a:t>
            </a:r>
            <a:r>
              <a:rPr lang="ko-KR" altLang="en-US" dirty="0"/>
              <a:t>각 </a:t>
            </a:r>
            <a:r>
              <a:rPr lang="ko-KR" altLang="en-US" dirty="0" err="1"/>
              <a:t>업샘플링</a:t>
            </a:r>
            <a:r>
              <a:rPr lang="ko-KR" altLang="en-US" dirty="0"/>
              <a:t> 레이어는 전치된 </a:t>
            </a:r>
            <a:r>
              <a:rPr lang="ko-KR" altLang="en-US" dirty="0" err="1"/>
              <a:t>컨볼루션이다</a:t>
            </a:r>
            <a:r>
              <a:rPr lang="en-US" altLang="ko-KR" dirty="0"/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449F99-521F-4E9F-A4CD-897E32AC0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04" y="1721275"/>
            <a:ext cx="43719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8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19230-601E-4C1B-A826-B666480E031F}"/>
              </a:ext>
            </a:extLst>
          </p:cNvPr>
          <p:cNvSpPr txBox="1"/>
          <p:nvPr/>
        </p:nvSpPr>
        <p:spPr>
          <a:xfrm>
            <a:off x="438943" y="869663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Generator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모듈 구현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AEB19-456B-452F-A282-E501F7C6F1D9}"/>
              </a:ext>
            </a:extLst>
          </p:cNvPr>
          <p:cNvSpPr txBox="1"/>
          <p:nvPr/>
        </p:nvSpPr>
        <p:spPr>
          <a:xfrm>
            <a:off x="805758" y="1721275"/>
            <a:ext cx="380011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  </a:t>
            </a:r>
          </a:p>
          <a:p>
            <a:pPr marL="285750" indent="-285750">
              <a:buFontTx/>
              <a:buChar char="-"/>
            </a:pPr>
            <a:endParaRPr lang="ko-KR" altLang="en-US" sz="1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2113DF-0EAD-4F61-BE0A-9C125D48D862}"/>
              </a:ext>
            </a:extLst>
          </p:cNvPr>
          <p:cNvSpPr txBox="1"/>
          <p:nvPr/>
        </p:nvSpPr>
        <p:spPr>
          <a:xfrm>
            <a:off x="5882747" y="1900813"/>
            <a:ext cx="5763364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F4F69D-18DE-4E00-A5BF-9B20DCC8C8DA}"/>
              </a:ext>
            </a:extLst>
          </p:cNvPr>
          <p:cNvSpPr txBox="1"/>
          <p:nvPr/>
        </p:nvSpPr>
        <p:spPr>
          <a:xfrm>
            <a:off x="5800502" y="2021887"/>
            <a:ext cx="5763364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각 </a:t>
            </a:r>
            <a:r>
              <a:rPr lang="ko-KR" altLang="en-US" dirty="0" err="1"/>
              <a:t>업샘플링</a:t>
            </a:r>
            <a:r>
              <a:rPr lang="ko-KR" altLang="en-US" dirty="0"/>
              <a:t> 레이어 뒤에 </a:t>
            </a:r>
            <a:r>
              <a:rPr lang="en-US" altLang="ko-KR" dirty="0" err="1"/>
              <a:t>residual_stack</a:t>
            </a:r>
            <a:r>
              <a:rPr lang="ko-KR" altLang="en-US" dirty="0"/>
              <a:t>을 추가해</a:t>
            </a:r>
            <a:r>
              <a:rPr lang="en-US" altLang="ko-KR" dirty="0"/>
              <a:t>, </a:t>
            </a:r>
          </a:p>
          <a:p>
            <a:pPr>
              <a:lnSpc>
                <a:spcPct val="200000"/>
              </a:lnSpc>
            </a:pPr>
            <a:r>
              <a:rPr lang="ko-KR" altLang="en-US" dirty="0" err="1"/>
              <a:t>컨볼루션</a:t>
            </a:r>
            <a:r>
              <a:rPr lang="ko-KR" altLang="en-US" dirty="0"/>
              <a:t> 레이어의 </a:t>
            </a:r>
            <a:r>
              <a:rPr lang="en-US" altLang="ko-KR" dirty="0"/>
              <a:t>kernel size</a:t>
            </a:r>
            <a:r>
              <a:rPr lang="ko-KR" altLang="en-US" dirty="0"/>
              <a:t>를 키워서 </a:t>
            </a:r>
            <a:r>
              <a:rPr lang="ko-KR" altLang="en-US" dirty="0" err="1"/>
              <a:t>중첩시킴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- Residual stack</a:t>
            </a:r>
            <a:r>
              <a:rPr lang="ko-KR" altLang="en-US" dirty="0"/>
              <a:t>은 커널 크기 </a:t>
            </a:r>
            <a:r>
              <a:rPr lang="en-US" altLang="ko-KR" dirty="0"/>
              <a:t>3</a:t>
            </a:r>
            <a:r>
              <a:rPr lang="ko-KR" altLang="en-US" dirty="0"/>
              <a:t>으로 확장하여 </a:t>
            </a:r>
            <a:r>
              <a:rPr lang="en-US" altLang="ko-KR" dirty="0"/>
              <a:t>1,3,9 3</a:t>
            </a:r>
            <a:r>
              <a:rPr lang="ko-KR" altLang="en-US" dirty="0"/>
              <a:t>개의 레이어를 가짐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AC76FA-0E12-4659-930B-29613602D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55" y="1900813"/>
            <a:ext cx="46291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5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554</Words>
  <Application>Microsoft Office PowerPoint</Application>
  <PresentationFormat>와이드스크린</PresentationFormat>
  <Paragraphs>88</Paragraphs>
  <Slides>15</Slides>
  <Notes>7</Notes>
  <HiddenSlides>0</HiddenSlides>
  <MMClips>2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배달의민족 한나는 열한살</vt:lpstr>
      <vt:lpstr>-윤고딕310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jaewon</dc:creator>
  <cp:lastModifiedBy>유종우</cp:lastModifiedBy>
  <cp:revision>93</cp:revision>
  <dcterms:created xsi:type="dcterms:W3CDTF">2020-04-25T10:16:51Z</dcterms:created>
  <dcterms:modified xsi:type="dcterms:W3CDTF">2020-09-05T16:19:07Z</dcterms:modified>
</cp:coreProperties>
</file>