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265" r:id="rId3"/>
    <p:sldId id="279" r:id="rId4"/>
    <p:sldId id="295" r:id="rId5"/>
    <p:sldId id="299" r:id="rId6"/>
    <p:sldId id="283" r:id="rId7"/>
    <p:sldId id="296" r:id="rId8"/>
    <p:sldId id="297" r:id="rId9"/>
    <p:sldId id="298" r:id="rId10"/>
    <p:sldId id="291" r:id="rId11"/>
    <p:sldId id="285" r:id="rId12"/>
    <p:sldId id="29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045D"/>
    <a:srgbClr val="4FBC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2" autoAdjust="0"/>
    <p:restoredTop sz="94687" autoAdjust="0"/>
  </p:normalViewPr>
  <p:slideViewPr>
    <p:cSldViewPr snapToGrid="0" snapToObjects="1">
      <p:cViewPr varScale="1">
        <p:scale>
          <a:sx n="86" d="100"/>
          <a:sy n="86" d="100"/>
        </p:scale>
        <p:origin x="552" y="53"/>
      </p:cViewPr>
      <p:guideLst>
        <p:guide orient="horz" pos="2160"/>
        <p:guide pos="3840"/>
      </p:guideLst>
    </p:cSldViewPr>
  </p:slideViewPr>
  <p:outlineViewPr>
    <p:cViewPr>
      <p:scale>
        <a:sx n="33" d="100"/>
        <a:sy n="33" d="100"/>
      </p:scale>
      <p:origin x="0" y="-9426"/>
    </p:cViewPr>
  </p:outlineViewPr>
  <p:notesTextViewPr>
    <p:cViewPr>
      <p:scale>
        <a:sx n="1" d="1"/>
        <a:sy n="1" d="1"/>
      </p:scale>
      <p:origin x="0" y="0"/>
    </p:cViewPr>
  </p:notesTextViewPr>
  <p:sorterViewPr>
    <p:cViewPr>
      <p:scale>
        <a:sx n="100" d="100"/>
        <a:sy n="100" d="100"/>
      </p:scale>
      <p:origin x="0" y="-186"/>
    </p:cViewPr>
  </p:sorterViewPr>
  <p:notesViewPr>
    <p:cSldViewPr snapToGrid="0" snapToObjects="1">
      <p:cViewPr varScale="1">
        <p:scale>
          <a:sx n="157" d="100"/>
          <a:sy n="157" d="100"/>
        </p:scale>
        <p:origin x="263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file://localhost/Users/dircrea/Documents/Documents/En%20cours/Delta_7/17-11-05_Id_vis/Logo_Delta7/delta7/Logo_delta7.jpg" TargetMode="External"/><Relationship Id="rId2" Type="http://schemas.openxmlformats.org/officeDocument/2006/relationships/image" Target="../media/image3.jp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20F00372-1F8A-C846-9021-595EC2EF1A73}" type="datetimeFigureOut">
              <a:rPr lang="fr-FR" smtClean="0"/>
              <a:t>15/05/2020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656A7A-66F8-ED48-847C-5B13D81452D3}" type="slidenum">
              <a:rPr lang="fr-FR" smtClean="0"/>
              <a:t>‹N°›</a:t>
            </a:fld>
            <a:endParaRPr lang="fr-FR"/>
          </a:p>
        </p:txBody>
      </p:sp>
      <p:pic>
        <p:nvPicPr>
          <p:cNvPr id="6" name="Espace réservé du contenu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90537" y="8675656"/>
            <a:ext cx="1563756" cy="468344"/>
          </a:xfrm>
          <a:prstGeom prst="rect">
            <a:avLst/>
          </a:prstGeom>
        </p:spPr>
      </p:pic>
    </p:spTree>
    <p:extLst>
      <p:ext uri="{BB962C8B-B14F-4D97-AF65-F5344CB8AC3E}">
        <p14:creationId xmlns:p14="http://schemas.microsoft.com/office/powerpoint/2010/main" val="7914390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4558941-9FFB-C243-A2DF-DE632FFB8C06}" type="datetimeFigureOut">
              <a:rPr lang="fr-FR" smtClean="0"/>
              <a:t>15/05/2020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11751-7495-C946-A53F-AA3E6359FDB9}" type="slidenum">
              <a:rPr lang="fr-FR" smtClean="0"/>
              <a:t>‹N°›</a:t>
            </a:fld>
            <a:endParaRPr lang="fr-FR"/>
          </a:p>
        </p:txBody>
      </p:sp>
    </p:spTree>
    <p:extLst>
      <p:ext uri="{BB962C8B-B14F-4D97-AF65-F5344CB8AC3E}">
        <p14:creationId xmlns:p14="http://schemas.microsoft.com/office/powerpoint/2010/main" val="201708719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D511751-7495-C946-A53F-AA3E6359FDB9}" type="slidenum">
              <a:rPr lang="fr-FR" smtClean="0"/>
              <a:t>1</a:t>
            </a:fld>
            <a:endParaRPr lang="fr-FR"/>
          </a:p>
        </p:txBody>
      </p:sp>
    </p:spTree>
    <p:extLst>
      <p:ext uri="{BB962C8B-B14F-4D97-AF65-F5344CB8AC3E}">
        <p14:creationId xmlns:p14="http://schemas.microsoft.com/office/powerpoint/2010/main" val="77929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DD511751-7495-C946-A53F-AA3E6359FDB9}" type="slidenum">
              <a:rPr lang="fr-FR" smtClean="0"/>
              <a:t>2</a:t>
            </a:fld>
            <a:endParaRPr lang="fr-FR"/>
          </a:p>
        </p:txBody>
      </p:sp>
    </p:spTree>
    <p:extLst>
      <p:ext uri="{BB962C8B-B14F-4D97-AF65-F5344CB8AC3E}">
        <p14:creationId xmlns:p14="http://schemas.microsoft.com/office/powerpoint/2010/main" val="396092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dirty="0"/>
              <a:t>Cliquez et modifiez le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7" name="Espace réservé du pied de page 3"/>
          <p:cNvSpPr>
            <a:spLocks noGrp="1"/>
          </p:cNvSpPr>
          <p:nvPr>
            <p:ph type="ftr" sz="quarter" idx="4294967295"/>
          </p:nvPr>
        </p:nvSpPr>
        <p:spPr>
          <a:xfrm>
            <a:off x="2936838" y="6177445"/>
            <a:ext cx="8416962" cy="365125"/>
          </a:xfrm>
          <a:prstGeom prst="rect">
            <a:avLst/>
          </a:prstGeom>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Tree>
    <p:extLst>
      <p:ext uri="{BB962C8B-B14F-4D97-AF65-F5344CB8AC3E}">
        <p14:creationId xmlns:p14="http://schemas.microsoft.com/office/powerpoint/2010/main" val="76101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3213651" y="6356350"/>
            <a:ext cx="4618383" cy="365125"/>
          </a:xfrm>
          <a:prstGeom prst="rect">
            <a:avLst/>
          </a:prstGeom>
        </p:spPr>
        <p:txBody>
          <a:bodyPr/>
          <a:lstStyle>
            <a:lvl1pPr>
              <a:defRPr b="0" i="0">
                <a:latin typeface="Carnas-Medium" charset="0"/>
              </a:defRPr>
            </a:lvl1pPr>
          </a:lstStyle>
          <a:p>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lvl1pPr>
              <a:defRPr b="0" i="0">
                <a:latin typeface="Carnas-Medium" charset="0"/>
              </a:defRPr>
            </a:lvl1pPr>
          </a:lstStyle>
          <a:p>
            <a:r>
              <a:rPr lang="fr-FR"/>
              <a:t>Droits de reproduction et de diffusion réservés à Delta 7 - Voir page 2              V1  I  Campus Delta 7</a:t>
            </a:r>
            <a:endParaRPr lang="fr-FR" dirty="0"/>
          </a:p>
        </p:txBody>
      </p:sp>
      <p:sp>
        <p:nvSpPr>
          <p:cNvPr id="6" name="Espace réservé du numéro de diapositive 5"/>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55927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3213651" y="6356350"/>
            <a:ext cx="4618383" cy="365125"/>
          </a:xfrm>
          <a:prstGeom prst="rect">
            <a:avLst/>
          </a:prstGeom>
        </p:spPr>
        <p:txBody>
          <a:bodyPr/>
          <a:lstStyle>
            <a:lvl1pPr>
              <a:defRPr b="0" i="0">
                <a:latin typeface="Carnas-Medium" charset="0"/>
              </a:defRPr>
            </a:lvl1pPr>
          </a:lstStyle>
          <a:p>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lvl1pPr>
              <a:defRPr b="0" i="0">
                <a:latin typeface="Carnas-Medium" charset="0"/>
              </a:defRPr>
            </a:lvl1pPr>
          </a:lstStyle>
          <a:p>
            <a:r>
              <a:rPr lang="fr-FR"/>
              <a:t>Droits de reproduction et de diffusion réservés à Delta 7 - Voir page 2              V1  I  Campus Delta 7</a:t>
            </a:r>
            <a:endParaRPr lang="fr-FR" dirty="0"/>
          </a:p>
        </p:txBody>
      </p:sp>
      <p:sp>
        <p:nvSpPr>
          <p:cNvPr id="6" name="Espace réservé du numéro de diapositive 5"/>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27256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ctr">
              <a:defRPr>
                <a:solidFill>
                  <a:srgbClr val="4FBCCA"/>
                </a:solidFill>
              </a:defRPr>
            </a:lvl1pPr>
          </a:lstStyle>
          <a:p>
            <a:r>
              <a:rPr lang="fr-FR" dirty="0"/>
              <a:t>Cliquez et modifiez le titre</a:t>
            </a:r>
          </a:p>
        </p:txBody>
      </p:sp>
      <p:sp>
        <p:nvSpPr>
          <p:cNvPr id="3" name="Espace réservé du contenu 2"/>
          <p:cNvSpPr>
            <a:spLocks noGrp="1"/>
          </p:cNvSpPr>
          <p:nvPr>
            <p:ph idx="1"/>
          </p:nvPr>
        </p:nvSpPr>
        <p:spPr/>
        <p:txBody>
          <a:bodyPr/>
          <a:lstStyle>
            <a:lvl1pPr>
              <a:defRPr>
                <a:solidFill>
                  <a:srgbClr val="A9045D"/>
                </a:solidFill>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pied de page 3"/>
          <p:cNvSpPr>
            <a:spLocks noGrp="1"/>
          </p:cNvSpPr>
          <p:nvPr>
            <p:ph type="ftr" sz="quarter" idx="4294967295"/>
          </p:nvPr>
        </p:nvSpPr>
        <p:spPr>
          <a:xfrm>
            <a:off x="3754419" y="6176963"/>
            <a:ext cx="7599381" cy="365125"/>
          </a:xfrm>
          <a:prstGeom prst="rect">
            <a:avLst/>
          </a:prstGeom>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Tree>
    <p:extLst>
      <p:ext uri="{BB962C8B-B14F-4D97-AF65-F5344CB8AC3E}">
        <p14:creationId xmlns:p14="http://schemas.microsoft.com/office/powerpoint/2010/main" val="204297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Cliquez et modifiez le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4" name="Espace réservé de la date 3"/>
          <p:cNvSpPr>
            <a:spLocks noGrp="1"/>
          </p:cNvSpPr>
          <p:nvPr>
            <p:ph type="dt" sz="half" idx="10"/>
          </p:nvPr>
        </p:nvSpPr>
        <p:spPr>
          <a:xfrm>
            <a:off x="3213651" y="6356350"/>
            <a:ext cx="4618383" cy="365125"/>
          </a:xfrm>
          <a:prstGeom prst="rect">
            <a:avLst/>
          </a:prstGeom>
        </p:spPr>
        <p:txBody>
          <a:bodyPr/>
          <a:lstStyle/>
          <a:p>
            <a:endParaRPr lang="fr-FR" dirty="0">
              <a:latin typeface="Carnas-Medium" charset="0"/>
            </a:endParaRPr>
          </a:p>
        </p:txBody>
      </p:sp>
      <p:sp>
        <p:nvSpPr>
          <p:cNvPr id="6" name="Espace réservé du numéro de diapositive 5"/>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20748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3213651" y="6356350"/>
            <a:ext cx="4618383"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fr-FR" dirty="0">
              <a:latin typeface="Carnas-Medium" charset="0"/>
            </a:endParaRPr>
          </a:p>
        </p:txBody>
      </p:sp>
      <p:sp>
        <p:nvSpPr>
          <p:cNvPr id="7" name="Espace réservé du numéro de diapositive 6"/>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179909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lvl1pPr algn="ctr">
              <a:defRPr/>
            </a:lvl1pPr>
          </a:lstStyle>
          <a:p>
            <a:r>
              <a:rPr lang="fr-FR" dirty="0"/>
              <a:t>Cliquez et modifiez le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3213651" y="6356350"/>
            <a:ext cx="4618383" cy="365125"/>
          </a:xfrm>
          <a:prstGeom prst="rect">
            <a:avLst/>
          </a:prstGeom>
        </p:spPr>
        <p:txBody>
          <a:bodyPr/>
          <a:lstStyle/>
          <a:p>
            <a:endParaRPr lang="fr-FR" dirty="0">
              <a:latin typeface="Carnas-Medium" charset="0"/>
            </a:endParaRPr>
          </a:p>
        </p:txBody>
      </p:sp>
      <p:sp>
        <p:nvSpPr>
          <p:cNvPr id="9" name="Espace réservé du numéro de diapositive 8"/>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74929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a:xfrm>
            <a:off x="3213651" y="6356350"/>
            <a:ext cx="4618383" cy="365125"/>
          </a:xfrm>
          <a:prstGeom prst="rect">
            <a:avLst/>
          </a:prstGeom>
        </p:spPr>
        <p:txBody>
          <a:bodyPr/>
          <a:lstStyle/>
          <a:p>
            <a:endParaRPr lang="fr-FR" dirty="0">
              <a:latin typeface="Carnas-Medium" charset="0"/>
            </a:endParaRPr>
          </a:p>
        </p:txBody>
      </p:sp>
      <p:sp>
        <p:nvSpPr>
          <p:cNvPr id="5" name="Espace réservé du numéro de diapositive 4"/>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51033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3213651" y="6356350"/>
            <a:ext cx="4618383" cy="365125"/>
          </a:xfrm>
          <a:prstGeom prst="rect">
            <a:avLst/>
          </a:prstGeom>
        </p:spPr>
        <p:txBody>
          <a:bodyPr/>
          <a:lstStyle/>
          <a:p>
            <a:endParaRPr lang="fr-FR" dirty="0">
              <a:latin typeface="Carnas-Medium" charset="0"/>
            </a:endParaRPr>
          </a:p>
        </p:txBody>
      </p:sp>
      <p:sp>
        <p:nvSpPr>
          <p:cNvPr id="4" name="Espace réservé du numéro de diapositive 3"/>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17375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Cliquez et modifiez le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a:xfrm>
            <a:off x="3213651" y="6356350"/>
            <a:ext cx="4618383" cy="365125"/>
          </a:xfrm>
          <a:prstGeom prst="rect">
            <a:avLst/>
          </a:prstGeom>
        </p:spPr>
        <p:txBody>
          <a:bodyPr/>
          <a:lstStyle>
            <a:lvl1pPr>
              <a:defRPr b="0" i="0">
                <a:latin typeface="Carnas-Medium" charset="0"/>
              </a:defRPr>
            </a:lvl1pPr>
          </a:lstStyle>
          <a:p>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lvl1pPr>
              <a:defRPr b="0" i="0">
                <a:latin typeface="Carnas-Medium" charset="0"/>
              </a:defRPr>
            </a:lvl1pPr>
          </a:lstStyle>
          <a:p>
            <a:r>
              <a:rPr lang="fr-FR"/>
              <a:t>Droits de reproduction et de diffusion réservés à Delta 7 - Voir page 2              V1  I  Campus Delta 7</a:t>
            </a:r>
            <a:endParaRPr lang="fr-FR" dirty="0"/>
          </a:p>
        </p:txBody>
      </p:sp>
      <p:sp>
        <p:nvSpPr>
          <p:cNvPr id="7" name="Espace réservé du numéro de diapositive 6"/>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18145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Cliquez et modifiez le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p:cNvSpPr>
            <a:spLocks noGrp="1"/>
          </p:cNvSpPr>
          <p:nvPr>
            <p:ph type="dt" sz="half" idx="10"/>
          </p:nvPr>
        </p:nvSpPr>
        <p:spPr>
          <a:xfrm>
            <a:off x="3213651" y="6356350"/>
            <a:ext cx="4618383" cy="365125"/>
          </a:xfrm>
          <a:prstGeom prst="rect">
            <a:avLst/>
          </a:prstGeom>
        </p:spPr>
        <p:txBody>
          <a:bodyPr/>
          <a:lstStyle>
            <a:lvl1pPr>
              <a:defRPr b="0" i="0">
                <a:latin typeface="Carnas-Medium" charset="0"/>
              </a:defRPr>
            </a:lvl1pPr>
          </a:lstStyle>
          <a:p>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lvl1pPr>
              <a:defRPr b="0" i="0">
                <a:latin typeface="Carnas-Medium" charset="0"/>
              </a:defRPr>
            </a:lvl1pPr>
          </a:lstStyle>
          <a:p>
            <a:r>
              <a:rPr lang="fr-FR"/>
              <a:t>Droits de reproduction et de diffusion réservés à Delta 7 - Voir page 2              V1  I  Campus Delta 7</a:t>
            </a:r>
            <a:endParaRPr lang="fr-FR" dirty="0"/>
          </a:p>
        </p:txBody>
      </p:sp>
      <p:sp>
        <p:nvSpPr>
          <p:cNvPr id="7" name="Espace réservé du numéro de diapositive 6"/>
          <p:cNvSpPr>
            <a:spLocks noGrp="1"/>
          </p:cNvSpPr>
          <p:nvPr>
            <p:ph type="sldNum" sz="quarter" idx="12"/>
          </p:nvPr>
        </p:nvSpPr>
        <p:spPr>
          <a:xfrm>
            <a:off x="8610600" y="6176963"/>
            <a:ext cx="2743200" cy="365125"/>
          </a:xfrm>
          <a:prstGeom prst="rect">
            <a:avLst/>
          </a:prstGeom>
        </p:spPr>
        <p:txBody>
          <a:bodyPr/>
          <a:lstStyle>
            <a:lvl1pPr>
              <a:defRPr b="0" i="0">
                <a:latin typeface="Carnas-Medium" charset="0"/>
              </a:defRPr>
            </a:lvl1pPr>
          </a:lstStyle>
          <a:p>
            <a:fld id="{6343B72C-458D-7A4C-A753-87F7D1EE41A7}" type="slidenum">
              <a:rPr lang="fr-FR" smtClean="0"/>
              <a:pPr/>
              <a:t>‹N°›</a:t>
            </a:fld>
            <a:endParaRPr lang="fr-FR" dirty="0"/>
          </a:p>
        </p:txBody>
      </p:sp>
    </p:spTree>
    <p:extLst>
      <p:ext uri="{BB962C8B-B14F-4D97-AF65-F5344CB8AC3E}">
        <p14:creationId xmlns:p14="http://schemas.microsoft.com/office/powerpoint/2010/main" val="65308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dircrea/Documents/Documents/En%20cours/Delta_7/17-11-05_Id_vis/Logo_Delta7/delta7/Logo_delta7.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7" name="Espace réservé du contenu 4"/>
          <p:cNvPicPr>
            <a:picLocks noChangeAspect="1"/>
          </p:cNvPicPr>
          <p:nvPr userDrawn="1"/>
        </p:nvPicPr>
        <p:blipFill>
          <a:blip r:embed="rId13" r:link="rId14">
            <a:extLst>
              <a:ext uri="{28A0092B-C50C-407E-A947-70E740481C1C}">
                <a14:useLocalDpi xmlns:a14="http://schemas.microsoft.com/office/drawing/2010/main" val="0"/>
              </a:ext>
            </a:extLst>
          </a:blip>
          <a:stretch>
            <a:fillRect/>
          </a:stretch>
        </p:blipFill>
        <p:spPr>
          <a:xfrm>
            <a:off x="838200" y="6209403"/>
            <a:ext cx="1563756" cy="468344"/>
          </a:xfrm>
          <a:prstGeom prst="rect">
            <a:avLst/>
          </a:prstGeom>
        </p:spPr>
      </p:pic>
      <p:cxnSp>
        <p:nvCxnSpPr>
          <p:cNvPr id="8" name="Connecteur droit 7"/>
          <p:cNvCxnSpPr/>
          <p:nvPr userDrawn="1"/>
        </p:nvCxnSpPr>
        <p:spPr>
          <a:xfrm>
            <a:off x="838200" y="6097450"/>
            <a:ext cx="10515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Espace réservé du pied de page 3"/>
          <p:cNvSpPr>
            <a:spLocks noGrp="1"/>
          </p:cNvSpPr>
          <p:nvPr>
            <p:ph type="ftr" sz="quarter" idx="3"/>
          </p:nvPr>
        </p:nvSpPr>
        <p:spPr>
          <a:xfrm>
            <a:off x="3431689" y="6176963"/>
            <a:ext cx="7922111" cy="365125"/>
          </a:xfrm>
          <a:prstGeom prst="rect">
            <a:avLst/>
          </a:prstGeom>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
        <p:nvSpPr>
          <p:cNvPr id="10" name="ZoneTexte 9"/>
          <p:cNvSpPr txBox="1"/>
          <p:nvPr userDrawn="1"/>
        </p:nvSpPr>
        <p:spPr>
          <a:xfrm>
            <a:off x="11481891" y="6349603"/>
            <a:ext cx="892463" cy="369332"/>
          </a:xfrm>
          <a:prstGeom prst="rect">
            <a:avLst/>
          </a:prstGeom>
          <a:noFill/>
        </p:spPr>
        <p:txBody>
          <a:bodyPr wrap="square" rtlCol="0">
            <a:spAutoFit/>
          </a:bodyPr>
          <a:lstStyle/>
          <a:p>
            <a:r>
              <a:rPr lang="fr-FR" dirty="0"/>
              <a:t>  </a:t>
            </a:r>
            <a:fld id="{D6A96440-F24F-488A-81AB-74E4FB75AD8D}" type="slidenum">
              <a:rPr lang="fr-FR" smtClean="0"/>
              <a:t>‹N°›</a:t>
            </a:fld>
            <a:endParaRPr lang="fr-FR" dirty="0"/>
          </a:p>
        </p:txBody>
      </p:sp>
    </p:spTree>
    <p:extLst>
      <p:ext uri="{BB962C8B-B14F-4D97-AF65-F5344CB8AC3E}">
        <p14:creationId xmlns:p14="http://schemas.microsoft.com/office/powerpoint/2010/main" val="1558111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i="0" kern="1200">
          <a:solidFill>
            <a:srgbClr val="A9045D"/>
          </a:solidFill>
          <a:latin typeface="Carnas-Bold" charset="0"/>
          <a:ea typeface="+mj-ea"/>
          <a:cs typeface="+mj-cs"/>
        </a:defRPr>
      </a:lvl1pPr>
    </p:titleStyle>
    <p:bodyStyle>
      <a:lvl1pPr marL="228600" indent="-228600" algn="l" defTabSz="914400" rtl="0" eaLnBrk="1" latinLnBrk="0" hangingPunct="1">
        <a:lnSpc>
          <a:spcPct val="90000"/>
        </a:lnSpc>
        <a:spcBef>
          <a:spcPts val="1000"/>
        </a:spcBef>
        <a:buSzPct val="120000"/>
        <a:buFontTx/>
        <a:buBlip>
          <a:blip r:embed="rId15"/>
        </a:buBlip>
        <a:defRPr sz="2800" b="0" i="0" kern="1200" baseline="0">
          <a:solidFill>
            <a:srgbClr val="4FBCCA"/>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file://localhost/Users/dircrea/Documents/Documents/En%20cours/Delta_7/17-11-05_Id_vis/18-07-18_gabarits/docs/perso_blc.pn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2.xml"/><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zoom.us/download"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slide" Target="slide1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7.xml"/><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76060"/>
            <a:ext cx="12192000" cy="4581939"/>
          </a:xfrm>
          <a:prstGeom prst="rect">
            <a:avLst/>
          </a:prstGeom>
          <a:solidFill>
            <a:srgbClr val="4F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rnas-Medium" charset="0"/>
            </a:endParaRPr>
          </a:p>
        </p:txBody>
      </p:sp>
      <p:sp>
        <p:nvSpPr>
          <p:cNvPr id="2" name="Titre 1"/>
          <p:cNvSpPr>
            <a:spLocks noGrp="1"/>
          </p:cNvSpPr>
          <p:nvPr>
            <p:ph type="ctrTitle"/>
          </p:nvPr>
        </p:nvSpPr>
        <p:spPr>
          <a:xfrm>
            <a:off x="0" y="2281594"/>
            <a:ext cx="12192000" cy="2681741"/>
          </a:xfrm>
        </p:spPr>
        <p:txBody>
          <a:bodyPr anchor="ctr">
            <a:noAutofit/>
          </a:bodyPr>
          <a:lstStyle/>
          <a:p>
            <a:r>
              <a:rPr lang="fr-FR" dirty="0">
                <a:solidFill>
                  <a:schemeClr val="bg1"/>
                </a:solidFill>
                <a:latin typeface="☞Carnas-Bold" charset="0"/>
              </a:rPr>
              <a:t>Zoom : </a:t>
            </a:r>
            <a:br>
              <a:rPr lang="fr-FR">
                <a:solidFill>
                  <a:schemeClr val="bg1"/>
                </a:solidFill>
                <a:latin typeface="☞Carnas-Bold" charset="0"/>
              </a:rPr>
            </a:br>
            <a:r>
              <a:rPr lang="fr-FR">
                <a:solidFill>
                  <a:schemeClr val="bg1"/>
                </a:solidFill>
                <a:latin typeface="☞Carnas-Bold" charset="0"/>
              </a:rPr>
              <a:t>Installation PC</a:t>
            </a:r>
            <a:endParaRPr lang="fr-FR" dirty="0">
              <a:solidFill>
                <a:schemeClr val="bg1"/>
              </a:solidFill>
              <a:latin typeface="☞Carnas-Bold" charset="0"/>
            </a:endParaRPr>
          </a:p>
        </p:txBody>
      </p:sp>
      <p:sp>
        <p:nvSpPr>
          <p:cNvPr id="3" name="Sous-titre 2"/>
          <p:cNvSpPr>
            <a:spLocks noGrp="1"/>
          </p:cNvSpPr>
          <p:nvPr>
            <p:ph type="subTitle" idx="1"/>
          </p:nvPr>
        </p:nvSpPr>
        <p:spPr>
          <a:xfrm>
            <a:off x="1524000" y="4979506"/>
            <a:ext cx="9144000" cy="884583"/>
          </a:xfrm>
        </p:spPr>
        <p:txBody>
          <a:bodyPr/>
          <a:lstStyle/>
          <a:p>
            <a:r>
              <a:rPr lang="fr-FR" dirty="0">
                <a:solidFill>
                  <a:schemeClr val="tx1"/>
                </a:solidFill>
              </a:rPr>
              <a:t>V1 </a:t>
            </a:r>
            <a:r>
              <a:rPr lang="fr-FR" dirty="0">
                <a:solidFill>
                  <a:schemeClr val="bg1"/>
                </a:solidFill>
              </a:rPr>
              <a:t>I</a:t>
            </a:r>
            <a:endParaRPr lang="fr-FR" dirty="0">
              <a:solidFill>
                <a:schemeClr val="tx1"/>
              </a:solidFill>
            </a:endParaRPr>
          </a:p>
        </p:txBody>
      </p:sp>
      <p:sp>
        <p:nvSpPr>
          <p:cNvPr id="6" name="Rectangle 5"/>
          <p:cNvSpPr/>
          <p:nvPr/>
        </p:nvSpPr>
        <p:spPr>
          <a:xfrm>
            <a:off x="0" y="2173110"/>
            <a:ext cx="12192000" cy="100012"/>
          </a:xfrm>
          <a:prstGeom prst="rect">
            <a:avLst/>
          </a:prstGeom>
          <a:solidFill>
            <a:srgbClr val="A90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rnas-Medium" charset="0"/>
            </a:endParaRPr>
          </a:p>
        </p:txBody>
      </p:sp>
      <p:pic>
        <p:nvPicPr>
          <p:cNvPr id="8" name="Image 7"/>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9175034" y="4373218"/>
            <a:ext cx="3439460" cy="3359425"/>
          </a:xfrm>
          <a:prstGeom prst="rect">
            <a:avLst/>
          </a:prstGeom>
        </p:spPr>
      </p:pic>
      <p:pic>
        <p:nvPicPr>
          <p:cNvPr id="9" name="Image 8" descr="Logo delta 7 PP.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783" y="380115"/>
            <a:ext cx="4119064" cy="1335995"/>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4943" y="3715550"/>
            <a:ext cx="540091" cy="540091"/>
          </a:xfrm>
          <a:prstGeom prst="rect">
            <a:avLst/>
          </a:prstGeom>
          <a:ln>
            <a:solidFill>
              <a:schemeClr val="tx1"/>
            </a:solidFill>
          </a:ln>
        </p:spPr>
      </p:pic>
    </p:spTree>
    <p:extLst>
      <p:ext uri="{BB962C8B-B14F-4D97-AF65-F5344CB8AC3E}">
        <p14:creationId xmlns:p14="http://schemas.microsoft.com/office/powerpoint/2010/main" val="43952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txBox="1">
            <a:spLocks/>
          </p:cNvSpPr>
          <p:nvPr/>
        </p:nvSpPr>
        <p:spPr>
          <a:xfrm>
            <a:off x="0" y="14900"/>
            <a:ext cx="12191999" cy="22561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sz="4500" dirty="0"/>
              <a:t>Installer Zoom pour assister à une réunion</a:t>
            </a:r>
            <a:br>
              <a:rPr lang="fr-FR" sz="4100" dirty="0"/>
            </a:br>
            <a:r>
              <a:rPr lang="fr-FR" sz="3300" dirty="0"/>
              <a:t>Sur un ordinateur Windows </a:t>
            </a:r>
          </a:p>
          <a:p>
            <a:r>
              <a:rPr lang="fr-FR" sz="2900" dirty="0"/>
              <a:t>avec  le navigateur « Firefox »</a:t>
            </a:r>
          </a:p>
        </p:txBody>
      </p:sp>
      <p:sp>
        <p:nvSpPr>
          <p:cNvPr id="18" name="Titre 1"/>
          <p:cNvSpPr txBox="1">
            <a:spLocks/>
          </p:cNvSpPr>
          <p:nvPr/>
        </p:nvSpPr>
        <p:spPr>
          <a:xfrm>
            <a:off x="0" y="180000"/>
            <a:ext cx="12191999" cy="22666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endParaRPr lang="fr-FR" sz="3300"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
        <p:nvSpPr>
          <p:cNvPr id="7" name="Espace réservé du contenu 2"/>
          <p:cNvSpPr txBox="1">
            <a:spLocks/>
          </p:cNvSpPr>
          <p:nvPr/>
        </p:nvSpPr>
        <p:spPr>
          <a:xfrm>
            <a:off x="838200" y="3362062"/>
            <a:ext cx="10515599" cy="281490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SzPct val="120000"/>
              <a:buFontTx/>
              <a:buBlip>
                <a:blip r:embed="rId2"/>
              </a:buBlip>
              <a:defRPr sz="2800" b="0" i="0" kern="1200" baseline="0">
                <a:solidFill>
                  <a:srgbClr val="A9045D"/>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FR" dirty="0"/>
              <a:t>Le fichier est enregistré dans les téléchargements. Pour y accéder, cliquer sur la flèche en haut à droite de Firefox, la fenêtre des téléchargements s’ouvre</a:t>
            </a:r>
          </a:p>
          <a:p>
            <a:pPr algn="just"/>
            <a:r>
              <a:rPr lang="fr-FR" dirty="0"/>
              <a:t>Pour « ouvrir le dossier contenant le fichier »,  avec tous les fichiers téléchargés, positionner la souris sur la droite de la fenêtre et cliquer. </a:t>
            </a:r>
          </a:p>
          <a:p>
            <a:pPr algn="just"/>
            <a:r>
              <a:rPr lang="fr-FR" dirty="0"/>
              <a:t>Pour « ouvrir le fichier »,  positionner la souris sur la gauche de la fenêtre et cliquer</a:t>
            </a:r>
          </a:p>
          <a:p>
            <a:pPr algn="just"/>
            <a:endParaRPr lang="fr-FR" dirty="0"/>
          </a:p>
          <a:p>
            <a:pPr algn="just"/>
            <a:endParaRPr lang="fr-FR" dirty="0"/>
          </a:p>
          <a:p>
            <a:pPr marL="0" indent="0" algn="just">
              <a:buNone/>
            </a:pPr>
            <a:endParaRPr lang="fr-FR" dirty="0"/>
          </a:p>
          <a:p>
            <a:pPr marL="0" indent="0" algn="just">
              <a:buNone/>
            </a:pPr>
            <a:endParaRPr lang="fr-FR" dirty="0"/>
          </a:p>
          <a:p>
            <a:pPr marL="0" indent="0" algn="just">
              <a:buNone/>
            </a:pPr>
            <a:endParaRPr lang="fr-FR" dirty="0"/>
          </a:p>
          <a:p>
            <a:pPr algn="just"/>
            <a:r>
              <a:rPr lang="fr-FR" dirty="0">
                <a:hlinkClick r:id="rId3" action="ppaction://hlinksldjump"/>
              </a:rPr>
              <a:t>Fin de l’installation en cliquant ici</a:t>
            </a:r>
            <a:r>
              <a:rPr lang="fr-FR" dirty="0"/>
              <a:t> (Voir page 12)</a:t>
            </a:r>
          </a:p>
          <a:p>
            <a:pPr algn="just"/>
            <a:endParaRPr lang="fr-FR" dirty="0"/>
          </a:p>
          <a:p>
            <a:pPr marL="0" indent="0" algn="just">
              <a:buNone/>
            </a:pPr>
            <a:endParaRPr lang="fr-FR" dirty="0"/>
          </a:p>
          <a:p>
            <a:pPr algn="just"/>
            <a:endParaRPr lang="fr-FR" dirty="0"/>
          </a:p>
          <a:p>
            <a:pPr algn="just"/>
            <a:endParaRPr lang="fr-FR" dirty="0"/>
          </a:p>
          <a:p>
            <a:pPr algn="just"/>
            <a:endParaRPr lang="fr-FR" dirty="0"/>
          </a:p>
          <a:p>
            <a:pPr algn="just"/>
            <a:endParaRPr lang="fr-FR" dirty="0"/>
          </a:p>
          <a:p>
            <a:pPr marL="0" indent="0" algn="just">
              <a:buNone/>
            </a:pPr>
            <a:endParaRPr lang="fr-FR" dirty="0"/>
          </a:p>
          <a:p>
            <a:pPr algn="just"/>
            <a:endParaRPr lang="fr-FR" dirty="0"/>
          </a:p>
          <a:p>
            <a:pPr algn="just"/>
            <a:endParaRPr lang="fr-FR" dirty="0"/>
          </a:p>
          <a:p>
            <a:pPr algn="just"/>
            <a:endParaRPr lang="fr-FR" dirty="0"/>
          </a:p>
          <a:p>
            <a:pPr algn="just"/>
            <a:endParaRPr lang="fr-FR" dirty="0"/>
          </a:p>
        </p:txBody>
      </p:sp>
      <p:pic>
        <p:nvPicPr>
          <p:cNvPr id="9" name="Image 8"/>
          <p:cNvPicPr>
            <a:picLocks noChangeAspect="1"/>
          </p:cNvPicPr>
          <p:nvPr/>
        </p:nvPicPr>
        <p:blipFill>
          <a:blip r:embed="rId4"/>
          <a:stretch>
            <a:fillRect/>
          </a:stretch>
        </p:blipFill>
        <p:spPr>
          <a:xfrm>
            <a:off x="492369" y="1954072"/>
            <a:ext cx="11207262" cy="1366739"/>
          </a:xfrm>
          <a:prstGeom prst="rect">
            <a:avLst/>
          </a:prstGeom>
          <a:ln>
            <a:solidFill>
              <a:schemeClr val="tx1"/>
            </a:solidFill>
          </a:ln>
        </p:spPr>
      </p:pic>
      <p:sp>
        <p:nvSpPr>
          <p:cNvPr id="10" name="Ellipse 9"/>
          <p:cNvSpPr/>
          <p:nvPr/>
        </p:nvSpPr>
        <p:spPr>
          <a:xfrm>
            <a:off x="10081845" y="1965072"/>
            <a:ext cx="574431" cy="2282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a:endCxn id="10" idx="4"/>
          </p:cNvCxnSpPr>
          <p:nvPr/>
        </p:nvCxnSpPr>
        <p:spPr>
          <a:xfrm flipV="1">
            <a:off x="7881870" y="2193367"/>
            <a:ext cx="2487191" cy="12356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5"/>
          <a:stretch>
            <a:fillRect/>
          </a:stretch>
        </p:blipFill>
        <p:spPr>
          <a:xfrm>
            <a:off x="1762626" y="4333721"/>
            <a:ext cx="3941052" cy="1260000"/>
          </a:xfrm>
          <a:prstGeom prst="rect">
            <a:avLst/>
          </a:prstGeom>
          <a:ln>
            <a:solidFill>
              <a:schemeClr val="tx1"/>
            </a:solidFill>
          </a:ln>
        </p:spPr>
      </p:pic>
      <p:pic>
        <p:nvPicPr>
          <p:cNvPr id="15" name="Image 14"/>
          <p:cNvPicPr>
            <a:picLocks noChangeAspect="1"/>
          </p:cNvPicPr>
          <p:nvPr/>
        </p:nvPicPr>
        <p:blipFill>
          <a:blip r:embed="rId6"/>
          <a:stretch>
            <a:fillRect/>
          </a:stretch>
        </p:blipFill>
        <p:spPr>
          <a:xfrm>
            <a:off x="6620231" y="4331037"/>
            <a:ext cx="3844380" cy="1260000"/>
          </a:xfrm>
          <a:prstGeom prst="rect">
            <a:avLst/>
          </a:prstGeom>
          <a:ln>
            <a:solidFill>
              <a:schemeClr val="tx1"/>
            </a:solidFill>
          </a:ln>
        </p:spPr>
      </p:pic>
      <p:cxnSp>
        <p:nvCxnSpPr>
          <p:cNvPr id="16" name="Connecteur droit avec flèche 15"/>
          <p:cNvCxnSpPr/>
          <p:nvPr/>
        </p:nvCxnSpPr>
        <p:spPr>
          <a:xfrm flipH="1">
            <a:off x="2189747" y="4220713"/>
            <a:ext cx="3026197" cy="498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9221273" y="3966693"/>
            <a:ext cx="1051474" cy="8764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Imag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2129" y="1475388"/>
            <a:ext cx="412575" cy="366159"/>
          </a:xfrm>
          <a:prstGeom prst="rect">
            <a:avLst/>
          </a:prstGeom>
        </p:spPr>
      </p:pic>
      <p:pic>
        <p:nvPicPr>
          <p:cNvPr id="20" name="Image 19"/>
          <p:cNvPicPr>
            <a:picLocks noChangeAspect="1"/>
          </p:cNvPicPr>
          <p:nvPr/>
        </p:nvPicPr>
        <p:blipFill>
          <a:blip r:embed="rId8"/>
          <a:stretch>
            <a:fillRect/>
          </a:stretch>
        </p:blipFill>
        <p:spPr>
          <a:xfrm>
            <a:off x="11004116" y="399978"/>
            <a:ext cx="557394" cy="562117"/>
          </a:xfrm>
          <a:prstGeom prst="rect">
            <a:avLst/>
          </a:prstGeom>
        </p:spPr>
      </p:pic>
      <p:pic>
        <p:nvPicPr>
          <p:cNvPr id="22" name="Imag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42421" y="1019186"/>
            <a:ext cx="366158" cy="366158"/>
          </a:xfrm>
          <a:prstGeom prst="rect">
            <a:avLst/>
          </a:prstGeom>
        </p:spPr>
      </p:pic>
    </p:spTree>
    <p:extLst>
      <p:ext uri="{BB962C8B-B14F-4D97-AF65-F5344CB8AC3E}">
        <p14:creationId xmlns:p14="http://schemas.microsoft.com/office/powerpoint/2010/main" val="2029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14900"/>
            <a:ext cx="12191999" cy="22561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sz="4500" dirty="0"/>
              <a:t>Installer Zoom pour assister à une réunion</a:t>
            </a:r>
            <a:br>
              <a:rPr lang="fr-FR" sz="4100" dirty="0"/>
            </a:br>
            <a:r>
              <a:rPr lang="fr-FR" sz="3300" dirty="0"/>
              <a:t>Sur un ordinateur Windows </a:t>
            </a:r>
          </a:p>
          <a:p>
            <a:r>
              <a:rPr lang="fr-FR" sz="2900" dirty="0"/>
              <a:t>avec  le navigateur « Internet Explorer »</a:t>
            </a:r>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pic>
        <p:nvPicPr>
          <p:cNvPr id="7" name="Image 6"/>
          <p:cNvPicPr>
            <a:picLocks noChangeAspect="1"/>
          </p:cNvPicPr>
          <p:nvPr/>
        </p:nvPicPr>
        <p:blipFill>
          <a:blip r:embed="rId2"/>
          <a:stretch>
            <a:fillRect/>
          </a:stretch>
        </p:blipFill>
        <p:spPr>
          <a:xfrm flipV="1">
            <a:off x="1016668" y="2268583"/>
            <a:ext cx="10158663" cy="317657"/>
          </a:xfrm>
          <a:prstGeom prst="rect">
            <a:avLst/>
          </a:prstGeom>
          <a:ln>
            <a:solidFill>
              <a:schemeClr val="tx1"/>
            </a:solidFill>
          </a:ln>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279" y="1411945"/>
            <a:ext cx="492642" cy="492642"/>
          </a:xfrm>
          <a:prstGeom prst="rect">
            <a:avLst/>
          </a:prstGeom>
        </p:spPr>
      </p:pic>
      <p:sp>
        <p:nvSpPr>
          <p:cNvPr id="10" name="Espace réservé du contenu 2"/>
          <p:cNvSpPr txBox="1">
            <a:spLocks/>
          </p:cNvSpPr>
          <p:nvPr/>
        </p:nvSpPr>
        <p:spPr>
          <a:xfrm>
            <a:off x="838200" y="2671490"/>
            <a:ext cx="10515599" cy="154607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SzPct val="120000"/>
              <a:buFontTx/>
              <a:buBlip>
                <a:blip r:embed="rId4"/>
              </a:buBlip>
              <a:defRPr sz="2800" b="0" i="0" kern="1200" baseline="0">
                <a:solidFill>
                  <a:srgbClr val="A9045D"/>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FR" dirty="0"/>
              <a:t>Le fichier est enregistré dans les téléchargements. </a:t>
            </a:r>
          </a:p>
          <a:p>
            <a:pPr algn="just"/>
            <a:r>
              <a:rPr lang="fr-FR" dirty="0"/>
              <a:t>Pour y accéder, cliquer sur la «roue des paramètres» en haut à droite d’Internet Explorer.</a:t>
            </a:r>
          </a:p>
          <a:p>
            <a:pPr algn="just"/>
            <a:r>
              <a:rPr lang="fr-FR" dirty="0"/>
              <a:t>La fenêtre des téléchargements s’ouvre :</a:t>
            </a:r>
          </a:p>
          <a:p>
            <a:pPr marL="0" indent="0" algn="just">
              <a:buNone/>
            </a:pPr>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algn="just"/>
            <a:endParaRPr lang="fr-FR" dirty="0"/>
          </a:p>
          <a:p>
            <a:pPr marL="0" indent="0" algn="just">
              <a:buNone/>
            </a:pPr>
            <a:endParaRPr lang="fr-FR" dirty="0"/>
          </a:p>
          <a:p>
            <a:pPr algn="just"/>
            <a:endParaRPr lang="fr-FR" dirty="0"/>
          </a:p>
          <a:p>
            <a:pPr algn="just"/>
            <a:endParaRPr lang="fr-FR" dirty="0"/>
          </a:p>
          <a:p>
            <a:pPr algn="just"/>
            <a:endParaRPr lang="fr-FR" dirty="0"/>
          </a:p>
          <a:p>
            <a:pPr algn="just"/>
            <a:endParaRPr lang="fr-FR" dirty="0"/>
          </a:p>
          <a:p>
            <a:pPr marL="0" indent="0" algn="just">
              <a:buNone/>
            </a:pPr>
            <a:endParaRPr lang="fr-FR" dirty="0"/>
          </a:p>
          <a:p>
            <a:pPr algn="just"/>
            <a:endParaRPr lang="fr-FR" dirty="0"/>
          </a:p>
          <a:p>
            <a:pPr algn="just"/>
            <a:endParaRPr lang="fr-FR" dirty="0"/>
          </a:p>
          <a:p>
            <a:pPr algn="just"/>
            <a:endParaRPr lang="fr-FR" dirty="0"/>
          </a:p>
          <a:p>
            <a:pPr algn="just"/>
            <a:endParaRPr lang="fr-FR" dirty="0"/>
          </a:p>
        </p:txBody>
      </p:sp>
      <p:pic>
        <p:nvPicPr>
          <p:cNvPr id="5" name="Image 4"/>
          <p:cNvPicPr>
            <a:picLocks noChangeAspect="1"/>
          </p:cNvPicPr>
          <p:nvPr/>
        </p:nvPicPr>
        <p:blipFill>
          <a:blip r:embed="rId5"/>
          <a:stretch>
            <a:fillRect/>
          </a:stretch>
        </p:blipFill>
        <p:spPr>
          <a:xfrm>
            <a:off x="7177604" y="3416531"/>
            <a:ext cx="3471791" cy="2634717"/>
          </a:xfrm>
          <a:prstGeom prst="rect">
            <a:avLst/>
          </a:prstGeom>
        </p:spPr>
      </p:pic>
      <p:sp>
        <p:nvSpPr>
          <p:cNvPr id="11" name="Ellipse 10"/>
          <p:cNvSpPr/>
          <p:nvPr/>
        </p:nvSpPr>
        <p:spPr>
          <a:xfrm>
            <a:off x="10907486" y="2242776"/>
            <a:ext cx="348342" cy="2282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8703425" y="2364112"/>
            <a:ext cx="2204061" cy="778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6"/>
          <a:stretch>
            <a:fillRect/>
          </a:stretch>
        </p:blipFill>
        <p:spPr>
          <a:xfrm>
            <a:off x="11081657" y="497957"/>
            <a:ext cx="437437" cy="441144"/>
          </a:xfrm>
          <a:prstGeom prst="rect">
            <a:avLst/>
          </a:prstGeom>
        </p:spPr>
      </p:pic>
      <p:pic>
        <p:nvPicPr>
          <p:cNvPr id="18" name="Imag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4706" y="974508"/>
            <a:ext cx="437437" cy="437437"/>
          </a:xfrm>
          <a:prstGeom prst="rect">
            <a:avLst/>
          </a:prstGeom>
        </p:spPr>
      </p:pic>
    </p:spTree>
    <p:extLst>
      <p:ext uri="{BB962C8B-B14F-4D97-AF65-F5344CB8AC3E}">
        <p14:creationId xmlns:p14="http://schemas.microsoft.com/office/powerpoint/2010/main" val="348781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txBox="1">
            <a:spLocks/>
          </p:cNvSpPr>
          <p:nvPr/>
        </p:nvSpPr>
        <p:spPr>
          <a:xfrm>
            <a:off x="0" y="180000"/>
            <a:ext cx="12191999" cy="2082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dirty="0"/>
              <a:t>Installer Zoom pour assister à une réunion</a:t>
            </a:r>
            <a:br>
              <a:rPr lang="fr-FR" dirty="0"/>
            </a:br>
            <a:r>
              <a:rPr lang="fr-FR" sz="3200" dirty="0"/>
              <a:t>Sur un ordinateur Windows </a:t>
            </a:r>
            <a:br>
              <a:rPr lang="fr-FR" sz="3100" dirty="0"/>
            </a:br>
            <a:r>
              <a:rPr lang="fr-FR" sz="2800" dirty="0"/>
              <a:t>avec votre navigateur  (Google Chrome, Firefox</a:t>
            </a:r>
            <a:r>
              <a:rPr lang="fr-FR" sz="2800" i="1" dirty="0"/>
              <a:t>, </a:t>
            </a:r>
            <a:r>
              <a:rPr lang="fr-FR" sz="2800" dirty="0"/>
              <a:t>Internet Explorer, …)</a:t>
            </a: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899" y="1488558"/>
            <a:ext cx="540000" cy="540000"/>
          </a:xfrm>
          <a:prstGeom prst="rect">
            <a:avLst/>
          </a:prstGeom>
        </p:spPr>
      </p:pic>
      <p:pic>
        <p:nvPicPr>
          <p:cNvPr id="13" name="Image 12"/>
          <p:cNvPicPr>
            <a:picLocks noChangeAspect="1"/>
          </p:cNvPicPr>
          <p:nvPr/>
        </p:nvPicPr>
        <p:blipFill>
          <a:blip r:embed="rId3"/>
          <a:stretch>
            <a:fillRect/>
          </a:stretch>
        </p:blipFill>
        <p:spPr>
          <a:xfrm>
            <a:off x="11012994" y="540000"/>
            <a:ext cx="535463" cy="540000"/>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4690" y="1070052"/>
            <a:ext cx="468000" cy="468000"/>
          </a:xfrm>
          <a:prstGeom prst="rect">
            <a:avLst/>
          </a:prstGeom>
        </p:spPr>
      </p:pic>
      <p:sp>
        <p:nvSpPr>
          <p:cNvPr id="15" name="Espace réservé du contenu 2"/>
          <p:cNvSpPr txBox="1">
            <a:spLocks/>
          </p:cNvSpPr>
          <p:nvPr/>
        </p:nvSpPr>
        <p:spPr>
          <a:xfrm>
            <a:off x="838200" y="1565540"/>
            <a:ext cx="10515600" cy="76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20000"/>
              <a:buFontTx/>
              <a:buBlip>
                <a:blip r:embed="rId5"/>
              </a:buBlip>
              <a:defRPr sz="2800" b="0" i="0" kern="1200" baseline="0">
                <a:solidFill>
                  <a:srgbClr val="A9045D"/>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r-FR" sz="900" dirty="0"/>
          </a:p>
        </p:txBody>
      </p:sp>
      <p:sp>
        <p:nvSpPr>
          <p:cNvPr id="3" name="Espace réservé du contenu 2"/>
          <p:cNvSpPr>
            <a:spLocks noGrp="1"/>
          </p:cNvSpPr>
          <p:nvPr>
            <p:ph idx="1"/>
          </p:nvPr>
        </p:nvSpPr>
        <p:spPr>
          <a:xfrm>
            <a:off x="838200" y="2069432"/>
            <a:ext cx="10515600" cy="4004797"/>
          </a:xfrm>
        </p:spPr>
        <p:txBody>
          <a:bodyPr>
            <a:normAutofit fontScale="92500" lnSpcReduction="10000"/>
          </a:bodyPr>
          <a:lstStyle/>
          <a:p>
            <a:pPr algn="just"/>
            <a:endParaRPr lang="fr-FR" dirty="0"/>
          </a:p>
          <a:p>
            <a:pPr marL="0" indent="0" algn="just">
              <a:buNone/>
            </a:pPr>
            <a:r>
              <a:rPr lang="fr-FR" dirty="0"/>
              <a:t>Une fois le fichier téléchargé et ouvert :</a:t>
            </a:r>
          </a:p>
          <a:p>
            <a:pPr algn="just"/>
            <a:r>
              <a:rPr lang="fr-FR" dirty="0"/>
              <a:t>Double cliquer sur le fichier pour lancer l’installation </a:t>
            </a:r>
          </a:p>
          <a:p>
            <a:pPr algn="just"/>
            <a:r>
              <a:rPr lang="fr-FR" dirty="0"/>
              <a:t>Elle est terminée dès que l’icone de zoom est visible sur l’écran</a:t>
            </a:r>
          </a:p>
          <a:p>
            <a:pPr marL="0" indent="0" algn="just">
              <a:buNone/>
            </a:pPr>
            <a:endParaRPr lang="fr-FR" dirty="0"/>
          </a:p>
          <a:p>
            <a:pPr marL="0" indent="0" algn="ctr">
              <a:buNone/>
            </a:pPr>
            <a:r>
              <a:rPr lang="fr-FR" dirty="0"/>
              <a:t>Vous pouvez participer à une réunion !</a:t>
            </a:r>
          </a:p>
          <a:p>
            <a:pPr marL="0" indent="0" algn="ctr">
              <a:buNone/>
            </a:pPr>
            <a:endParaRPr lang="fr-FR" dirty="0"/>
          </a:p>
          <a:p>
            <a:pPr marL="0" indent="0" algn="just">
              <a:buNone/>
            </a:pPr>
            <a:r>
              <a:rPr lang="fr-FR" dirty="0"/>
              <a:t>Pour savoir comment utiliser Zoom pour assister à une réunion, consulter le document « Zoom – Assister à une réunion vidéo ».</a:t>
            </a:r>
          </a:p>
          <a:p>
            <a:pPr marL="0" indent="0" algn="ctr">
              <a:buNone/>
            </a:pPr>
            <a:endParaRPr lang="fr-FR" dirty="0"/>
          </a:p>
          <a:p>
            <a:pPr marL="0" indent="0" algn="just">
              <a:buNone/>
            </a:pPr>
            <a:endParaRPr lang="fr-FR" dirty="0"/>
          </a:p>
          <a:p>
            <a:pPr algn="just"/>
            <a:endParaRPr lang="fr-FR" dirty="0"/>
          </a:p>
          <a:p>
            <a:pPr algn="just"/>
            <a:endParaRPr lang="fr-FR"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pic>
        <p:nvPicPr>
          <p:cNvPr id="8" name="Image 7"/>
          <p:cNvPicPr>
            <a:picLocks noChangeAspect="1"/>
          </p:cNvPicPr>
          <p:nvPr/>
        </p:nvPicPr>
        <p:blipFill>
          <a:blip r:embed="rId3"/>
          <a:stretch>
            <a:fillRect/>
          </a:stretch>
        </p:blipFill>
        <p:spPr>
          <a:xfrm>
            <a:off x="9684909" y="3383317"/>
            <a:ext cx="451047" cy="454869"/>
          </a:xfrm>
          <a:prstGeom prst="rect">
            <a:avLst/>
          </a:prstGeom>
        </p:spPr>
      </p:pic>
    </p:spTree>
    <p:extLst>
      <p:ext uri="{BB962C8B-B14F-4D97-AF65-F5344CB8AC3E}">
        <p14:creationId xmlns:p14="http://schemas.microsoft.com/office/powerpoint/2010/main" val="200746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INFORMATION </a:t>
            </a:r>
          </a:p>
        </p:txBody>
      </p:sp>
      <p:sp>
        <p:nvSpPr>
          <p:cNvPr id="3" name="Espace réservé du contenu 2"/>
          <p:cNvSpPr>
            <a:spLocks noGrp="1"/>
          </p:cNvSpPr>
          <p:nvPr>
            <p:ph idx="1"/>
          </p:nvPr>
        </p:nvSpPr>
        <p:spPr>
          <a:xfrm>
            <a:off x="838200" y="1800000"/>
            <a:ext cx="10515600" cy="4351338"/>
          </a:xfrm>
        </p:spPr>
        <p:txBody>
          <a:bodyPr>
            <a:normAutofit fontScale="47500" lnSpcReduction="20000"/>
          </a:bodyPr>
          <a:lstStyle/>
          <a:p>
            <a:pPr marL="0" indent="0" algn="ctr">
              <a:lnSpc>
                <a:spcPct val="100000"/>
              </a:lnSpc>
              <a:buNone/>
            </a:pPr>
            <a:r>
              <a:rPr lang="fr-FR" sz="3600" b="1" dirty="0">
                <a:latin typeface="Carnas-medium"/>
                <a:cs typeface="Carnas-medium"/>
              </a:rPr>
              <a:t>Droits de reproduction et de diffusion réservés à Delta 7</a:t>
            </a:r>
          </a:p>
          <a:p>
            <a:pPr marL="0" indent="0" algn="just">
              <a:lnSpc>
                <a:spcPct val="100000"/>
              </a:lnSpc>
              <a:buNone/>
            </a:pPr>
            <a:endParaRPr lang="fr-FR" b="1" i="1" dirty="0"/>
          </a:p>
          <a:p>
            <a:pPr marL="0" indent="0" algn="just">
              <a:lnSpc>
                <a:spcPct val="100000"/>
              </a:lnSpc>
              <a:buNone/>
            </a:pPr>
            <a:endParaRPr lang="fr-FR" b="1" i="1" dirty="0"/>
          </a:p>
          <a:p>
            <a:pPr marL="0" indent="0" algn="ctr">
              <a:lnSpc>
                <a:spcPct val="100000"/>
              </a:lnSpc>
              <a:buNone/>
            </a:pPr>
            <a:r>
              <a:rPr lang="fr-FR" b="1" i="1" dirty="0"/>
              <a:t>Droits de reproduction et de diffusions réservés à Delta 7. Usage strictement personnel.</a:t>
            </a:r>
            <a:endParaRPr lang="fr-FR" dirty="0"/>
          </a:p>
          <a:p>
            <a:pPr marL="0" indent="0" algn="ctr">
              <a:lnSpc>
                <a:spcPct val="100000"/>
              </a:lnSpc>
              <a:buNone/>
            </a:pPr>
            <a:r>
              <a:rPr lang="fr-FR" b="1" i="1" dirty="0"/>
              <a:t>Par l'accès au site et aux applications mobiles, Delta 7 consent à l'utilisateur qui l'accepte une licence d'utilisation dans les conditions suivantes.</a:t>
            </a:r>
            <a:endParaRPr lang="fr-FR" dirty="0"/>
          </a:p>
          <a:p>
            <a:pPr marL="0" indent="0" algn="ctr">
              <a:lnSpc>
                <a:spcPct val="100000"/>
              </a:lnSpc>
              <a:buNone/>
            </a:pPr>
            <a:r>
              <a:rPr lang="fr-FR" b="1" i="1" dirty="0"/>
              <a:t>La licence confère à l'utilisateur un droit d'usage privé, non collectif et non exclusif, sur le contenu du site. Elle comprend le droit de reproduire pour stockage aux fins de représentation sur écran monoposte et de reproduction en un seul exemplaire pour copie de sauvegarde ou tirage sur papier. Toute mise en réseau, toute rediffusion sous quelque forme que ce soit, totale ou partielle, est interdite.</a:t>
            </a:r>
          </a:p>
          <a:p>
            <a:pPr marL="0" indent="0" algn="ctr">
              <a:lnSpc>
                <a:spcPct val="100000"/>
              </a:lnSpc>
              <a:buNone/>
            </a:pPr>
            <a:endParaRPr lang="fr-FR" dirty="0"/>
          </a:p>
          <a:p>
            <a:pPr marL="0" indent="0" algn="ctr">
              <a:lnSpc>
                <a:spcPct val="100000"/>
              </a:lnSpc>
              <a:buNone/>
            </a:pPr>
            <a:r>
              <a:rPr lang="fr-FR" b="1" i="1" dirty="0"/>
              <a:t>Ce droit est personnel.</a:t>
            </a:r>
            <a:endParaRPr lang="fr-FR" dirty="0"/>
          </a:p>
          <a:p>
            <a:pPr marL="0" indent="0" algn="ctr">
              <a:lnSpc>
                <a:spcPct val="100000"/>
              </a:lnSpc>
              <a:buNone/>
            </a:pPr>
            <a:r>
              <a:rPr lang="fr-FR" b="1" i="1" dirty="0"/>
              <a:t>Il est réservé à l'usage exclusif du licencié.</a:t>
            </a:r>
            <a:endParaRPr lang="fr-FR" dirty="0"/>
          </a:p>
          <a:p>
            <a:pPr marL="0" indent="0" algn="ctr">
              <a:lnSpc>
                <a:spcPct val="100000"/>
              </a:lnSpc>
              <a:buNone/>
            </a:pPr>
            <a:r>
              <a:rPr lang="fr-FR" b="1" i="1" dirty="0"/>
              <a:t>Il n'est transmissible en aucune manière.</a:t>
            </a:r>
            <a:endParaRPr lang="fr-FR" dirty="0"/>
          </a:p>
          <a:p>
            <a:pPr marL="0" indent="0" algn="ctr">
              <a:lnSpc>
                <a:spcPct val="100000"/>
              </a:lnSpc>
              <a:buNone/>
            </a:pPr>
            <a:r>
              <a:rPr lang="fr-FR" b="1" i="1" dirty="0"/>
              <a:t>Tout autre usage est soumis à autorisation préalable et expresse.</a:t>
            </a:r>
            <a:endParaRPr lang="fr-FR" dirty="0"/>
          </a:p>
          <a:p>
            <a:pPr marL="0" indent="0" algn="ctr">
              <a:lnSpc>
                <a:spcPct val="100000"/>
              </a:lnSpc>
              <a:buNone/>
            </a:pPr>
            <a:r>
              <a:rPr lang="fr-FR" b="1" i="1" dirty="0"/>
              <a:t>La violation de ces dispositions impératives soumet le contrevenant, et toutes personnes responsables, aux sanctions pénales et civiles prévues par la loi. </a:t>
            </a:r>
            <a:endParaRPr lang="fr-FR" dirty="0"/>
          </a:p>
          <a:p>
            <a:endParaRPr lang="fr-FR" dirty="0"/>
          </a:p>
        </p:txBody>
      </p:sp>
      <p:pic>
        <p:nvPicPr>
          <p:cNvPr id="5" name="Image 4" descr="Logo delta 7 P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176963"/>
            <a:ext cx="1989920" cy="587419"/>
          </a:xfrm>
          <a:prstGeom prst="rect">
            <a:avLst/>
          </a:prstGeom>
        </p:spPr>
      </p:pic>
      <p:sp>
        <p:nvSpPr>
          <p:cNvPr id="6" name="ZoneTexte 5"/>
          <p:cNvSpPr txBox="1"/>
          <p:nvPr/>
        </p:nvSpPr>
        <p:spPr>
          <a:xfrm>
            <a:off x="11481891" y="6349603"/>
            <a:ext cx="892463" cy="369332"/>
          </a:xfrm>
          <a:prstGeom prst="rect">
            <a:avLst/>
          </a:prstGeom>
          <a:noFill/>
        </p:spPr>
        <p:txBody>
          <a:bodyPr wrap="square" rtlCol="0">
            <a:spAutoFit/>
          </a:bodyPr>
          <a:lstStyle/>
          <a:p>
            <a:r>
              <a:rPr lang="fr-FR" dirty="0"/>
              <a:t>  </a:t>
            </a:r>
            <a:fld id="{83E81958-D3EB-442C-B16E-D91331699DAB}" type="slidenum">
              <a:rPr lang="fr-FR" smtClean="0"/>
              <a:t>2</a:t>
            </a:fld>
            <a:endParaRPr lang="fr-FR"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Tree>
    <p:extLst>
      <p:ext uri="{BB962C8B-B14F-4D97-AF65-F5344CB8AC3E}">
        <p14:creationId xmlns:p14="http://schemas.microsoft.com/office/powerpoint/2010/main" val="26636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Zoom: Qu’est-ce que c’est ?</a:t>
            </a:r>
          </a:p>
        </p:txBody>
      </p:sp>
      <p:sp>
        <p:nvSpPr>
          <p:cNvPr id="3" name="Espace réservé du contenu 2"/>
          <p:cNvSpPr>
            <a:spLocks noGrp="1"/>
          </p:cNvSpPr>
          <p:nvPr>
            <p:ph idx="1"/>
          </p:nvPr>
        </p:nvSpPr>
        <p:spPr>
          <a:xfrm>
            <a:off x="838200" y="1800000"/>
            <a:ext cx="10515600" cy="4351338"/>
          </a:xfrm>
        </p:spPr>
        <p:txBody>
          <a:bodyPr>
            <a:normAutofit fontScale="70000" lnSpcReduction="20000"/>
          </a:bodyPr>
          <a:lstStyle/>
          <a:p>
            <a:pPr marL="0" indent="0" algn="just">
              <a:buNone/>
            </a:pPr>
            <a:r>
              <a:rPr lang="fr-FR" dirty="0"/>
              <a:t>Zoom, c’est un outil de « vidéoconférence » (ou « visioconférence » ou « appel vidéo »). Il permet de se voir et de dialoguer à distance à plusieurs, grâce à un appareil numérique (ordinateur, tablette ou smartphone). </a:t>
            </a:r>
          </a:p>
          <a:p>
            <a:pPr marL="0" indent="0" algn="just">
              <a:buNone/>
            </a:pPr>
            <a:r>
              <a:rPr lang="fr-FR" dirty="0"/>
              <a:t> Il permet de créer ou de rejoindre  :</a:t>
            </a:r>
          </a:p>
          <a:p>
            <a:pPr algn="just"/>
            <a:r>
              <a:rPr lang="fr-FR" dirty="0"/>
              <a:t>une réunion (entre collègues, amis, famille, …)</a:t>
            </a:r>
          </a:p>
          <a:p>
            <a:pPr algn="just"/>
            <a:r>
              <a:rPr lang="fr-FR" dirty="0"/>
              <a:t>un cours ou une formation.</a:t>
            </a:r>
          </a:p>
          <a:p>
            <a:pPr algn="just"/>
            <a:r>
              <a:rPr lang="fr-FR" dirty="0"/>
              <a:t>un atelier (méditation, bien-être, théâtre d’improvisation, …) </a:t>
            </a:r>
          </a:p>
          <a:p>
            <a:pPr algn="just"/>
            <a:r>
              <a:rPr lang="fr-FR" dirty="0"/>
              <a:t>ou d’autres activités diverses …</a:t>
            </a:r>
          </a:p>
          <a:p>
            <a:pPr algn="just"/>
            <a:endParaRPr lang="fr-FR" dirty="0"/>
          </a:p>
          <a:p>
            <a:pPr marL="0" indent="0" algn="just">
              <a:buNone/>
            </a:pPr>
            <a:r>
              <a:rPr lang="fr-FR" dirty="0"/>
              <a:t>Zoom permet soit :</a:t>
            </a:r>
          </a:p>
          <a:p>
            <a:pPr algn="just"/>
            <a:r>
              <a:rPr lang="fr-FR" dirty="0"/>
              <a:t>D’assister à une réunion (outil Zoom gratuit).</a:t>
            </a:r>
          </a:p>
          <a:p>
            <a:pPr algn="just"/>
            <a:r>
              <a:rPr lang="fr-FR" dirty="0"/>
              <a:t>D’organiser une réunion (outil Zoom gratuit ou payant, selon les options).</a:t>
            </a:r>
          </a:p>
          <a:p>
            <a:pPr marL="0" indent="0" algn="ctr">
              <a:buNone/>
            </a:pPr>
            <a:r>
              <a:rPr lang="fr-FR" dirty="0"/>
              <a:t>Ces fonctionnalités ne sont pas expliquées dans ce document</a:t>
            </a:r>
          </a:p>
          <a:p>
            <a:endParaRPr lang="fr-FR" dirty="0"/>
          </a:p>
          <a:p>
            <a:endParaRPr lang="fr-FR" dirty="0"/>
          </a:p>
          <a:p>
            <a:endParaRPr lang="fr-FR" dirty="0"/>
          </a:p>
          <a:p>
            <a:endParaRPr lang="fr-FR" dirty="0"/>
          </a:p>
          <a:p>
            <a:endParaRPr lang="fr-FR"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pic>
        <p:nvPicPr>
          <p:cNvPr id="6" name="Image 5"/>
          <p:cNvPicPr>
            <a:picLocks noChangeAspect="1"/>
          </p:cNvPicPr>
          <p:nvPr/>
        </p:nvPicPr>
        <p:blipFill>
          <a:blip r:embed="rId2"/>
          <a:stretch>
            <a:fillRect/>
          </a:stretch>
        </p:blipFill>
        <p:spPr>
          <a:xfrm>
            <a:off x="9417316" y="612089"/>
            <a:ext cx="660732" cy="666332"/>
          </a:xfrm>
          <a:prstGeom prst="rect">
            <a:avLst/>
          </a:prstGeom>
        </p:spPr>
      </p:pic>
    </p:spTree>
    <p:extLst>
      <p:ext uri="{BB962C8B-B14F-4D97-AF65-F5344CB8AC3E}">
        <p14:creationId xmlns:p14="http://schemas.microsoft.com/office/powerpoint/2010/main" val="127411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80000"/>
            <a:ext cx="12191999" cy="2082989"/>
          </a:xfrm>
        </p:spPr>
        <p:txBody>
          <a:bodyPr>
            <a:normAutofit/>
          </a:bodyPr>
          <a:lstStyle/>
          <a:p>
            <a:r>
              <a:rPr lang="fr-FR" dirty="0"/>
              <a:t>Installer Zoom pour assister à une réunion</a:t>
            </a:r>
            <a:br>
              <a:rPr lang="fr-FR" dirty="0"/>
            </a:br>
            <a:r>
              <a:rPr lang="fr-FR" sz="3200" dirty="0"/>
              <a:t>Sur un ordinateur Windows </a:t>
            </a:r>
            <a:br>
              <a:rPr lang="fr-FR" sz="3100" dirty="0"/>
            </a:br>
            <a:r>
              <a:rPr lang="fr-FR" sz="2800" dirty="0"/>
              <a:t>avec votre navigateur  (Google Chrome, Firefox</a:t>
            </a:r>
            <a:r>
              <a:rPr lang="fr-FR" sz="2800" i="1" dirty="0"/>
              <a:t>, </a:t>
            </a:r>
            <a:r>
              <a:rPr lang="fr-FR" sz="2800" dirty="0"/>
              <a:t>Internet Explorer, …)</a:t>
            </a:r>
          </a:p>
        </p:txBody>
      </p:sp>
      <p:sp>
        <p:nvSpPr>
          <p:cNvPr id="3" name="Espace réservé du contenu 2"/>
          <p:cNvSpPr>
            <a:spLocks noGrp="1"/>
          </p:cNvSpPr>
          <p:nvPr>
            <p:ph idx="1"/>
          </p:nvPr>
        </p:nvSpPr>
        <p:spPr>
          <a:xfrm>
            <a:off x="838199" y="2264324"/>
            <a:ext cx="5129463" cy="3753183"/>
          </a:xfrm>
        </p:spPr>
        <p:txBody>
          <a:bodyPr>
            <a:normAutofit fontScale="62500" lnSpcReduction="20000"/>
          </a:bodyPr>
          <a:lstStyle/>
          <a:p>
            <a:pPr marL="0" indent="0" algn="ctr">
              <a:buNone/>
            </a:pPr>
            <a:endParaRPr lang="fr-FR" sz="900" dirty="0"/>
          </a:p>
          <a:p>
            <a:pPr marL="0" indent="0" algn="just">
              <a:buNone/>
            </a:pPr>
            <a:r>
              <a:rPr lang="fr-FR" dirty="0"/>
              <a:t>L’installation se fait automatiquement lors de la première fois lorsque l’on clique sur le lien de l’invitation d’une réunion. </a:t>
            </a:r>
          </a:p>
          <a:p>
            <a:pPr marL="0" indent="0" algn="just">
              <a:buNone/>
            </a:pPr>
            <a:r>
              <a:rPr lang="fr-FR" dirty="0"/>
              <a:t>Mais il est possible (et fortement conseillé) d’anticiper cette installation :</a:t>
            </a:r>
          </a:p>
          <a:p>
            <a:pPr algn="just"/>
            <a:r>
              <a:rPr lang="fr-FR" dirty="0"/>
              <a:t>Utiliser votre navigateur internet</a:t>
            </a:r>
          </a:p>
          <a:p>
            <a:pPr algn="just"/>
            <a:r>
              <a:rPr lang="fr-FR" dirty="0"/>
              <a:t>Dans la barre de rechercher, taper « zoom » </a:t>
            </a:r>
          </a:p>
          <a:p>
            <a:pPr algn="just"/>
            <a:r>
              <a:rPr lang="fr-FR" dirty="0"/>
              <a:t>Dans les résultats, choisir le site </a:t>
            </a:r>
            <a:r>
              <a:rPr lang="fr-FR" b="1" dirty="0"/>
              <a:t>« zoom.us » </a:t>
            </a:r>
            <a:r>
              <a:rPr lang="fr-FR" dirty="0"/>
              <a:t>avec le lien</a:t>
            </a:r>
            <a:r>
              <a:rPr lang="fr-FR" b="1" dirty="0"/>
              <a:t> « </a:t>
            </a:r>
            <a:r>
              <a:rPr lang="fr-FR" b="1" dirty="0" err="1"/>
              <a:t>video</a:t>
            </a:r>
            <a:r>
              <a:rPr lang="fr-FR" b="1" dirty="0"/>
              <a:t> Conferencing, Web </a:t>
            </a:r>
            <a:r>
              <a:rPr lang="fr-FR" b="1" dirty="0" err="1"/>
              <a:t>conferencing</a:t>
            </a:r>
            <a:r>
              <a:rPr lang="fr-FR" b="1" dirty="0"/>
              <a:t>, </a:t>
            </a:r>
            <a:r>
              <a:rPr lang="fr-FR" b="1" dirty="0" err="1"/>
              <a:t>Webinars</a:t>
            </a:r>
            <a:r>
              <a:rPr lang="fr-FR" b="1" dirty="0"/>
              <a:t> … »</a:t>
            </a:r>
            <a:r>
              <a:rPr lang="fr-FR" dirty="0"/>
              <a:t> </a:t>
            </a:r>
          </a:p>
          <a:p>
            <a:pPr algn="just"/>
            <a:r>
              <a:rPr lang="fr-FR" dirty="0"/>
              <a:t>Et cliquer sur « </a:t>
            </a:r>
            <a:r>
              <a:rPr lang="fr-FR" b="1" dirty="0" err="1"/>
              <a:t>Download</a:t>
            </a:r>
            <a:r>
              <a:rPr lang="fr-FR" dirty="0"/>
              <a:t> »  </a:t>
            </a:r>
          </a:p>
          <a:p>
            <a:r>
              <a:rPr lang="fr-FR" dirty="0"/>
              <a:t>Ou cliquer sur le lien suivant : </a:t>
            </a:r>
          </a:p>
          <a:p>
            <a:pPr marL="0" indent="0">
              <a:buNone/>
            </a:pPr>
            <a:r>
              <a:rPr lang="fr-FR" dirty="0"/>
              <a:t>     </a:t>
            </a:r>
            <a:r>
              <a:rPr lang="fr-FR" dirty="0">
                <a:hlinkClick r:id="rId2"/>
              </a:rPr>
              <a:t>https://zoom.us/download</a:t>
            </a:r>
            <a:endParaRPr lang="fr-FR" dirty="0"/>
          </a:p>
          <a:p>
            <a:pPr marL="0" indent="0" algn="just">
              <a:buNone/>
            </a:pPr>
            <a:endParaRPr lang="fr-FR" dirty="0"/>
          </a:p>
          <a:p>
            <a:pPr algn="just"/>
            <a:endParaRPr lang="fr-FR" dirty="0"/>
          </a:p>
          <a:p>
            <a:pPr algn="just"/>
            <a:endParaRPr lang="fr-FR" dirty="0"/>
          </a:p>
          <a:p>
            <a:pPr algn="just"/>
            <a:endParaRPr lang="fr-FR" dirty="0"/>
          </a:p>
          <a:p>
            <a:pPr algn="just"/>
            <a:endParaRPr lang="fr-FR"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pic>
        <p:nvPicPr>
          <p:cNvPr id="12" name="Image 11"/>
          <p:cNvPicPr>
            <a:picLocks noChangeAspect="1"/>
          </p:cNvPicPr>
          <p:nvPr/>
        </p:nvPicPr>
        <p:blipFill>
          <a:blip r:embed="rId3"/>
          <a:stretch>
            <a:fillRect/>
          </a:stretch>
        </p:blipFill>
        <p:spPr>
          <a:xfrm>
            <a:off x="6051890" y="2411237"/>
            <a:ext cx="5470358" cy="3330184"/>
          </a:xfrm>
          <a:prstGeom prst="rect">
            <a:avLst/>
          </a:prstGeom>
          <a:ln>
            <a:solidFill>
              <a:schemeClr val="tx1"/>
            </a:solidFill>
          </a:ln>
        </p:spPr>
      </p:pic>
      <p:sp>
        <p:nvSpPr>
          <p:cNvPr id="17" name="Ellipse 16"/>
          <p:cNvSpPr/>
          <p:nvPr/>
        </p:nvSpPr>
        <p:spPr>
          <a:xfrm>
            <a:off x="6216320" y="4218047"/>
            <a:ext cx="1050758" cy="3178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avec flèche 21"/>
          <p:cNvCxnSpPr/>
          <p:nvPr/>
        </p:nvCxnSpPr>
        <p:spPr>
          <a:xfrm flipV="1">
            <a:off x="5659834" y="2857399"/>
            <a:ext cx="556486" cy="1483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248" y="1488955"/>
            <a:ext cx="540000" cy="540000"/>
          </a:xfrm>
          <a:prstGeom prst="rect">
            <a:avLst/>
          </a:prstGeom>
        </p:spPr>
      </p:pic>
      <p:pic>
        <p:nvPicPr>
          <p:cNvPr id="26" name="Image 25"/>
          <p:cNvPicPr>
            <a:picLocks noChangeAspect="1"/>
          </p:cNvPicPr>
          <p:nvPr/>
        </p:nvPicPr>
        <p:blipFill>
          <a:blip r:embed="rId5"/>
          <a:stretch>
            <a:fillRect/>
          </a:stretch>
        </p:blipFill>
        <p:spPr>
          <a:xfrm>
            <a:off x="11086068" y="534069"/>
            <a:ext cx="535463" cy="540000"/>
          </a:xfrm>
          <a:prstGeom prst="rect">
            <a:avLst/>
          </a:prstGeom>
        </p:spPr>
      </p:pic>
      <p:cxnSp>
        <p:nvCxnSpPr>
          <p:cNvPr id="38" name="Connecteur droit avec flèche 37"/>
          <p:cNvCxnSpPr/>
          <p:nvPr/>
        </p:nvCxnSpPr>
        <p:spPr>
          <a:xfrm flipV="1">
            <a:off x="5659834" y="2586100"/>
            <a:ext cx="436166" cy="1755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9" y="1096580"/>
            <a:ext cx="468000" cy="468000"/>
          </a:xfrm>
          <a:prstGeom prst="rect">
            <a:avLst/>
          </a:prstGeom>
        </p:spPr>
      </p:pic>
      <p:cxnSp>
        <p:nvCxnSpPr>
          <p:cNvPr id="18" name="Connecteur en angle 17"/>
          <p:cNvCxnSpPr>
            <a:endCxn id="17" idx="2"/>
          </p:cNvCxnSpPr>
          <p:nvPr/>
        </p:nvCxnSpPr>
        <p:spPr>
          <a:xfrm flipV="1">
            <a:off x="4006735" y="4376971"/>
            <a:ext cx="2209585" cy="766952"/>
          </a:xfrm>
          <a:prstGeom prst="bentConnector3">
            <a:avLst>
              <a:gd name="adj1" fmla="val 10000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3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p:cNvSpPr txBox="1">
            <a:spLocks/>
          </p:cNvSpPr>
          <p:nvPr/>
        </p:nvSpPr>
        <p:spPr>
          <a:xfrm>
            <a:off x="0" y="180000"/>
            <a:ext cx="12191999" cy="2082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dirty="0"/>
              <a:t>Installer Zoom pour assister à une réunion</a:t>
            </a:r>
            <a:br>
              <a:rPr lang="fr-FR" dirty="0"/>
            </a:br>
            <a:r>
              <a:rPr lang="fr-FR" sz="3200" dirty="0"/>
              <a:t>Sur un ordinateur Windows </a:t>
            </a:r>
            <a:br>
              <a:rPr lang="fr-FR" sz="3100" dirty="0"/>
            </a:br>
            <a:r>
              <a:rPr lang="fr-FR" sz="2800" dirty="0"/>
              <a:t>avec votre navigateur  (Google Chrome, Firefox</a:t>
            </a:r>
            <a:r>
              <a:rPr lang="fr-FR" sz="2800" i="1" dirty="0"/>
              <a:t>, </a:t>
            </a:r>
            <a:r>
              <a:rPr lang="fr-FR" sz="2800" dirty="0"/>
              <a:t>Internet Explorer, …)</a:t>
            </a:r>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sp>
        <p:nvSpPr>
          <p:cNvPr id="10" name="Espace réservé du contenu 2"/>
          <p:cNvSpPr txBox="1">
            <a:spLocks/>
          </p:cNvSpPr>
          <p:nvPr/>
        </p:nvSpPr>
        <p:spPr>
          <a:xfrm>
            <a:off x="7258930" y="2250831"/>
            <a:ext cx="4094869" cy="38994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SzPct val="120000"/>
              <a:buFontTx/>
              <a:buBlip>
                <a:blip r:embed="rId2"/>
              </a:buBlip>
              <a:defRPr sz="2800" b="0" i="0" kern="1200" baseline="0">
                <a:solidFill>
                  <a:srgbClr val="A9045D"/>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fr-FR" dirty="0"/>
              <a:t>Dans la partie « Client Zoom pour les réunions »</a:t>
            </a:r>
          </a:p>
          <a:p>
            <a:pPr algn="just"/>
            <a:r>
              <a:rPr lang="fr-FR" dirty="0"/>
              <a:t>Cliquer sur le bouton </a:t>
            </a:r>
            <a:br>
              <a:rPr lang="fr-FR" dirty="0"/>
            </a:br>
            <a:r>
              <a:rPr lang="fr-FR" dirty="0"/>
              <a:t>« Télécharger », la fenêtre suivante s’affiche :</a:t>
            </a:r>
          </a:p>
          <a:p>
            <a:pPr algn="just"/>
            <a:endParaRPr lang="fr-FR" dirty="0"/>
          </a:p>
          <a:p>
            <a:pPr algn="just"/>
            <a:endParaRPr lang="fr-FR" dirty="0"/>
          </a:p>
          <a:p>
            <a:pPr algn="just"/>
            <a:endParaRPr lang="fr-FR" dirty="0"/>
          </a:p>
          <a:p>
            <a:pPr algn="just"/>
            <a:endParaRPr lang="fr-FR" dirty="0"/>
          </a:p>
          <a:p>
            <a:pPr algn="just"/>
            <a:endParaRPr lang="fr-FR" dirty="0"/>
          </a:p>
          <a:p>
            <a:pPr marL="0" indent="0" algn="just">
              <a:buNone/>
            </a:pPr>
            <a:endParaRPr lang="fr-FR" dirty="0"/>
          </a:p>
          <a:p>
            <a:pPr algn="just"/>
            <a:r>
              <a:rPr lang="fr-FR" dirty="0"/>
              <a:t>Cliquer sur « Enregistrer le ficher »</a:t>
            </a:r>
          </a:p>
          <a:p>
            <a:pPr algn="just"/>
            <a:endParaRPr lang="fr-FR" dirty="0"/>
          </a:p>
          <a:p>
            <a:pPr algn="just"/>
            <a:endParaRPr lang="fr-FR" dirty="0"/>
          </a:p>
          <a:p>
            <a:pPr algn="just"/>
            <a:endParaRPr lang="fr-FR" dirty="0"/>
          </a:p>
          <a:p>
            <a:pPr algn="just"/>
            <a:endParaRPr lang="fr-FR" dirty="0"/>
          </a:p>
          <a:p>
            <a:pPr algn="just"/>
            <a:endParaRPr lang="fr-FR" dirty="0"/>
          </a:p>
        </p:txBody>
      </p:sp>
      <p:pic>
        <p:nvPicPr>
          <p:cNvPr id="15" name="Image 14"/>
          <p:cNvPicPr>
            <a:picLocks noChangeAspect="1"/>
          </p:cNvPicPr>
          <p:nvPr/>
        </p:nvPicPr>
        <p:blipFill>
          <a:blip r:embed="rId3"/>
          <a:stretch>
            <a:fillRect/>
          </a:stretch>
        </p:blipFill>
        <p:spPr>
          <a:xfrm>
            <a:off x="7392744" y="3591478"/>
            <a:ext cx="4238625" cy="1895475"/>
          </a:xfrm>
          <a:prstGeom prst="rect">
            <a:avLst/>
          </a:prstGeom>
          <a:ln>
            <a:solidFill>
              <a:schemeClr val="tx1"/>
            </a:solidFill>
          </a:ln>
        </p:spPr>
      </p:pic>
      <p:pic>
        <p:nvPicPr>
          <p:cNvPr id="16" name="Image 15"/>
          <p:cNvPicPr>
            <a:picLocks noChangeAspect="1"/>
          </p:cNvPicPr>
          <p:nvPr/>
        </p:nvPicPr>
        <p:blipFill>
          <a:blip r:embed="rId4"/>
          <a:stretch>
            <a:fillRect/>
          </a:stretch>
        </p:blipFill>
        <p:spPr>
          <a:xfrm>
            <a:off x="136088" y="2344132"/>
            <a:ext cx="7122842" cy="3648285"/>
          </a:xfrm>
          <a:prstGeom prst="rect">
            <a:avLst/>
          </a:prstGeom>
          <a:ln>
            <a:solidFill>
              <a:schemeClr val="tx1"/>
            </a:solidFill>
          </a:ln>
        </p:spPr>
      </p:pic>
      <p:sp>
        <p:nvSpPr>
          <p:cNvPr id="11" name="Ellipse 10"/>
          <p:cNvSpPr/>
          <p:nvPr/>
        </p:nvSpPr>
        <p:spPr>
          <a:xfrm>
            <a:off x="2353559" y="4425067"/>
            <a:ext cx="762374" cy="2282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a:endCxn id="11" idx="6"/>
          </p:cNvCxnSpPr>
          <p:nvPr/>
        </p:nvCxnSpPr>
        <p:spPr>
          <a:xfrm flipH="1">
            <a:off x="3115933" y="3178629"/>
            <a:ext cx="4463962" cy="13605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3929743" y="2450514"/>
            <a:ext cx="3414284" cy="14084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4064" y="1466351"/>
            <a:ext cx="540000" cy="540000"/>
          </a:xfrm>
          <a:prstGeom prst="rect">
            <a:avLst/>
          </a:prstGeom>
        </p:spPr>
      </p:pic>
      <p:pic>
        <p:nvPicPr>
          <p:cNvPr id="22" name="Image 21"/>
          <p:cNvPicPr>
            <a:picLocks noChangeAspect="1"/>
          </p:cNvPicPr>
          <p:nvPr/>
        </p:nvPicPr>
        <p:blipFill>
          <a:blip r:embed="rId6"/>
          <a:stretch>
            <a:fillRect/>
          </a:stretch>
        </p:blipFill>
        <p:spPr>
          <a:xfrm>
            <a:off x="11021872" y="437761"/>
            <a:ext cx="535463" cy="540000"/>
          </a:xfrm>
          <a:prstGeom prst="rect">
            <a:avLst/>
          </a:prstGeom>
        </p:spPr>
      </p:pic>
      <p:pic>
        <p:nvPicPr>
          <p:cNvPr id="23" name="Imag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5711" y="1082873"/>
            <a:ext cx="468000" cy="468000"/>
          </a:xfrm>
          <a:prstGeom prst="rect">
            <a:avLst/>
          </a:prstGeom>
        </p:spPr>
      </p:pic>
    </p:spTree>
    <p:extLst>
      <p:ext uri="{BB962C8B-B14F-4D97-AF65-F5344CB8AC3E}">
        <p14:creationId xmlns:p14="http://schemas.microsoft.com/office/powerpoint/2010/main" val="411197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a:spLocks/>
          </p:cNvSpPr>
          <p:nvPr/>
        </p:nvSpPr>
        <p:spPr>
          <a:xfrm>
            <a:off x="0" y="180000"/>
            <a:ext cx="12191999" cy="2082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dirty="0"/>
              <a:t>Installer Zoom pour assister à une réunion</a:t>
            </a:r>
            <a:br>
              <a:rPr lang="fr-FR" dirty="0"/>
            </a:br>
            <a:r>
              <a:rPr lang="fr-FR" sz="3200" dirty="0"/>
              <a:t>Sur un ordinateur Windows </a:t>
            </a:r>
            <a:br>
              <a:rPr lang="fr-FR" sz="3100" dirty="0"/>
            </a:br>
            <a:r>
              <a:rPr lang="fr-FR" sz="2800" dirty="0"/>
              <a:t>avec votre navigateur  (Google Chrome, Firefox</a:t>
            </a:r>
            <a:r>
              <a:rPr lang="fr-FR" sz="2800" i="1" dirty="0"/>
              <a:t>, </a:t>
            </a:r>
            <a:r>
              <a:rPr lang="fr-FR" sz="2800" dirty="0"/>
              <a:t>Internet Explorer, …)</a:t>
            </a:r>
          </a:p>
        </p:txBody>
      </p:sp>
      <p:pic>
        <p:nvPicPr>
          <p:cNvPr id="19" name="Imag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899" y="1476000"/>
            <a:ext cx="540000" cy="540000"/>
          </a:xfrm>
          <a:prstGeom prst="rect">
            <a:avLst/>
          </a:prstGeom>
        </p:spPr>
      </p:pic>
      <p:pic>
        <p:nvPicPr>
          <p:cNvPr id="20" name="Image 19"/>
          <p:cNvPicPr>
            <a:picLocks noChangeAspect="1"/>
          </p:cNvPicPr>
          <p:nvPr/>
        </p:nvPicPr>
        <p:blipFill>
          <a:blip r:embed="rId3"/>
          <a:stretch>
            <a:fillRect/>
          </a:stretch>
        </p:blipFill>
        <p:spPr>
          <a:xfrm>
            <a:off x="11015047" y="524084"/>
            <a:ext cx="535463" cy="540000"/>
          </a:xfrm>
          <a:prstGeom prst="rect">
            <a:avLst/>
          </a:prstGeom>
        </p:spPr>
      </p:pic>
      <p:pic>
        <p:nvPicPr>
          <p:cNvPr id="21" name="Imag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3568" y="1096580"/>
            <a:ext cx="468000" cy="468000"/>
          </a:xfrm>
          <a:prstGeom prst="rect">
            <a:avLst/>
          </a:prstGeom>
        </p:spPr>
      </p:pic>
      <p:sp>
        <p:nvSpPr>
          <p:cNvPr id="3" name="Espace réservé du contenu 2"/>
          <p:cNvSpPr>
            <a:spLocks noGrp="1"/>
          </p:cNvSpPr>
          <p:nvPr>
            <p:ph idx="1"/>
          </p:nvPr>
        </p:nvSpPr>
        <p:spPr>
          <a:xfrm>
            <a:off x="838200" y="2189408"/>
            <a:ext cx="10515600" cy="3874508"/>
          </a:xfrm>
        </p:spPr>
        <p:txBody>
          <a:bodyPr>
            <a:normAutofit fontScale="25000" lnSpcReduction="20000"/>
          </a:bodyPr>
          <a:lstStyle/>
          <a:p>
            <a:pPr marL="0" indent="0" algn="ctr">
              <a:buNone/>
            </a:pPr>
            <a:endParaRPr lang="fr-FR" sz="900" dirty="0"/>
          </a:p>
          <a:p>
            <a:pPr marL="0" indent="0" algn="just">
              <a:buNone/>
            </a:pPr>
            <a:r>
              <a:rPr lang="fr-FR" sz="5900" b="1" dirty="0"/>
              <a:t>Pour arriver sur le centre de téléchargement suivant :</a:t>
            </a:r>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endParaRPr lang="fr-FR" sz="5900" dirty="0"/>
          </a:p>
          <a:p>
            <a:pPr marL="0" indent="0" algn="just">
              <a:buNone/>
            </a:pPr>
            <a:r>
              <a:rPr lang="fr-FR" sz="5900" dirty="0"/>
              <a:t>Les pages suivantes détaillent l’installation pour les principaux navigateurs : </a:t>
            </a:r>
            <a:r>
              <a:rPr lang="fr-FR" sz="5900" dirty="0">
                <a:hlinkClick r:id="rId5" action="ppaction://hlinksldjump"/>
              </a:rPr>
              <a:t>Google Chrome</a:t>
            </a:r>
            <a:r>
              <a:rPr lang="fr-FR" sz="5900" dirty="0"/>
              <a:t> (Voir Page : 7), </a:t>
            </a:r>
            <a:r>
              <a:rPr lang="fr-FR" sz="5900" dirty="0">
                <a:hlinkClick r:id="rId6" action="ppaction://hlinksldjump"/>
              </a:rPr>
              <a:t>Firefox</a:t>
            </a:r>
            <a:r>
              <a:rPr lang="fr-FR" sz="5900" dirty="0"/>
              <a:t> (Voir Page : 10), </a:t>
            </a:r>
            <a:r>
              <a:rPr lang="fr-FR" sz="5900" dirty="0">
                <a:hlinkClick r:id="rId7" action="ppaction://hlinksldjump"/>
              </a:rPr>
              <a:t>Internet Explorer</a:t>
            </a:r>
            <a:r>
              <a:rPr lang="fr-FR" sz="5900" dirty="0"/>
              <a:t> (Voir Page : 11). Cliquer sur le nom du navigateur pour accéder à la suite de l’installation</a:t>
            </a:r>
          </a:p>
          <a:p>
            <a:pPr marL="0" indent="0" algn="just">
              <a:buNone/>
            </a:pPr>
            <a:endParaRPr lang="fr-FR" dirty="0"/>
          </a:p>
          <a:p>
            <a:pPr algn="just"/>
            <a:endParaRPr lang="fr-FR" dirty="0"/>
          </a:p>
          <a:p>
            <a:pPr algn="just"/>
            <a:endParaRPr lang="fr-FR" dirty="0"/>
          </a:p>
          <a:p>
            <a:pPr algn="just"/>
            <a:endParaRPr lang="fr-FR" dirty="0"/>
          </a:p>
          <a:p>
            <a:pPr algn="just"/>
            <a:endParaRPr lang="fr-FR" dirty="0"/>
          </a:p>
        </p:txBody>
      </p:sp>
      <p:sp>
        <p:nvSpPr>
          <p:cNvPr id="4" name="Espace réservé du pied de page 3"/>
          <p:cNvSpPr>
            <a:spLocks noGrp="1"/>
          </p:cNvSpPr>
          <p:nvPr>
            <p:ph type="ftr" sz="quarter" idx="4294967295"/>
          </p:nvPr>
        </p:nvSpPr>
        <p:spPr/>
        <p:txBody>
          <a:bodyPr/>
          <a:lstStyle/>
          <a:p>
            <a:pPr algn="r"/>
            <a:r>
              <a:rPr lang="fr-FR" sz="1300">
                <a:latin typeface="Carnas-Medium" charset="0"/>
              </a:rPr>
              <a:t>Droits de reproduction et de diffusion réservés à Delta 7 - Voir page 2              V1  I  Campus Delta 7</a:t>
            </a:r>
            <a:endParaRPr lang="fr-FR" sz="1300" dirty="0">
              <a:latin typeface="Carnas-Medium" charset="0"/>
            </a:endParaRPr>
          </a:p>
        </p:txBody>
      </p:sp>
      <p:pic>
        <p:nvPicPr>
          <p:cNvPr id="7" name="Image 6"/>
          <p:cNvPicPr>
            <a:picLocks noChangeAspect="1"/>
          </p:cNvPicPr>
          <p:nvPr/>
        </p:nvPicPr>
        <p:blipFill>
          <a:blip r:embed="rId8"/>
          <a:stretch>
            <a:fillRect/>
          </a:stretch>
        </p:blipFill>
        <p:spPr>
          <a:xfrm>
            <a:off x="4807762" y="2570561"/>
            <a:ext cx="5683826" cy="2911228"/>
          </a:xfrm>
          <a:prstGeom prst="rect">
            <a:avLst/>
          </a:prstGeom>
          <a:ln>
            <a:solidFill>
              <a:schemeClr val="tx1"/>
            </a:solidFill>
          </a:ln>
        </p:spPr>
      </p:pic>
      <p:pic>
        <p:nvPicPr>
          <p:cNvPr id="8" name="Image 7"/>
          <p:cNvPicPr>
            <a:picLocks noChangeAspect="1"/>
          </p:cNvPicPr>
          <p:nvPr/>
        </p:nvPicPr>
        <p:blipFill>
          <a:blip r:embed="rId9"/>
          <a:stretch>
            <a:fillRect/>
          </a:stretch>
        </p:blipFill>
        <p:spPr>
          <a:xfrm>
            <a:off x="2025767" y="3044231"/>
            <a:ext cx="3862524" cy="2245052"/>
          </a:xfrm>
          <a:prstGeom prst="rect">
            <a:avLst/>
          </a:prstGeom>
          <a:ln w="38100">
            <a:solidFill>
              <a:srgbClr val="FF0000"/>
            </a:solidFill>
          </a:ln>
        </p:spPr>
      </p:pic>
      <p:sp>
        <p:nvSpPr>
          <p:cNvPr id="10" name="Rectangle 9"/>
          <p:cNvSpPr/>
          <p:nvPr/>
        </p:nvSpPr>
        <p:spPr>
          <a:xfrm>
            <a:off x="6468119" y="3236738"/>
            <a:ext cx="2202165" cy="12512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H="1" flipV="1">
            <a:off x="5888291" y="3552310"/>
            <a:ext cx="579829" cy="2743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Espace réservé du contenu 2"/>
          <p:cNvSpPr txBox="1">
            <a:spLocks/>
          </p:cNvSpPr>
          <p:nvPr/>
        </p:nvSpPr>
        <p:spPr>
          <a:xfrm>
            <a:off x="838200" y="1565540"/>
            <a:ext cx="10515600" cy="76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20000"/>
              <a:buFontTx/>
              <a:buBlip>
                <a:blip r:embed="rId10"/>
              </a:buBlip>
              <a:defRPr sz="2800" b="0" i="0" kern="1200" baseline="0">
                <a:solidFill>
                  <a:srgbClr val="A9045D"/>
                </a:solidFill>
                <a:latin typeface="Carnas-Medium"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Carnas-Medium"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Carnas-Medium"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Carnas-Medium"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r-FR" sz="900" dirty="0"/>
          </a:p>
        </p:txBody>
      </p:sp>
    </p:spTree>
    <p:extLst>
      <p:ext uri="{BB962C8B-B14F-4D97-AF65-F5344CB8AC3E}">
        <p14:creationId xmlns:p14="http://schemas.microsoft.com/office/powerpoint/2010/main" val="158864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sp>
        <p:nvSpPr>
          <p:cNvPr id="8" name="Titre 1"/>
          <p:cNvSpPr txBox="1">
            <a:spLocks/>
          </p:cNvSpPr>
          <p:nvPr/>
        </p:nvSpPr>
        <p:spPr>
          <a:xfrm>
            <a:off x="0" y="14900"/>
            <a:ext cx="12191999" cy="22561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sz="4500" dirty="0"/>
              <a:t>Installer Zoom pour assister à une réunion</a:t>
            </a:r>
            <a:br>
              <a:rPr lang="fr-FR" sz="4100" dirty="0"/>
            </a:br>
            <a:r>
              <a:rPr lang="fr-FR" sz="3300" dirty="0"/>
              <a:t>Sur un ordinateur Windows </a:t>
            </a:r>
          </a:p>
          <a:p>
            <a:r>
              <a:rPr lang="fr-FR" sz="2900" dirty="0"/>
              <a:t>avec  le navigateur « Google Chrome »</a:t>
            </a:r>
          </a:p>
        </p:txBody>
      </p:sp>
      <p:sp>
        <p:nvSpPr>
          <p:cNvPr id="4" name="Espace réservé du pied de page 3"/>
          <p:cNvSpPr>
            <a:spLocks noGrp="1"/>
          </p:cNvSpPr>
          <p:nvPr>
            <p:ph type="ftr" sz="quarter" idx="4294967295"/>
          </p:nvPr>
        </p:nvSpPr>
        <p:spPr/>
        <p:txBody>
          <a:bodyPr/>
          <a:lstStyle/>
          <a:p>
            <a:pPr algn="r"/>
            <a:r>
              <a:rPr lang="fr-FR" sz="1300">
                <a:solidFill>
                  <a:srgbClr val="000000"/>
                </a:solidFill>
                <a:latin typeface="Carnas-Medium" charset="0"/>
              </a:rPr>
              <a:t>Droits de reproduction et de diffusion réservés à Delta 7 - Voir page 2              V1  I  Campus Delta 7</a:t>
            </a:r>
            <a:endParaRPr lang="fr-FR" sz="1300" dirty="0">
              <a:solidFill>
                <a:srgbClr val="000000"/>
              </a:solidFill>
              <a:latin typeface="Carnas-Medium" charset="0"/>
            </a:endParaRPr>
          </a:p>
        </p:txBody>
      </p:sp>
      <p:pic>
        <p:nvPicPr>
          <p:cNvPr id="6" name="Image 5"/>
          <p:cNvPicPr>
            <a:picLocks noChangeAspect="1"/>
          </p:cNvPicPr>
          <p:nvPr/>
        </p:nvPicPr>
        <p:blipFill>
          <a:blip r:embed="rId2"/>
          <a:stretch>
            <a:fillRect/>
          </a:stretch>
        </p:blipFill>
        <p:spPr>
          <a:xfrm>
            <a:off x="11075103" y="436961"/>
            <a:ext cx="557394" cy="56211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856" y="1471373"/>
            <a:ext cx="355166" cy="355166"/>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5041" y="1018607"/>
            <a:ext cx="437437" cy="437437"/>
          </a:xfrm>
          <a:prstGeom prst="rect">
            <a:avLst/>
          </a:prstGeom>
        </p:spPr>
      </p:pic>
      <p:pic>
        <p:nvPicPr>
          <p:cNvPr id="2" name="Image 1"/>
          <p:cNvPicPr>
            <a:picLocks noChangeAspect="1"/>
          </p:cNvPicPr>
          <p:nvPr/>
        </p:nvPicPr>
        <p:blipFill>
          <a:blip r:embed="rId5"/>
          <a:stretch>
            <a:fillRect/>
          </a:stretch>
        </p:blipFill>
        <p:spPr>
          <a:xfrm>
            <a:off x="933449" y="2070000"/>
            <a:ext cx="10325099" cy="3280416"/>
          </a:xfrm>
          <a:prstGeom prst="rect">
            <a:avLst/>
          </a:prstGeom>
          <a:ln>
            <a:solidFill>
              <a:schemeClr val="tx1"/>
            </a:solidFill>
          </a:ln>
        </p:spPr>
      </p:pic>
      <p:sp>
        <p:nvSpPr>
          <p:cNvPr id="3" name="ZoneTexte 2"/>
          <p:cNvSpPr txBox="1"/>
          <p:nvPr/>
        </p:nvSpPr>
        <p:spPr>
          <a:xfrm>
            <a:off x="933449" y="5444836"/>
            <a:ext cx="10263795" cy="323165"/>
          </a:xfrm>
          <a:prstGeom prst="rect">
            <a:avLst/>
          </a:prstGeom>
          <a:noFill/>
        </p:spPr>
        <p:txBody>
          <a:bodyPr wrap="square" rtlCol="0">
            <a:spAutoFit/>
          </a:bodyPr>
          <a:lstStyle/>
          <a:p>
            <a:r>
              <a:rPr lang="fr-FR" sz="1500" dirty="0">
                <a:solidFill>
                  <a:schemeClr val="accent1"/>
                </a:solidFill>
                <a:latin typeface="Carnas-Medium" panose="02000603000000020004" pitchFamily="50" charset="0"/>
              </a:rPr>
              <a:t>Après avoir cliqué sur le lien, il faut ensuite télécharger le module d’extension pour le navigateur choisi.</a:t>
            </a:r>
          </a:p>
        </p:txBody>
      </p:sp>
      <p:cxnSp>
        <p:nvCxnSpPr>
          <p:cNvPr id="13" name="Connecteur droit avec flèche 12"/>
          <p:cNvCxnSpPr/>
          <p:nvPr/>
        </p:nvCxnSpPr>
        <p:spPr>
          <a:xfrm flipV="1">
            <a:off x="1421476" y="4987636"/>
            <a:ext cx="2543695"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p:cNvSpPr txBox="1">
            <a:spLocks/>
          </p:cNvSpPr>
          <p:nvPr/>
        </p:nvSpPr>
        <p:spPr>
          <a:xfrm>
            <a:off x="0" y="14900"/>
            <a:ext cx="12191999" cy="22561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sz="4500" dirty="0"/>
              <a:t>Installer Zoom pour assister à une réunion</a:t>
            </a:r>
            <a:br>
              <a:rPr lang="fr-FR" sz="4100" dirty="0"/>
            </a:br>
            <a:r>
              <a:rPr lang="fr-FR" sz="3300" dirty="0"/>
              <a:t>Sur un ordinateur Windows </a:t>
            </a:r>
          </a:p>
          <a:p>
            <a:r>
              <a:rPr lang="fr-FR" sz="2900" dirty="0"/>
              <a:t>avec  le navigateur « Google Chrome »</a:t>
            </a:r>
          </a:p>
        </p:txBody>
      </p:sp>
      <p:pic>
        <p:nvPicPr>
          <p:cNvPr id="13" name="Image 12"/>
          <p:cNvPicPr>
            <a:picLocks noChangeAspect="1"/>
          </p:cNvPicPr>
          <p:nvPr/>
        </p:nvPicPr>
        <p:blipFill>
          <a:blip r:embed="rId2"/>
          <a:stretch>
            <a:fillRect/>
          </a:stretch>
        </p:blipFill>
        <p:spPr>
          <a:xfrm>
            <a:off x="11038240" y="448106"/>
            <a:ext cx="557394" cy="562117"/>
          </a:xfrm>
          <a:prstGeom prst="rect">
            <a:avLst/>
          </a:prstGeom>
        </p:spPr>
      </p:pic>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1646" y="1454710"/>
            <a:ext cx="422730" cy="422730"/>
          </a:xfrm>
          <a:prstGeom prst="rect">
            <a:avLst/>
          </a:prstGeom>
        </p:spPr>
      </p:pic>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7626" y="1010223"/>
            <a:ext cx="437437" cy="437437"/>
          </a:xfrm>
          <a:prstGeom prst="rect">
            <a:avLst/>
          </a:prstGeom>
        </p:spPr>
      </p:pic>
      <p:pic>
        <p:nvPicPr>
          <p:cNvPr id="5" name="Espace réservé du contenu 4"/>
          <p:cNvPicPr>
            <a:picLocks noGrp="1" noChangeAspect="1"/>
          </p:cNvPicPr>
          <p:nvPr>
            <p:ph idx="1"/>
          </p:nvPr>
        </p:nvPicPr>
        <p:blipFill>
          <a:blip r:embed="rId5"/>
          <a:stretch>
            <a:fillRect/>
          </a:stretch>
        </p:blipFill>
        <p:spPr>
          <a:xfrm>
            <a:off x="481553" y="2075162"/>
            <a:ext cx="10835384" cy="2974358"/>
          </a:xfrm>
          <a:prstGeom prst="rect">
            <a:avLst/>
          </a:prstGeom>
          <a:ln>
            <a:solidFill>
              <a:schemeClr val="tx1"/>
            </a:solidFill>
          </a:ln>
        </p:spPr>
      </p:pic>
      <p:sp>
        <p:nvSpPr>
          <p:cNvPr id="4" name="Espace réservé du pied de page 3"/>
          <p:cNvSpPr>
            <a:spLocks noGrp="1"/>
          </p:cNvSpPr>
          <p:nvPr>
            <p:ph type="ftr" sz="quarter" idx="4294967295"/>
          </p:nvPr>
        </p:nvSpPr>
        <p:spPr/>
        <p:txBody>
          <a:bodyPr/>
          <a:lstStyle/>
          <a:p>
            <a:pPr algn="r"/>
            <a:r>
              <a:rPr lang="fr-FR" sz="1300">
                <a:solidFill>
                  <a:srgbClr val="000000"/>
                </a:solidFill>
                <a:latin typeface="Carnas-Medium" charset="0"/>
              </a:rPr>
              <a:t>Droits de reproduction et de diffusion réservés à Delta 7 - Voir page 2              V1  I  Campus Delta 7</a:t>
            </a:r>
            <a:endParaRPr lang="fr-FR" sz="1300" dirty="0">
              <a:solidFill>
                <a:srgbClr val="000000"/>
              </a:solidFill>
              <a:latin typeface="Carnas-Medium" charset="0"/>
            </a:endParaRPr>
          </a:p>
        </p:txBody>
      </p:sp>
      <p:sp>
        <p:nvSpPr>
          <p:cNvPr id="10" name="ZoneTexte 9"/>
          <p:cNvSpPr txBox="1"/>
          <p:nvPr/>
        </p:nvSpPr>
        <p:spPr>
          <a:xfrm>
            <a:off x="647629" y="5247242"/>
            <a:ext cx="10084317" cy="323165"/>
          </a:xfrm>
          <a:prstGeom prst="rect">
            <a:avLst/>
          </a:prstGeom>
          <a:noFill/>
        </p:spPr>
        <p:txBody>
          <a:bodyPr wrap="square" rtlCol="0">
            <a:spAutoFit/>
          </a:bodyPr>
          <a:lstStyle/>
          <a:p>
            <a:r>
              <a:rPr lang="fr-FR" sz="1500" dirty="0">
                <a:solidFill>
                  <a:schemeClr val="accent1"/>
                </a:solidFill>
                <a:latin typeface="Carnas-Medium" panose="02000603000000020004" pitchFamily="50" charset="0"/>
              </a:rPr>
              <a:t>Le chrome Web Store s’ouvre, il suffit alors de cliquer sur le bouton « Ajouter à Chrome ».</a:t>
            </a:r>
          </a:p>
        </p:txBody>
      </p:sp>
      <p:cxnSp>
        <p:nvCxnSpPr>
          <p:cNvPr id="11" name="Connecteur droit avec flèche 10"/>
          <p:cNvCxnSpPr>
            <a:cxnSpLocks/>
          </p:cNvCxnSpPr>
          <p:nvPr/>
        </p:nvCxnSpPr>
        <p:spPr>
          <a:xfrm flipV="1">
            <a:off x="8305800" y="4095835"/>
            <a:ext cx="1378527" cy="13195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03615" y="2866650"/>
            <a:ext cx="2152996" cy="399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665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0" y="14900"/>
            <a:ext cx="12191999" cy="2256141"/>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4400" b="1" i="0" kern="1200">
                <a:solidFill>
                  <a:srgbClr val="4FBCCA"/>
                </a:solidFill>
                <a:latin typeface="Carnas-Bold" charset="0"/>
                <a:ea typeface="+mj-ea"/>
                <a:cs typeface="+mj-cs"/>
              </a:defRPr>
            </a:lvl1pPr>
          </a:lstStyle>
          <a:p>
            <a:r>
              <a:rPr lang="fr-FR" sz="4500" dirty="0"/>
              <a:t>Installer Zoom pour assister à une réunion</a:t>
            </a:r>
            <a:br>
              <a:rPr lang="fr-FR" sz="4100" dirty="0"/>
            </a:br>
            <a:r>
              <a:rPr lang="fr-FR" sz="3300" dirty="0"/>
              <a:t>Sur un ordinateur Windows </a:t>
            </a:r>
          </a:p>
          <a:p>
            <a:r>
              <a:rPr lang="fr-FR" sz="2900" dirty="0"/>
              <a:t>avec  le navigateur « Google Chrome »</a:t>
            </a:r>
          </a:p>
        </p:txBody>
      </p:sp>
      <p:pic>
        <p:nvPicPr>
          <p:cNvPr id="16" name="Image 15"/>
          <p:cNvPicPr>
            <a:picLocks noChangeAspect="1"/>
          </p:cNvPicPr>
          <p:nvPr/>
        </p:nvPicPr>
        <p:blipFill>
          <a:blip r:embed="rId2"/>
          <a:stretch>
            <a:fillRect/>
          </a:stretch>
        </p:blipFill>
        <p:spPr>
          <a:xfrm>
            <a:off x="11075103" y="435173"/>
            <a:ext cx="557394" cy="562117"/>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858" y="1437252"/>
            <a:ext cx="417616" cy="417616"/>
          </a:xfrm>
          <a:prstGeom prst="rect">
            <a:avLst/>
          </a:prstGeom>
        </p:spPr>
      </p:pic>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262" y="978129"/>
            <a:ext cx="437437" cy="437437"/>
          </a:xfrm>
          <a:prstGeom prst="rect">
            <a:avLst/>
          </a:prstGeom>
        </p:spPr>
      </p:pic>
      <p:pic>
        <p:nvPicPr>
          <p:cNvPr id="5" name="Espace réservé du contenu 4"/>
          <p:cNvPicPr>
            <a:picLocks noGrp="1" noChangeAspect="1"/>
          </p:cNvPicPr>
          <p:nvPr>
            <p:ph idx="1"/>
          </p:nvPr>
        </p:nvPicPr>
        <p:blipFill>
          <a:blip r:embed="rId5"/>
          <a:stretch>
            <a:fillRect/>
          </a:stretch>
        </p:blipFill>
        <p:spPr>
          <a:xfrm>
            <a:off x="739166" y="1935335"/>
            <a:ext cx="5210175" cy="2268934"/>
          </a:xfrm>
          <a:prstGeom prst="rect">
            <a:avLst/>
          </a:prstGeom>
          <a:ln w="19050">
            <a:solidFill>
              <a:schemeClr val="tx1"/>
            </a:solidFill>
          </a:ln>
        </p:spPr>
      </p:pic>
      <p:sp>
        <p:nvSpPr>
          <p:cNvPr id="4" name="Espace réservé du pied de page 3"/>
          <p:cNvSpPr>
            <a:spLocks noGrp="1"/>
          </p:cNvSpPr>
          <p:nvPr>
            <p:ph type="ftr" sz="quarter" idx="4294967295"/>
          </p:nvPr>
        </p:nvSpPr>
        <p:spPr/>
        <p:txBody>
          <a:bodyPr/>
          <a:lstStyle/>
          <a:p>
            <a:pPr algn="r"/>
            <a:r>
              <a:rPr lang="fr-FR" sz="1300">
                <a:solidFill>
                  <a:srgbClr val="000000"/>
                </a:solidFill>
                <a:latin typeface="Carnas-Medium" charset="0"/>
              </a:rPr>
              <a:t>Droits de reproduction et de diffusion réservés à Delta 7 - Voir page 2              V1  I  Campus Delta 7</a:t>
            </a:r>
            <a:endParaRPr lang="fr-FR" sz="1300" dirty="0">
              <a:solidFill>
                <a:srgbClr val="000000"/>
              </a:solidFill>
              <a:latin typeface="Carnas-Medium" charset="0"/>
            </a:endParaRPr>
          </a:p>
        </p:txBody>
      </p:sp>
      <p:pic>
        <p:nvPicPr>
          <p:cNvPr id="6" name="Image 5"/>
          <p:cNvPicPr>
            <a:picLocks noChangeAspect="1"/>
          </p:cNvPicPr>
          <p:nvPr/>
        </p:nvPicPr>
        <p:blipFill>
          <a:blip r:embed="rId6"/>
          <a:stretch>
            <a:fillRect/>
          </a:stretch>
        </p:blipFill>
        <p:spPr>
          <a:xfrm>
            <a:off x="6540025" y="3368527"/>
            <a:ext cx="4580492" cy="2224259"/>
          </a:xfrm>
          <a:prstGeom prst="rect">
            <a:avLst/>
          </a:prstGeom>
          <a:ln w="19050">
            <a:solidFill>
              <a:schemeClr val="tx1"/>
            </a:solidFill>
          </a:ln>
        </p:spPr>
      </p:pic>
      <p:sp>
        <p:nvSpPr>
          <p:cNvPr id="11" name="ZoneTexte 10"/>
          <p:cNvSpPr txBox="1"/>
          <p:nvPr/>
        </p:nvSpPr>
        <p:spPr>
          <a:xfrm>
            <a:off x="739166" y="4475765"/>
            <a:ext cx="5354063" cy="553998"/>
          </a:xfrm>
          <a:prstGeom prst="rect">
            <a:avLst/>
          </a:prstGeom>
          <a:noFill/>
        </p:spPr>
        <p:txBody>
          <a:bodyPr wrap="square" rtlCol="0">
            <a:spAutoFit/>
          </a:bodyPr>
          <a:lstStyle/>
          <a:p>
            <a:r>
              <a:rPr lang="fr-FR" sz="1500" dirty="0">
                <a:solidFill>
                  <a:schemeClr val="accent1"/>
                </a:solidFill>
                <a:latin typeface="Carnas-Medium" panose="02000603000000020004" pitchFamily="50" charset="0"/>
              </a:rPr>
              <a:t>La fenêtre « Installer Zoom » s’ouvre. Il suffit de cliquer sur « Ajouter l’extension ».</a:t>
            </a:r>
          </a:p>
        </p:txBody>
      </p:sp>
      <p:cxnSp>
        <p:nvCxnSpPr>
          <p:cNvPr id="12" name="Connecteur droit avec flèche 11"/>
          <p:cNvCxnSpPr/>
          <p:nvPr/>
        </p:nvCxnSpPr>
        <p:spPr>
          <a:xfrm flipV="1">
            <a:off x="2045881" y="3960581"/>
            <a:ext cx="1146206" cy="5151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421446" y="2274865"/>
            <a:ext cx="4699071" cy="784830"/>
          </a:xfrm>
          <a:prstGeom prst="rect">
            <a:avLst/>
          </a:prstGeom>
          <a:noFill/>
        </p:spPr>
        <p:txBody>
          <a:bodyPr wrap="square" rtlCol="0">
            <a:spAutoFit/>
          </a:bodyPr>
          <a:lstStyle/>
          <a:p>
            <a:r>
              <a:rPr lang="fr-FR" sz="1500" dirty="0">
                <a:solidFill>
                  <a:schemeClr val="accent1"/>
                </a:solidFill>
                <a:latin typeface="Carnas-Medium" panose="02000603000000020004" pitchFamily="50" charset="0"/>
              </a:rPr>
              <a:t>Félicitations, l’extension Zoom est ajoutée sur Chrome, vous pouvez la voir apparaitre sur la droite de votre navigateur.</a:t>
            </a:r>
          </a:p>
        </p:txBody>
      </p:sp>
      <p:cxnSp>
        <p:nvCxnSpPr>
          <p:cNvPr id="14" name="Connecteur droit avec flèche 13"/>
          <p:cNvCxnSpPr>
            <a:cxnSpLocks/>
          </p:cNvCxnSpPr>
          <p:nvPr/>
        </p:nvCxnSpPr>
        <p:spPr>
          <a:xfrm>
            <a:off x="8216900" y="2908300"/>
            <a:ext cx="2498205" cy="562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839521"/>
      </p:ext>
    </p:extLst>
  </p:cSld>
  <p:clrMapOvr>
    <a:masterClrMapping/>
  </p:clrMapOvr>
</p:sld>
</file>

<file path=ppt/theme/theme1.xml><?xml version="1.0" encoding="utf-8"?>
<a:theme xmlns:a="http://schemas.openxmlformats.org/drawingml/2006/main" name="Thème Office">
  <a:themeElements>
    <a:clrScheme name="Delta7">
      <a:dk1>
        <a:srgbClr val="000000"/>
      </a:dk1>
      <a:lt1>
        <a:srgbClr val="FFFFFF"/>
      </a:lt1>
      <a:dk2>
        <a:srgbClr val="44546A"/>
      </a:dk2>
      <a:lt2>
        <a:srgbClr val="E7E6E6"/>
      </a:lt2>
      <a:accent1>
        <a:srgbClr val="A8045D"/>
      </a:accent1>
      <a:accent2>
        <a:srgbClr val="4FBCC9"/>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27C340C17EB844BB948277751C93BE" ma:contentTypeVersion="16" ma:contentTypeDescription="Crée un document." ma:contentTypeScope="" ma:versionID="28bb3ef570cf7386ed8f7dda695d32ef">
  <xsd:schema xmlns:xsd="http://www.w3.org/2001/XMLSchema" xmlns:xs="http://www.w3.org/2001/XMLSchema" xmlns:p="http://schemas.microsoft.com/office/2006/metadata/properties" xmlns:ns2="614a77da-bc16-419c-a1ca-304bf1df6a89" xmlns:ns3="f6e60a11-73b5-473d-8004-62c44efd7c7b" targetNamespace="http://schemas.microsoft.com/office/2006/metadata/properties" ma:root="true" ma:fieldsID="be5ae427a2758fee1784acbe9c2aaf75" ns2:_="" ns3:_="">
    <xsd:import namespace="614a77da-bc16-419c-a1ca-304bf1df6a89"/>
    <xsd:import namespace="f6e60a11-73b5-473d-8004-62c44efd7c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a77da-bc16-419c-a1ca-304bf1df6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21cd9fee-1da2-4286-adaa-85c7073fc77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60a11-73b5-473d-8004-62c44efd7c7b"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f956c33-f18c-49bd-9589-17ec7e1a587a}" ma:internalName="TaxCatchAll" ma:showField="CatchAllData" ma:web="f6e60a11-73b5-473d-8004-62c44efd7c7b">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14a77da-bc16-419c-a1ca-304bf1df6a89">
      <Terms xmlns="http://schemas.microsoft.com/office/infopath/2007/PartnerControls"/>
    </lcf76f155ced4ddcb4097134ff3c332f>
    <TaxCatchAll xmlns="f6e60a11-73b5-473d-8004-62c44efd7c7b" xsi:nil="true"/>
  </documentManagement>
</p:properties>
</file>

<file path=customXml/itemProps1.xml><?xml version="1.0" encoding="utf-8"?>
<ds:datastoreItem xmlns:ds="http://schemas.openxmlformats.org/officeDocument/2006/customXml" ds:itemID="{8AAA1951-2582-4323-BD61-98569AA52E47}"/>
</file>

<file path=customXml/itemProps2.xml><?xml version="1.0" encoding="utf-8"?>
<ds:datastoreItem xmlns:ds="http://schemas.openxmlformats.org/officeDocument/2006/customXml" ds:itemID="{C81D0AC4-C73A-4A89-9871-6DEB001C77DB}"/>
</file>

<file path=customXml/itemProps3.xml><?xml version="1.0" encoding="utf-8"?>
<ds:datastoreItem xmlns:ds="http://schemas.openxmlformats.org/officeDocument/2006/customXml" ds:itemID="{63199190-65EC-4A01-BFF7-5E6644E9BE90}"/>
</file>

<file path=docProps/app.xml><?xml version="1.0" encoding="utf-8"?>
<Properties xmlns="http://schemas.openxmlformats.org/officeDocument/2006/extended-properties" xmlns:vt="http://schemas.openxmlformats.org/officeDocument/2006/docPropsVTypes">
  <TotalTime>0</TotalTime>
  <Words>1155</Words>
  <Application>Microsoft Office PowerPoint</Application>
  <PresentationFormat>Grand écran</PresentationFormat>
  <Paragraphs>158</Paragraphs>
  <Slides>12</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☞Carnas-Bold</vt:lpstr>
      <vt:lpstr>Arial</vt:lpstr>
      <vt:lpstr>Calibri</vt:lpstr>
      <vt:lpstr>Carnas-Bold</vt:lpstr>
      <vt:lpstr>Carnas-medium</vt:lpstr>
      <vt:lpstr>Carnas-medium</vt:lpstr>
      <vt:lpstr>Franklin Gothic Book</vt:lpstr>
      <vt:lpstr>Thème Office</vt:lpstr>
      <vt:lpstr>Zoom :  Installation PC</vt:lpstr>
      <vt:lpstr>INFORMATION </vt:lpstr>
      <vt:lpstr>Zoom: Qu’est-ce que c’est ?</vt:lpstr>
      <vt:lpstr>Installer Zoom pour assister à une réunion Sur un ordinateur Windows  avec votre navigateur  (Google Chrome, Firefox, Internet Explorer,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Association Delta7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Cahiers Delta7</dc:title>
  <dc:subject>Campus Delta7</dc:subject>
  <dc:creator>Nathalie Benlarbi;Delta7 - Campus</dc:creator>
  <cp:lastModifiedBy>Samia Hajjaj</cp:lastModifiedBy>
  <cp:revision>188</cp:revision>
  <dcterms:created xsi:type="dcterms:W3CDTF">2018-07-23T08:29:00Z</dcterms:created>
  <dcterms:modified xsi:type="dcterms:W3CDTF">2020-05-15T10:48:45Z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0x0101006C27C340C17EB844BB948277751C93BE</vt:lpwstr>
  </property>
</Properties>
</file>