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7" r:id="rId2"/>
    <p:sldId id="266" r:id="rId3"/>
    <p:sldId id="265" r:id="rId4"/>
    <p:sldId id="258" r:id="rId5"/>
    <p:sldId id="259" r:id="rId6"/>
    <p:sldId id="260" r:id="rId7"/>
    <p:sldId id="261" r:id="rId8"/>
    <p:sldId id="268" r:id="rId9"/>
  </p:sldIdLst>
  <p:sldSz cx="9144000" cy="5143500" type="screen16x9"/>
  <p:notesSz cx="6858000" cy="9144000"/>
  <p:embeddedFontLst>
    <p:embeddedFont>
      <p:font typeface="Avenir Black" panose="02000503020000020003" pitchFamily="2" charset="0"/>
      <p:bold r:id="rId11"/>
      <p:italic r:id="rId12"/>
      <p:boldItalic r:id="rId13"/>
    </p:embeddedFont>
    <p:embeddedFont>
      <p:font typeface="Avenir Book" panose="02000503020000020003" pitchFamily="2" charset="0"/>
      <p:regular r:id="rId14"/>
      <p:italic r:id="rId15"/>
    </p:embeddedFont>
    <p:embeddedFont>
      <p:font typeface="Avenir Medium" panose="02000503020000020003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4DC5"/>
    <a:srgbClr val="FBFFEF"/>
    <a:srgbClr val="FFF3E2"/>
    <a:srgbClr val="B44214"/>
    <a:srgbClr val="0A6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29"/>
  </p:normalViewPr>
  <p:slideViewPr>
    <p:cSldViewPr snapToGrid="0">
      <p:cViewPr varScale="1">
        <p:scale>
          <a:sx n="138" d="100"/>
          <a:sy n="138" d="100"/>
        </p:scale>
        <p:origin x="37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8011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CF324C3-B1FC-5D19-AB3F-756BEF729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8fcb4b0f2_0_642:notes">
            <a:extLst>
              <a:ext uri="{FF2B5EF4-FFF2-40B4-BE49-F238E27FC236}">
                <a16:creationId xmlns:a16="http://schemas.microsoft.com/office/drawing/2014/main" id="{C12D31BA-ECF6-B34C-0681-2A8306956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8fcb4b0f2_0_642:notes">
            <a:extLst>
              <a:ext uri="{FF2B5EF4-FFF2-40B4-BE49-F238E27FC236}">
                <a16:creationId xmlns:a16="http://schemas.microsoft.com/office/drawing/2014/main" id="{7F26A550-C02C-0AB4-1EE5-0474C5F6C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63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7266E05-408F-A52C-5D73-3F41477C9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>
            <a:extLst>
              <a:ext uri="{FF2B5EF4-FFF2-40B4-BE49-F238E27FC236}">
                <a16:creationId xmlns:a16="http://schemas.microsoft.com/office/drawing/2014/main" id="{85974EDE-7AF7-F755-4245-C872D6EEF9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>
            <a:extLst>
              <a:ext uri="{FF2B5EF4-FFF2-40B4-BE49-F238E27FC236}">
                <a16:creationId xmlns:a16="http://schemas.microsoft.com/office/drawing/2014/main" id="{A4D1CFB1-0B72-751D-6F7D-451CA4A95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109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8fcb4b0f2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8fcb4b0f2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8fcb4b0f2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8fcb4b0f2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8fcb4b0f2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8fcb4b0f2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8fcb4b0f2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8fcb4b0f2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096E-D081-2F73-4B43-817403576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C684B-931F-5572-1238-A536F879F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736C83-74AD-9F78-22E9-6D6F4F91A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549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488A4-FCC8-5F8D-6A6B-79E85A912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with a screen on&#10;&#10;AI-generated content may be incorrect.">
            <a:extLst>
              <a:ext uri="{FF2B5EF4-FFF2-40B4-BE49-F238E27FC236}">
                <a16:creationId xmlns:a16="http://schemas.microsoft.com/office/drawing/2014/main" id="{5DDDBD21-BE18-AC85-21D3-A258B2D962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0" r="1250" b="1450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4EAEB4-1477-E1AF-C2D7-C5C625185F4C}"/>
              </a:ext>
            </a:extLst>
          </p:cNvPr>
          <p:cNvSpPr txBox="1"/>
          <p:nvPr/>
        </p:nvSpPr>
        <p:spPr>
          <a:xfrm>
            <a:off x="543195" y="678924"/>
            <a:ext cx="43333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 dirty="0">
                <a:solidFill>
                  <a:srgbClr val="054DC5"/>
                </a:solidFill>
                <a:latin typeface="Avenir Black" panose="02000503020000020003" pitchFamily="2" charset="0"/>
              </a:rPr>
              <a:t>Flemish script </a:t>
            </a:r>
            <a:r>
              <a:rPr lang="en-GB" sz="8000" b="1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maker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7BB18-9497-EECC-79F5-18FA0DAA432A}"/>
              </a:ext>
            </a:extLst>
          </p:cNvPr>
          <p:cNvSpPr txBox="1"/>
          <p:nvPr/>
        </p:nvSpPr>
        <p:spPr>
          <a:xfrm>
            <a:off x="634848" y="4310687"/>
            <a:ext cx="1783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27</a:t>
            </a:r>
            <a:r>
              <a:rPr lang="en-GB" sz="1400" b="1" baseline="30000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th</a:t>
            </a:r>
            <a:r>
              <a:rPr lang="en-GB" sz="1400" b="1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 January 2025</a:t>
            </a:r>
            <a:endParaRPr lang="en-NL" b="1" dirty="0">
              <a:solidFill>
                <a:schemeClr val="tx2">
                  <a:lumMod val="25000"/>
                </a:schemeClr>
              </a:solidFill>
              <a:latin typeface="Avenir Black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134C2-4E4D-9432-0945-4F00F3CFFC10}"/>
              </a:ext>
            </a:extLst>
          </p:cNvPr>
          <p:cNvSpPr txBox="1"/>
          <p:nvPr/>
        </p:nvSpPr>
        <p:spPr>
          <a:xfrm>
            <a:off x="5313315" y="2725638"/>
            <a:ext cx="58524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 dirty="0">
                <a:solidFill>
                  <a:srgbClr val="054DC5"/>
                </a:solidFill>
                <a:latin typeface="Avenir Black" panose="02000503020000020003" pitchFamily="2" charset="0"/>
              </a:rPr>
              <a:t>Noach Meged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GB" sz="8000" b="1" dirty="0">
              <a:solidFill>
                <a:schemeClr val="tx2">
                  <a:lumMod val="25000"/>
                </a:schemeClr>
              </a:solidFill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6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Shape 53">
          <a:extLst>
            <a:ext uri="{FF2B5EF4-FFF2-40B4-BE49-F238E27FC236}">
              <a16:creationId xmlns:a16="http://schemas.microsoft.com/office/drawing/2014/main" id="{DBB99033-86CA-33AB-0CFF-AC079FDC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84DC31-8CF0-6D09-DEC5-12E499F06B31}"/>
              </a:ext>
            </a:extLst>
          </p:cNvPr>
          <p:cNvGrpSpPr/>
          <p:nvPr/>
        </p:nvGrpSpPr>
        <p:grpSpPr>
          <a:xfrm>
            <a:off x="1810032" y="2571750"/>
            <a:ext cx="5523935" cy="2193164"/>
            <a:chOff x="947723" y="1452861"/>
            <a:chExt cx="6936095" cy="2753833"/>
          </a:xfrm>
        </p:grpSpPr>
        <p:sp>
          <p:nvSpPr>
            <p:cNvPr id="8" name="Google Shape;57;p13">
              <a:extLst>
                <a:ext uri="{FF2B5EF4-FFF2-40B4-BE49-F238E27FC236}">
                  <a16:creationId xmlns:a16="http://schemas.microsoft.com/office/drawing/2014/main" id="{E90DF7D7-3AF8-4B18-A08D-C4BFA50FC56B}"/>
                </a:ext>
              </a:extLst>
            </p:cNvPr>
            <p:cNvSpPr/>
            <p:nvPr/>
          </p:nvSpPr>
          <p:spPr>
            <a:xfrm>
              <a:off x="4163401" y="1452861"/>
              <a:ext cx="1265275" cy="32829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Avenir Medium" panose="02000503020000020003" pitchFamily="2" charset="0"/>
                  <a:ea typeface="Roboto"/>
                  <a:cs typeface="Roboto"/>
                  <a:sym typeface="Roboto"/>
                </a:rPr>
                <a:t>NL translator</a:t>
              </a:r>
              <a:endParaRPr sz="900" dirty="0">
                <a:solidFill>
                  <a:schemeClr val="lt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2" name="Google Shape;57;p13">
              <a:extLst>
                <a:ext uri="{FF2B5EF4-FFF2-40B4-BE49-F238E27FC236}">
                  <a16:creationId xmlns:a16="http://schemas.microsoft.com/office/drawing/2014/main" id="{807B32DC-49AE-9B1A-CB87-FE6B52F8C857}"/>
                </a:ext>
              </a:extLst>
            </p:cNvPr>
            <p:cNvSpPr/>
            <p:nvPr/>
          </p:nvSpPr>
          <p:spPr>
            <a:xfrm>
              <a:off x="5466377" y="1452861"/>
              <a:ext cx="1189869" cy="32829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Avenir Medium" panose="02000503020000020003" pitchFamily="2" charset="0"/>
                  <a:ea typeface="Roboto"/>
                  <a:cs typeface="Roboto"/>
                  <a:sym typeface="Roboto"/>
                </a:rPr>
                <a:t>NL translator</a:t>
              </a:r>
              <a:endParaRPr sz="900" dirty="0">
                <a:solidFill>
                  <a:schemeClr val="lt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3" name="Google Shape;57;p13">
              <a:extLst>
                <a:ext uri="{FF2B5EF4-FFF2-40B4-BE49-F238E27FC236}">
                  <a16:creationId xmlns:a16="http://schemas.microsoft.com/office/drawing/2014/main" id="{078DA242-A38B-98E2-91FA-134E11850599}"/>
                </a:ext>
              </a:extLst>
            </p:cNvPr>
            <p:cNvSpPr/>
            <p:nvPr/>
          </p:nvSpPr>
          <p:spPr>
            <a:xfrm>
              <a:off x="6693948" y="1452861"/>
              <a:ext cx="1189870" cy="32829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Avenir Medium" panose="02000503020000020003" pitchFamily="2" charset="0"/>
                  <a:ea typeface="Roboto"/>
                  <a:cs typeface="Roboto"/>
                  <a:sym typeface="Roboto"/>
                </a:rPr>
                <a:t>NL translator</a:t>
              </a:r>
              <a:endParaRPr sz="900" dirty="0">
                <a:solidFill>
                  <a:schemeClr val="lt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4" name="Google Shape;57;p13">
              <a:extLst>
                <a:ext uri="{FF2B5EF4-FFF2-40B4-BE49-F238E27FC236}">
                  <a16:creationId xmlns:a16="http://schemas.microsoft.com/office/drawing/2014/main" id="{508BB3CA-6AC6-3CB2-CC5A-C137AB6FE634}"/>
                </a:ext>
              </a:extLst>
            </p:cNvPr>
            <p:cNvSpPr/>
            <p:nvPr/>
          </p:nvSpPr>
          <p:spPr>
            <a:xfrm>
              <a:off x="5116214" y="3749494"/>
              <a:ext cx="1814790" cy="4572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Avenir Medium" panose="02000503020000020003" pitchFamily="2" charset="0"/>
                  <a:ea typeface="Roboto"/>
                  <a:cs typeface="Roboto"/>
                  <a:sym typeface="Roboto"/>
                </a:rPr>
                <a:t>50 recipes</a:t>
              </a:r>
              <a:endParaRPr sz="1600" dirty="0">
                <a:solidFill>
                  <a:schemeClr val="lt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5" name="Google Shape;57;p13">
              <a:extLst>
                <a:ext uri="{FF2B5EF4-FFF2-40B4-BE49-F238E27FC236}">
                  <a16:creationId xmlns:a16="http://schemas.microsoft.com/office/drawing/2014/main" id="{0284BC48-03BE-88A2-F652-B61DB1A147EA}"/>
                </a:ext>
              </a:extLst>
            </p:cNvPr>
            <p:cNvSpPr/>
            <p:nvPr/>
          </p:nvSpPr>
          <p:spPr>
            <a:xfrm>
              <a:off x="1260182" y="1452861"/>
              <a:ext cx="1189870" cy="328299"/>
            </a:xfrm>
            <a:prstGeom prst="roundRect">
              <a:avLst>
                <a:gd name="adj" fmla="val 50000"/>
              </a:avLst>
            </a:prstGeom>
            <a:solidFill>
              <a:srgbClr val="054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  <a:latin typeface="Avenir Medium" panose="02000503020000020003" pitchFamily="2" charset="0"/>
                  <a:ea typeface="Roboto"/>
                  <a:cs typeface="Roboto"/>
                  <a:sym typeface="Roboto"/>
                </a:rPr>
                <a:t>FL translator</a:t>
              </a:r>
              <a:endParaRPr sz="900" dirty="0">
                <a:solidFill>
                  <a:schemeClr val="lt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6" name="Google Shape;57;p13">
              <a:extLst>
                <a:ext uri="{FF2B5EF4-FFF2-40B4-BE49-F238E27FC236}">
                  <a16:creationId xmlns:a16="http://schemas.microsoft.com/office/drawing/2014/main" id="{9ECCB505-07D6-1C5B-26A5-903F031E4360}"/>
                </a:ext>
              </a:extLst>
            </p:cNvPr>
            <p:cNvSpPr/>
            <p:nvPr/>
          </p:nvSpPr>
          <p:spPr>
            <a:xfrm>
              <a:off x="947723" y="3749494"/>
              <a:ext cx="1814790" cy="457200"/>
            </a:xfrm>
            <a:prstGeom prst="roundRect">
              <a:avLst>
                <a:gd name="adj" fmla="val 50000"/>
              </a:avLst>
            </a:prstGeom>
            <a:solidFill>
              <a:srgbClr val="054D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lt1"/>
                  </a:solidFill>
                  <a:latin typeface="Avenir Medium" panose="02000503020000020003" pitchFamily="2" charset="0"/>
                  <a:ea typeface="Roboto"/>
                  <a:cs typeface="Roboto"/>
                  <a:sym typeface="Roboto"/>
                </a:rPr>
                <a:t>50 recipes</a:t>
              </a:r>
              <a:endParaRPr sz="1600" dirty="0">
                <a:solidFill>
                  <a:schemeClr val="lt1"/>
                </a:solidFill>
                <a:latin typeface="Avenir Medium" panose="02000503020000020003" pitchFamily="2" charset="0"/>
              </a:endParaRPr>
            </a:p>
          </p:txBody>
        </p:sp>
        <p:pic>
          <p:nvPicPr>
            <p:cNvPr id="21" name="Picture 20" descr="A group of people with grey hair&#10;&#10;AI-generated content may be incorrect.">
              <a:extLst>
                <a:ext uri="{FF2B5EF4-FFF2-40B4-BE49-F238E27FC236}">
                  <a16:creationId xmlns:a16="http://schemas.microsoft.com/office/drawing/2014/main" id="{B49BD868-20D8-D9F7-E409-B55ECEDA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4452288" y="1914427"/>
              <a:ext cx="3365500" cy="170180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  <p:pic>
          <p:nvPicPr>
            <p:cNvPr id="23" name="Picture 22" descr="A person with grey hair&#10;&#10;AI-generated content may be incorrect.">
              <a:extLst>
                <a:ext uri="{FF2B5EF4-FFF2-40B4-BE49-F238E27FC236}">
                  <a16:creationId xmlns:a16="http://schemas.microsoft.com/office/drawing/2014/main" id="{606435F3-A6F8-C934-2E8D-04F82A116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83252" y="1914427"/>
              <a:ext cx="1066800" cy="170180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B1D65B-ACB6-3323-D320-1C4D50F36C71}"/>
              </a:ext>
            </a:extLst>
          </p:cNvPr>
          <p:cNvSpPr txBox="1"/>
          <p:nvPr/>
        </p:nvSpPr>
        <p:spPr>
          <a:xfrm>
            <a:off x="258928" y="349784"/>
            <a:ext cx="867672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Avenir Book" panose="02000503020000020003" pitchFamily="2" charset="0"/>
              </a:rPr>
              <a:t>There is a</a:t>
            </a:r>
            <a:r>
              <a:rPr lang="en-GB" sz="1600" dirty="0">
                <a:latin typeface="Avenir Book" panose="02000503020000020003" pitchFamily="2" charset="0"/>
              </a:rPr>
              <a:t>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BIG</a:t>
            </a:r>
            <a:r>
              <a:rPr lang="en-GB" dirty="0">
                <a:latin typeface="Avenir Book" panose="02000503020000020003" pitchFamily="2" charset="0"/>
              </a:rPr>
              <a:t> </a:t>
            </a:r>
            <a:r>
              <a:rPr lang="en-GB" sz="3600" dirty="0">
                <a:latin typeface="Avenir Book" panose="02000503020000020003" pitchFamily="2" charset="0"/>
              </a:rPr>
              <a:t>workload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on the Flemish</a:t>
            </a:r>
            <a:r>
              <a:rPr lang="en-GB" sz="2000" dirty="0">
                <a:solidFill>
                  <a:srgbClr val="054DC5"/>
                </a:solidFill>
                <a:latin typeface="Avenir Medium" panose="02000503020000020003" pitchFamily="2" charset="0"/>
              </a:rPr>
              <a:t> </a:t>
            </a:r>
            <a:r>
              <a:rPr lang="en-GB" sz="3600" dirty="0">
                <a:latin typeface="Avenir Book" panose="02000503020000020003" pitchFamily="2" charset="0"/>
              </a:rPr>
              <a:t>side with only </a:t>
            </a:r>
            <a:r>
              <a:rPr lang="en-GB" sz="3600" dirty="0">
                <a:solidFill>
                  <a:srgbClr val="054DC5"/>
                </a:solidFill>
                <a:latin typeface="Avenir Medium" panose="02000503020000020003" pitchFamily="2" charset="0"/>
              </a:rPr>
              <a:t>ONE </a:t>
            </a:r>
            <a:r>
              <a:rPr lang="en-GB" sz="3600" dirty="0">
                <a:latin typeface="Avenir Book" panose="02000503020000020003" pitchFamily="2" charset="0"/>
              </a:rPr>
              <a:t>person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Avenir Book" panose="02000503020000020003" pitchFamily="2" charset="0"/>
              </a:rPr>
              <a:t>per </a:t>
            </a:r>
            <a:r>
              <a:rPr lang="en-GB" sz="3600" dirty="0">
                <a:solidFill>
                  <a:srgbClr val="054DC5"/>
                </a:solidFill>
                <a:latin typeface="Avenir Medium" panose="02000503020000020003" pitchFamily="2" charset="0"/>
              </a:rPr>
              <a:t>week.</a:t>
            </a:r>
            <a:endParaRPr lang="en-GB" sz="3600" dirty="0">
              <a:solidFill>
                <a:schemeClr val="tx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51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6CDB36A-1196-2DBE-1187-5F3E8720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0DC589-A2DC-0EAD-F9CC-890AE6DAEC6E}"/>
              </a:ext>
            </a:extLst>
          </p:cNvPr>
          <p:cNvSpPr txBox="1"/>
          <p:nvPr/>
        </p:nvSpPr>
        <p:spPr>
          <a:xfrm>
            <a:off x="258928" y="349784"/>
            <a:ext cx="86767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Avenir Book" panose="02000503020000020003" pitchFamily="2" charset="0"/>
              </a:rPr>
              <a:t>The</a:t>
            </a:r>
            <a:r>
              <a:rPr lang="en-GB" sz="1600" dirty="0">
                <a:latin typeface="Avenir Book" panose="02000503020000020003" pitchFamily="2" charset="0"/>
              </a:rPr>
              <a:t>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Flemish</a:t>
            </a:r>
            <a:r>
              <a:rPr lang="en-GB" sz="4400" dirty="0">
                <a:solidFill>
                  <a:srgbClr val="054DC5"/>
                </a:solidFill>
                <a:latin typeface="Avenir Book" panose="02000503020000020003" pitchFamily="2" charset="0"/>
              </a:rPr>
              <a:t> </a:t>
            </a:r>
            <a:r>
              <a:rPr lang="en-GB" sz="3600" dirty="0">
                <a:latin typeface="Avenir Book" panose="02000503020000020003" pitchFamily="2" charset="0"/>
              </a:rPr>
              <a:t>translation is done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after</a:t>
            </a:r>
            <a:r>
              <a:rPr lang="en-GB" sz="2000" dirty="0">
                <a:solidFill>
                  <a:srgbClr val="054DC5"/>
                </a:solidFill>
                <a:latin typeface="Avenir Medium" panose="02000503020000020003" pitchFamily="2" charset="0"/>
              </a:rPr>
              <a:t> </a:t>
            </a:r>
            <a:r>
              <a:rPr lang="en-GB" sz="3600" dirty="0">
                <a:latin typeface="Avenir Book" panose="02000503020000020003" pitchFamily="2" charset="0"/>
              </a:rPr>
              <a:t>the Dutch one.</a:t>
            </a:r>
            <a:endParaRPr lang="en-GB" sz="3600" dirty="0">
              <a:solidFill>
                <a:schemeClr val="tx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8E46E-F0B5-5236-6E9C-298C1B91E289}"/>
              </a:ext>
            </a:extLst>
          </p:cNvPr>
          <p:cNvGrpSpPr/>
          <p:nvPr/>
        </p:nvGrpSpPr>
        <p:grpSpPr>
          <a:xfrm>
            <a:off x="629318" y="2015008"/>
            <a:ext cx="7704307" cy="2881083"/>
            <a:chOff x="258928" y="1517297"/>
            <a:chExt cx="8399792" cy="3141165"/>
          </a:xfrm>
        </p:grpSpPr>
        <p:grpSp>
          <p:nvGrpSpPr>
            <p:cNvPr id="77" name="Google Shape;77;p14">
              <a:extLst>
                <a:ext uri="{FF2B5EF4-FFF2-40B4-BE49-F238E27FC236}">
                  <a16:creationId xmlns:a16="http://schemas.microsoft.com/office/drawing/2014/main" id="{8EC7FE99-AD2A-90E5-BB65-D0D1752EE7A9}"/>
                </a:ext>
              </a:extLst>
            </p:cNvPr>
            <p:cNvGrpSpPr/>
            <p:nvPr/>
          </p:nvGrpSpPr>
          <p:grpSpPr>
            <a:xfrm>
              <a:off x="1414358" y="2811746"/>
              <a:ext cx="692700" cy="786588"/>
              <a:chOff x="4526679" y="2800065"/>
              <a:chExt cx="692700" cy="786588"/>
            </a:xfrm>
          </p:grpSpPr>
          <p:grpSp>
            <p:nvGrpSpPr>
              <p:cNvPr id="78" name="Google Shape;78;p14">
                <a:extLst>
                  <a:ext uri="{FF2B5EF4-FFF2-40B4-BE49-F238E27FC236}">
                    <a16:creationId xmlns:a16="http://schemas.microsoft.com/office/drawing/2014/main" id="{1BDD0C44-D8B4-D669-0623-ED28FFA6C0FC}"/>
                  </a:ext>
                </a:extLst>
              </p:cNvPr>
              <p:cNvGrpSpPr/>
              <p:nvPr/>
            </p:nvGrpSpPr>
            <p:grpSpPr>
              <a:xfrm>
                <a:off x="4808316" y="2800065"/>
                <a:ext cx="92400" cy="338177"/>
                <a:chOff x="845575" y="2563700"/>
                <a:chExt cx="92400" cy="338177"/>
              </a:xfrm>
            </p:grpSpPr>
            <p:cxnSp>
              <p:nvCxnSpPr>
                <p:cNvPr id="79" name="Google Shape;79;p14">
                  <a:extLst>
                    <a:ext uri="{FF2B5EF4-FFF2-40B4-BE49-F238E27FC236}">
                      <a16:creationId xmlns:a16="http://schemas.microsoft.com/office/drawing/2014/main" id="{1BB6E68D-8B2A-5E38-CE57-B66BD7F82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775" y="2616125"/>
                  <a:ext cx="0" cy="2857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80" name="Google Shape;80;p14">
                  <a:extLst>
                    <a:ext uri="{FF2B5EF4-FFF2-40B4-BE49-F238E27FC236}">
                      <a16:creationId xmlns:a16="http://schemas.microsoft.com/office/drawing/2014/main" id="{6269A5CF-BE95-82DB-890F-934E918543E8}"/>
                    </a:ext>
                  </a:extLst>
                </p:cNvPr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" name="Google Shape;81;p14">
                <a:extLst>
                  <a:ext uri="{FF2B5EF4-FFF2-40B4-BE49-F238E27FC236}">
                    <a16:creationId xmlns:a16="http://schemas.microsoft.com/office/drawing/2014/main" id="{D71B4FE2-A008-6B84-3A15-C09D16ED3BDC}"/>
                  </a:ext>
                </a:extLst>
              </p:cNvPr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600" b="1" dirty="0">
                    <a:solidFill>
                      <a:schemeClr val="tx2">
                        <a:lumMod val="25000"/>
                      </a:schemeClr>
                    </a:solidFill>
                    <a:latin typeface="Avenir Black" panose="02000503020000020003" pitchFamily="2" charset="0"/>
                    <a:ea typeface="Roboto"/>
                    <a:cs typeface="Roboto"/>
                    <a:sym typeface="Roboto"/>
                  </a:rPr>
                  <a:t>T-5</a:t>
                </a:r>
                <a:endParaRPr sz="1600" b="1" dirty="0">
                  <a:solidFill>
                    <a:schemeClr val="tx2">
                      <a:lumMod val="25000"/>
                    </a:schemeClr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0" name="Google Shape;90;p14">
              <a:extLst>
                <a:ext uri="{FF2B5EF4-FFF2-40B4-BE49-F238E27FC236}">
                  <a16:creationId xmlns:a16="http://schemas.microsoft.com/office/drawing/2014/main" id="{401C8275-6FD0-8D53-64FE-650C96E7BF99}"/>
                </a:ext>
              </a:extLst>
            </p:cNvPr>
            <p:cNvSpPr txBox="1"/>
            <p:nvPr/>
          </p:nvSpPr>
          <p:spPr>
            <a:xfrm>
              <a:off x="4400428" y="3154477"/>
              <a:ext cx="745800" cy="527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400" b="1" dirty="0">
                  <a:solidFill>
                    <a:srgbClr val="054DC5"/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rPr>
                <a:t>T-4</a:t>
              </a:r>
              <a:endParaRPr sz="2400" b="1" dirty="0">
                <a:solidFill>
                  <a:srgbClr val="054DC5"/>
                </a:solidFill>
                <a:latin typeface="Avenir Black" panose="02000503020000020003" pitchFamily="2" charset="0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1" name="Google Shape;91;p14">
              <a:extLst>
                <a:ext uri="{FF2B5EF4-FFF2-40B4-BE49-F238E27FC236}">
                  <a16:creationId xmlns:a16="http://schemas.microsoft.com/office/drawing/2014/main" id="{0D729599-A54A-8DA2-4C3F-CBAA1189A85A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4773328" y="2824178"/>
              <a:ext cx="0" cy="330299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2" name="Google Shape;92;p14">
              <a:extLst>
                <a:ext uri="{FF2B5EF4-FFF2-40B4-BE49-F238E27FC236}">
                  <a16:creationId xmlns:a16="http://schemas.microsoft.com/office/drawing/2014/main" id="{A89AC1A8-B2B9-BBB5-0116-71787702AC57}"/>
                </a:ext>
              </a:extLst>
            </p:cNvPr>
            <p:cNvSpPr/>
            <p:nvPr/>
          </p:nvSpPr>
          <p:spPr>
            <a:xfrm>
              <a:off x="4731136" y="2811746"/>
              <a:ext cx="92400" cy="924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B93CA3D-3AB6-2F64-235A-1FFB07A9D7F3}"/>
                </a:ext>
              </a:extLst>
            </p:cNvPr>
            <p:cNvSpPr/>
            <p:nvPr/>
          </p:nvSpPr>
          <p:spPr>
            <a:xfrm>
              <a:off x="258928" y="1517298"/>
              <a:ext cx="3003562" cy="1102883"/>
            </a:xfrm>
            <a:prstGeom prst="round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lt1"/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rPr>
                <a:t>NL translations check</a:t>
              </a:r>
            </a:p>
            <a:p>
              <a:r>
                <a:rPr lang="en-GB" sz="1600" b="1" dirty="0">
                  <a:solidFill>
                    <a:schemeClr val="lt1"/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rPr>
                <a:t>3</a:t>
              </a:r>
              <a:r>
                <a:rPr lang="en-GB" sz="14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translators translate </a:t>
              </a:r>
              <a:r>
                <a:rPr lang="en-GB" sz="1600" b="1" dirty="0">
                  <a:solidFill>
                    <a:schemeClr val="lt1"/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rPr>
                <a:t>50</a:t>
              </a:r>
              <a:r>
                <a:rPr lang="en-GB" sz="14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recipes </a:t>
              </a:r>
              <a:r>
                <a:rPr lang="en-GB" sz="12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per week for HF BENELUX</a:t>
              </a:r>
              <a:endParaRPr lang="en-GB" sz="1200" dirty="0">
                <a:solidFill>
                  <a:schemeClr val="lt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34402D-82BF-3680-10DE-F9FEB4AF1D59}"/>
                </a:ext>
              </a:extLst>
            </p:cNvPr>
            <p:cNvSpPr/>
            <p:nvPr/>
          </p:nvSpPr>
          <p:spPr>
            <a:xfrm>
              <a:off x="3561835" y="1517297"/>
              <a:ext cx="3003561" cy="1102883"/>
            </a:xfrm>
            <a:prstGeom prst="roundRect">
              <a:avLst/>
            </a:prstGeom>
            <a:solidFill>
              <a:srgbClr val="054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lt1"/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rPr>
                <a:t>FL translations check</a:t>
              </a:r>
            </a:p>
            <a:p>
              <a:r>
                <a:rPr lang="en-GB" sz="1600" b="1" dirty="0">
                  <a:solidFill>
                    <a:schemeClr val="lt1"/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rPr>
                <a:t>Jaro</a:t>
              </a:r>
              <a:r>
                <a:rPr lang="en-GB" sz="14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translates</a:t>
              </a:r>
              <a:r>
                <a:rPr lang="en-GB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sz="1600" b="1" dirty="0">
                  <a:solidFill>
                    <a:schemeClr val="lt1"/>
                  </a:solidFill>
                  <a:latin typeface="Avenir Black" panose="02000503020000020003" pitchFamily="2" charset="0"/>
                  <a:ea typeface="Roboto"/>
                  <a:cs typeface="Roboto"/>
                  <a:sym typeface="Roboto"/>
                </a:rPr>
                <a:t>50</a:t>
              </a:r>
              <a:r>
                <a:rPr lang="en-GB" sz="14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>
                  <a:solidFill>
                    <a:schemeClr val="lt1"/>
                  </a:solidFill>
                  <a:latin typeface="Avenir Book" panose="02000503020000020003" pitchFamily="2" charset="0"/>
                  <a:ea typeface="Roboto"/>
                  <a:cs typeface="Roboto"/>
                  <a:sym typeface="Roboto"/>
                </a:rPr>
                <a:t>recipes per week for HF BENELUX</a:t>
              </a:r>
              <a:endParaRPr lang="en-GB" sz="1200" dirty="0">
                <a:solidFill>
                  <a:schemeClr val="lt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0A21AD-1F64-30B2-EF62-32E1FEA2B21E}"/>
                </a:ext>
              </a:extLst>
            </p:cNvPr>
            <p:cNvSpPr/>
            <p:nvPr/>
          </p:nvSpPr>
          <p:spPr>
            <a:xfrm>
              <a:off x="258929" y="3149923"/>
              <a:ext cx="6306464" cy="45719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6485AB-6932-AD2A-24D4-EE832AD19653}"/>
                </a:ext>
              </a:extLst>
            </p:cNvPr>
            <p:cNvCxnSpPr>
              <a:cxnSpLocks/>
            </p:cNvCxnSpPr>
            <p:nvPr/>
          </p:nvCxnSpPr>
          <p:spPr>
            <a:xfrm>
              <a:off x="1579954" y="3768455"/>
              <a:ext cx="4985439" cy="0"/>
            </a:xfrm>
            <a:prstGeom prst="straightConnector1">
              <a:avLst/>
            </a:prstGeom>
            <a:ln>
              <a:solidFill>
                <a:srgbClr val="054D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 descr="A recipe book with pictures of food&#10;&#10;AI-generated content may be incorrect.">
              <a:extLst>
                <a:ext uri="{FF2B5EF4-FFF2-40B4-BE49-F238E27FC236}">
                  <a16:creationId xmlns:a16="http://schemas.microsoft.com/office/drawing/2014/main" id="{ABE8AF6A-C7B7-CBAC-8101-186B78B53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467" t="3198" r="2203" b="1879"/>
            <a:stretch/>
          </p:blipFill>
          <p:spPr>
            <a:xfrm>
              <a:off x="6765434" y="3228367"/>
              <a:ext cx="1893286" cy="1430095"/>
            </a:xfrm>
            <a:prstGeom prst="rect">
              <a:avLst/>
            </a:prstGeom>
          </p:spPr>
        </p:pic>
        <p:sp>
          <p:nvSpPr>
            <p:cNvPr id="29" name="Google Shape;57;p13">
              <a:extLst>
                <a:ext uri="{FF2B5EF4-FFF2-40B4-BE49-F238E27FC236}">
                  <a16:creationId xmlns:a16="http://schemas.microsoft.com/office/drawing/2014/main" id="{36BCBB9A-7797-5F15-5E40-59AA1D2AD747}"/>
                </a:ext>
              </a:extLst>
            </p:cNvPr>
            <p:cNvSpPr/>
            <p:nvPr/>
          </p:nvSpPr>
          <p:spPr>
            <a:xfrm>
              <a:off x="6765433" y="2841897"/>
              <a:ext cx="1893287" cy="33029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tx2">
                      <a:lumMod val="10000"/>
                    </a:schemeClr>
                  </a:solidFill>
                  <a:latin typeface="Avenir Medium" panose="02000503020000020003" pitchFamily="2" charset="0"/>
                  <a:ea typeface="Roboto"/>
                  <a:cs typeface="Roboto"/>
                  <a:sym typeface="Roboto"/>
                </a:rPr>
                <a:t>Recipe card</a:t>
              </a:r>
              <a:endParaRPr sz="1600" dirty="0">
                <a:solidFill>
                  <a:schemeClr val="tx2">
                    <a:lumMod val="10000"/>
                  </a:schemeClr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77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001EF-61B3-84C3-B480-0ADF97DBCAAA}"/>
              </a:ext>
            </a:extLst>
          </p:cNvPr>
          <p:cNvGrpSpPr/>
          <p:nvPr/>
        </p:nvGrpSpPr>
        <p:grpSpPr>
          <a:xfrm>
            <a:off x="1012289" y="1899274"/>
            <a:ext cx="7118316" cy="1344951"/>
            <a:chOff x="1012289" y="2234000"/>
            <a:chExt cx="7118316" cy="1344951"/>
          </a:xfrm>
        </p:grpSpPr>
        <p:pic>
          <p:nvPicPr>
            <p:cNvPr id="100" name="Google Shape;10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12289" y="2234000"/>
              <a:ext cx="2017400" cy="134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12097" y="2234001"/>
              <a:ext cx="2018508" cy="1344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A56E8818-F4EE-1DD0-8730-8441488F3A1E}"/>
                </a:ext>
              </a:extLst>
            </p:cNvPr>
            <p:cNvSpPr/>
            <p:nvPr/>
          </p:nvSpPr>
          <p:spPr>
            <a:xfrm>
              <a:off x="3506193" y="2814174"/>
              <a:ext cx="2129400" cy="184601"/>
            </a:xfrm>
            <a:prstGeom prst="rightArrow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5B9658B-C0F4-FE45-FD4E-98E6EEF904C4}"/>
              </a:ext>
            </a:extLst>
          </p:cNvPr>
          <p:cNvSpPr txBox="1"/>
          <p:nvPr/>
        </p:nvSpPr>
        <p:spPr>
          <a:xfrm>
            <a:off x="258928" y="349784"/>
            <a:ext cx="8676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How</a:t>
            </a:r>
            <a:r>
              <a:rPr lang="en-GB" sz="4400" dirty="0">
                <a:solidFill>
                  <a:srgbClr val="054DC5"/>
                </a:solidFill>
                <a:latin typeface="Avenir Book" panose="02000503020000020003" pitchFamily="2" charset="0"/>
              </a:rPr>
              <a:t> </a:t>
            </a:r>
            <a:r>
              <a:rPr lang="en-GB" sz="3600" dirty="0">
                <a:latin typeface="Avenir Book" panose="02000503020000020003" pitchFamily="2" charset="0"/>
              </a:rPr>
              <a:t>can we improve this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process</a:t>
            </a:r>
            <a:r>
              <a:rPr lang="en-GB" sz="4400" dirty="0">
                <a:latin typeface="Avenir Book" panose="02000503020000020003" pitchFamily="2" charset="0"/>
              </a:rPr>
              <a:t>?</a:t>
            </a:r>
            <a:endParaRPr lang="en-GB" sz="3600" dirty="0">
              <a:solidFill>
                <a:schemeClr val="tx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4DAFB7-F0BE-E126-E643-0A47F89E6CA9}"/>
              </a:ext>
            </a:extLst>
          </p:cNvPr>
          <p:cNvSpPr txBox="1"/>
          <p:nvPr/>
        </p:nvSpPr>
        <p:spPr>
          <a:xfrm>
            <a:off x="258928" y="349784"/>
            <a:ext cx="8676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Avenir Book" panose="02000503020000020003" pitchFamily="2" charset="0"/>
              </a:rPr>
              <a:t>We made a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Find &amp; Replace </a:t>
            </a:r>
            <a:r>
              <a:rPr lang="en-GB" sz="3600" dirty="0">
                <a:latin typeface="Avenir Book" panose="02000503020000020003" pitchFamily="2" charset="0"/>
              </a:rPr>
              <a:t>sheet.</a:t>
            </a:r>
            <a:endParaRPr lang="en-GB" sz="3600" dirty="0">
              <a:solidFill>
                <a:schemeClr val="tx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1816F2-9AE3-C8CA-42C4-4C25C4AE41E0}"/>
              </a:ext>
            </a:extLst>
          </p:cNvPr>
          <p:cNvGrpSpPr/>
          <p:nvPr/>
        </p:nvGrpSpPr>
        <p:grpSpPr>
          <a:xfrm>
            <a:off x="258928" y="1867009"/>
            <a:ext cx="4568284" cy="2429760"/>
            <a:chOff x="347699" y="1293135"/>
            <a:chExt cx="4568284" cy="24297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FE533B-38D3-25CF-7784-E28198FA47D9}"/>
                </a:ext>
              </a:extLst>
            </p:cNvPr>
            <p:cNvSpPr txBox="1"/>
            <p:nvPr/>
          </p:nvSpPr>
          <p:spPr>
            <a:xfrm>
              <a:off x="347700" y="1293135"/>
              <a:ext cx="93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latin typeface="Avenir Black" panose="02000503020000020003" pitchFamily="2" charset="0"/>
                </a:rPr>
                <a:t>Utensils:</a:t>
              </a:r>
              <a:endParaRPr lang="en-NL" b="1" dirty="0">
                <a:latin typeface="Avenir Black" panose="02000503020000020003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F91F73-6F3C-7009-4FB8-C5B5C8C388AA}"/>
                </a:ext>
              </a:extLst>
            </p:cNvPr>
            <p:cNvSpPr txBox="1"/>
            <p:nvPr/>
          </p:nvSpPr>
          <p:spPr>
            <a:xfrm>
              <a:off x="347700" y="1511769"/>
              <a:ext cx="16508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 err="1">
                  <a:latin typeface="Avenir Book" panose="02000503020000020003" pitchFamily="2" charset="0"/>
                </a:rPr>
                <a:t>Hapjespan</a:t>
              </a:r>
              <a:endParaRPr lang="en-NL" sz="2400" dirty="0">
                <a:latin typeface="Avenir Book" panose="02000503020000020003" pitchFamily="2" charset="0"/>
              </a:endParaRP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51DDEBD-2936-CDFB-571E-CCBBCA2F4255}"/>
                </a:ext>
              </a:extLst>
            </p:cNvPr>
            <p:cNvSpPr/>
            <p:nvPr/>
          </p:nvSpPr>
          <p:spPr>
            <a:xfrm>
              <a:off x="1998596" y="1670807"/>
              <a:ext cx="463928" cy="149217"/>
            </a:xfrm>
            <a:prstGeom prst="rightArrow">
              <a:avLst/>
            </a:prstGeom>
            <a:solidFill>
              <a:srgbClr val="054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25AE71-7D34-F147-EF73-B5833C592008}"/>
                </a:ext>
              </a:extLst>
            </p:cNvPr>
            <p:cNvSpPr txBox="1"/>
            <p:nvPr/>
          </p:nvSpPr>
          <p:spPr>
            <a:xfrm>
              <a:off x="2570456" y="1511769"/>
              <a:ext cx="20015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b="1" dirty="0" err="1">
                  <a:solidFill>
                    <a:srgbClr val="054DC5"/>
                  </a:solidFill>
                  <a:latin typeface="Avenir Black" panose="02000503020000020003" pitchFamily="2" charset="0"/>
                </a:rPr>
                <a:t>Diepe</a:t>
              </a:r>
              <a:r>
                <a:rPr lang="en-GB" sz="2400" b="1" dirty="0">
                  <a:solidFill>
                    <a:srgbClr val="054DC5"/>
                  </a:solidFill>
                  <a:latin typeface="Avenir Black" panose="02000503020000020003" pitchFamily="2" charset="0"/>
                </a:rPr>
                <a:t> pan</a:t>
              </a:r>
              <a:endParaRPr lang="en-NL" sz="2400" b="1" dirty="0">
                <a:solidFill>
                  <a:srgbClr val="054DC5"/>
                </a:solidFill>
                <a:latin typeface="Avenir Black" panose="02000503020000020003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3DA7E-1730-BD67-A2DE-68A69FDBD96D}"/>
                </a:ext>
              </a:extLst>
            </p:cNvPr>
            <p:cNvSpPr txBox="1"/>
            <p:nvPr/>
          </p:nvSpPr>
          <p:spPr>
            <a:xfrm>
              <a:off x="347699" y="2147344"/>
              <a:ext cx="12092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latin typeface="Avenir Black" panose="02000503020000020003" pitchFamily="2" charset="0"/>
                </a:rPr>
                <a:t>Title names:</a:t>
              </a:r>
              <a:endParaRPr lang="en-NL" b="1" dirty="0">
                <a:latin typeface="Avenir Black" panose="02000503020000020003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BBA057-95FB-F093-F793-0FA4BB506386}"/>
                </a:ext>
              </a:extLst>
            </p:cNvPr>
            <p:cNvSpPr txBox="1"/>
            <p:nvPr/>
          </p:nvSpPr>
          <p:spPr>
            <a:xfrm>
              <a:off x="347700" y="2365978"/>
              <a:ext cx="16508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>
                  <a:latin typeface="Avenir Book" panose="02000503020000020003" pitchFamily="2" charset="0"/>
                </a:rPr>
                <a:t>Stamppot</a:t>
              </a:r>
              <a:endParaRPr lang="en-NL" sz="2400" dirty="0">
                <a:latin typeface="Avenir Book" panose="02000503020000020003" pitchFamily="2" charset="0"/>
              </a:endParaRPr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356F269F-68E1-591B-759A-68911635176F}"/>
                </a:ext>
              </a:extLst>
            </p:cNvPr>
            <p:cNvSpPr/>
            <p:nvPr/>
          </p:nvSpPr>
          <p:spPr>
            <a:xfrm>
              <a:off x="1998596" y="2525016"/>
              <a:ext cx="463928" cy="149217"/>
            </a:xfrm>
            <a:prstGeom prst="rightArrow">
              <a:avLst/>
            </a:prstGeom>
            <a:solidFill>
              <a:srgbClr val="054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CE6618-C075-CF7E-B285-5645C0A90367}"/>
                </a:ext>
              </a:extLst>
            </p:cNvPr>
            <p:cNvSpPr txBox="1"/>
            <p:nvPr/>
          </p:nvSpPr>
          <p:spPr>
            <a:xfrm>
              <a:off x="2570456" y="2365978"/>
              <a:ext cx="20015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b="1" dirty="0" err="1">
                  <a:solidFill>
                    <a:srgbClr val="054DC5"/>
                  </a:solidFill>
                  <a:latin typeface="Avenir Black" panose="02000503020000020003" pitchFamily="2" charset="0"/>
                </a:rPr>
                <a:t>Stoemp</a:t>
              </a:r>
              <a:endParaRPr lang="en-NL" sz="2400" b="1" dirty="0">
                <a:solidFill>
                  <a:srgbClr val="054DC5"/>
                </a:solidFill>
                <a:latin typeface="Avenir Black" panose="02000503020000020003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80BDA-E739-4E68-51CE-B83E63C4F81C}"/>
                </a:ext>
              </a:extLst>
            </p:cNvPr>
            <p:cNvSpPr txBox="1"/>
            <p:nvPr/>
          </p:nvSpPr>
          <p:spPr>
            <a:xfrm>
              <a:off x="347700" y="3042596"/>
              <a:ext cx="12751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latin typeface="Avenir Black" panose="02000503020000020003" pitchFamily="2" charset="0"/>
                </a:rPr>
                <a:t>Ingredients:</a:t>
              </a:r>
              <a:endParaRPr lang="en-NL" b="1" dirty="0">
                <a:latin typeface="Avenir Black" panose="02000503020000020003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EB64DE-BC21-0113-81BA-9F903C1183FB}"/>
                </a:ext>
              </a:extLst>
            </p:cNvPr>
            <p:cNvSpPr txBox="1"/>
            <p:nvPr/>
          </p:nvSpPr>
          <p:spPr>
            <a:xfrm>
              <a:off x="347699" y="3261230"/>
              <a:ext cx="18869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dirty="0" err="1">
                  <a:latin typeface="Avenir Book" panose="02000503020000020003" pitchFamily="2" charset="0"/>
                </a:rPr>
                <a:t>Sinaasappel</a:t>
              </a:r>
              <a:endParaRPr lang="en-NL" sz="2400" dirty="0">
                <a:latin typeface="Avenir Book" panose="02000503020000020003" pitchFamily="2" charset="0"/>
              </a:endParaRP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74D9363-7B0B-CFF7-8C3E-C9DF81E39150}"/>
                </a:ext>
              </a:extLst>
            </p:cNvPr>
            <p:cNvSpPr/>
            <p:nvPr/>
          </p:nvSpPr>
          <p:spPr>
            <a:xfrm>
              <a:off x="2342579" y="3420268"/>
              <a:ext cx="463928" cy="149217"/>
            </a:xfrm>
            <a:prstGeom prst="rightArrow">
              <a:avLst/>
            </a:prstGeom>
            <a:solidFill>
              <a:srgbClr val="054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1F6887-2337-7BC5-13FB-9CE49D843A00}"/>
                </a:ext>
              </a:extLst>
            </p:cNvPr>
            <p:cNvSpPr txBox="1"/>
            <p:nvPr/>
          </p:nvSpPr>
          <p:spPr>
            <a:xfrm>
              <a:off x="2914439" y="3261230"/>
              <a:ext cx="20015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b="1" dirty="0" err="1">
                  <a:solidFill>
                    <a:srgbClr val="054DC5"/>
                  </a:solidFill>
                  <a:latin typeface="Avenir Black" panose="02000503020000020003" pitchFamily="2" charset="0"/>
                </a:rPr>
                <a:t>Appelsien</a:t>
              </a:r>
              <a:endParaRPr lang="en-NL" sz="2400" b="1" dirty="0">
                <a:solidFill>
                  <a:srgbClr val="054DC5"/>
                </a:solidFill>
                <a:latin typeface="Avenir Black" panose="02000503020000020003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30D4DB-2865-1BE6-ACBA-9D23BDF46A62}"/>
              </a:ext>
            </a:extLst>
          </p:cNvPr>
          <p:cNvGrpSpPr/>
          <p:nvPr/>
        </p:nvGrpSpPr>
        <p:grpSpPr>
          <a:xfrm>
            <a:off x="5163022" y="1511218"/>
            <a:ext cx="3064505" cy="3632282"/>
            <a:chOff x="4968325" y="1570080"/>
            <a:chExt cx="2455277" cy="2910179"/>
          </a:xfrm>
        </p:grpSpPr>
        <p:pic>
          <p:nvPicPr>
            <p:cNvPr id="108" name="Google Shape;10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68326" y="2174786"/>
              <a:ext cx="2455276" cy="23054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Picture 27" descr="A black and white line drawing of a bar&#10;&#10;AI-generated content may be incorrect.">
              <a:extLst>
                <a:ext uri="{FF2B5EF4-FFF2-40B4-BE49-F238E27FC236}">
                  <a16:creationId xmlns:a16="http://schemas.microsoft.com/office/drawing/2014/main" id="{4788AE6F-DA6A-AC75-7512-2A5FB02FF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4851" b="37234"/>
            <a:stretch/>
          </p:blipFill>
          <p:spPr>
            <a:xfrm>
              <a:off x="4968325" y="1570080"/>
              <a:ext cx="2455275" cy="5155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502" y="1583107"/>
            <a:ext cx="1599438" cy="43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6617" y="1715806"/>
            <a:ext cx="2566223" cy="26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825" y="2820195"/>
            <a:ext cx="2988627" cy="265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258928" y="1226785"/>
            <a:ext cx="54510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54DC5"/>
                </a:solidFill>
                <a:latin typeface="Avenir Black" panose="02000503020000020003" pitchFamily="2" charset="0"/>
              </a:rPr>
              <a:t>1.</a:t>
            </a:r>
            <a:endParaRPr sz="2400" b="1" dirty="0">
              <a:solidFill>
                <a:srgbClr val="054DC5"/>
              </a:solidFill>
              <a:latin typeface="Avenir Black" panose="02000503020000020003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B97C1-4CF0-F296-A0D1-773EFE2FD0B2}"/>
              </a:ext>
            </a:extLst>
          </p:cNvPr>
          <p:cNvSpPr txBox="1"/>
          <p:nvPr/>
        </p:nvSpPr>
        <p:spPr>
          <a:xfrm>
            <a:off x="258928" y="349784"/>
            <a:ext cx="8676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Avenir Book" panose="02000503020000020003" pitchFamily="2" charset="0"/>
              </a:rPr>
              <a:t>The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Script does…</a:t>
            </a:r>
            <a:endParaRPr lang="en-GB" sz="3600" dirty="0">
              <a:solidFill>
                <a:schemeClr val="tx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6D8E4-04FD-B5C5-6F79-E9AA2EA6953D}"/>
              </a:ext>
            </a:extLst>
          </p:cNvPr>
          <p:cNvSpPr txBox="1"/>
          <p:nvPr/>
        </p:nvSpPr>
        <p:spPr>
          <a:xfrm>
            <a:off x="1896116" y="1317258"/>
            <a:ext cx="10759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venir Black" panose="02000503020000020003" pitchFamily="2" charset="0"/>
              </a:rPr>
              <a:t>Combines:</a:t>
            </a:r>
            <a:endParaRPr lang="en-NL" b="1" dirty="0">
              <a:latin typeface="Avenir Black" panose="02000503020000020003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BAEDD-7E8F-D5C2-9E09-CB5B4C85C7C9}"/>
              </a:ext>
            </a:extLst>
          </p:cNvPr>
          <p:cNvSpPr txBox="1"/>
          <p:nvPr/>
        </p:nvSpPr>
        <p:spPr>
          <a:xfrm>
            <a:off x="4205377" y="1317258"/>
            <a:ext cx="1865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venir Black" panose="02000503020000020003" pitchFamily="2" charset="0"/>
              </a:rPr>
              <a:t>Into one file:</a:t>
            </a:r>
            <a:endParaRPr lang="en-NL" b="1" dirty="0">
              <a:latin typeface="Avenir Black" panose="02000503020000020003" pitchFamily="2" charset="0"/>
            </a:endParaRPr>
          </a:p>
        </p:txBody>
      </p:sp>
      <p:sp>
        <p:nvSpPr>
          <p:cNvPr id="17" name="Google Shape;127;p17">
            <a:extLst>
              <a:ext uri="{FF2B5EF4-FFF2-40B4-BE49-F238E27FC236}">
                <a16:creationId xmlns:a16="http://schemas.microsoft.com/office/drawing/2014/main" id="{4FC7BB7F-BC13-9D88-36AC-D8F9120BCD27}"/>
              </a:ext>
            </a:extLst>
          </p:cNvPr>
          <p:cNvSpPr txBox="1"/>
          <p:nvPr/>
        </p:nvSpPr>
        <p:spPr>
          <a:xfrm>
            <a:off x="365104" y="2697469"/>
            <a:ext cx="54510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54DC5"/>
                </a:solidFill>
                <a:latin typeface="Avenir Black" panose="02000503020000020003" pitchFamily="2" charset="0"/>
              </a:rPr>
              <a:t>2.</a:t>
            </a:r>
            <a:endParaRPr sz="2400" b="1" dirty="0">
              <a:solidFill>
                <a:srgbClr val="054DC5"/>
              </a:solidFill>
              <a:latin typeface="Avenir Blac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5A511-8B08-2F89-0062-D3243DF84CDF}"/>
              </a:ext>
            </a:extLst>
          </p:cNvPr>
          <p:cNvSpPr txBox="1"/>
          <p:nvPr/>
        </p:nvSpPr>
        <p:spPr>
          <a:xfrm>
            <a:off x="1886418" y="2579586"/>
            <a:ext cx="1599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Avenir Black" panose="02000503020000020003" pitchFamily="2" charset="0"/>
              </a:rPr>
              <a:t>Find &amp; Replace:</a:t>
            </a:r>
            <a:endParaRPr lang="en-NL" b="1" dirty="0">
              <a:latin typeface="Avenir Black" panose="02000503020000020003" pitchFamily="2" charset="0"/>
            </a:endParaRPr>
          </a:p>
        </p:txBody>
      </p:sp>
      <p:sp>
        <p:nvSpPr>
          <p:cNvPr id="22" name="Google Shape;127;p17">
            <a:extLst>
              <a:ext uri="{FF2B5EF4-FFF2-40B4-BE49-F238E27FC236}">
                <a16:creationId xmlns:a16="http://schemas.microsoft.com/office/drawing/2014/main" id="{F8936F29-0841-9AF6-9E99-4E0DD96C2924}"/>
              </a:ext>
            </a:extLst>
          </p:cNvPr>
          <p:cNvSpPr txBox="1"/>
          <p:nvPr/>
        </p:nvSpPr>
        <p:spPr>
          <a:xfrm>
            <a:off x="4316058" y="2698698"/>
            <a:ext cx="54510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54DC5"/>
                </a:solidFill>
                <a:latin typeface="Avenir Black" panose="02000503020000020003" pitchFamily="2" charset="0"/>
              </a:rPr>
              <a:t>3.</a:t>
            </a:r>
            <a:endParaRPr sz="2400" b="1" dirty="0">
              <a:solidFill>
                <a:srgbClr val="054DC5"/>
              </a:solidFill>
              <a:latin typeface="Avenir Black" panose="02000503020000020003" pitchFamily="2" charset="0"/>
            </a:endParaRPr>
          </a:p>
        </p:txBody>
      </p:sp>
      <p:pic>
        <p:nvPicPr>
          <p:cNvPr id="38" name="Picture 37" descr="A blue pencil and a hammer&#10;&#10;AI-generated content may be incorrect.">
            <a:extLst>
              <a:ext uri="{FF2B5EF4-FFF2-40B4-BE49-F238E27FC236}">
                <a16:creationId xmlns:a16="http://schemas.microsoft.com/office/drawing/2014/main" id="{85D5A1A2-4120-1113-3421-804B7D1E6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504" y="2736309"/>
            <a:ext cx="545106" cy="545106"/>
          </a:xfrm>
          <a:prstGeom prst="rect">
            <a:avLst/>
          </a:prstGeom>
        </p:spPr>
      </p:pic>
      <p:pic>
        <p:nvPicPr>
          <p:cNvPr id="40" name="Picture 39" descr="A blue pen in a hand&#10;&#10;AI-generated content may be incorrect.">
            <a:extLst>
              <a:ext uri="{FF2B5EF4-FFF2-40B4-BE49-F238E27FC236}">
                <a16:creationId xmlns:a16="http://schemas.microsoft.com/office/drawing/2014/main" id="{C686A0BA-CE3A-2A96-23FC-0382E976F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562" y="2591933"/>
            <a:ext cx="558023" cy="565883"/>
          </a:xfrm>
          <a:prstGeom prst="rect">
            <a:avLst/>
          </a:prstGeom>
        </p:spPr>
      </p:pic>
      <p:sp>
        <p:nvSpPr>
          <p:cNvPr id="41" name="Google Shape;127;p17">
            <a:extLst>
              <a:ext uri="{FF2B5EF4-FFF2-40B4-BE49-F238E27FC236}">
                <a16:creationId xmlns:a16="http://schemas.microsoft.com/office/drawing/2014/main" id="{50073812-738C-A08C-4F90-A8405C396CFC}"/>
              </a:ext>
            </a:extLst>
          </p:cNvPr>
          <p:cNvSpPr txBox="1"/>
          <p:nvPr/>
        </p:nvSpPr>
        <p:spPr>
          <a:xfrm>
            <a:off x="3611105" y="1560716"/>
            <a:ext cx="54510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54DC5"/>
                </a:solidFill>
                <a:latin typeface="Avenir Black" panose="02000503020000020003" pitchFamily="2" charset="0"/>
              </a:rPr>
              <a:t>=</a:t>
            </a:r>
            <a:endParaRPr sz="2400" b="1" dirty="0">
              <a:solidFill>
                <a:srgbClr val="054DC5"/>
              </a:solidFill>
              <a:latin typeface="Avenir Black" panose="02000503020000020003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083041-AA99-DDCD-FF46-2CA6EC6440BB}"/>
              </a:ext>
            </a:extLst>
          </p:cNvPr>
          <p:cNvSpPr txBox="1"/>
          <p:nvPr/>
        </p:nvSpPr>
        <p:spPr>
          <a:xfrm>
            <a:off x="5627596" y="2579586"/>
            <a:ext cx="2257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venir Black" panose="02000503020000020003" pitchFamily="2" charset="0"/>
              </a:rPr>
              <a:t>Handling exception</a:t>
            </a:r>
            <a:r>
              <a:rPr lang="en-GB" sz="1400" b="1" dirty="0">
                <a:latin typeface="Avenir Black" panose="02000503020000020003" pitchFamily="2" charset="0"/>
              </a:rPr>
              <a:t>:</a:t>
            </a:r>
            <a:endParaRPr lang="en-NL" b="1" dirty="0">
              <a:latin typeface="Avenir Black" panose="02000503020000020003" pitchFamily="2" charset="0"/>
            </a:endParaRPr>
          </a:p>
        </p:txBody>
      </p:sp>
      <p:pic>
        <p:nvPicPr>
          <p:cNvPr id="43" name="Google Shape;123;p17">
            <a:extLst>
              <a:ext uri="{FF2B5EF4-FFF2-40B4-BE49-F238E27FC236}">
                <a16:creationId xmlns:a16="http://schemas.microsoft.com/office/drawing/2014/main" id="{CFC45434-5B69-C4B6-577B-953F2734AC8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8162" y="2886998"/>
            <a:ext cx="4236122" cy="76944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127;p17">
            <a:extLst>
              <a:ext uri="{FF2B5EF4-FFF2-40B4-BE49-F238E27FC236}">
                <a16:creationId xmlns:a16="http://schemas.microsoft.com/office/drawing/2014/main" id="{B1008B84-18D8-3686-6EE2-3C450C1E2E44}"/>
              </a:ext>
            </a:extLst>
          </p:cNvPr>
          <p:cNvSpPr txBox="1"/>
          <p:nvPr/>
        </p:nvSpPr>
        <p:spPr>
          <a:xfrm>
            <a:off x="365104" y="3909239"/>
            <a:ext cx="54510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54DC5"/>
                </a:solidFill>
                <a:latin typeface="Avenir Black" panose="02000503020000020003" pitchFamily="2" charset="0"/>
              </a:rPr>
              <a:t>4.</a:t>
            </a:r>
            <a:endParaRPr sz="2400" b="1" dirty="0">
              <a:solidFill>
                <a:srgbClr val="054DC5"/>
              </a:solidFill>
              <a:latin typeface="Avenir Black" panose="02000503020000020003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14A800-185D-A6B0-D10F-DD6E5F0D18F0}"/>
              </a:ext>
            </a:extLst>
          </p:cNvPr>
          <p:cNvSpPr txBox="1"/>
          <p:nvPr/>
        </p:nvSpPr>
        <p:spPr>
          <a:xfrm>
            <a:off x="1886418" y="3846220"/>
            <a:ext cx="1599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venir Black" panose="02000503020000020003" pitchFamily="2" charset="0"/>
              </a:rPr>
              <a:t>Bold &amp; Italic</a:t>
            </a:r>
            <a:r>
              <a:rPr lang="en-GB" sz="1400" b="1" dirty="0">
                <a:latin typeface="Avenir Black" panose="02000503020000020003" pitchFamily="2" charset="0"/>
              </a:rPr>
              <a:t>:</a:t>
            </a:r>
            <a:endParaRPr lang="en-NL" b="1" dirty="0">
              <a:latin typeface="Avenir Black" panose="02000503020000020003" pitchFamily="2" charset="0"/>
            </a:endParaRPr>
          </a:p>
        </p:txBody>
      </p:sp>
      <p:pic>
        <p:nvPicPr>
          <p:cNvPr id="49" name="Google Shape;122;p17">
            <a:extLst>
              <a:ext uri="{FF2B5EF4-FFF2-40B4-BE49-F238E27FC236}">
                <a16:creationId xmlns:a16="http://schemas.microsoft.com/office/drawing/2014/main" id="{30F531B2-2D56-0B50-AF18-7AB9FBE9296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0149" y="4099133"/>
            <a:ext cx="1880956" cy="478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 descr="A blue letter in a black square&#10;&#10;AI-generated content may be incorrect.">
            <a:extLst>
              <a:ext uri="{FF2B5EF4-FFF2-40B4-BE49-F238E27FC236}">
                <a16:creationId xmlns:a16="http://schemas.microsoft.com/office/drawing/2014/main" id="{CD2681EE-974E-00FE-9A62-BD03722444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069" y="3919376"/>
            <a:ext cx="560541" cy="560541"/>
          </a:xfrm>
          <a:prstGeom prst="rect">
            <a:avLst/>
          </a:prstGeom>
        </p:spPr>
      </p:pic>
      <p:sp>
        <p:nvSpPr>
          <p:cNvPr id="52" name="Google Shape;127;p17">
            <a:extLst>
              <a:ext uri="{FF2B5EF4-FFF2-40B4-BE49-F238E27FC236}">
                <a16:creationId xmlns:a16="http://schemas.microsoft.com/office/drawing/2014/main" id="{0DA1CFA7-9C12-A806-CDAD-F105CD017E58}"/>
              </a:ext>
            </a:extLst>
          </p:cNvPr>
          <p:cNvSpPr txBox="1"/>
          <p:nvPr/>
        </p:nvSpPr>
        <p:spPr>
          <a:xfrm>
            <a:off x="4324456" y="3909239"/>
            <a:ext cx="545106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54DC5"/>
                </a:solidFill>
                <a:latin typeface="Avenir Black" panose="02000503020000020003" pitchFamily="2" charset="0"/>
              </a:rPr>
              <a:t>5.</a:t>
            </a:r>
            <a:endParaRPr sz="2400" b="1" dirty="0">
              <a:solidFill>
                <a:srgbClr val="054DC5"/>
              </a:solidFill>
              <a:latin typeface="Avenir Black" panose="02000503020000020003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AF4E47-E002-A4AE-CFEF-C980D05E91BD}"/>
              </a:ext>
            </a:extLst>
          </p:cNvPr>
          <p:cNvSpPr txBox="1"/>
          <p:nvPr/>
        </p:nvSpPr>
        <p:spPr>
          <a:xfrm>
            <a:off x="5708162" y="3846220"/>
            <a:ext cx="1599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venir Black" panose="02000503020000020003" pitchFamily="2" charset="0"/>
              </a:rPr>
              <a:t>CPS</a:t>
            </a:r>
            <a:endParaRPr lang="en-NL" b="1" dirty="0">
              <a:latin typeface="Avenir Black" panose="02000503020000020003" pitchFamily="2" charset="0"/>
            </a:endParaRPr>
          </a:p>
        </p:txBody>
      </p:sp>
      <p:pic>
        <p:nvPicPr>
          <p:cNvPr id="55" name="Picture 54" descr="A computer screen with a blue arrow pointing to a screen&#10;&#10;AI-generated content may be incorrect.">
            <a:extLst>
              <a:ext uri="{FF2B5EF4-FFF2-40B4-BE49-F238E27FC236}">
                <a16:creationId xmlns:a16="http://schemas.microsoft.com/office/drawing/2014/main" id="{30ADCCD4-9D89-EF02-3EDE-71F3B12C5B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3873" y="3873509"/>
            <a:ext cx="689400" cy="713173"/>
          </a:xfrm>
          <a:prstGeom prst="rect">
            <a:avLst/>
          </a:prstGeom>
        </p:spPr>
      </p:pic>
      <p:pic>
        <p:nvPicPr>
          <p:cNvPr id="57" name="Picture 56" descr="A blue and black line drawing of a folder&#10;&#10;AI-generated content may be incorrect.">
            <a:extLst>
              <a:ext uri="{FF2B5EF4-FFF2-40B4-BE49-F238E27FC236}">
                <a16:creationId xmlns:a16="http://schemas.microsoft.com/office/drawing/2014/main" id="{02F99EE0-C14D-CFD8-28A3-CABFF70C78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039" y="1316131"/>
            <a:ext cx="873496" cy="9587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38;p18">
            <a:extLst>
              <a:ext uri="{FF2B5EF4-FFF2-40B4-BE49-F238E27FC236}">
                <a16:creationId xmlns:a16="http://schemas.microsoft.com/office/drawing/2014/main" id="{17192C5E-B777-ABD2-D28B-3A91EB7649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0093" y="1266146"/>
            <a:ext cx="4614226" cy="292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00" y="1764792"/>
            <a:ext cx="4514548" cy="2426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796F79-546B-7266-CDD2-0C80AA7F25FD}"/>
              </a:ext>
            </a:extLst>
          </p:cNvPr>
          <p:cNvSpPr txBox="1"/>
          <p:nvPr/>
        </p:nvSpPr>
        <p:spPr>
          <a:xfrm>
            <a:off x="628383" y="356639"/>
            <a:ext cx="86767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latin typeface="Avenir Book" panose="02000503020000020003" pitchFamily="2" charset="0"/>
              </a:rPr>
              <a:t>The </a:t>
            </a:r>
            <a:r>
              <a:rPr lang="en-GB" sz="4400" dirty="0">
                <a:solidFill>
                  <a:srgbClr val="054DC5"/>
                </a:solidFill>
                <a:latin typeface="Avenir Medium" panose="02000503020000020003" pitchFamily="2" charset="0"/>
              </a:rPr>
              <a:t>Final </a:t>
            </a:r>
            <a:r>
              <a:rPr lang="en-GB" sz="4400" dirty="0">
                <a:solidFill>
                  <a:schemeClr val="tx1"/>
                </a:solidFill>
                <a:latin typeface="Avenir Medium" panose="02000503020000020003" pitchFamily="2" charset="0"/>
              </a:rPr>
              <a:t>step</a:t>
            </a:r>
            <a:endParaRPr lang="en-GB" sz="36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1470E7C-5E54-7A71-1139-6B3C78391DE0}"/>
              </a:ext>
            </a:extLst>
          </p:cNvPr>
          <p:cNvSpPr/>
          <p:nvPr/>
        </p:nvSpPr>
        <p:spPr>
          <a:xfrm rot="16200000">
            <a:off x="3212276" y="3935314"/>
            <a:ext cx="463928" cy="328612"/>
          </a:xfrm>
          <a:prstGeom prst="rightArrow">
            <a:avLst/>
          </a:prstGeom>
          <a:solidFill>
            <a:srgbClr val="054D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E30362-A437-1241-DB38-8C0B4433932B}"/>
              </a:ext>
            </a:extLst>
          </p:cNvPr>
          <p:cNvSpPr/>
          <p:nvPr/>
        </p:nvSpPr>
        <p:spPr>
          <a:xfrm>
            <a:off x="2454605" y="2343689"/>
            <a:ext cx="2026960" cy="45719"/>
          </a:xfrm>
          <a:prstGeom prst="rect">
            <a:avLst/>
          </a:prstGeom>
          <a:solidFill>
            <a:srgbClr val="054D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1F8616-2F3D-F3A8-CC2C-EF386D697FF6}"/>
              </a:ext>
            </a:extLst>
          </p:cNvPr>
          <p:cNvSpPr/>
          <p:nvPr/>
        </p:nvSpPr>
        <p:spPr>
          <a:xfrm>
            <a:off x="2454605" y="3775579"/>
            <a:ext cx="2026960" cy="45719"/>
          </a:xfrm>
          <a:prstGeom prst="rect">
            <a:avLst/>
          </a:prstGeom>
          <a:solidFill>
            <a:srgbClr val="054D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662E84-5B86-8480-A10D-4832FC6D303F}"/>
              </a:ext>
            </a:extLst>
          </p:cNvPr>
          <p:cNvSpPr/>
          <p:nvPr/>
        </p:nvSpPr>
        <p:spPr>
          <a:xfrm rot="5400000">
            <a:off x="3756869" y="3048205"/>
            <a:ext cx="1409032" cy="45719"/>
          </a:xfrm>
          <a:prstGeom prst="rect">
            <a:avLst/>
          </a:prstGeom>
          <a:solidFill>
            <a:srgbClr val="054D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49A051-0B94-821D-08ED-BA683E60070F}"/>
              </a:ext>
            </a:extLst>
          </p:cNvPr>
          <p:cNvSpPr/>
          <p:nvPr/>
        </p:nvSpPr>
        <p:spPr>
          <a:xfrm rot="5400000">
            <a:off x="1773396" y="3048206"/>
            <a:ext cx="1409032" cy="45719"/>
          </a:xfrm>
          <a:prstGeom prst="rect">
            <a:avLst/>
          </a:prstGeom>
          <a:solidFill>
            <a:srgbClr val="054D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ACB60-D239-FAD3-6777-EA5678991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with a screen on&#10;&#10;AI-generated content may be incorrect.">
            <a:extLst>
              <a:ext uri="{FF2B5EF4-FFF2-40B4-BE49-F238E27FC236}">
                <a16:creationId xmlns:a16="http://schemas.microsoft.com/office/drawing/2014/main" id="{4B1AF72F-A39A-E586-EBA7-3BD57CD144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00" r="1250" b="1450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6815B-F937-E2B2-CB24-7A4FFD41DE3A}"/>
              </a:ext>
            </a:extLst>
          </p:cNvPr>
          <p:cNvSpPr txBox="1"/>
          <p:nvPr/>
        </p:nvSpPr>
        <p:spPr>
          <a:xfrm>
            <a:off x="543195" y="678924"/>
            <a:ext cx="43333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 dirty="0">
                <a:solidFill>
                  <a:srgbClr val="054DC5"/>
                </a:solidFill>
                <a:latin typeface="Avenir Black" panose="02000503020000020003" pitchFamily="2" charset="0"/>
              </a:rPr>
              <a:t>Thank</a:t>
            </a:r>
            <a:br>
              <a:rPr lang="en-GB" sz="8000" b="1" dirty="0">
                <a:solidFill>
                  <a:srgbClr val="054DC5"/>
                </a:solidFill>
                <a:latin typeface="Avenir Black" panose="02000503020000020003" pitchFamily="2" charset="0"/>
              </a:rPr>
            </a:br>
            <a:r>
              <a:rPr lang="en-GB" sz="8000" b="1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You!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EC4A3-46A2-9B6F-DCFE-E073035B8F96}"/>
              </a:ext>
            </a:extLst>
          </p:cNvPr>
          <p:cNvSpPr txBox="1"/>
          <p:nvPr/>
        </p:nvSpPr>
        <p:spPr>
          <a:xfrm>
            <a:off x="634848" y="3152447"/>
            <a:ext cx="1783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27</a:t>
            </a:r>
            <a:r>
              <a:rPr lang="en-GB" sz="1400" b="1" baseline="30000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th</a:t>
            </a:r>
            <a:r>
              <a:rPr lang="en-GB" sz="1400" b="1" dirty="0">
                <a:solidFill>
                  <a:schemeClr val="tx2">
                    <a:lumMod val="25000"/>
                  </a:schemeClr>
                </a:solidFill>
                <a:latin typeface="Avenir Black" panose="02000503020000020003" pitchFamily="2" charset="0"/>
              </a:rPr>
              <a:t> January 2025</a:t>
            </a:r>
            <a:endParaRPr lang="en-NL" b="1" dirty="0">
              <a:solidFill>
                <a:schemeClr val="tx2">
                  <a:lumMod val="25000"/>
                </a:schemeClr>
              </a:solidFill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429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147</Words>
  <Application>Microsoft Macintosh PowerPoint</Application>
  <PresentationFormat>On-screen Show (16:9)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Medium</vt:lpstr>
      <vt:lpstr>Avenir Book</vt:lpstr>
      <vt:lpstr>Avenir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Noach Meged</cp:lastModifiedBy>
  <cp:revision>7</cp:revision>
  <dcterms:modified xsi:type="dcterms:W3CDTF">2025-10-02T09:20:01Z</dcterms:modified>
</cp:coreProperties>
</file>