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4"/>
  </p:notesMasterIdLst>
  <p:sldIdLst>
    <p:sldId id="256" r:id="rId2"/>
    <p:sldId id="257" r:id="rId3"/>
    <p:sldId id="267" r:id="rId4"/>
    <p:sldId id="258" r:id="rId5"/>
    <p:sldId id="266" r:id="rId6"/>
    <p:sldId id="260" r:id="rId7"/>
    <p:sldId id="261" r:id="rId8"/>
    <p:sldId id="262" r:id="rId9"/>
    <p:sldId id="263" r:id="rId10"/>
    <p:sldId id="268"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p:restoredTop sz="86383"/>
  </p:normalViewPr>
  <p:slideViewPr>
    <p:cSldViewPr snapToGrid="0">
      <p:cViewPr varScale="1">
        <p:scale>
          <a:sx n="93" d="100"/>
          <a:sy n="93" d="100"/>
        </p:scale>
        <p:origin x="232" y="4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3" d="100"/>
          <a:sy n="93" d="100"/>
        </p:scale>
        <p:origin x="3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88696-F315-47DB-A3AD-9162C290A80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36CA0CA-9B53-43D5-9C7E-5C68FFFECCB0}">
      <dgm:prSet/>
      <dgm:spPr/>
      <dgm:t>
        <a:bodyPr/>
        <a:lstStyle/>
        <a:p>
          <a:r>
            <a:rPr lang="en-US" b="1"/>
            <a:t>Objective:</a:t>
          </a:r>
          <a:r>
            <a:rPr lang="en-US"/>
            <a:t> To analyze patterns in shootings through exploring flee status, types of threats made to officers, frequency of mental illness in fleeing, and the clustering in states and cities</a:t>
          </a:r>
        </a:p>
      </dgm:t>
    </dgm:pt>
    <dgm:pt modelId="{80D667EC-385C-470A-9205-96CFC33E0C5D}" type="parTrans" cxnId="{1524673B-CBB4-410E-B877-555F02F6FD9A}">
      <dgm:prSet/>
      <dgm:spPr/>
      <dgm:t>
        <a:bodyPr/>
        <a:lstStyle/>
        <a:p>
          <a:endParaRPr lang="en-US"/>
        </a:p>
      </dgm:t>
    </dgm:pt>
    <dgm:pt modelId="{5E4609C4-0D11-45D0-9C75-6BA7177C5C37}" type="sibTrans" cxnId="{1524673B-CBB4-410E-B877-555F02F6FD9A}">
      <dgm:prSet/>
      <dgm:spPr/>
      <dgm:t>
        <a:bodyPr/>
        <a:lstStyle/>
        <a:p>
          <a:endParaRPr lang="en-US"/>
        </a:p>
      </dgm:t>
    </dgm:pt>
    <dgm:pt modelId="{8CBDC4AD-1FCB-4AB9-9002-339C14A48265}">
      <dgm:prSet/>
      <dgm:spPr/>
      <dgm:t>
        <a:bodyPr/>
        <a:lstStyle/>
        <a:p>
          <a:r>
            <a:rPr lang="en-US" b="1"/>
            <a:t>Approach:</a:t>
          </a:r>
          <a:r>
            <a:rPr lang="en-US"/>
            <a:t> Conducted Exploratory Data Analysis (EDA) using Python in Google Colab. Using various plots, such as Bar Charts, Stacked Line Plots, Choropeth Map, and more.</a:t>
          </a:r>
        </a:p>
      </dgm:t>
    </dgm:pt>
    <dgm:pt modelId="{96FEDCDB-AA6B-4E30-AC1A-B14F7F3117A2}" type="parTrans" cxnId="{F54FD8C0-6757-4A11-8B81-B7D834C728BD}">
      <dgm:prSet/>
      <dgm:spPr/>
      <dgm:t>
        <a:bodyPr/>
        <a:lstStyle/>
        <a:p>
          <a:endParaRPr lang="en-US"/>
        </a:p>
      </dgm:t>
    </dgm:pt>
    <dgm:pt modelId="{792EA643-7D5A-4F39-B0CF-C92BB150C281}" type="sibTrans" cxnId="{F54FD8C0-6757-4A11-8B81-B7D834C728BD}">
      <dgm:prSet/>
      <dgm:spPr/>
      <dgm:t>
        <a:bodyPr/>
        <a:lstStyle/>
        <a:p>
          <a:endParaRPr lang="en-US"/>
        </a:p>
      </dgm:t>
    </dgm:pt>
    <dgm:pt modelId="{4F849B6B-0173-40A3-8BC9-D98EA0A834B2}">
      <dgm:prSet/>
      <dgm:spPr/>
      <dgm:t>
        <a:bodyPr/>
        <a:lstStyle/>
        <a:p>
          <a:r>
            <a:rPr lang="en-US" b="1"/>
            <a:t>Data Source:</a:t>
          </a:r>
          <a:r>
            <a:rPr lang="en-US"/>
            <a:t> Flee status, Mental illness status, Types of threats, Location, Date.</a:t>
          </a:r>
        </a:p>
      </dgm:t>
    </dgm:pt>
    <dgm:pt modelId="{BF207F84-7B46-4F4E-A01A-B22718AE4749}" type="parTrans" cxnId="{D9ECB232-5498-4FD1-B4A0-10F3B48A051D}">
      <dgm:prSet/>
      <dgm:spPr/>
      <dgm:t>
        <a:bodyPr/>
        <a:lstStyle/>
        <a:p>
          <a:endParaRPr lang="en-US"/>
        </a:p>
      </dgm:t>
    </dgm:pt>
    <dgm:pt modelId="{7D9897D4-864B-4432-BB85-727C7771B05B}" type="sibTrans" cxnId="{D9ECB232-5498-4FD1-B4A0-10F3B48A051D}">
      <dgm:prSet/>
      <dgm:spPr/>
      <dgm:t>
        <a:bodyPr/>
        <a:lstStyle/>
        <a:p>
          <a:endParaRPr lang="en-US"/>
        </a:p>
      </dgm:t>
    </dgm:pt>
    <dgm:pt modelId="{4C687B14-0446-454A-A2E7-1AA405150650}" type="pres">
      <dgm:prSet presAssocID="{09B88696-F315-47DB-A3AD-9162C290A802}" presName="linear" presStyleCnt="0">
        <dgm:presLayoutVars>
          <dgm:animLvl val="lvl"/>
          <dgm:resizeHandles val="exact"/>
        </dgm:presLayoutVars>
      </dgm:prSet>
      <dgm:spPr/>
    </dgm:pt>
    <dgm:pt modelId="{52F48777-4E48-4A46-88DD-C4F9544EE4CD}" type="pres">
      <dgm:prSet presAssocID="{B36CA0CA-9B53-43D5-9C7E-5C68FFFECCB0}" presName="parentText" presStyleLbl="node1" presStyleIdx="0" presStyleCnt="3">
        <dgm:presLayoutVars>
          <dgm:chMax val="0"/>
          <dgm:bulletEnabled val="1"/>
        </dgm:presLayoutVars>
      </dgm:prSet>
      <dgm:spPr/>
    </dgm:pt>
    <dgm:pt modelId="{C0FA6313-C206-354B-8376-47D795D42865}" type="pres">
      <dgm:prSet presAssocID="{5E4609C4-0D11-45D0-9C75-6BA7177C5C37}" presName="spacer" presStyleCnt="0"/>
      <dgm:spPr/>
    </dgm:pt>
    <dgm:pt modelId="{6BF84A1E-CA93-1141-9115-A53FCFE60D94}" type="pres">
      <dgm:prSet presAssocID="{8CBDC4AD-1FCB-4AB9-9002-339C14A48265}" presName="parentText" presStyleLbl="node1" presStyleIdx="1" presStyleCnt="3">
        <dgm:presLayoutVars>
          <dgm:chMax val="0"/>
          <dgm:bulletEnabled val="1"/>
        </dgm:presLayoutVars>
      </dgm:prSet>
      <dgm:spPr/>
    </dgm:pt>
    <dgm:pt modelId="{313CC96A-E7E2-2049-93F2-C6334465960B}" type="pres">
      <dgm:prSet presAssocID="{792EA643-7D5A-4F39-B0CF-C92BB150C281}" presName="spacer" presStyleCnt="0"/>
      <dgm:spPr/>
    </dgm:pt>
    <dgm:pt modelId="{EA179C81-385B-3D4C-8728-B2DFB4A6275A}" type="pres">
      <dgm:prSet presAssocID="{4F849B6B-0173-40A3-8BC9-D98EA0A834B2}" presName="parentText" presStyleLbl="node1" presStyleIdx="2" presStyleCnt="3">
        <dgm:presLayoutVars>
          <dgm:chMax val="0"/>
          <dgm:bulletEnabled val="1"/>
        </dgm:presLayoutVars>
      </dgm:prSet>
      <dgm:spPr/>
    </dgm:pt>
  </dgm:ptLst>
  <dgm:cxnLst>
    <dgm:cxn modelId="{D9ECB232-5498-4FD1-B4A0-10F3B48A051D}" srcId="{09B88696-F315-47DB-A3AD-9162C290A802}" destId="{4F849B6B-0173-40A3-8BC9-D98EA0A834B2}" srcOrd="2" destOrd="0" parTransId="{BF207F84-7B46-4F4E-A01A-B22718AE4749}" sibTransId="{7D9897D4-864B-4432-BB85-727C7771B05B}"/>
    <dgm:cxn modelId="{1524673B-CBB4-410E-B877-555F02F6FD9A}" srcId="{09B88696-F315-47DB-A3AD-9162C290A802}" destId="{B36CA0CA-9B53-43D5-9C7E-5C68FFFECCB0}" srcOrd="0" destOrd="0" parTransId="{80D667EC-385C-470A-9205-96CFC33E0C5D}" sibTransId="{5E4609C4-0D11-45D0-9C75-6BA7177C5C37}"/>
    <dgm:cxn modelId="{CC21E63D-18FB-F046-B0D0-3886E3D862E9}" type="presOf" srcId="{8CBDC4AD-1FCB-4AB9-9002-339C14A48265}" destId="{6BF84A1E-CA93-1141-9115-A53FCFE60D94}" srcOrd="0" destOrd="0" presId="urn:microsoft.com/office/officeart/2005/8/layout/vList2"/>
    <dgm:cxn modelId="{A081178C-106B-F848-BA8E-9F61425A2E2C}" type="presOf" srcId="{4F849B6B-0173-40A3-8BC9-D98EA0A834B2}" destId="{EA179C81-385B-3D4C-8728-B2DFB4A6275A}" srcOrd="0" destOrd="0" presId="urn:microsoft.com/office/officeart/2005/8/layout/vList2"/>
    <dgm:cxn modelId="{F54FD8C0-6757-4A11-8B81-B7D834C728BD}" srcId="{09B88696-F315-47DB-A3AD-9162C290A802}" destId="{8CBDC4AD-1FCB-4AB9-9002-339C14A48265}" srcOrd="1" destOrd="0" parTransId="{96FEDCDB-AA6B-4E30-AC1A-B14F7F3117A2}" sibTransId="{792EA643-7D5A-4F39-B0CF-C92BB150C281}"/>
    <dgm:cxn modelId="{41D1E2D7-CA2F-5142-986E-91BB021DBE30}" type="presOf" srcId="{B36CA0CA-9B53-43D5-9C7E-5C68FFFECCB0}" destId="{52F48777-4E48-4A46-88DD-C4F9544EE4CD}" srcOrd="0" destOrd="0" presId="urn:microsoft.com/office/officeart/2005/8/layout/vList2"/>
    <dgm:cxn modelId="{6837E3E9-C2DD-1B4F-9552-CB50BF91E35B}" type="presOf" srcId="{09B88696-F315-47DB-A3AD-9162C290A802}" destId="{4C687B14-0446-454A-A2E7-1AA405150650}" srcOrd="0" destOrd="0" presId="urn:microsoft.com/office/officeart/2005/8/layout/vList2"/>
    <dgm:cxn modelId="{F0512D3D-3E94-0F49-BE23-3ED04594320B}" type="presParOf" srcId="{4C687B14-0446-454A-A2E7-1AA405150650}" destId="{52F48777-4E48-4A46-88DD-C4F9544EE4CD}" srcOrd="0" destOrd="0" presId="urn:microsoft.com/office/officeart/2005/8/layout/vList2"/>
    <dgm:cxn modelId="{0140C444-F316-4B45-9DD3-0CF3F1182D32}" type="presParOf" srcId="{4C687B14-0446-454A-A2E7-1AA405150650}" destId="{C0FA6313-C206-354B-8376-47D795D42865}" srcOrd="1" destOrd="0" presId="urn:microsoft.com/office/officeart/2005/8/layout/vList2"/>
    <dgm:cxn modelId="{995B8B81-3EC7-864C-96E6-E5691B2AAA6D}" type="presParOf" srcId="{4C687B14-0446-454A-A2E7-1AA405150650}" destId="{6BF84A1E-CA93-1141-9115-A53FCFE60D94}" srcOrd="2" destOrd="0" presId="urn:microsoft.com/office/officeart/2005/8/layout/vList2"/>
    <dgm:cxn modelId="{C08AB676-878C-674F-B11B-C8A4A51A4798}" type="presParOf" srcId="{4C687B14-0446-454A-A2E7-1AA405150650}" destId="{313CC96A-E7E2-2049-93F2-C6334465960B}" srcOrd="3" destOrd="0" presId="urn:microsoft.com/office/officeart/2005/8/layout/vList2"/>
    <dgm:cxn modelId="{4DDC4983-0E50-C942-884C-EF6FB0D1D426}" type="presParOf" srcId="{4C687B14-0446-454A-A2E7-1AA405150650}" destId="{EA179C81-385B-3D4C-8728-B2DFB4A6275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48777-4E48-4A46-88DD-C4F9544EE4CD}">
      <dsp:nvSpPr>
        <dsp:cNvPr id="0" name=""/>
        <dsp:cNvSpPr/>
      </dsp:nvSpPr>
      <dsp:spPr>
        <a:xfrm>
          <a:off x="0" y="50019"/>
          <a:ext cx="7117918" cy="16415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Objective:</a:t>
          </a:r>
          <a:r>
            <a:rPr lang="en-US" sz="2300" kern="1200"/>
            <a:t> To analyze patterns in shootings through exploring flee status, types of threats made to officers, frequency of mental illness in fleeing, and the clustering in states and cities</a:t>
          </a:r>
        </a:p>
      </dsp:txBody>
      <dsp:txXfrm>
        <a:off x="80132" y="130151"/>
        <a:ext cx="6957654" cy="1481245"/>
      </dsp:txXfrm>
    </dsp:sp>
    <dsp:sp modelId="{6BF84A1E-CA93-1141-9115-A53FCFE60D94}">
      <dsp:nvSpPr>
        <dsp:cNvPr id="0" name=""/>
        <dsp:cNvSpPr/>
      </dsp:nvSpPr>
      <dsp:spPr>
        <a:xfrm>
          <a:off x="0" y="1757769"/>
          <a:ext cx="7117918" cy="1641509"/>
        </a:xfrm>
        <a:prstGeom prst="roundRect">
          <a:avLst/>
        </a:prstGeom>
        <a:solidFill>
          <a:schemeClr val="accent2">
            <a:hueOff val="-10057565"/>
            <a:satOff val="-341"/>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Approach:</a:t>
          </a:r>
          <a:r>
            <a:rPr lang="en-US" sz="2300" kern="1200"/>
            <a:t> Conducted Exploratory Data Analysis (EDA) using Python in Google Colab. Using various plots, such as Bar Charts, Stacked Line Plots, Choropeth Map, and more.</a:t>
          </a:r>
        </a:p>
      </dsp:txBody>
      <dsp:txXfrm>
        <a:off x="80132" y="1837901"/>
        <a:ext cx="6957654" cy="1481245"/>
      </dsp:txXfrm>
    </dsp:sp>
    <dsp:sp modelId="{EA179C81-385B-3D4C-8728-B2DFB4A6275A}">
      <dsp:nvSpPr>
        <dsp:cNvPr id="0" name=""/>
        <dsp:cNvSpPr/>
      </dsp:nvSpPr>
      <dsp:spPr>
        <a:xfrm>
          <a:off x="0" y="3465519"/>
          <a:ext cx="7117918" cy="1641509"/>
        </a:xfrm>
        <a:prstGeom prst="roundRect">
          <a:avLst/>
        </a:prstGeom>
        <a:solidFill>
          <a:schemeClr val="accent2">
            <a:hueOff val="-20115130"/>
            <a:satOff val="-683"/>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Data Source:</a:t>
          </a:r>
          <a:r>
            <a:rPr lang="en-US" sz="2300" kern="1200"/>
            <a:t> Flee status, Mental illness status, Types of threats, Location, Date.</a:t>
          </a:r>
        </a:p>
      </dsp:txBody>
      <dsp:txXfrm>
        <a:off x="80132" y="3545651"/>
        <a:ext cx="6957654" cy="1481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556BC-424E-5E47-89F2-C53C11AF165C}" type="datetimeFigureOut">
              <a:rPr lang="en-US" smtClean="0"/>
              <a:t>12/18/24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44BF-BBEF-AC41-9211-FB95397F66EA}" type="slidenum">
              <a:rPr lang="en-US" smtClean="0"/>
              <a:t>‹#›</a:t>
            </a:fld>
            <a:endParaRPr lang="en-US"/>
          </a:p>
        </p:txBody>
      </p:sp>
    </p:spTree>
    <p:extLst>
      <p:ext uri="{BB962C8B-B14F-4D97-AF65-F5344CB8AC3E}">
        <p14:creationId xmlns:p14="http://schemas.microsoft.com/office/powerpoint/2010/main" val="171618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D044BF-BBEF-AC41-9211-FB95397F66EA}" type="slidenum">
              <a:rPr lang="en-US" smtClean="0"/>
              <a:t>1</a:t>
            </a:fld>
            <a:endParaRPr lang="en-US"/>
          </a:p>
        </p:txBody>
      </p:sp>
    </p:spTree>
    <p:extLst>
      <p:ext uri="{BB962C8B-B14F-4D97-AF65-F5344CB8AC3E}">
        <p14:creationId xmlns:p14="http://schemas.microsoft.com/office/powerpoint/2010/main" val="1254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044BF-BBEF-AC41-9211-FB95397F66EA}" type="slidenum">
              <a:rPr lang="en-US" smtClean="0"/>
              <a:t>6</a:t>
            </a:fld>
            <a:endParaRPr lang="en-US"/>
          </a:p>
        </p:txBody>
      </p:sp>
    </p:spTree>
    <p:extLst>
      <p:ext uri="{BB962C8B-B14F-4D97-AF65-F5344CB8AC3E}">
        <p14:creationId xmlns:p14="http://schemas.microsoft.com/office/powerpoint/2010/main" val="37439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12/18/24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4271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12/18/24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8046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12/18/24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437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12/18/24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216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12/18/24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5857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12/18/24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95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12/18/24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13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12/18/24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5927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12/18/24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339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12/18/24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8046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12/18/24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95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12/18/24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103007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a:extLst>
              <a:ext uri="{FF2B5EF4-FFF2-40B4-BE49-F238E27FC236}">
                <a16:creationId xmlns:a16="http://schemas.microsoft.com/office/drawing/2014/main" id="{ED8DF884-0671-DBD7-C78F-E92BACA3299B}"/>
              </a:ext>
            </a:extLst>
          </p:cNvPr>
          <p:cNvPicPr>
            <a:picLocks noChangeAspect="1"/>
          </p:cNvPicPr>
          <p:nvPr/>
        </p:nvPicPr>
        <p:blipFill>
          <a:blip r:embed="rId3">
            <a:alphaModFix amt="40000"/>
          </a:blip>
          <a:srcRect t="6805" r="-1" b="18176"/>
          <a:stretch/>
        </p:blipFill>
        <p:spPr>
          <a:xfrm>
            <a:off x="0" y="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74E9BF-854D-15BC-AAD9-E80352915B69}"/>
              </a:ext>
            </a:extLst>
          </p:cNvPr>
          <p:cNvSpPr>
            <a:spLocks noGrp="1"/>
          </p:cNvSpPr>
          <p:nvPr>
            <p:ph type="ctrTitle"/>
          </p:nvPr>
        </p:nvSpPr>
        <p:spPr>
          <a:xfrm>
            <a:off x="2562606" y="1854201"/>
            <a:ext cx="7063739" cy="1655762"/>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Fatal Police Shootings</a:t>
            </a:r>
          </a:p>
        </p:txBody>
      </p:sp>
      <p:sp>
        <p:nvSpPr>
          <p:cNvPr id="3" name="Subtitle 2">
            <a:extLst>
              <a:ext uri="{FF2B5EF4-FFF2-40B4-BE49-F238E27FC236}">
                <a16:creationId xmlns:a16="http://schemas.microsoft.com/office/drawing/2014/main" id="{4C0020F0-762A-E9FA-497F-7342951EA620}"/>
              </a:ext>
            </a:extLst>
          </p:cNvPr>
          <p:cNvSpPr>
            <a:spLocks noGrp="1"/>
          </p:cNvSpPr>
          <p:nvPr>
            <p:ph type="subTitle" idx="1"/>
          </p:nvPr>
        </p:nvSpPr>
        <p:spPr>
          <a:xfrm>
            <a:off x="2562606" y="3898154"/>
            <a:ext cx="7063739" cy="473124"/>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Summary of Findings from Exploratory Data Analysis</a:t>
            </a:r>
          </a:p>
        </p:txBody>
      </p:sp>
      <p:sp>
        <p:nvSpPr>
          <p:cNvPr id="5" name="Subtitle 2">
            <a:extLst>
              <a:ext uri="{FF2B5EF4-FFF2-40B4-BE49-F238E27FC236}">
                <a16:creationId xmlns:a16="http://schemas.microsoft.com/office/drawing/2014/main" id="{11E40A03-64EC-9C5D-E1C2-7FAA8CD4E30C}"/>
              </a:ext>
            </a:extLst>
          </p:cNvPr>
          <p:cNvSpPr txBox="1">
            <a:spLocks/>
          </p:cNvSpPr>
          <p:nvPr/>
        </p:nvSpPr>
        <p:spPr>
          <a:xfrm>
            <a:off x="2562605" y="4434485"/>
            <a:ext cx="7063739" cy="473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bg1"/>
                </a:solidFill>
                <a:latin typeface="Times New Roman" panose="02020603050405020304" pitchFamily="18" charset="0"/>
                <a:cs typeface="Times New Roman" panose="02020603050405020304" pitchFamily="18" charset="0"/>
              </a:rPr>
              <a:t>By Noah Baugh</a:t>
            </a:r>
          </a:p>
        </p:txBody>
      </p:sp>
    </p:spTree>
    <p:extLst>
      <p:ext uri="{BB962C8B-B14F-4D97-AF65-F5344CB8AC3E}">
        <p14:creationId xmlns:p14="http://schemas.microsoft.com/office/powerpoint/2010/main" val="34703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EEA09-4316-11B9-18B3-A8A8E4C32796}"/>
            </a:ext>
          </a:extLst>
        </p:cNvPr>
        <p:cNvGrpSpPr/>
        <p:nvPr/>
      </p:nvGrpSpPr>
      <p:grpSpPr>
        <a:xfrm>
          <a:off x="0" y="0"/>
          <a:ext cx="0" cy="0"/>
          <a:chOff x="0" y="0"/>
          <a:chExt cx="0" cy="0"/>
        </a:xfrm>
      </p:grpSpPr>
      <p:pic>
        <p:nvPicPr>
          <p:cNvPr id="9218" name="Picture 2" descr="Uploaded image">
            <a:extLst>
              <a:ext uri="{FF2B5EF4-FFF2-40B4-BE49-F238E27FC236}">
                <a16:creationId xmlns:a16="http://schemas.microsoft.com/office/drawing/2014/main" id="{F6FFC95E-38D7-63A1-9CF5-6B200BADE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4675"/>
            <a:ext cx="5749636" cy="37133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Uploaded image">
            <a:extLst>
              <a:ext uri="{FF2B5EF4-FFF2-40B4-BE49-F238E27FC236}">
                <a16:creationId xmlns:a16="http://schemas.microsoft.com/office/drawing/2014/main" id="{9DDC5212-C804-7061-62A6-39A18948E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709" y="0"/>
            <a:ext cx="7592291" cy="376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6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7D1B0-B008-C7FE-DEC5-6FFEE2DBCE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00910-6EEC-05AA-2911-EEDB64410791}"/>
              </a:ext>
            </a:extLst>
          </p:cNvPr>
          <p:cNvSpPr>
            <a:spLocks noGrp="1"/>
          </p:cNvSpPr>
          <p:nvPr>
            <p:ph idx="1"/>
          </p:nvPr>
        </p:nvSpPr>
        <p:spPr>
          <a:xfrm>
            <a:off x="0" y="2506662"/>
            <a:ext cx="11429048" cy="4351338"/>
          </a:xfrm>
        </p:spPr>
        <p:txBody>
          <a:bodyPr>
            <a:normAutofit fontScale="85000" lnSpcReduction="20000"/>
          </a:bodyPr>
          <a:lstStyle/>
          <a:p>
            <a:pPr>
              <a:buFont typeface="+mj-lt"/>
              <a:buAutoNum type="arabicPeriod"/>
            </a:pPr>
            <a:r>
              <a:rPr lang="en-US" b="1" dirty="0">
                <a:latin typeface="Times New Roman" panose="02020603050405020304" pitchFamily="18" charset="0"/>
                <a:cs typeface="Times New Roman" panose="02020603050405020304" pitchFamily="18" charset="0"/>
              </a:rPr>
              <a:t>High Fatality States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California and Texas are shown in yellow and green, as they are the states with the highest number of fatalities. With large populations, these states obviously would correlate with the higher absolute numbers of incidents.</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A possibly higher rate of deaths in these states could also point towards urbanization and social inequalities and possibly reflect differences in firearm regulation from other regions.</a:t>
            </a: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b="1" dirty="0">
                <a:latin typeface="Times New Roman" panose="02020603050405020304" pitchFamily="18" charset="0"/>
                <a:cs typeface="Times New Roman" panose="02020603050405020304" pitchFamily="18" charset="0"/>
              </a:rPr>
              <a:t>Moderate Fatality States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Moderate shooting allocators, such as Florida and Georgia and other southeastern states, shed more light on the generally high but moderate shooting record.</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The clustering may reflect broader regional factors, such as the socioeconomic conditions, population density, and cultural perspectives towards firearms.</a:t>
            </a: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b="1" dirty="0">
                <a:latin typeface="Times New Roman" panose="02020603050405020304" pitchFamily="18" charset="0"/>
                <a:cs typeface="Times New Roman" panose="02020603050405020304" pitchFamily="18" charset="0"/>
              </a:rPr>
              <a:t>Low Fatality States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States such as North Dakota and South Dakota in the Midwest and Vermont and New Hampshire in the Northeast have seen representation in an increasingly darker purple, a coloration that reflects a lower rate of fatalities.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The states that are generally less populous can also be said to have fewer urban contexts, with stricter gun laws.</a:t>
            </a: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b="1" dirty="0">
                <a:latin typeface="Times New Roman" panose="02020603050405020304" pitchFamily="18" charset="0"/>
                <a:cs typeface="Times New Roman" panose="02020603050405020304" pitchFamily="18" charset="0"/>
              </a:rPr>
              <a:t>Geographic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The failure in the larger states of the West and South shows a high shooting fatality count, while most of the states in the Midwest and Northeast have a lower shooting fatality count.</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a:solidFill>
                  <a:srgbClr val="3B3A3B"/>
                </a:solidFill>
                <a:effectLst/>
                <a:latin typeface="Times New Roman" panose="02020603050405020304" pitchFamily="18" charset="0"/>
                <a:cs typeface="Times New Roman" panose="02020603050405020304" pitchFamily="18" charset="0"/>
              </a:rPr>
              <a:t>Said the disparity in the count may entail some factors reflecting the difference between the gun laws, the law enforcement practices, and the distribution of the population.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As Expected Houston being the most populated had the most shootings</a:t>
            </a:r>
          </a:p>
        </p:txBody>
      </p:sp>
      <p:pic>
        <p:nvPicPr>
          <p:cNvPr id="4" name="Picture 4" descr="Uploaded image">
            <a:extLst>
              <a:ext uri="{FF2B5EF4-FFF2-40B4-BE49-F238E27FC236}">
                <a16:creationId xmlns:a16="http://schemas.microsoft.com/office/drawing/2014/main" id="{CBD1ADEE-044C-F6C9-3F6D-E09A2AB17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190" y="0"/>
            <a:ext cx="4194810" cy="27091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ploaded image">
            <a:extLst>
              <a:ext uri="{FF2B5EF4-FFF2-40B4-BE49-F238E27FC236}">
                <a16:creationId xmlns:a16="http://schemas.microsoft.com/office/drawing/2014/main" id="{5ADEFBC1-CCEF-7834-8B5F-105630383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31" y="0"/>
            <a:ext cx="5378259" cy="266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8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2547E-6714-8BB7-F71A-A03D3AF4C45C}"/>
              </a:ext>
            </a:extLst>
          </p:cNvPr>
          <p:cNvSpPr>
            <a:spLocks noGrp="1"/>
          </p:cNvSpPr>
          <p:nvPr>
            <p:ph idx="1"/>
          </p:nvPr>
        </p:nvSpPr>
        <p:spPr>
          <a:xfrm>
            <a:off x="0" y="1085850"/>
            <a:ext cx="12192000" cy="4400549"/>
          </a:xfrm>
        </p:spPr>
        <p:txBody>
          <a:bodyPr>
            <a:noAutofit/>
          </a:bodyPr>
          <a:lstStyle/>
          <a:p>
            <a:r>
              <a:rPr lang="en-US" sz="2500" b="1" dirty="0">
                <a:latin typeface="Times New Roman" panose="02020603050405020304" pitchFamily="18" charset="0"/>
                <a:cs typeface="Times New Roman" panose="02020603050405020304" pitchFamily="18" charset="0"/>
              </a:rPr>
              <a:t>Overall Summary: </a:t>
            </a:r>
            <a:r>
              <a:rPr lang="en-US" sz="2500" dirty="0">
                <a:latin typeface="Times New Roman" panose="02020603050405020304" pitchFamily="18" charset="0"/>
                <a:cs typeface="Times New Roman" panose="02020603050405020304" pitchFamily="18" charset="0"/>
              </a:rPr>
              <a:t>The above choropleth map shows a remarkable geographical discrepancy in fatal shootings around the country. The most probably most affected states are California and Texas, which have the most casualties due to high population and urban congestion, while others might be due to varying gun laws or differences in their enforcement practices. Conversely, the numbers are usually low in states within the Midwest and Northeast section of the country, most likely due to the low populations and lenient gun control measures. It further appears that socio-economic and cultural factors vary across different regions.</a:t>
            </a:r>
          </a:p>
          <a:p>
            <a:endParaRPr lang="en-US" sz="2500" b="1"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Clinical Relevance: </a:t>
            </a:r>
            <a:r>
              <a:rPr lang="en-US" sz="2500" dirty="0">
                <a:latin typeface="Times New Roman" panose="02020603050405020304" pitchFamily="18" charset="0"/>
                <a:cs typeface="Times New Roman" panose="02020603050405020304" pitchFamily="18" charset="0"/>
              </a:rPr>
              <a:t>Gun violence is a critical public health issue since it directly impacts physical health, mental health, and societal well-being. Geographic disparities in fatal shootings provide health professionals and public health practitioners with information about the regions where trauma-related incidents have a greater burden.</a:t>
            </a:r>
          </a:p>
        </p:txBody>
      </p:sp>
    </p:spTree>
    <p:extLst>
      <p:ext uri="{BB962C8B-B14F-4D97-AF65-F5344CB8AC3E}">
        <p14:creationId xmlns:p14="http://schemas.microsoft.com/office/powerpoint/2010/main" val="14727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5"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36" name="Oval 3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0B92B49-B583-8FF2-4757-6A831048B6A5}"/>
              </a:ext>
            </a:extLst>
          </p:cNvPr>
          <p:cNvSpPr>
            <a:spLocks noGrp="1"/>
          </p:cNvSpPr>
          <p:nvPr>
            <p:ph type="title"/>
          </p:nvPr>
        </p:nvSpPr>
        <p:spPr>
          <a:xfrm>
            <a:off x="390666" y="952022"/>
            <a:ext cx="3242803" cy="5157049"/>
          </a:xfrm>
        </p:spPr>
        <p:txBody>
          <a:bodyPr anchor="ctr">
            <a:normAutofit/>
          </a:bodyPr>
          <a:lstStyle/>
          <a:p>
            <a:r>
              <a:rPr lang="en-US" sz="4400" dirty="0">
                <a:latin typeface="Times New Roman" panose="02020603050405020304" pitchFamily="18" charset="0"/>
                <a:cs typeface="Times New Roman" panose="02020603050405020304" pitchFamily="18" charset="0"/>
              </a:rPr>
              <a:t>The Details:</a:t>
            </a:r>
          </a:p>
        </p:txBody>
      </p:sp>
      <p:graphicFrame>
        <p:nvGraphicFramePr>
          <p:cNvPr id="42" name="Content Placeholder 2">
            <a:extLst>
              <a:ext uri="{FF2B5EF4-FFF2-40B4-BE49-F238E27FC236}">
                <a16:creationId xmlns:a16="http://schemas.microsoft.com/office/drawing/2014/main" id="{3D179075-BF77-B736-4B02-6D5CE674C613}"/>
              </a:ext>
            </a:extLst>
          </p:cNvPr>
          <p:cNvGraphicFramePr>
            <a:graphicFrameLocks noGrp="1"/>
          </p:cNvGraphicFramePr>
          <p:nvPr>
            <p:ph idx="1"/>
            <p:extLst>
              <p:ext uri="{D42A27DB-BD31-4B8C-83A1-F6EECF244321}">
                <p14:modId xmlns:p14="http://schemas.microsoft.com/office/powerpoint/2010/main" val="3394198683"/>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83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B5BE-0435-1196-F480-790B5770F117}"/>
              </a:ext>
            </a:extLst>
          </p:cNvPr>
          <p:cNvSpPr>
            <a:spLocks noGrp="1"/>
          </p:cNvSpPr>
          <p:nvPr>
            <p:ph type="title"/>
          </p:nvPr>
        </p:nvSpPr>
        <p:spPr>
          <a:xfrm>
            <a:off x="777240" y="365125"/>
            <a:ext cx="4742614" cy="1325563"/>
          </a:xfrm>
        </p:spPr>
        <p:txBody>
          <a:bodyPr/>
          <a:lstStyle/>
          <a:p>
            <a:r>
              <a:rPr lang="en-US" dirty="0">
                <a:latin typeface="Times New Roman" panose="02020603050405020304" pitchFamily="18" charset="0"/>
                <a:cs typeface="Times New Roman" panose="02020603050405020304" pitchFamily="18" charset="0"/>
              </a:rPr>
              <a:t>The problems…</a:t>
            </a:r>
          </a:p>
        </p:txBody>
      </p:sp>
      <p:sp>
        <p:nvSpPr>
          <p:cNvPr id="3" name="Content Placeholder 2">
            <a:extLst>
              <a:ext uri="{FF2B5EF4-FFF2-40B4-BE49-F238E27FC236}">
                <a16:creationId xmlns:a16="http://schemas.microsoft.com/office/drawing/2014/main" id="{5846CB76-D476-E01C-0BC0-F1A1513695C1}"/>
              </a:ext>
            </a:extLst>
          </p:cNvPr>
          <p:cNvSpPr>
            <a:spLocks noGrp="1"/>
          </p:cNvSpPr>
          <p:nvPr>
            <p:ph idx="1"/>
          </p:nvPr>
        </p:nvSpPr>
        <p:spPr/>
        <p:txBody>
          <a:bodyPr>
            <a:normAutofit lnSpcReduction="10000"/>
          </a:bodyPr>
          <a:lstStyle/>
          <a:p>
            <a:pPr>
              <a:lnSpc>
                <a:spcPct val="150000"/>
              </a:lnSpc>
            </a:pPr>
            <a:r>
              <a:rPr lang="en-US" sz="2500" dirty="0"/>
              <a:t>There is almost too much data, difficult to find selective patterns amongst the noise</a:t>
            </a:r>
          </a:p>
          <a:p>
            <a:pPr>
              <a:lnSpc>
                <a:spcPct val="150000"/>
              </a:lnSpc>
            </a:pPr>
            <a:r>
              <a:rPr lang="en-US" sz="2500" dirty="0"/>
              <a:t>There are no specific mental illnesses covered, just that they were mentally ill. Creating heavily inferred and unreliable connections</a:t>
            </a:r>
          </a:p>
          <a:p>
            <a:pPr>
              <a:lnSpc>
                <a:spcPct val="150000"/>
              </a:lnSpc>
            </a:pPr>
            <a:r>
              <a:rPr lang="en-US" sz="2500" dirty="0"/>
              <a:t>Finding a graph that worked how I wanted it to, showing the data clearly at a scale I wished to convey on.</a:t>
            </a:r>
          </a:p>
          <a:p>
            <a:pPr>
              <a:lnSpc>
                <a:spcPct val="150000"/>
              </a:lnSpc>
            </a:pPr>
            <a:r>
              <a:rPr lang="en-US" sz="2500" dirty="0"/>
              <a:t>Putting together and debugging a </a:t>
            </a:r>
            <a:r>
              <a:rPr lang="en-US" sz="2500" dirty="0" err="1"/>
              <a:t>Choropeth</a:t>
            </a:r>
            <a:r>
              <a:rPr lang="en-US" sz="2500" dirty="0"/>
              <a:t> Map</a:t>
            </a:r>
          </a:p>
        </p:txBody>
      </p:sp>
    </p:spTree>
    <p:extLst>
      <p:ext uri="{BB962C8B-B14F-4D97-AF65-F5344CB8AC3E}">
        <p14:creationId xmlns:p14="http://schemas.microsoft.com/office/powerpoint/2010/main" val="361711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F0E45A-7EC1-B8CC-4EA0-1409D903C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0"/>
            <a:ext cx="8826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44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6361-F7B1-153C-7FF3-E3CDB1B853E3}"/>
              </a:ext>
            </a:extLst>
          </p:cNvPr>
          <p:cNvSpPr>
            <a:spLocks noGrp="1"/>
          </p:cNvSpPr>
          <p:nvPr>
            <p:ph type="title"/>
          </p:nvPr>
        </p:nvSpPr>
        <p:spPr>
          <a:xfrm>
            <a:off x="605790" y="1202834"/>
            <a:ext cx="4094798" cy="1325563"/>
          </a:xfrm>
        </p:spPr>
        <p:txBody>
          <a:bodyPr/>
          <a:lstStyle/>
          <a:p>
            <a:r>
              <a:rPr lang="en-US" dirty="0">
                <a:latin typeface="Times New Roman" panose="02020603050405020304" pitchFamily="18" charset="0"/>
                <a:cs typeface="Times New Roman" panose="02020603050405020304" pitchFamily="18" charset="0"/>
              </a:rPr>
              <a:t>Key Findings:</a:t>
            </a:r>
          </a:p>
        </p:txBody>
      </p:sp>
      <p:sp>
        <p:nvSpPr>
          <p:cNvPr id="4" name="Content Placeholder 3">
            <a:extLst>
              <a:ext uri="{FF2B5EF4-FFF2-40B4-BE49-F238E27FC236}">
                <a16:creationId xmlns:a16="http://schemas.microsoft.com/office/drawing/2014/main" id="{71E127CF-8290-6632-CF11-A8478EFDF736}"/>
              </a:ext>
            </a:extLst>
          </p:cNvPr>
          <p:cNvSpPr txBox="1">
            <a:spLocks noGrp="1"/>
          </p:cNvSpPr>
          <p:nvPr>
            <p:ph idx="1"/>
          </p:nvPr>
        </p:nvSpPr>
        <p:spPr>
          <a:xfrm>
            <a:off x="0" y="3983904"/>
            <a:ext cx="10659110" cy="22149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Disparity in Fatally Shot Persons: </a:t>
            </a:r>
            <a:r>
              <a:rPr lang="en-US" sz="2400" dirty="0">
                <a:latin typeface="Times New Roman" panose="02020603050405020304" pitchFamily="18" charset="0"/>
                <a:cs typeface="Times New Roman" panose="02020603050405020304" pitchFamily="18" charset="0"/>
              </a:rPr>
              <a:t>Almost 8,000 police officers fatally shot in cases where body cameras were disabled is significantly higher than slightly over 1,500 cases in which body cameras were operational.</a:t>
            </a: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Impact of Body Cameras: </a:t>
            </a:r>
            <a:r>
              <a:rPr lang="en-US" sz="2400" dirty="0">
                <a:latin typeface="Times New Roman" panose="02020603050405020304" pitchFamily="18" charset="0"/>
                <a:cs typeface="Times New Roman" panose="02020603050405020304" pitchFamily="18" charset="0"/>
              </a:rPr>
              <a:t>Body cameras are associated with the potential for reduced fatal shootings, suggesting their contribution to increased accountability and influence in split-second judgment calls in critical incidents. </a:t>
            </a:r>
            <a:endParaRPr lang="en-US" sz="2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CCCEDC0A-9E6D-7496-4FF3-D5F62A6A6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383" y="-1"/>
            <a:ext cx="5084618" cy="395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72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2E36C8F-96E6-2DEB-D58C-2F11E0BC5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125"/>
            <a:ext cx="12192000" cy="663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6E93-CE74-E800-B763-E0C01F22F8E4}"/>
              </a:ext>
            </a:extLst>
          </p:cNvPr>
          <p:cNvSpPr>
            <a:spLocks noGrp="1"/>
          </p:cNvSpPr>
          <p:nvPr>
            <p:ph type="title"/>
          </p:nvPr>
        </p:nvSpPr>
        <p:spPr>
          <a:xfrm>
            <a:off x="0" y="23483"/>
            <a:ext cx="5470460" cy="1325563"/>
          </a:xfrm>
        </p:spPr>
        <p:txBody>
          <a:bodyPr/>
          <a:lstStyle/>
          <a:p>
            <a:r>
              <a:rPr lang="en-US" dirty="0">
                <a:latin typeface="Times New Roman" panose="02020603050405020304" pitchFamily="18" charset="0"/>
                <a:cs typeface="Times New Roman" panose="02020603050405020304" pitchFamily="18" charset="0"/>
              </a:rPr>
              <a:t>Key Findings:</a:t>
            </a:r>
          </a:p>
        </p:txBody>
      </p:sp>
      <p:sp>
        <p:nvSpPr>
          <p:cNvPr id="4" name="TextBox 3">
            <a:extLst>
              <a:ext uri="{FF2B5EF4-FFF2-40B4-BE49-F238E27FC236}">
                <a16:creationId xmlns:a16="http://schemas.microsoft.com/office/drawing/2014/main" id="{799711B8-1188-20FA-AB29-8527F0D2B771}"/>
              </a:ext>
            </a:extLst>
          </p:cNvPr>
          <p:cNvSpPr txBox="1"/>
          <p:nvPr/>
        </p:nvSpPr>
        <p:spPr>
          <a:xfrm>
            <a:off x="326571" y="979714"/>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56189BA-2AA1-C98C-A70E-DD01A1F1C12B}"/>
              </a:ext>
            </a:extLst>
          </p:cNvPr>
          <p:cNvSpPr txBox="1"/>
          <p:nvPr/>
        </p:nvSpPr>
        <p:spPr>
          <a:xfrm>
            <a:off x="500743" y="2275114"/>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92BF471-6AFB-F03D-FE8C-E465CD8B175F}"/>
              </a:ext>
            </a:extLst>
          </p:cNvPr>
          <p:cNvSpPr txBox="1">
            <a:spLocks noGrp="1"/>
          </p:cNvSpPr>
          <p:nvPr>
            <p:ph idx="1"/>
          </p:nvPr>
        </p:nvSpPr>
        <p:spPr>
          <a:xfrm>
            <a:off x="0" y="2275114"/>
            <a:ext cx="10659110" cy="3744102"/>
          </a:xfrm>
          <a:prstGeom prst="rect">
            <a:avLst/>
          </a:prstGeom>
          <a:noFill/>
        </p:spPr>
        <p:txBody>
          <a:bodyPr wrap="square" rtlCol="0">
            <a:sp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Dominant Categories: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Threat incidents fluctuated but peaked in 2022 before they lowered down to almost nothing by 2024.</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Spread incidents steadily increased consistently, reaching around 350 cases in 2021, and then flattened out through 2022–2023.</a:t>
            </a:r>
          </a:p>
          <a:p>
            <a:pPr>
              <a:buFont typeface="+mj-lt"/>
              <a:buAutoNum type="arabicPeriod"/>
            </a:pPr>
            <a:r>
              <a:rPr lang="en-US" b="1" dirty="0">
                <a:latin typeface="Times New Roman" panose="02020603050405020304" pitchFamily="18" charset="0"/>
                <a:cs typeface="Times New Roman" panose="02020603050405020304" pitchFamily="18" charset="0"/>
              </a:rPr>
              <a:t>Moderate Trends: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Attack incidents showed an initial decline through 2015, followed by the gradual increase until 2019 and an instant decline, ending below 100 cases by 2023.</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Point incidents exhibited a slightly increasing trend over the years, this means it is reflecting relative consistency in reporting.</a:t>
            </a:r>
          </a:p>
          <a:p>
            <a:pPr>
              <a:buFont typeface="+mj-lt"/>
              <a:buAutoNum type="arabicPeriod"/>
            </a:pPr>
            <a:r>
              <a:rPr lang="en-US" b="1" dirty="0">
                <a:latin typeface="Times New Roman" panose="02020603050405020304" pitchFamily="18" charset="0"/>
                <a:cs typeface="Times New Roman" panose="02020603050405020304" pitchFamily="18" charset="0"/>
              </a:rPr>
              <a:t>Rare Threat Categories: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Categories like accident, flee, and undetermined remained almost fully flat, with very minor fluctuations, reflecting consistent but highly infrequent occurrences</a:t>
            </a:r>
          </a:p>
        </p:txBody>
      </p:sp>
      <p:pic>
        <p:nvPicPr>
          <p:cNvPr id="3" name="Picture 2">
            <a:extLst>
              <a:ext uri="{FF2B5EF4-FFF2-40B4-BE49-F238E27FC236}">
                <a16:creationId xmlns:a16="http://schemas.microsoft.com/office/drawing/2014/main" id="{539DBCA1-013C-6FC7-04FC-5CD0EDC8E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982" y="102001"/>
            <a:ext cx="4671286" cy="254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1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6C42052-2672-6FA2-31B4-93B804F21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50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8020-46A2-7DF5-DF29-F5B3CE1F5D2D}"/>
              </a:ext>
            </a:extLst>
          </p:cNvPr>
          <p:cNvSpPr>
            <a:spLocks noGrp="1"/>
          </p:cNvSpPr>
          <p:nvPr>
            <p:ph type="title"/>
          </p:nvPr>
        </p:nvSpPr>
        <p:spPr>
          <a:xfrm>
            <a:off x="762952" y="1181099"/>
            <a:ext cx="4194810" cy="1325563"/>
          </a:xfrm>
        </p:spPr>
        <p:txBody>
          <a:bodyPr/>
          <a:lstStyle/>
          <a:p>
            <a:r>
              <a:rPr lang="en-US" dirty="0">
                <a:latin typeface="Times New Roman" panose="02020603050405020304" pitchFamily="18" charset="0"/>
                <a:cs typeface="Times New Roman" panose="02020603050405020304" pitchFamily="18" charset="0"/>
              </a:rPr>
              <a:t>Key Findings</a:t>
            </a:r>
          </a:p>
        </p:txBody>
      </p:sp>
      <p:sp>
        <p:nvSpPr>
          <p:cNvPr id="3" name="Content Placeholder 2">
            <a:extLst>
              <a:ext uri="{FF2B5EF4-FFF2-40B4-BE49-F238E27FC236}">
                <a16:creationId xmlns:a16="http://schemas.microsoft.com/office/drawing/2014/main" id="{42615965-A335-9781-9D0F-AAC1A61307FE}"/>
              </a:ext>
            </a:extLst>
          </p:cNvPr>
          <p:cNvSpPr>
            <a:spLocks noGrp="1"/>
          </p:cNvSpPr>
          <p:nvPr>
            <p:ph idx="1"/>
          </p:nvPr>
        </p:nvSpPr>
        <p:spPr>
          <a:xfrm>
            <a:off x="0" y="2506662"/>
            <a:ext cx="11429048" cy="4351338"/>
          </a:xfrm>
        </p:spPr>
        <p:txBody>
          <a:bodyPr>
            <a:normAutofit/>
          </a:bodyPr>
          <a:lstStyle/>
          <a:p>
            <a:r>
              <a:rPr lang="en-US" sz="2000" b="1" dirty="0"/>
              <a:t>Fled:</a:t>
            </a:r>
            <a:endParaRPr lang="en-US" sz="2000" dirty="0"/>
          </a:p>
          <a:p>
            <a:pPr lvl="1"/>
            <a:r>
              <a:rPr lang="en-US" dirty="0"/>
              <a:t>88.5% of individuals who fled during police interactions were linked to mental illness.</a:t>
            </a:r>
          </a:p>
          <a:p>
            <a:pPr lvl="1"/>
            <a:r>
              <a:rPr lang="en-US" dirty="0"/>
              <a:t>11.5% of those who fled were not mental illness-related.</a:t>
            </a:r>
          </a:p>
          <a:p>
            <a:r>
              <a:rPr lang="en-US" sz="2000" b="1" dirty="0"/>
              <a:t>Did Not Flee :</a:t>
            </a:r>
            <a:endParaRPr lang="en-US" sz="2000" dirty="0"/>
          </a:p>
          <a:p>
            <a:pPr lvl="1"/>
            <a:r>
              <a:rPr lang="en-US" dirty="0"/>
              <a:t>69.1% of cases where individuals did not flee involved mental illness.</a:t>
            </a:r>
          </a:p>
          <a:p>
            <a:pPr lvl="1"/>
            <a:r>
              <a:rPr lang="en-US" dirty="0"/>
              <a:t>30.9% of non-fleeing cases were not related to mental illness.</a:t>
            </a:r>
          </a:p>
          <a:p>
            <a:r>
              <a:rPr lang="en-US" sz="2000" b="1" dirty="0"/>
              <a:t>Basic Insight:</a:t>
            </a:r>
            <a:endParaRPr lang="en-US" sz="2000" dirty="0"/>
          </a:p>
          <a:p>
            <a:pPr lvl="1"/>
            <a:r>
              <a:rPr lang="en-US" dirty="0"/>
              <a:t>Strong correlation between mental illness and the likelihood of fleeing during police interactions.</a:t>
            </a:r>
          </a:p>
          <a:p>
            <a:pPr lvl="1"/>
            <a:r>
              <a:rPr lang="en-US" dirty="0"/>
              <a:t>Even in non-fleeing incidents, mental illness remains a significant factor.</a:t>
            </a:r>
          </a:p>
        </p:txBody>
      </p:sp>
      <p:pic>
        <p:nvPicPr>
          <p:cNvPr id="5" name="Picture 2">
            <a:extLst>
              <a:ext uri="{FF2B5EF4-FFF2-40B4-BE49-F238E27FC236}">
                <a16:creationId xmlns:a16="http://schemas.microsoft.com/office/drawing/2014/main" id="{6203BB2C-35EB-8252-7F21-E7E9FF547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092" y="-25255"/>
            <a:ext cx="4802908" cy="2701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00779"/>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41242C"/>
      </a:dk2>
      <a:lt2>
        <a:srgbClr val="E2E8E4"/>
      </a:lt2>
      <a:accent1>
        <a:srgbClr val="EE6EC4"/>
      </a:accent1>
      <a:accent2>
        <a:srgbClr val="EB4E75"/>
      </a:accent2>
      <a:accent3>
        <a:srgbClr val="EE836E"/>
      </a:accent3>
      <a:accent4>
        <a:srgbClr val="E09227"/>
      </a:accent4>
      <a:accent5>
        <a:srgbClr val="A7A74D"/>
      </a:accent5>
      <a:accent6>
        <a:srgbClr val="7FB13A"/>
      </a:accent6>
      <a:hlink>
        <a:srgbClr val="568E68"/>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287</TotalTime>
  <Words>875</Words>
  <Application>Microsoft Macintosh PowerPoint</Application>
  <PresentationFormat>Widescreen</PresentationFormat>
  <Paragraphs>52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Gill Sans Nova</vt:lpstr>
      <vt:lpstr>Times New Roman</vt:lpstr>
      <vt:lpstr>ConfettiVTI</vt:lpstr>
      <vt:lpstr>Fatal Police Shootings</vt:lpstr>
      <vt:lpstr>The Details:</vt:lpstr>
      <vt:lpstr>The problems…</vt:lpstr>
      <vt:lpstr>PowerPoint Presentation</vt:lpstr>
      <vt:lpstr>Key Findings:</vt:lpstr>
      <vt:lpstr>PowerPoint Presentation</vt:lpstr>
      <vt:lpstr>Key Findings:</vt:lpstr>
      <vt:lpstr>PowerPoint Presentation</vt:lpstr>
      <vt:lpstr>Key Findings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Baugh, Noah R</dc:creator>
  <cp:lastModifiedBy>Baugh, Noah R</cp:lastModifiedBy>
  <cp:revision>4</cp:revision>
  <dcterms:created xsi:type="dcterms:W3CDTF">2024-10-30T21:19:16Z</dcterms:created>
  <dcterms:modified xsi:type="dcterms:W3CDTF">2024-12-19T04:56:24Z</dcterms:modified>
</cp:coreProperties>
</file>