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8" r:id="rId3"/>
    <p:sldId id="271" r:id="rId4"/>
    <p:sldId id="272" r:id="rId5"/>
    <p:sldId id="273" r:id="rId6"/>
    <p:sldId id="274" r:id="rId7"/>
    <p:sldId id="275" r:id="rId8"/>
    <p:sldId id="276" r:id="rId9"/>
    <p:sldId id="277" r:id="rId10"/>
    <p:sldId id="278" r:id="rId11"/>
    <p:sldId id="290" r:id="rId12"/>
    <p:sldId id="291" r:id="rId13"/>
    <p:sldId id="279" r:id="rId14"/>
    <p:sldId id="280" r:id="rId15"/>
    <p:sldId id="281" r:id="rId16"/>
    <p:sldId id="286" r:id="rId17"/>
    <p:sldId id="287" r:id="rId18"/>
    <p:sldId id="288" r:id="rId19"/>
    <p:sldId id="289" r:id="rId20"/>
    <p:sldId id="282" r:id="rId21"/>
    <p:sldId id="283" r:id="rId22"/>
    <p:sldId id="284" r:id="rId23"/>
    <p:sldId id="285" r:id="rId24"/>
    <p:sldId id="269" r:id="rId25"/>
    <p:sldId id="266"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267" r:id="rId42"/>
    <p:sldId id="27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centos.org/docs/5/html/Deployment_Guide-en-US/s1-networkscripts-interfaces.html" TargetMode="External"/><Relationship Id="rId3" Type="http://schemas.openxmlformats.org/officeDocument/2006/relationships/hyperlink" Target="http://man7.org/linux/man-pages/man8/ip.8.html" TargetMode="External"/><Relationship Id="rId7" Type="http://schemas.openxmlformats.org/officeDocument/2006/relationships/hyperlink" Target="http://man7.org/linux/man-pages/man8/ss.8.html" TargetMode="External"/><Relationship Id="rId12" Type="http://schemas.openxmlformats.org/officeDocument/2006/relationships/hyperlink" Target="http://man7.org/linux/man-pages/man1/cp.1.htm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man7.org/linux/man-pages/man8/arp.8.html" TargetMode="External"/><Relationship Id="rId11" Type="http://schemas.openxmlformats.org/officeDocument/2006/relationships/hyperlink" Target="http://man7.org/linux/man-pages/man1/tail.1.html" TargetMode="External"/><Relationship Id="rId5" Type="http://schemas.openxmlformats.org/officeDocument/2006/relationships/hyperlink" Target="http://man7.org/linux/man-pages/man8/ping.8.html" TargetMode="External"/><Relationship Id="rId10" Type="http://schemas.openxmlformats.org/officeDocument/2006/relationships/hyperlink" Target="http://man7.org/linux/man-pages/man1/find.1.html" TargetMode="External"/><Relationship Id="rId4" Type="http://schemas.openxmlformats.org/officeDocument/2006/relationships/hyperlink" Target="http://www.serverlab.ca/tutorials/linux/administration-linux/configure-centos-6-network-settings/" TargetMode="External"/><Relationship Id="rId9" Type="http://schemas.openxmlformats.org/officeDocument/2006/relationships/hyperlink" Target="https://linux.die.net/man/5/resolv.con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TCP/IP and network from other courses. Let’s see how to set up and manage network in virtual machines. You will see that there is no difference. </a:t>
            </a:r>
          </a:p>
          <a:p>
            <a:pPr algn="l">
              <a:buFont typeface="Arial" panose="020B0604020202020204" pitchFamily="34" charset="0"/>
              <a:buNone/>
            </a:pPr>
            <a:r>
              <a:rPr lang="en-US" b="1" i="0" dirty="0">
                <a:solidFill>
                  <a:srgbClr val="222222"/>
                </a:solidFill>
                <a:effectLst/>
                <a:latin typeface="Arial" panose="020B0604020202020204" pitchFamily="34" charset="0"/>
              </a:rPr>
              <a:t>Configuring a Network Using Virtual Machines</a:t>
            </a:r>
          </a:p>
          <a:p>
            <a:pPr algn="l">
              <a:buFont typeface="Arial" panose="020B0604020202020204" pitchFamily="34" charset="0"/>
              <a:buChar char="•"/>
            </a:pPr>
            <a:r>
              <a:rPr lang="en-US" b="0" i="0" dirty="0">
                <a:solidFill>
                  <a:srgbClr val="222222"/>
                </a:solidFill>
                <a:effectLst/>
                <a:latin typeface="Arial" panose="020B0604020202020204" pitchFamily="34" charset="0"/>
              </a:rPr>
              <a:t>Static Network Configuration</a:t>
            </a:r>
          </a:p>
          <a:p>
            <a:pPr algn="l">
              <a:buFont typeface="Arial" panose="020B0604020202020204" pitchFamily="34" charset="0"/>
              <a:buChar char="•"/>
            </a:pPr>
            <a:r>
              <a:rPr lang="en-US" b="0" i="0" dirty="0">
                <a:solidFill>
                  <a:srgbClr val="222222"/>
                </a:solidFill>
                <a:effectLst/>
                <a:latin typeface="Arial" panose="020B0604020202020204" pitchFamily="34" charset="0"/>
              </a:rPr>
              <a:t>Network Configuration with a DHCP client</a:t>
            </a:r>
          </a:p>
          <a:p>
            <a:pPr algn="l">
              <a:buFont typeface="Arial" panose="020B0604020202020204" pitchFamily="34" charset="0"/>
              <a:buChar char="•"/>
            </a:pPr>
            <a:r>
              <a:rPr lang="en-US" b="0" i="0" dirty="0">
                <a:solidFill>
                  <a:srgbClr val="222222"/>
                </a:solidFill>
                <a:effectLst/>
                <a:latin typeface="Arial" panose="020B0604020202020204" pitchFamily="34" charset="0"/>
              </a:rPr>
              <a:t>Basic TCP/IP network commands: ping, </a:t>
            </a:r>
            <a:r>
              <a:rPr lang="en-US" b="0" i="0" dirty="0" err="1">
                <a:solidFill>
                  <a:srgbClr val="222222"/>
                </a:solidFill>
                <a:effectLst/>
                <a:latin typeface="Arial" panose="020B0604020202020204" pitchFamily="34" charset="0"/>
              </a:rPr>
              <a:t>ip</a:t>
            </a:r>
            <a:r>
              <a:rPr lang="en-US" b="0" i="0" dirty="0">
                <a:solidFill>
                  <a:srgbClr val="222222"/>
                </a:solidFill>
                <a:effectLst/>
                <a:latin typeface="Arial" panose="020B0604020202020204" pitchFamily="34" charset="0"/>
              </a:rPr>
              <a:t>, ss</a:t>
            </a:r>
          </a:p>
          <a:p>
            <a:pPr algn="l">
              <a:buFont typeface="Arial" panose="020B0604020202020204" pitchFamily="34" charset="0"/>
              <a:buChar char="•"/>
            </a:pPr>
            <a:r>
              <a:rPr lang="en-US" b="0" i="0" dirty="0">
                <a:solidFill>
                  <a:srgbClr val="222222"/>
                </a:solidFill>
                <a:effectLst/>
                <a:latin typeface="Arial" panose="020B0604020202020204" pitchFamily="34" charset="0"/>
              </a:rPr>
              <a:t>Using Python Scripts to Access Files</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d understand that the two sides on a VPN connection cannot have same subnet IP address ranges. If so, it does NOT work. Both sides of VPN connections should have different subnet IP address range. </a:t>
            </a:r>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142163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going to waste your and my time </a:t>
            </a:r>
            <a:r>
              <a:rPr lang="en-US" dirty="0" err="1"/>
              <a:t>herer</a:t>
            </a:r>
            <a:r>
              <a:rPr lang="en-US" dirty="0"/>
              <a:t> because TCP/IP was covered long time ago by other courses. </a:t>
            </a:r>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6048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understand how to assign IP address on Linux machines by GUI or CLI. </a:t>
            </a:r>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275804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what I asked before, please be able to tell how to set up TCP/IP in 3 distros. </a:t>
            </a:r>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428457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recall where and what to be changed when you </a:t>
            </a:r>
            <a:r>
              <a:rPr lang="en-US" dirty="0" err="1"/>
              <a:t>est</a:t>
            </a:r>
            <a:r>
              <a:rPr lang="en-US" dirty="0"/>
              <a:t> up static IP address on Linux machines. </a:t>
            </a:r>
          </a:p>
        </p:txBody>
      </p:sp>
      <p:sp>
        <p:nvSpPr>
          <p:cNvPr id="4" name="Slide Number Placeholder 3"/>
          <p:cNvSpPr>
            <a:spLocks noGrp="1"/>
          </p:cNvSpPr>
          <p:nvPr>
            <p:ph type="sldNum" sz="quarter" idx="5"/>
          </p:nvPr>
        </p:nvSpPr>
        <p:spPr/>
        <p:txBody>
          <a:bodyPr/>
          <a:lstStyle/>
          <a:p>
            <a:fld id="{39EBEC11-8109-470B-9E75-6379604A4F27}" type="slidenum">
              <a:rPr lang="en-US" smtClean="0"/>
              <a:t>14</a:t>
            </a:fld>
            <a:endParaRPr lang="en-US"/>
          </a:p>
        </p:txBody>
      </p:sp>
    </p:spTree>
    <p:extLst>
      <p:ext uri="{BB962C8B-B14F-4D97-AF65-F5344CB8AC3E}">
        <p14:creationId xmlns:p14="http://schemas.microsoft.com/office/powerpoint/2010/main" val="272422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help yourself finding answer of such operation in 3 distros. </a:t>
            </a:r>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212008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practice and practice. </a:t>
            </a:r>
          </a:p>
        </p:txBody>
      </p:sp>
      <p:sp>
        <p:nvSpPr>
          <p:cNvPr id="4" name="Slide Number Placeholder 3"/>
          <p:cNvSpPr>
            <a:spLocks noGrp="1"/>
          </p:cNvSpPr>
          <p:nvPr>
            <p:ph type="sldNum" sz="quarter" idx="5"/>
          </p:nvPr>
        </p:nvSpPr>
        <p:spPr/>
        <p:txBody>
          <a:bodyPr/>
          <a:lstStyle/>
          <a:p>
            <a:fld id="{39EBEC11-8109-470B-9E75-6379604A4F27}" type="slidenum">
              <a:rPr lang="en-US" smtClean="0"/>
              <a:t>17</a:t>
            </a:fld>
            <a:endParaRPr lang="en-US"/>
          </a:p>
        </p:txBody>
      </p:sp>
    </p:spTree>
    <p:extLst>
      <p:ext uri="{BB962C8B-B14F-4D97-AF65-F5344CB8AC3E}">
        <p14:creationId xmlns:p14="http://schemas.microsoft.com/office/powerpoint/2010/main" val="3779706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p>
          <a:p>
            <a:r>
              <a:rPr lang="en-US" dirty="0"/>
              <a:t>Is it possible to backup and restore the configuration file?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230138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have to reboot the system when you use </a:t>
            </a:r>
            <a:r>
              <a:rPr lang="en-US" dirty="0" err="1"/>
              <a:t>ifdown</a:t>
            </a:r>
            <a:r>
              <a:rPr lang="en-US" dirty="0"/>
              <a:t> and </a:t>
            </a:r>
            <a:r>
              <a:rPr lang="en-US" dirty="0" err="1"/>
              <a:t>ifup</a:t>
            </a:r>
            <a:r>
              <a:rPr lang="en-US" dirty="0"/>
              <a:t>. </a:t>
            </a:r>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4285140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understand that ping is the </a:t>
            </a:r>
            <a:r>
              <a:rPr lang="en-US" dirty="0" err="1"/>
              <a:t>icmp</a:t>
            </a:r>
            <a:r>
              <a:rPr lang="en-US" dirty="0"/>
              <a:t> command and can be “blocked” by firewall. So, ping may not be a clear test option. </a:t>
            </a:r>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55586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Please make sure that you did go through below items in LAB 6:</a:t>
            </a:r>
          </a:p>
          <a:p>
            <a:endParaRPr lang="en-US" dirty="0">
              <a:effectLst/>
            </a:endParaRPr>
          </a:p>
          <a:p>
            <a:r>
              <a:rPr lang="en-US" dirty="0">
                <a:effectLst/>
              </a:rPr>
              <a:t>Networking Utilities</a:t>
            </a:r>
            <a:br>
              <a:rPr lang="en-US" dirty="0">
                <a:effectLst/>
              </a:rPr>
            </a:br>
            <a:r>
              <a:rPr lang="en-US" u="none" strike="noStrike" dirty="0" err="1">
                <a:solidFill>
                  <a:srgbClr val="3366BB"/>
                </a:solidFill>
                <a:effectLst/>
                <a:hlinkClick r:id="rId3"/>
              </a:rPr>
              <a:t>ip</a:t>
            </a:r>
            <a:br>
              <a:rPr lang="en-US" dirty="0">
                <a:effectLst/>
              </a:rPr>
            </a:br>
            <a:r>
              <a:rPr lang="en-US" u="none" strike="noStrike" dirty="0">
                <a:solidFill>
                  <a:srgbClr val="3366BB"/>
                </a:solidFill>
                <a:effectLst/>
                <a:hlinkClick r:id="rId4"/>
              </a:rPr>
              <a:t>system-config-network</a:t>
            </a:r>
            <a:br>
              <a:rPr lang="en-US" dirty="0">
                <a:effectLst/>
              </a:rPr>
            </a:br>
            <a:r>
              <a:rPr lang="en-US" u="none" strike="noStrike" dirty="0">
                <a:solidFill>
                  <a:srgbClr val="3366BB"/>
                </a:solidFill>
                <a:effectLst/>
                <a:hlinkClick r:id="rId5"/>
              </a:rPr>
              <a:t>ping</a:t>
            </a:r>
            <a:br>
              <a:rPr lang="en-US" dirty="0">
                <a:effectLst/>
              </a:rPr>
            </a:br>
            <a:r>
              <a:rPr lang="en-US" u="none" strike="noStrike" dirty="0" err="1">
                <a:solidFill>
                  <a:srgbClr val="3366BB"/>
                </a:solidFill>
                <a:effectLst/>
                <a:hlinkClick r:id="rId6"/>
              </a:rPr>
              <a:t>arp</a:t>
            </a:r>
            <a:br>
              <a:rPr lang="en-US" dirty="0">
                <a:effectLst/>
              </a:rPr>
            </a:br>
            <a:r>
              <a:rPr lang="en-US" u="none" strike="noStrike" dirty="0">
                <a:solidFill>
                  <a:srgbClr val="3366BB"/>
                </a:solidFill>
                <a:effectLst/>
                <a:hlinkClick r:id="rId7"/>
              </a:rPr>
              <a:t>ss</a:t>
            </a:r>
            <a:endParaRPr lang="en-US" u="none" strike="noStrike" dirty="0">
              <a:solidFill>
                <a:srgbClr val="3366BB"/>
              </a:solidFill>
              <a:effectLst/>
            </a:endParaRPr>
          </a:p>
          <a:p>
            <a:endParaRPr lang="en-US" dirty="0">
              <a:effectLst/>
            </a:endParaRPr>
          </a:p>
          <a:p>
            <a:r>
              <a:rPr lang="en-US" dirty="0">
                <a:effectLst/>
              </a:rPr>
              <a:t>Networking Configuration Files</a:t>
            </a:r>
            <a:br>
              <a:rPr lang="en-US" dirty="0">
                <a:effectLst/>
              </a:rPr>
            </a:br>
            <a:r>
              <a:rPr lang="en-US" u="none" strike="noStrike" dirty="0">
                <a:solidFill>
                  <a:srgbClr val="3366BB"/>
                </a:solidFill>
                <a:effectLst/>
                <a:hlinkClick r:id="rId8"/>
              </a:rPr>
              <a:t>Interface Configuration</a:t>
            </a:r>
            <a:br>
              <a:rPr lang="en-US" dirty="0">
                <a:effectLst/>
              </a:rPr>
            </a:br>
            <a:r>
              <a:rPr lang="en-US" u="none" strike="noStrike" dirty="0" err="1">
                <a:solidFill>
                  <a:srgbClr val="3366BB"/>
                </a:solidFill>
                <a:effectLst/>
                <a:hlinkClick r:id="rId9"/>
              </a:rPr>
              <a:t>resolv.conf</a:t>
            </a:r>
            <a:br>
              <a:rPr lang="en-US" dirty="0">
                <a:effectLst/>
              </a:rPr>
            </a:br>
            <a:endParaRPr lang="en-US" dirty="0">
              <a:effectLst/>
            </a:endParaRPr>
          </a:p>
          <a:p>
            <a:r>
              <a:rPr lang="en-US" dirty="0">
                <a:effectLst/>
              </a:rPr>
              <a:t>Additional Utilities</a:t>
            </a:r>
            <a:br>
              <a:rPr lang="en-US" dirty="0">
                <a:effectLst/>
              </a:rPr>
            </a:br>
            <a:r>
              <a:rPr lang="en-US" u="none" strike="noStrike" dirty="0">
                <a:solidFill>
                  <a:srgbClr val="3366BB"/>
                </a:solidFill>
                <a:effectLst/>
                <a:hlinkClick r:id="rId10"/>
              </a:rPr>
              <a:t>find</a:t>
            </a:r>
            <a:br>
              <a:rPr lang="en-US" dirty="0">
                <a:effectLst/>
              </a:rPr>
            </a:br>
            <a:r>
              <a:rPr lang="en-US" u="none" strike="noStrike" dirty="0">
                <a:solidFill>
                  <a:srgbClr val="3366BB"/>
                </a:solidFill>
                <a:effectLst/>
                <a:hlinkClick r:id="rId11"/>
              </a:rPr>
              <a:t>tail</a:t>
            </a:r>
            <a:br>
              <a:rPr lang="en-US" dirty="0">
                <a:effectLst/>
              </a:rPr>
            </a:br>
            <a:r>
              <a:rPr lang="en-US" u="none" strike="noStrike" dirty="0">
                <a:solidFill>
                  <a:srgbClr val="3366BB"/>
                </a:solidFill>
                <a:effectLst/>
                <a:hlinkClick r:id="rId12"/>
              </a:rPr>
              <a:t>cp</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387145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related to DNS (domain name service, domain name system, domain name – IP address resolution).</a:t>
            </a:r>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78440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hosts file is doing the same job in MS Windows system.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1991238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will happen when you visit facebook.com in browser and you have such record in hosts file? </a:t>
            </a:r>
            <a:r>
              <a:rPr lang="en-US" dirty="0">
                <a:sym typeface="Wingdings" panose="05000000000000000000" pitchFamily="2" charset="2"/>
              </a:rPr>
              <a:t> Parent control. </a:t>
            </a:r>
          </a:p>
          <a:p>
            <a:endParaRPr lang="en-US" dirty="0"/>
          </a:p>
          <a:p>
            <a:r>
              <a:rPr lang="en-US" dirty="0"/>
              <a:t>Facebook.com 	127.0.0.1</a:t>
            </a:r>
          </a:p>
        </p:txBody>
      </p:sp>
      <p:sp>
        <p:nvSpPr>
          <p:cNvPr id="4" name="Slide Number Placeholder 3"/>
          <p:cNvSpPr>
            <a:spLocks noGrp="1"/>
          </p:cNvSpPr>
          <p:nvPr>
            <p:ph type="sldNum" sz="quarter" idx="5"/>
          </p:nvPr>
        </p:nvSpPr>
        <p:spPr/>
        <p:txBody>
          <a:bodyPr/>
          <a:lstStyle/>
          <a:p>
            <a:fld id="{39EBEC11-8109-470B-9E75-6379604A4F27}" type="slidenum">
              <a:rPr lang="en-US" smtClean="0"/>
              <a:t>23</a:t>
            </a:fld>
            <a:endParaRPr lang="en-US"/>
          </a:p>
        </p:txBody>
      </p:sp>
    </p:spTree>
    <p:extLst>
      <p:ext uri="{BB962C8B-B14F-4D97-AF65-F5344CB8AC3E}">
        <p14:creationId xmlns:p14="http://schemas.microsoft.com/office/powerpoint/2010/main" val="689685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and catch up if you have anything unclear in this section. </a:t>
            </a:r>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1703372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Stduy</a:t>
            </a:r>
            <a:r>
              <a:rPr lang="en-US" dirty="0"/>
              <a:t> and review. </a:t>
            </a:r>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1486226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very </a:t>
            </a:r>
            <a:r>
              <a:rPr lang="en-US" dirty="0" err="1"/>
              <a:t>very</a:t>
            </a:r>
            <a:r>
              <a:rPr lang="en-US" dirty="0"/>
              <a:t> important to understand how you can update contents </a:t>
            </a:r>
            <a:r>
              <a:rPr lang="en-US" dirty="0" err="1"/>
              <a:t>iin</a:t>
            </a:r>
            <a:r>
              <a:rPr lang="en-US" dirty="0"/>
              <a:t> a fire, compare contents of different files, </a:t>
            </a:r>
            <a:r>
              <a:rPr lang="en-US" dirty="0" err="1"/>
              <a:t>apped</a:t>
            </a:r>
            <a:r>
              <a:rPr lang="en-US" dirty="0"/>
              <a:t>, </a:t>
            </a:r>
            <a:r>
              <a:rPr lang="en-US" dirty="0" err="1"/>
              <a:t>etc</a:t>
            </a:r>
            <a:r>
              <a:rPr lang="en-US" dirty="0"/>
              <a:t>, etc. </a:t>
            </a:r>
          </a:p>
        </p:txBody>
      </p:sp>
      <p:sp>
        <p:nvSpPr>
          <p:cNvPr id="4" name="Slide Number Placeholder 3"/>
          <p:cNvSpPr>
            <a:spLocks noGrp="1"/>
          </p:cNvSpPr>
          <p:nvPr>
            <p:ph type="sldNum" sz="quarter" idx="5"/>
          </p:nvPr>
        </p:nvSpPr>
        <p:spPr/>
        <p:txBody>
          <a:bodyPr/>
          <a:lstStyle/>
          <a:p>
            <a:fld id="{39EBEC11-8109-470B-9E75-6379604A4F27}" type="slidenum">
              <a:rPr lang="en-US" smtClean="0"/>
              <a:t>27</a:t>
            </a:fld>
            <a:endParaRPr lang="en-US"/>
          </a:p>
        </p:txBody>
      </p:sp>
    </p:spTree>
    <p:extLst>
      <p:ext uri="{BB962C8B-B14F-4D97-AF65-F5344CB8AC3E}">
        <p14:creationId xmlns:p14="http://schemas.microsoft.com/office/powerpoint/2010/main" val="189491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always backup before your major actions/operations. </a:t>
            </a:r>
            <a:r>
              <a:rPr lang="en-US" dirty="0">
                <a:sym typeface="Wingdings" panose="05000000000000000000" pitchFamily="2" charset="2"/>
              </a:rPr>
              <a:t></a:t>
            </a:r>
          </a:p>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9EBEC11-8109-470B-9E75-6379604A4F27}" type="slidenum">
              <a:rPr lang="en-US" smtClean="0"/>
              <a:t>28</a:t>
            </a:fld>
            <a:endParaRPr lang="en-US"/>
          </a:p>
        </p:txBody>
      </p:sp>
    </p:spTree>
    <p:extLst>
      <p:ext uri="{BB962C8B-B14F-4D97-AF65-F5344CB8AC3E}">
        <p14:creationId xmlns:p14="http://schemas.microsoft.com/office/powerpoint/2010/main" val="3961082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sample codes, understand them based on study of those syntax, make changes accordingly to your own demands. </a:t>
            </a:r>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3220532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easy for everyone because you need to have two brackets ( and ) so as to have a completed. </a:t>
            </a:r>
          </a:p>
        </p:txBody>
      </p:sp>
      <p:sp>
        <p:nvSpPr>
          <p:cNvPr id="4" name="Slide Number Placeholder 3"/>
          <p:cNvSpPr>
            <a:spLocks noGrp="1"/>
          </p:cNvSpPr>
          <p:nvPr>
            <p:ph type="sldNum" sz="quarter" idx="5"/>
          </p:nvPr>
        </p:nvSpPr>
        <p:spPr/>
        <p:txBody>
          <a:bodyPr/>
          <a:lstStyle/>
          <a:p>
            <a:fld id="{39EBEC11-8109-470B-9E75-6379604A4F27}" type="slidenum">
              <a:rPr lang="en-US" smtClean="0"/>
              <a:t>38</a:t>
            </a:fld>
            <a:endParaRPr lang="en-US"/>
          </a:p>
        </p:txBody>
      </p:sp>
    </p:spTree>
    <p:extLst>
      <p:ext uri="{BB962C8B-B14F-4D97-AF65-F5344CB8AC3E}">
        <p14:creationId xmlns:p14="http://schemas.microsoft.com/office/powerpoint/2010/main" val="3285424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consider having such exception handling structure in your any codes. </a:t>
            </a:r>
          </a:p>
        </p:txBody>
      </p:sp>
      <p:sp>
        <p:nvSpPr>
          <p:cNvPr id="4" name="Slide Number Placeholder 3"/>
          <p:cNvSpPr>
            <a:spLocks noGrp="1"/>
          </p:cNvSpPr>
          <p:nvPr>
            <p:ph type="sldNum" sz="quarter" idx="5"/>
          </p:nvPr>
        </p:nvSpPr>
        <p:spPr/>
        <p:txBody>
          <a:bodyPr/>
          <a:lstStyle/>
          <a:p>
            <a:fld id="{39EBEC11-8109-470B-9E75-6379604A4F27}" type="slidenum">
              <a:rPr lang="en-US" smtClean="0"/>
              <a:t>39</a:t>
            </a:fld>
            <a:endParaRPr lang="en-US"/>
          </a:p>
        </p:txBody>
      </p:sp>
    </p:spTree>
    <p:extLst>
      <p:ext uri="{BB962C8B-B14F-4D97-AF65-F5344CB8AC3E}">
        <p14:creationId xmlns:p14="http://schemas.microsoft.com/office/powerpoint/2010/main" val="832747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that you know how to work them out in GUI or CLI. </a:t>
            </a: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1653292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41</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42</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this is not new. Any network devices need to have a valid IP address so as to communicate with other devices via TCP/IP. </a:t>
            </a:r>
          </a:p>
          <a:p>
            <a:endParaRPr lang="en-US" dirty="0"/>
          </a:p>
          <a:p>
            <a:r>
              <a:rPr lang="en-US" dirty="0"/>
              <a:t>IP address will be assigned automatically by DHCP server to the device or IT Pro manually assigns static IP address to the device. Please make sure you know how to do so in Windows or Linux.</a:t>
            </a:r>
          </a:p>
          <a:p>
            <a:endParaRPr lang="en-US" dirty="0"/>
          </a:p>
          <a:p>
            <a:r>
              <a:rPr lang="en-US" dirty="0"/>
              <a:t>DHCP client is zero configuration. </a:t>
            </a:r>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1132834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DHCP clients (computers) receives IP addresses from DHCP server. So, on client side, it is zero configuration. You do not need to make change or set up IP address on DHCP clients. </a:t>
            </a:r>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63462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accurate to say “</a:t>
            </a:r>
            <a:r>
              <a:rPr lang="en-US" sz="1200" dirty="0"/>
              <a:t>We have no control over what addresses they get.” </a:t>
            </a:r>
          </a:p>
          <a:p>
            <a:r>
              <a:rPr lang="en-US" sz="1200" dirty="0"/>
              <a:t>DHCP reservation is the configuration to pre-assign IPO address to a network device based on its mac address.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108460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statements are talking about TCP/IP address assignment and can be applied in any platforms such as Apple MAC, MS Windows and Unix/Linux. </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228076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servers, routers and network devices who offer services should have static IP addresses. Regular computers do not care. :0</a:t>
            </a:r>
          </a:p>
          <a:p>
            <a:endParaRPr lang="en-US" dirty="0"/>
          </a:p>
          <a:p>
            <a:r>
              <a:rPr lang="en-US" dirty="0"/>
              <a:t>We also need to keep in mind about private and public IP address. Port mapping or NAT is used to “associate” port mapping so as to let a group network devices shared several public addresses. </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3384014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know the formats of IP address already:</a:t>
            </a:r>
          </a:p>
          <a:p>
            <a:r>
              <a:rPr lang="en-US" dirty="0"/>
              <a:t>192.168.24.28/24 or 172.24.31.3 255.255.255.0.</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249569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609562" y="1654468"/>
            <a:ext cx="10971684"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4939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562" y="261232"/>
            <a:ext cx="8489895" cy="5246841"/>
          </a:xfrm>
          <a:prstGeom prst="rect">
            <a:avLst/>
          </a:prstGeom>
        </p:spPr>
        <p:txBody>
          <a:bodyPr lIns="0" tIns="0" rIns="0" bIns="0" anchor="ctr"/>
          <a:lstStyle/>
          <a:p>
            <a:pPr algn="ctr"/>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9171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6/13/2022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6/13/2022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10</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460311" y="1846518"/>
            <a:ext cx="11335969" cy="4750250"/>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When you create a VPN, you are creating a network. This means you need to define your network ID. This is a combination of the subnet and starting IP address you’ve chosen.</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For example: 192.168.245.0/24</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If we break that down, it becomes:</a:t>
            </a:r>
          </a:p>
          <a:p>
            <a:pPr marL="760289" lvl="2"/>
            <a:r>
              <a:rPr lang="en-US" sz="2903" dirty="0">
                <a:latin typeface="+mn-lt"/>
              </a:rPr>
              <a:t>Start IP	: 192.168.245.1</a:t>
            </a:r>
          </a:p>
          <a:p>
            <a:pPr marL="760289" lvl="2"/>
            <a:r>
              <a:rPr lang="en-US" sz="2903" dirty="0">
                <a:latin typeface="+mn-lt"/>
              </a:rPr>
              <a:t>End IP	: 192.168.245.254</a:t>
            </a:r>
          </a:p>
          <a:p>
            <a:pPr marL="760289" lvl="2"/>
            <a:r>
              <a:rPr lang="en-US" sz="2903" dirty="0">
                <a:latin typeface="+mn-lt"/>
              </a:rPr>
              <a:t>Subnet	: 255.255.255.0</a:t>
            </a:r>
          </a:p>
          <a:p>
            <a:pPr marL="414703" indent="-414703">
              <a:lnSpc>
                <a:spcPct val="100000"/>
              </a:lnSpc>
              <a:spcBef>
                <a:spcPts val="726"/>
              </a:spcBef>
              <a:spcAft>
                <a:spcPts val="726"/>
              </a:spcAft>
              <a:buFont typeface="Arial" panose="020B0604020202020204" pitchFamily="34" charset="0"/>
              <a:buChar char="•"/>
            </a:pPr>
            <a:endParaRPr lang="en-CA" sz="2903" dirty="0"/>
          </a:p>
        </p:txBody>
      </p:sp>
    </p:spTree>
    <p:extLst>
      <p:ext uri="{BB962C8B-B14F-4D97-AF65-F5344CB8AC3E}">
        <p14:creationId xmlns:p14="http://schemas.microsoft.com/office/powerpoint/2010/main" val="136923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460311" y="1927683"/>
            <a:ext cx="11335969" cy="4669084"/>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The first IP address is usually the gateway for the VPN. Remember this!</a:t>
            </a:r>
          </a:p>
          <a:p>
            <a:pPr marL="414703" indent="-414703">
              <a:lnSpc>
                <a:spcPct val="100000"/>
              </a:lnSpc>
              <a:spcBef>
                <a:spcPts val="726"/>
              </a:spcBef>
              <a:spcAft>
                <a:spcPts val="726"/>
              </a:spcAft>
              <a:buFont typeface="Arial" panose="020B0604020202020204" pitchFamily="34" charset="0"/>
              <a:buChar char="•"/>
            </a:pPr>
            <a:r>
              <a:rPr lang="en-US" sz="2903" dirty="0"/>
              <a:t>Note1: the actual first address (in this case 192.168.245.0) is generally not used, except to refer to the network itself.</a:t>
            </a:r>
          </a:p>
          <a:p>
            <a:pPr marL="414703" indent="-414703">
              <a:lnSpc>
                <a:spcPct val="100000"/>
              </a:lnSpc>
              <a:spcBef>
                <a:spcPts val="726"/>
              </a:spcBef>
              <a:spcAft>
                <a:spcPts val="726"/>
              </a:spcAft>
              <a:buFont typeface="Arial" panose="020B0604020202020204" pitchFamily="34" charset="0"/>
              <a:buChar char="•"/>
            </a:pPr>
            <a:r>
              <a:rPr lang="en-US" sz="2903" dirty="0"/>
              <a:t>Note2: The highest address (e.g. 192.168.245.255) is a special address used to broadcast traffic to the entire network. Do not assign it to a machine.</a:t>
            </a:r>
          </a:p>
          <a:p>
            <a:pPr marL="414703" indent="-414703">
              <a:lnSpc>
                <a:spcPct val="100000"/>
              </a:lnSpc>
              <a:spcBef>
                <a:spcPts val="726"/>
              </a:spcBef>
              <a:spcAft>
                <a:spcPts val="726"/>
              </a:spcAft>
              <a:buFont typeface="Arial" panose="020B0604020202020204" pitchFamily="34" charset="0"/>
              <a:buChar char="•"/>
            </a:pPr>
            <a:endParaRPr lang="en-CA" sz="2903" dirty="0"/>
          </a:p>
        </p:txBody>
      </p:sp>
    </p:spTree>
    <p:extLst>
      <p:ext uri="{BB962C8B-B14F-4D97-AF65-F5344CB8AC3E}">
        <p14:creationId xmlns:p14="http://schemas.microsoft.com/office/powerpoint/2010/main" val="381559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589808" y="1978164"/>
            <a:ext cx="8489598" cy="3899700"/>
          </a:xfrm>
        </p:spPr>
        <p:txBody>
          <a:bodyPr vert="horz" lIns="0" tIns="0" rIns="0" bIns="0" rtlCol="0" anchor="t" anchorCtr="0">
            <a:normAutofit/>
          </a:bodyPr>
          <a:lstStyle/>
          <a:p>
            <a:pPr marL="414703" indent="-414703">
              <a:lnSpc>
                <a:spcPct val="100000"/>
              </a:lnSpc>
              <a:spcBef>
                <a:spcPts val="726"/>
              </a:spcBef>
              <a:spcAft>
                <a:spcPts val="726"/>
              </a:spcAft>
            </a:pPr>
            <a:r>
              <a:rPr lang="en-US" sz="2903" dirty="0">
                <a:latin typeface="+mj-lt"/>
                <a:ea typeface="+mj-ea"/>
                <a:cs typeface="+mj-cs"/>
              </a:rPr>
              <a:t>Creating a virtual network in </a:t>
            </a:r>
            <a:r>
              <a:rPr lang="en-US" sz="2903" dirty="0" err="1">
                <a:latin typeface="+mj-lt"/>
                <a:ea typeface="+mj-ea"/>
                <a:cs typeface="+mj-cs"/>
              </a:rPr>
              <a:t>virt</a:t>
            </a:r>
            <a:r>
              <a:rPr lang="en-US" sz="2903" dirty="0">
                <a:latin typeface="+mj-lt"/>
                <a:ea typeface="+mj-ea"/>
                <a:cs typeface="+mj-cs"/>
              </a:rPr>
              <a:t>-manager.</a:t>
            </a:r>
            <a:endParaRPr lang="en-CA" sz="2903" dirty="0">
              <a:latin typeface="+mj-lt"/>
              <a:ea typeface="+mj-ea"/>
              <a:cs typeface="+mj-cs"/>
            </a:endParaRPr>
          </a:p>
        </p:txBody>
      </p:sp>
      <p:sp>
        <p:nvSpPr>
          <p:cNvPr id="2" name="Title 1"/>
          <p:cNvSpPr>
            <a:spLocks noGrp="1"/>
          </p:cNvSpPr>
          <p:nvPr>
            <p:ph type="title" idx="4294967295"/>
          </p:nvPr>
        </p:nvSpPr>
        <p:spPr>
          <a:xfrm>
            <a:off x="284294" y="291548"/>
            <a:ext cx="8489943" cy="1130841"/>
          </a:xfrm>
        </p:spPr>
        <p:txBody>
          <a:bodyPr/>
          <a:lstStyle/>
          <a:p>
            <a:r>
              <a:rPr lang="en-US" dirty="0"/>
              <a:t>Time for a Demonstration!</a:t>
            </a:r>
            <a:endParaRPr lang="en-CA" dirty="0"/>
          </a:p>
        </p:txBody>
      </p:sp>
      <p:pic>
        <p:nvPicPr>
          <p:cNvPr id="5" name="Picture 4">
            <a:extLst>
              <a:ext uri="{FF2B5EF4-FFF2-40B4-BE49-F238E27FC236}">
                <a16:creationId xmlns:a16="http://schemas.microsoft.com/office/drawing/2014/main" id="{352BCA98-39D0-4D7A-AF7D-F943C137B775}"/>
              </a:ext>
            </a:extLst>
          </p:cNvPr>
          <p:cNvPicPr>
            <a:picLocks noChangeAspect="1"/>
          </p:cNvPicPr>
          <p:nvPr/>
        </p:nvPicPr>
        <p:blipFill>
          <a:blip r:embed="rId3"/>
          <a:stretch>
            <a:fillRect/>
          </a:stretch>
        </p:blipFill>
        <p:spPr>
          <a:xfrm>
            <a:off x="3964180" y="2666752"/>
            <a:ext cx="5329325" cy="3899700"/>
          </a:xfrm>
          <a:prstGeom prst="rect">
            <a:avLst/>
          </a:prstGeom>
        </p:spPr>
      </p:pic>
    </p:spTree>
    <p:extLst>
      <p:ext uri="{BB962C8B-B14F-4D97-AF65-F5344CB8AC3E}">
        <p14:creationId xmlns:p14="http://schemas.microsoft.com/office/powerpoint/2010/main" val="188393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Networks</a:t>
            </a:r>
            <a:endParaRPr lang="en-CA" dirty="0"/>
          </a:p>
        </p:txBody>
      </p:sp>
      <p:sp>
        <p:nvSpPr>
          <p:cNvPr id="3" name="Text Placeholder 2"/>
          <p:cNvSpPr>
            <a:spLocks noGrp="1"/>
          </p:cNvSpPr>
          <p:nvPr>
            <p:ph type="body"/>
          </p:nvPr>
        </p:nvSpPr>
        <p:spPr>
          <a:xfrm>
            <a:off x="400534" y="1853099"/>
            <a:ext cx="11226377" cy="4743668"/>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Our brand new VPN, </a:t>
            </a:r>
            <a:r>
              <a:rPr lang="en-US" sz="2903" b="1" dirty="0"/>
              <a:t>network1</a:t>
            </a:r>
            <a:r>
              <a:rPr lang="en-US" sz="2903" dirty="0"/>
              <a:t>, has one important difference to the </a:t>
            </a:r>
            <a:r>
              <a:rPr lang="en-US" sz="2903" b="1" dirty="0"/>
              <a:t>default</a:t>
            </a:r>
            <a:r>
              <a:rPr lang="en-US" sz="2903" dirty="0"/>
              <a:t>. It has no DHCP server.</a:t>
            </a:r>
          </a:p>
          <a:p>
            <a:pPr marL="414703" indent="-414703">
              <a:lnSpc>
                <a:spcPct val="100000"/>
              </a:lnSpc>
              <a:spcBef>
                <a:spcPts val="726"/>
              </a:spcBef>
              <a:spcAft>
                <a:spcPts val="726"/>
              </a:spcAft>
              <a:buFont typeface="Arial" panose="020B0604020202020204" pitchFamily="34" charset="0"/>
              <a:buChar char="•"/>
            </a:pPr>
            <a:r>
              <a:rPr lang="en-US" sz="2903" dirty="0"/>
              <a:t>In our previous setup, when centos1, 2, or 3 would boot, the DHCP server on the default VPN would assign them their IP addresses and other network parameters.</a:t>
            </a:r>
          </a:p>
          <a:p>
            <a:pPr marL="414703" indent="-414703">
              <a:lnSpc>
                <a:spcPct val="100000"/>
              </a:lnSpc>
              <a:spcBef>
                <a:spcPts val="726"/>
              </a:spcBef>
              <a:spcAft>
                <a:spcPts val="726"/>
              </a:spcAft>
              <a:buFont typeface="Arial" panose="020B0604020202020204" pitchFamily="34" charset="0"/>
              <a:buChar char="•"/>
            </a:pPr>
            <a:r>
              <a:rPr lang="en-US" sz="2903" dirty="0"/>
              <a:t>Now that our VMs are part of the new network, this will never happen. They will boot and forever wait to receive their network addresses. They will have no access to each other, the network, or the Internet.</a:t>
            </a:r>
          </a:p>
        </p:txBody>
      </p:sp>
    </p:spTree>
    <p:extLst>
      <p:ext uri="{BB962C8B-B14F-4D97-AF65-F5344CB8AC3E}">
        <p14:creationId xmlns:p14="http://schemas.microsoft.com/office/powerpoint/2010/main" val="227111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4" y="261232"/>
            <a:ext cx="8734028" cy="1131569"/>
          </a:xfrm>
        </p:spPr>
        <p:txBody>
          <a:bodyPr/>
          <a:lstStyle/>
          <a:p>
            <a:r>
              <a:rPr lang="en-US" dirty="0"/>
              <a:t>Configuring Static Addresses</a:t>
            </a:r>
            <a:endParaRPr lang="en-CA" dirty="0"/>
          </a:p>
        </p:txBody>
      </p:sp>
      <p:sp>
        <p:nvSpPr>
          <p:cNvPr id="3" name="Text Placeholder 2"/>
          <p:cNvSpPr>
            <a:spLocks noGrp="1"/>
          </p:cNvSpPr>
          <p:nvPr>
            <p:ph type="body"/>
          </p:nvPr>
        </p:nvSpPr>
        <p:spPr>
          <a:xfrm>
            <a:off x="410497" y="1922840"/>
            <a:ext cx="11306081" cy="450322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To fix this, we must go inside each VM and configure these network parameters manually. This is called </a:t>
            </a:r>
            <a:r>
              <a:rPr lang="en-US" sz="2903" b="1" dirty="0"/>
              <a:t>static network configuration</a:t>
            </a:r>
            <a:r>
              <a:rPr lang="en-US" sz="2903" dirty="0"/>
              <a:t>.</a:t>
            </a:r>
          </a:p>
          <a:p>
            <a:pPr marL="414703" indent="-414703">
              <a:lnSpc>
                <a:spcPct val="100000"/>
              </a:lnSpc>
              <a:spcBef>
                <a:spcPts val="726"/>
              </a:spcBef>
              <a:spcAft>
                <a:spcPts val="726"/>
              </a:spcAft>
              <a:buFont typeface="Arial" panose="020B0604020202020204" pitchFamily="34" charset="0"/>
              <a:buChar char="•"/>
            </a:pPr>
            <a:r>
              <a:rPr lang="en-US" sz="2903" dirty="0"/>
              <a:t>When we’re done, each VM will boot already knowing its IP address, and that address </a:t>
            </a:r>
            <a:r>
              <a:rPr lang="en-US" sz="2903" b="1" dirty="0"/>
              <a:t>won’t change</a:t>
            </a:r>
            <a:r>
              <a:rPr lang="en-US" sz="2903" dirty="0"/>
              <a:t>.</a:t>
            </a:r>
          </a:p>
          <a:p>
            <a:pPr marL="414703" indent="-414703">
              <a:lnSpc>
                <a:spcPct val="100000"/>
              </a:lnSpc>
              <a:spcBef>
                <a:spcPts val="726"/>
              </a:spcBef>
              <a:spcAft>
                <a:spcPts val="726"/>
              </a:spcAft>
              <a:buFont typeface="Arial" panose="020B0604020202020204" pitchFamily="34" charset="0"/>
              <a:buChar char="•"/>
            </a:pPr>
            <a:r>
              <a:rPr lang="en-US" sz="2903" dirty="0"/>
              <a:t>This becomes incredibly useful in Lab 6 and beyond, as you’ll be connecting to these VMs over the network. </a:t>
            </a:r>
          </a:p>
        </p:txBody>
      </p:sp>
    </p:spTree>
    <p:extLst>
      <p:ext uri="{BB962C8B-B14F-4D97-AF65-F5344CB8AC3E}">
        <p14:creationId xmlns:p14="http://schemas.microsoft.com/office/powerpoint/2010/main" val="199869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Addresses</a:t>
            </a:r>
            <a:endParaRPr lang="en-CA" dirty="0"/>
          </a:p>
        </p:txBody>
      </p:sp>
      <p:sp>
        <p:nvSpPr>
          <p:cNvPr id="3" name="Text Placeholder 2"/>
          <p:cNvSpPr>
            <a:spLocks noGrp="1"/>
          </p:cNvSpPr>
          <p:nvPr>
            <p:ph type="body"/>
          </p:nvPr>
        </p:nvSpPr>
        <p:spPr>
          <a:xfrm>
            <a:off x="360682" y="2012505"/>
            <a:ext cx="11306081" cy="4443451"/>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 static address usually needs the following:</a:t>
            </a:r>
          </a:p>
          <a:p>
            <a:pPr marL="418543" lvl="1"/>
            <a:r>
              <a:rPr lang="en-US" sz="2903" b="1" dirty="0">
                <a:latin typeface="+mn-lt"/>
              </a:rPr>
              <a:t>IP Address 	</a:t>
            </a:r>
            <a:r>
              <a:rPr lang="en-US" sz="2903" dirty="0">
                <a:latin typeface="+mn-lt"/>
              </a:rPr>
              <a:t>– The unique address for this machine.</a:t>
            </a:r>
          </a:p>
          <a:p>
            <a:pPr marL="418543" lvl="1"/>
            <a:r>
              <a:rPr lang="en-US" sz="2903" b="1" dirty="0">
                <a:latin typeface="+mn-lt"/>
              </a:rPr>
              <a:t>Subnet</a:t>
            </a:r>
            <a:r>
              <a:rPr lang="en-US" sz="2903" dirty="0">
                <a:latin typeface="+mn-lt"/>
              </a:rPr>
              <a:t> 		– The network this address exists in.</a:t>
            </a:r>
          </a:p>
          <a:p>
            <a:pPr marL="418543" lvl="1">
              <a:spcBef>
                <a:spcPts val="1451"/>
              </a:spcBef>
              <a:spcAft>
                <a:spcPts val="1451"/>
              </a:spcAft>
            </a:pPr>
            <a:r>
              <a:rPr lang="en-US" sz="2903" b="1" dirty="0">
                <a:latin typeface="+mn-lt"/>
              </a:rPr>
              <a:t>Gateway</a:t>
            </a:r>
            <a:r>
              <a:rPr lang="en-US" sz="2903" dirty="0">
                <a:latin typeface="+mn-lt"/>
              </a:rPr>
              <a:t> 		– The address to send traffic to in order to reach places outside this network.</a:t>
            </a:r>
          </a:p>
          <a:p>
            <a:pPr marL="418543" lvl="1"/>
            <a:r>
              <a:rPr lang="en-US" sz="2903" b="1" dirty="0">
                <a:latin typeface="+mn-lt"/>
              </a:rPr>
              <a:t>DNS</a:t>
            </a:r>
            <a:r>
              <a:rPr lang="en-US" sz="2903" dirty="0">
                <a:latin typeface="+mn-lt"/>
              </a:rPr>
              <a:t> 		– The address(es) to send DNS queries to, so our machines can convert between hostnames and </a:t>
            </a:r>
            <a:r>
              <a:rPr lang="en-US" sz="2903" dirty="0" err="1">
                <a:latin typeface="+mn-lt"/>
              </a:rPr>
              <a:t>ip</a:t>
            </a:r>
            <a:r>
              <a:rPr lang="en-US" sz="2903" dirty="0">
                <a:latin typeface="+mn-lt"/>
              </a:rPr>
              <a:t> addresses (and find servers we want to reach).</a:t>
            </a:r>
          </a:p>
          <a:p>
            <a:pPr marL="414703" indent="-414703">
              <a:lnSpc>
                <a:spcPct val="100000"/>
              </a:lnSpc>
              <a:spcBef>
                <a:spcPts val="726"/>
              </a:spcBef>
              <a:spcAft>
                <a:spcPts val="726"/>
              </a:spcAft>
              <a:buFont typeface="Arial" panose="020B0604020202020204" pitchFamily="34" charset="0"/>
              <a:buChar char="•"/>
            </a:pPr>
            <a:endParaRPr lang="en-CA" sz="2903" dirty="0">
              <a:latin typeface="+mn-lt"/>
            </a:endParaRPr>
          </a:p>
        </p:txBody>
      </p:sp>
    </p:spTree>
    <p:extLst>
      <p:ext uri="{BB962C8B-B14F-4D97-AF65-F5344CB8AC3E}">
        <p14:creationId xmlns:p14="http://schemas.microsoft.com/office/powerpoint/2010/main" val="9020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Files</a:t>
            </a:r>
            <a:endParaRPr lang="en-CA" dirty="0"/>
          </a:p>
        </p:txBody>
      </p:sp>
      <p:sp>
        <p:nvSpPr>
          <p:cNvPr id="3" name="Text Placeholder 2"/>
          <p:cNvSpPr>
            <a:spLocks noGrp="1"/>
          </p:cNvSpPr>
          <p:nvPr>
            <p:ph type="body"/>
          </p:nvPr>
        </p:nvSpPr>
        <p:spPr>
          <a:xfrm>
            <a:off x="420459" y="1863062"/>
            <a:ext cx="11345932" cy="4733705"/>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dirty="0">
                <a:latin typeface="+mn-lt"/>
              </a:rPr>
              <a:t>To permanently change the configuration for an interface, create (or modify) a file in </a:t>
            </a:r>
            <a:r>
              <a:rPr lang="en-US" sz="2903" b="1" dirty="0">
                <a:latin typeface="+mn-lt"/>
              </a:rPr>
              <a:t>/</a:t>
            </a:r>
            <a:r>
              <a:rPr lang="en-US" sz="2903" b="1" dirty="0" err="1">
                <a:latin typeface="+mn-lt"/>
              </a:rPr>
              <a:t>etc</a:t>
            </a:r>
            <a:r>
              <a:rPr lang="en-US" sz="2903" b="1" dirty="0">
                <a:latin typeface="+mn-lt"/>
              </a:rPr>
              <a:t>/</a:t>
            </a:r>
            <a:r>
              <a:rPr lang="en-US" sz="2903" b="1" dirty="0" err="1">
                <a:latin typeface="+mn-lt"/>
              </a:rPr>
              <a:t>sysconfig</a:t>
            </a:r>
            <a:r>
              <a:rPr lang="en-US" sz="2903" b="1" dirty="0">
                <a:latin typeface="+mn-lt"/>
              </a:rPr>
              <a:t>/network-scripts</a:t>
            </a:r>
            <a:r>
              <a:rPr lang="en-US" sz="2903" dirty="0">
                <a:latin typeface="+mn-lt"/>
              </a:rPr>
              <a:t> directory, called </a:t>
            </a:r>
            <a:r>
              <a:rPr lang="en-US" sz="2903" b="1" dirty="0" err="1">
                <a:latin typeface="+mn-lt"/>
              </a:rPr>
              <a:t>ifcfg</a:t>
            </a:r>
            <a:r>
              <a:rPr lang="en-US" sz="2903" b="1" dirty="0">
                <a:latin typeface="+mn-lt"/>
              </a:rPr>
              <a:t>-&lt;</a:t>
            </a:r>
            <a:r>
              <a:rPr lang="en-US" sz="2903" b="1" dirty="0" err="1">
                <a:latin typeface="+mn-lt"/>
              </a:rPr>
              <a:t>interfacename</a:t>
            </a:r>
            <a:r>
              <a:rPr lang="en-US" sz="2903" b="1" dirty="0">
                <a:latin typeface="+mn-lt"/>
              </a:rPr>
              <a:t>&gt; </a:t>
            </a:r>
            <a:r>
              <a:rPr lang="en-US" sz="2903" dirty="0">
                <a:latin typeface="+mn-lt"/>
              </a:rPr>
              <a:t>(e.g. </a:t>
            </a:r>
            <a:r>
              <a:rPr lang="en-US" sz="2903" b="1" dirty="0">
                <a:latin typeface="+mn-lt"/>
              </a:rPr>
              <a:t>ifcfg-eth0 </a:t>
            </a:r>
            <a:r>
              <a:rPr lang="en-US" sz="2903" dirty="0">
                <a:latin typeface="+mn-lt"/>
              </a:rPr>
              <a:t>or</a:t>
            </a:r>
            <a:r>
              <a:rPr lang="en-US" sz="2903" b="1" dirty="0">
                <a:latin typeface="+mn-lt"/>
              </a:rPr>
              <a:t> ifcfg-ens3</a:t>
            </a:r>
            <a:r>
              <a:rPr lang="en-US" sz="2903" dirty="0">
                <a:latin typeface="+mn-lt"/>
              </a:rPr>
              <a:t>).</a:t>
            </a:r>
          </a:p>
          <a:p>
            <a:pPr marL="414703" lvl="1" indent="-414703">
              <a:spcBef>
                <a:spcPts val="1451"/>
              </a:spcBef>
              <a:spcAft>
                <a:spcPts val="1451"/>
              </a:spcAft>
              <a:buFont typeface="Arial" panose="020B0604020202020204" pitchFamily="34" charset="0"/>
              <a:buChar char="•"/>
            </a:pPr>
            <a:r>
              <a:rPr lang="en-US" sz="2903" dirty="0">
                <a:latin typeface="+mn-lt"/>
              </a:rPr>
              <a:t>The interface name will be something like </a:t>
            </a:r>
            <a:r>
              <a:rPr lang="en-US" sz="2903" b="1" dirty="0">
                <a:latin typeface="+mn-lt"/>
              </a:rPr>
              <a:t>eth0</a:t>
            </a:r>
            <a:r>
              <a:rPr lang="en-US" sz="2903" dirty="0">
                <a:latin typeface="+mn-lt"/>
              </a:rPr>
              <a:t>, </a:t>
            </a:r>
            <a:r>
              <a:rPr lang="en-US" sz="2903" b="1" dirty="0">
                <a:latin typeface="+mn-lt"/>
              </a:rPr>
              <a:t>ens3</a:t>
            </a:r>
            <a:r>
              <a:rPr lang="en-US" sz="2903" dirty="0">
                <a:latin typeface="+mn-lt"/>
              </a:rPr>
              <a:t>, </a:t>
            </a:r>
            <a:r>
              <a:rPr lang="en-US" sz="2903" b="1" dirty="0">
                <a:latin typeface="+mn-lt"/>
              </a:rPr>
              <a:t>ens33</a:t>
            </a:r>
            <a:r>
              <a:rPr lang="en-US" sz="2903" dirty="0">
                <a:latin typeface="+mn-lt"/>
              </a:rPr>
              <a:t>, etc.</a:t>
            </a:r>
          </a:p>
          <a:p>
            <a:pPr marL="414703" lvl="1" indent="-414703">
              <a:spcBef>
                <a:spcPts val="1451"/>
              </a:spcBef>
              <a:spcAft>
                <a:spcPts val="1451"/>
              </a:spcAft>
              <a:buFont typeface="Arial" panose="020B0604020202020204" pitchFamily="34" charset="0"/>
              <a:buChar char="•"/>
            </a:pPr>
            <a:r>
              <a:rPr lang="en-US" sz="2903" dirty="0">
                <a:latin typeface="+mn-lt"/>
              </a:rPr>
              <a:t>This file contains a number of variables that control the behavior of the interface. We will only examine some of them.</a:t>
            </a:r>
            <a:endParaRPr lang="en-CA" sz="2903" dirty="0">
              <a:latin typeface="+mn-lt"/>
            </a:endParaRPr>
          </a:p>
        </p:txBody>
      </p:sp>
    </p:spTree>
    <p:extLst>
      <p:ext uri="{BB962C8B-B14F-4D97-AF65-F5344CB8AC3E}">
        <p14:creationId xmlns:p14="http://schemas.microsoft.com/office/powerpoint/2010/main" val="27361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Parameters</a:t>
            </a:r>
            <a:endParaRPr lang="en-CA" dirty="0"/>
          </a:p>
        </p:txBody>
      </p:sp>
      <p:sp>
        <p:nvSpPr>
          <p:cNvPr id="3" name="Text Placeholder 2"/>
          <p:cNvSpPr>
            <a:spLocks noGrp="1"/>
          </p:cNvSpPr>
          <p:nvPr>
            <p:ph type="body"/>
          </p:nvPr>
        </p:nvSpPr>
        <p:spPr>
          <a:xfrm>
            <a:off x="857023" y="1962691"/>
            <a:ext cx="10869517" cy="4403598"/>
          </a:xfrm>
        </p:spPr>
        <p:txBody>
          <a:bodyPr vert="horz" lIns="0" tIns="0" rIns="0" bIns="0" rtlCol="0" anchor="t" anchorCtr="0">
            <a:normAutofit/>
          </a:bodyPr>
          <a:lstStyle/>
          <a:p>
            <a:pPr marL="414703" indent="-414703">
              <a:lnSpc>
                <a:spcPct val="100000"/>
              </a:lnSpc>
              <a:spcBef>
                <a:spcPts val="1451"/>
              </a:spcBef>
              <a:spcAft>
                <a:spcPts val="1451"/>
              </a:spcAft>
              <a:buFont typeface="Arial" panose="020B0604020202020204" pitchFamily="34" charset="0"/>
              <a:buChar char="•"/>
            </a:pPr>
            <a:r>
              <a:rPr lang="en-US" sz="2903" b="1" dirty="0">
                <a:latin typeface="+mn-lt"/>
              </a:rPr>
              <a:t>HWADDR</a:t>
            </a:r>
            <a:r>
              <a:rPr lang="en-US" sz="2903" dirty="0">
                <a:latin typeface="+mn-lt"/>
              </a:rPr>
              <a:t> 		– The interface’s MAC address</a:t>
            </a:r>
          </a:p>
          <a:p>
            <a:pPr marL="414703" indent="-414703">
              <a:lnSpc>
                <a:spcPct val="100000"/>
              </a:lnSpc>
              <a:spcBef>
                <a:spcPts val="1451"/>
              </a:spcBef>
              <a:spcAft>
                <a:spcPts val="1451"/>
              </a:spcAft>
              <a:buFont typeface="Arial" panose="020B0604020202020204" pitchFamily="34" charset="0"/>
              <a:buChar char="•"/>
            </a:pPr>
            <a:r>
              <a:rPr lang="en-US" sz="2903" b="1" dirty="0">
                <a:latin typeface="+mn-lt"/>
              </a:rPr>
              <a:t>DEVICE	</a:t>
            </a:r>
            <a:r>
              <a:rPr lang="en-US" sz="2903" dirty="0">
                <a:latin typeface="+mn-lt"/>
              </a:rPr>
              <a:t> 	– The name the system gave the interface.</a:t>
            </a:r>
            <a:r>
              <a:rPr lang="az-Latn-AZ" sz="2903" dirty="0">
                <a:latin typeface="+mn-lt"/>
              </a:rPr>
              <a:t> </a:t>
            </a:r>
            <a:r>
              <a:rPr lang="en-CA" sz="2903" dirty="0">
                <a:latin typeface="+mn-lt"/>
              </a:rPr>
              <a:t>			   </a:t>
            </a:r>
            <a:r>
              <a:rPr lang="en-US" sz="2903" dirty="0">
                <a:latin typeface="+mn-lt"/>
              </a:rPr>
              <a:t>Don’t confuse this with </a:t>
            </a:r>
            <a:r>
              <a:rPr lang="en-US" sz="2903" b="1" dirty="0">
                <a:latin typeface="+mn-lt"/>
              </a:rPr>
              <a:t>NAME</a:t>
            </a:r>
            <a:r>
              <a:rPr lang="en-US" sz="2903" dirty="0">
                <a:latin typeface="+mn-lt"/>
              </a:rPr>
              <a:t>.</a:t>
            </a:r>
          </a:p>
          <a:p>
            <a:pPr marL="414703" indent="-414703">
              <a:lnSpc>
                <a:spcPct val="100000"/>
              </a:lnSpc>
              <a:spcBef>
                <a:spcPts val="1451"/>
              </a:spcBef>
              <a:spcAft>
                <a:spcPts val="1451"/>
              </a:spcAft>
              <a:buFont typeface="Arial" panose="020B0604020202020204" pitchFamily="34" charset="0"/>
              <a:buChar char="•"/>
            </a:pPr>
            <a:r>
              <a:rPr lang="en-US" sz="2903" b="1" dirty="0">
                <a:latin typeface="+mn-lt"/>
              </a:rPr>
              <a:t>BOOTPROTO</a:t>
            </a:r>
            <a:r>
              <a:rPr lang="en-US" sz="2903" dirty="0">
                <a:latin typeface="+mn-lt"/>
              </a:rPr>
              <a:t> 	– </a:t>
            </a:r>
            <a:r>
              <a:rPr lang="en-US" sz="2903" b="1" dirty="0" err="1">
                <a:latin typeface="+mn-lt"/>
              </a:rPr>
              <a:t>dhcp</a:t>
            </a:r>
            <a:r>
              <a:rPr lang="en-US" sz="2903" dirty="0">
                <a:latin typeface="+mn-lt"/>
              </a:rPr>
              <a:t>, </a:t>
            </a:r>
            <a:r>
              <a:rPr lang="en-US" sz="2903" b="1" dirty="0">
                <a:latin typeface="+mn-lt"/>
              </a:rPr>
              <a:t>none,</a:t>
            </a:r>
            <a:r>
              <a:rPr lang="en-US" sz="2903" dirty="0">
                <a:latin typeface="+mn-lt"/>
              </a:rPr>
              <a:t> or </a:t>
            </a:r>
            <a:r>
              <a:rPr lang="en-US" sz="2903" b="1" dirty="0">
                <a:latin typeface="+mn-lt"/>
              </a:rPr>
              <a:t>static</a:t>
            </a:r>
            <a:endParaRPr lang="en-US" sz="2903" dirty="0">
              <a:latin typeface="+mn-lt"/>
            </a:endParaRPr>
          </a:p>
          <a:p>
            <a:pPr marL="414703" indent="-414703">
              <a:lnSpc>
                <a:spcPct val="100000"/>
              </a:lnSpc>
              <a:spcBef>
                <a:spcPts val="1451"/>
              </a:spcBef>
              <a:spcAft>
                <a:spcPts val="1451"/>
              </a:spcAft>
              <a:buFont typeface="Arial" panose="020B0604020202020204" pitchFamily="34" charset="0"/>
              <a:buChar char="•"/>
            </a:pPr>
            <a:r>
              <a:rPr lang="en-US" sz="2903" b="1" dirty="0">
                <a:latin typeface="+mn-lt"/>
              </a:rPr>
              <a:t>ONBOOT</a:t>
            </a:r>
            <a:r>
              <a:rPr lang="en-US" sz="2903" dirty="0">
                <a:latin typeface="+mn-lt"/>
              </a:rPr>
              <a:t> 		– </a:t>
            </a:r>
            <a:r>
              <a:rPr lang="en-US" sz="2903" b="1" dirty="0" err="1">
                <a:latin typeface="+mn-lt"/>
              </a:rPr>
              <a:t>yes|no</a:t>
            </a:r>
            <a:r>
              <a:rPr lang="en-US" sz="2903" dirty="0">
                <a:latin typeface="+mn-lt"/>
              </a:rPr>
              <a:t> – turn on when the machine boots?</a:t>
            </a:r>
            <a:endParaRPr lang="en-CA" sz="2903" dirty="0">
              <a:latin typeface="+mn-lt"/>
            </a:endParaRPr>
          </a:p>
        </p:txBody>
      </p:sp>
    </p:spTree>
    <p:extLst>
      <p:ext uri="{BB962C8B-B14F-4D97-AF65-F5344CB8AC3E}">
        <p14:creationId xmlns:p14="http://schemas.microsoft.com/office/powerpoint/2010/main" val="337761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Configuration – Static Address</a:t>
            </a:r>
            <a:endParaRPr lang="en-CA" dirty="0"/>
          </a:p>
        </p:txBody>
      </p:sp>
      <p:sp>
        <p:nvSpPr>
          <p:cNvPr id="3" name="Text Placeholder 2"/>
          <p:cNvSpPr>
            <a:spLocks noGrp="1"/>
          </p:cNvSpPr>
          <p:nvPr>
            <p:ph type="body"/>
          </p:nvPr>
        </p:nvSpPr>
        <p:spPr>
          <a:xfrm>
            <a:off x="430422" y="2002541"/>
            <a:ext cx="11116787" cy="4483301"/>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For a static address, set </a:t>
            </a:r>
            <a:r>
              <a:rPr lang="en-US" sz="2903" b="1" dirty="0">
                <a:latin typeface="+mn-lt"/>
              </a:rPr>
              <a:t>BOOTPROTO</a:t>
            </a:r>
            <a:r>
              <a:rPr lang="en-US" sz="2903" dirty="0">
                <a:latin typeface="+mn-lt"/>
              </a:rPr>
              <a:t> to </a:t>
            </a:r>
            <a:r>
              <a:rPr lang="en-US" sz="2903" b="1" dirty="0">
                <a:latin typeface="+mn-lt"/>
              </a:rPr>
              <a:t>static</a:t>
            </a:r>
            <a:r>
              <a:rPr lang="en-US" sz="2903" dirty="0">
                <a:latin typeface="+mn-lt"/>
              </a:rPr>
              <a:t> and:</a:t>
            </a:r>
          </a:p>
          <a:p>
            <a:pPr marL="687332" lvl="1">
              <a:spcBef>
                <a:spcPts val="726"/>
              </a:spcBef>
              <a:spcAft>
                <a:spcPts val="726"/>
              </a:spcAft>
            </a:pPr>
            <a:r>
              <a:rPr lang="en-US" sz="2903" b="1" dirty="0">
                <a:latin typeface="+mn-lt"/>
              </a:rPr>
              <a:t>IPADDR</a:t>
            </a:r>
            <a:r>
              <a:rPr lang="en-US" sz="2903" dirty="0">
                <a:latin typeface="+mn-lt"/>
              </a:rPr>
              <a:t> = &lt;</a:t>
            </a:r>
            <a:r>
              <a:rPr lang="en-US" sz="2903" dirty="0" err="1">
                <a:latin typeface="+mn-lt"/>
              </a:rPr>
              <a:t>ip</a:t>
            </a:r>
            <a:r>
              <a:rPr lang="en-US" sz="2903" dirty="0">
                <a:latin typeface="+mn-lt"/>
              </a:rPr>
              <a:t> address&gt;</a:t>
            </a:r>
          </a:p>
          <a:p>
            <a:pPr marL="687332" lvl="1">
              <a:spcBef>
                <a:spcPts val="726"/>
              </a:spcBef>
              <a:spcAft>
                <a:spcPts val="726"/>
              </a:spcAft>
            </a:pPr>
            <a:r>
              <a:rPr lang="en-US" sz="2903" b="1" dirty="0">
                <a:latin typeface="+mn-lt"/>
              </a:rPr>
              <a:t>PREFIX</a:t>
            </a:r>
            <a:r>
              <a:rPr lang="en-US" sz="2903" dirty="0">
                <a:latin typeface="+mn-lt"/>
              </a:rPr>
              <a:t> = &lt;CIDR PREFIX&gt; - the number of bits of the address that represent the network (16, 24 and </a:t>
            </a:r>
            <a:r>
              <a:rPr lang="en-US" sz="2903" dirty="0" err="1">
                <a:latin typeface="+mn-lt"/>
              </a:rPr>
              <a:t>etc</a:t>
            </a:r>
            <a:r>
              <a:rPr lang="en-US" sz="2903" dirty="0">
                <a:latin typeface="+mn-lt"/>
              </a:rPr>
              <a:t>).</a:t>
            </a:r>
          </a:p>
          <a:p>
            <a:pPr marL="687332" lvl="1">
              <a:spcBef>
                <a:spcPts val="726"/>
              </a:spcBef>
              <a:spcAft>
                <a:spcPts val="726"/>
              </a:spcAft>
            </a:pPr>
            <a:r>
              <a:rPr lang="en-US" sz="2903" b="1" dirty="0">
                <a:latin typeface="+mn-lt"/>
              </a:rPr>
              <a:t>GATEWAY</a:t>
            </a:r>
            <a:r>
              <a:rPr lang="en-US" sz="2903" dirty="0">
                <a:latin typeface="+mn-lt"/>
              </a:rPr>
              <a:t> = &lt;</a:t>
            </a:r>
            <a:r>
              <a:rPr lang="en-US" sz="2903" dirty="0" err="1">
                <a:latin typeface="+mn-lt"/>
              </a:rPr>
              <a:t>ip</a:t>
            </a:r>
            <a:r>
              <a:rPr lang="en-US" sz="2903" dirty="0">
                <a:latin typeface="+mn-lt"/>
              </a:rPr>
              <a:t> address&gt; - the </a:t>
            </a:r>
            <a:r>
              <a:rPr lang="en-US" sz="2903" dirty="0" err="1">
                <a:latin typeface="+mn-lt"/>
              </a:rPr>
              <a:t>ip</a:t>
            </a:r>
            <a:r>
              <a:rPr lang="en-US" sz="2903" dirty="0">
                <a:latin typeface="+mn-lt"/>
              </a:rPr>
              <a:t> address of the default gateway.</a:t>
            </a:r>
          </a:p>
          <a:p>
            <a:pPr marL="687332" lvl="1">
              <a:spcBef>
                <a:spcPts val="726"/>
              </a:spcBef>
              <a:spcAft>
                <a:spcPts val="726"/>
              </a:spcAft>
            </a:pPr>
            <a:r>
              <a:rPr lang="en-US" sz="2903" b="1" dirty="0">
                <a:latin typeface="+mn-lt"/>
              </a:rPr>
              <a:t>DNS[1-3]</a:t>
            </a:r>
            <a:r>
              <a:rPr lang="en-US" sz="2903" dirty="0">
                <a:latin typeface="+mn-lt"/>
              </a:rPr>
              <a:t> = &lt;</a:t>
            </a:r>
            <a:r>
              <a:rPr lang="en-US" sz="2903" dirty="0" err="1">
                <a:latin typeface="+mn-lt"/>
              </a:rPr>
              <a:t>ip</a:t>
            </a:r>
            <a:r>
              <a:rPr lang="en-US" sz="2903" dirty="0">
                <a:latin typeface="+mn-lt"/>
              </a:rPr>
              <a:t> address&gt; - up to three DNS servers to use.</a:t>
            </a:r>
            <a:endParaRPr lang="en-CA" sz="2903" dirty="0">
              <a:latin typeface="+mn-lt"/>
            </a:endParaRPr>
          </a:p>
        </p:txBody>
      </p:sp>
    </p:spTree>
    <p:extLst>
      <p:ext uri="{BB962C8B-B14F-4D97-AF65-F5344CB8AC3E}">
        <p14:creationId xmlns:p14="http://schemas.microsoft.com/office/powerpoint/2010/main" val="380477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New Interface Information</a:t>
            </a:r>
            <a:endParaRPr lang="en-CA" dirty="0"/>
          </a:p>
        </p:txBody>
      </p:sp>
      <p:sp>
        <p:nvSpPr>
          <p:cNvPr id="3" name="Text Placeholder 2"/>
          <p:cNvSpPr>
            <a:spLocks noGrp="1"/>
          </p:cNvSpPr>
          <p:nvPr>
            <p:ph type="body"/>
          </p:nvPr>
        </p:nvSpPr>
        <p:spPr>
          <a:xfrm>
            <a:off x="420460" y="1892950"/>
            <a:ext cx="11335970" cy="4513191"/>
          </a:xfrm>
        </p:spPr>
        <p:txBody>
          <a:bodyPr vert="horz" lIns="0" tIns="0" rIns="0" bIns="0" rtlCol="0" anchor="t" anchorCtr="0">
            <a:normAutofit/>
          </a:bodyPr>
          <a:lstStyle/>
          <a:p>
            <a:pPr marL="414703" indent="-414703">
              <a:lnSpc>
                <a:spcPct val="150000"/>
              </a:lnSpc>
              <a:spcBef>
                <a:spcPts val="726"/>
              </a:spcBef>
              <a:spcAft>
                <a:spcPts val="726"/>
              </a:spcAft>
              <a:buFont typeface="Arial" panose="020B0604020202020204" pitchFamily="34" charset="0"/>
              <a:buChar char="•"/>
            </a:pPr>
            <a:r>
              <a:rPr lang="en-US" sz="2903" dirty="0"/>
              <a:t>Once you have changed the configuration file, you need to tell the machine to use the new info.</a:t>
            </a:r>
          </a:p>
          <a:p>
            <a:pPr marL="414703" indent="-414703">
              <a:lnSpc>
                <a:spcPct val="150000"/>
              </a:lnSpc>
              <a:spcBef>
                <a:spcPts val="726"/>
              </a:spcBef>
              <a:spcAft>
                <a:spcPts val="726"/>
              </a:spcAft>
              <a:buFont typeface="Arial" panose="020B0604020202020204" pitchFamily="34" charset="0"/>
              <a:buChar char="•"/>
            </a:pPr>
            <a:r>
              <a:rPr lang="en-US" sz="2903" b="1" dirty="0" err="1"/>
              <a:t>ifdown</a:t>
            </a:r>
            <a:r>
              <a:rPr lang="en-US" sz="2903" dirty="0"/>
              <a:t> &lt;</a:t>
            </a:r>
            <a:r>
              <a:rPr lang="en-US" sz="2903" dirty="0" err="1"/>
              <a:t>interfacename</a:t>
            </a:r>
            <a:r>
              <a:rPr lang="en-US" sz="2903" dirty="0"/>
              <a:t>&gt;; </a:t>
            </a:r>
            <a:r>
              <a:rPr lang="en-US" sz="2903" b="1" dirty="0" err="1"/>
              <a:t>ifup</a:t>
            </a:r>
            <a:r>
              <a:rPr lang="en-US" sz="2903" dirty="0"/>
              <a:t> &lt;</a:t>
            </a:r>
            <a:r>
              <a:rPr lang="en-US" sz="2903" dirty="0" err="1"/>
              <a:t>interfacename</a:t>
            </a:r>
            <a:r>
              <a:rPr lang="en-US" sz="2903" dirty="0"/>
              <a:t>&gt;</a:t>
            </a:r>
          </a:p>
          <a:p>
            <a:pPr marL="414703" indent="-414703">
              <a:lnSpc>
                <a:spcPct val="150000"/>
              </a:lnSpc>
              <a:spcBef>
                <a:spcPts val="726"/>
              </a:spcBef>
              <a:spcAft>
                <a:spcPts val="726"/>
              </a:spcAft>
              <a:buFont typeface="Arial" panose="020B0604020202020204" pitchFamily="34" charset="0"/>
              <a:buChar char="•"/>
            </a:pPr>
            <a:r>
              <a:rPr lang="en-US" sz="2903" dirty="0"/>
              <a:t>This will turn the interface off, then immediately back on again, making the system re-read the </a:t>
            </a:r>
            <a:r>
              <a:rPr lang="en-US" sz="2903" dirty="0" err="1"/>
              <a:t>ifcfg</a:t>
            </a:r>
            <a:r>
              <a:rPr lang="en-US" sz="2903" dirty="0"/>
              <a:t> file(s).</a:t>
            </a:r>
            <a:endParaRPr lang="en-CA" sz="2903" dirty="0"/>
          </a:p>
        </p:txBody>
      </p:sp>
    </p:spTree>
    <p:extLst>
      <p:ext uri="{BB962C8B-B14F-4D97-AF65-F5344CB8AC3E}">
        <p14:creationId xmlns:p14="http://schemas.microsoft.com/office/powerpoint/2010/main" val="2919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60311" y="1705851"/>
            <a:ext cx="11316044" cy="4890917"/>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t>In this lesson you will learn about managing virtual networks, and a machine’s interfaces so that you can control how your VMs communicate with each other, and with the world outside your network.</a:t>
            </a:r>
          </a:p>
          <a:p>
            <a:pPr marL="414703" indent="-414703">
              <a:lnSpc>
                <a:spcPct val="100000"/>
              </a:lnSpc>
              <a:spcBef>
                <a:spcPts val="726"/>
              </a:spcBef>
              <a:spcAft>
                <a:spcPts val="726"/>
              </a:spcAft>
              <a:buFont typeface="Arial" panose="020B0604020202020204" pitchFamily="34" charset="0"/>
              <a:buChar char="•"/>
            </a:pPr>
            <a:r>
              <a:rPr lang="en-US" sz="2903" dirty="0"/>
              <a:t>Most of what you learn here will be applicable to ‘real’ physical networks too.</a:t>
            </a:r>
            <a:endParaRPr lang="en-CA" sz="2903" dirty="0"/>
          </a:p>
        </p:txBody>
      </p:sp>
      <p:sp>
        <p:nvSpPr>
          <p:cNvPr id="4" name="Title 3"/>
          <p:cNvSpPr>
            <a:spLocks noGrp="1"/>
          </p:cNvSpPr>
          <p:nvPr>
            <p:ph type="title"/>
          </p:nvPr>
        </p:nvSpPr>
        <p:spPr/>
        <p:txBody>
          <a:bodyPr/>
          <a:lstStyle/>
          <a:p>
            <a:r>
              <a:rPr lang="en-US" dirty="0"/>
              <a:t>Introduction</a:t>
            </a:r>
            <a:endParaRPr lang="en-CA" dirty="0"/>
          </a:p>
        </p:txBody>
      </p:sp>
    </p:spTree>
    <p:extLst>
      <p:ext uri="{BB962C8B-B14F-4D97-AF65-F5344CB8AC3E}">
        <p14:creationId xmlns:p14="http://schemas.microsoft.com/office/powerpoint/2010/main" val="196753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261232"/>
            <a:ext cx="8688889" cy="1131569"/>
          </a:xfrm>
        </p:spPr>
        <p:txBody>
          <a:bodyPr/>
          <a:lstStyle/>
          <a:p>
            <a:r>
              <a:rPr lang="en-US" sz="3870" dirty="0"/>
              <a:t>Network Troubleshooting Commands</a:t>
            </a:r>
            <a:endParaRPr lang="en-CA" sz="3870" dirty="0"/>
          </a:p>
        </p:txBody>
      </p:sp>
      <p:sp>
        <p:nvSpPr>
          <p:cNvPr id="3" name="Text Placeholder 2"/>
          <p:cNvSpPr>
            <a:spLocks noGrp="1"/>
          </p:cNvSpPr>
          <p:nvPr>
            <p:ph type="body"/>
          </p:nvPr>
        </p:nvSpPr>
        <p:spPr>
          <a:xfrm>
            <a:off x="500162" y="1715815"/>
            <a:ext cx="11256268" cy="4880953"/>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Once your network is configured, you will need some commands to make sure it is working as expected (and to troubleshoot problems that may occur later):</a:t>
            </a:r>
          </a:p>
          <a:p>
            <a:pPr marL="756449" lvl="1">
              <a:spcBef>
                <a:spcPts val="726"/>
              </a:spcBef>
              <a:spcAft>
                <a:spcPts val="726"/>
              </a:spcAft>
            </a:pPr>
            <a:r>
              <a:rPr lang="en-US" sz="2903" b="1" dirty="0">
                <a:latin typeface="+mn-lt"/>
              </a:rPr>
              <a:t>ping</a:t>
            </a:r>
            <a:r>
              <a:rPr lang="en-US" sz="2903" dirty="0">
                <a:latin typeface="+mn-lt"/>
              </a:rPr>
              <a:t> – Send ICMP packets to determine if target is reachable.</a:t>
            </a:r>
          </a:p>
          <a:p>
            <a:pPr marL="756449" lvl="1">
              <a:spcBef>
                <a:spcPts val="726"/>
              </a:spcBef>
              <a:spcAft>
                <a:spcPts val="726"/>
              </a:spcAft>
            </a:pPr>
            <a:r>
              <a:rPr lang="en-US" sz="2903" b="1" dirty="0" err="1">
                <a:latin typeface="+mn-lt"/>
              </a:rPr>
              <a:t>ip</a:t>
            </a:r>
            <a:r>
              <a:rPr lang="en-US" sz="2903" b="1" dirty="0">
                <a:latin typeface="+mn-lt"/>
              </a:rPr>
              <a:t> a </a:t>
            </a:r>
            <a:r>
              <a:rPr lang="en-US" sz="2903" dirty="0">
                <a:latin typeface="+mn-lt"/>
              </a:rPr>
              <a:t>– Confirm IP addresses and interface settings.</a:t>
            </a:r>
          </a:p>
          <a:p>
            <a:pPr marL="756449" lvl="1">
              <a:spcBef>
                <a:spcPts val="726"/>
              </a:spcBef>
              <a:spcAft>
                <a:spcPts val="726"/>
              </a:spcAft>
            </a:pPr>
            <a:r>
              <a:rPr lang="en-US" sz="2903" b="1" dirty="0" err="1">
                <a:latin typeface="+mn-lt"/>
              </a:rPr>
              <a:t>arp</a:t>
            </a:r>
            <a:r>
              <a:rPr lang="en-US" sz="2903" b="1" dirty="0">
                <a:latin typeface="+mn-lt"/>
              </a:rPr>
              <a:t> –n </a:t>
            </a:r>
            <a:r>
              <a:rPr lang="en-US" sz="2903" dirty="0">
                <a:latin typeface="+mn-lt"/>
              </a:rPr>
              <a:t>– Print the Address Resolution Protocol (ARP) table.  Maps MAC addresses to IP addresses for local network.</a:t>
            </a:r>
          </a:p>
          <a:p>
            <a:pPr marL="756449" lvl="1">
              <a:spcBef>
                <a:spcPts val="726"/>
              </a:spcBef>
              <a:spcAft>
                <a:spcPts val="726"/>
              </a:spcAft>
            </a:pPr>
            <a:r>
              <a:rPr lang="en-US" sz="2903" b="1" dirty="0">
                <a:latin typeface="+mn-lt"/>
              </a:rPr>
              <a:t>ss -</a:t>
            </a:r>
            <a:r>
              <a:rPr lang="en-US" sz="2903" b="1" dirty="0" err="1">
                <a:latin typeface="+mn-lt"/>
              </a:rPr>
              <a:t>nautp</a:t>
            </a:r>
            <a:r>
              <a:rPr lang="en-US" sz="2903" dirty="0">
                <a:latin typeface="+mn-lt"/>
              </a:rPr>
              <a:t> – determine ports available for communication.</a:t>
            </a:r>
            <a:endParaRPr lang="en-CA" sz="2903" dirty="0">
              <a:latin typeface="+mn-lt"/>
            </a:endParaRPr>
          </a:p>
        </p:txBody>
      </p:sp>
    </p:spTree>
    <p:extLst>
      <p:ext uri="{BB962C8B-B14F-4D97-AF65-F5344CB8AC3E}">
        <p14:creationId xmlns:p14="http://schemas.microsoft.com/office/powerpoint/2010/main" val="170019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Hostname Resolution</a:t>
            </a:r>
            <a:endParaRPr lang="en-CA" dirty="0"/>
          </a:p>
        </p:txBody>
      </p:sp>
      <p:sp>
        <p:nvSpPr>
          <p:cNvPr id="3" name="Text Placeholder 2"/>
          <p:cNvSpPr>
            <a:spLocks noGrp="1"/>
          </p:cNvSpPr>
          <p:nvPr>
            <p:ph type="body"/>
          </p:nvPr>
        </p:nvSpPr>
        <p:spPr>
          <a:xfrm>
            <a:off x="430422" y="2002541"/>
            <a:ext cx="11246304" cy="4413562"/>
          </a:xfrm>
        </p:spPr>
        <p:txBody>
          <a:bodyPr vert="horz" lIns="0" tIns="0" rIns="0" bIns="0" rtlCol="0" anchor="t" anchorCtr="0">
            <a:normAutofit/>
          </a:bodyPr>
          <a:lstStyle/>
          <a:p>
            <a:pPr marL="414703" indent="-414703">
              <a:lnSpc>
                <a:spcPct val="150000"/>
              </a:lnSpc>
              <a:spcBef>
                <a:spcPts val="726"/>
              </a:spcBef>
              <a:spcAft>
                <a:spcPts val="726"/>
              </a:spcAft>
              <a:buFont typeface="Arial" panose="020B0604020202020204" pitchFamily="34" charset="0"/>
              <a:buChar char="•"/>
            </a:pPr>
            <a:r>
              <a:rPr lang="en-US" sz="2903" dirty="0"/>
              <a:t>Now that we’ve set up our VMs with static IP addresses, you no longer have to look them up. Their addresses will never change.</a:t>
            </a:r>
          </a:p>
          <a:p>
            <a:pPr marL="414703" indent="-414703">
              <a:lnSpc>
                <a:spcPct val="150000"/>
              </a:lnSpc>
              <a:spcBef>
                <a:spcPts val="726"/>
              </a:spcBef>
              <a:spcAft>
                <a:spcPts val="726"/>
              </a:spcAft>
              <a:buFont typeface="Arial" panose="020B0604020202020204" pitchFamily="34" charset="0"/>
              <a:buChar char="•"/>
            </a:pPr>
            <a:r>
              <a:rPr lang="en-US" sz="2903" dirty="0"/>
              <a:t>Even better, we can now use local hostname resolution. Local hostname resolution lets us use the hostname of a VM instead of its IP address (</a:t>
            </a:r>
            <a:r>
              <a:rPr lang="en-US" sz="2903" b="1" dirty="0"/>
              <a:t>centos1</a:t>
            </a:r>
            <a:r>
              <a:rPr lang="en-US" sz="2903" dirty="0"/>
              <a:t> instead of </a:t>
            </a:r>
            <a:r>
              <a:rPr lang="en-US" sz="2903" b="1" dirty="0"/>
              <a:t>192.168.235.11</a:t>
            </a:r>
            <a:r>
              <a:rPr lang="en-US" sz="2903" dirty="0"/>
              <a:t>).</a:t>
            </a:r>
          </a:p>
        </p:txBody>
      </p:sp>
    </p:spTree>
    <p:extLst>
      <p:ext uri="{BB962C8B-B14F-4D97-AF65-F5344CB8AC3E}">
        <p14:creationId xmlns:p14="http://schemas.microsoft.com/office/powerpoint/2010/main" val="408397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Local Hostname Resolution</a:t>
            </a:r>
            <a:endParaRPr lang="en-CA" dirty="0"/>
          </a:p>
        </p:txBody>
      </p:sp>
      <p:sp>
        <p:nvSpPr>
          <p:cNvPr id="3" name="Text Placeholder 2"/>
          <p:cNvSpPr>
            <a:spLocks noGrp="1"/>
          </p:cNvSpPr>
          <p:nvPr>
            <p:ph type="body"/>
          </p:nvPr>
        </p:nvSpPr>
        <p:spPr>
          <a:xfrm>
            <a:off x="390570" y="1912876"/>
            <a:ext cx="11375821" cy="456300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On each machine (centos1-3 </a:t>
            </a:r>
            <a:r>
              <a:rPr lang="en-US" sz="2903" b="1" u="sng" dirty="0">
                <a:latin typeface="+mn-lt"/>
              </a:rPr>
              <a:t>and</a:t>
            </a:r>
            <a:r>
              <a:rPr lang="en-US" sz="2903" dirty="0">
                <a:latin typeface="+mn-lt"/>
              </a:rPr>
              <a:t> c7host), use </a:t>
            </a:r>
            <a:r>
              <a:rPr lang="en-US" sz="2903" b="1" dirty="0">
                <a:latin typeface="+mn-lt"/>
              </a:rPr>
              <a:t>vi</a:t>
            </a:r>
            <a:r>
              <a:rPr lang="en-US" sz="2903" dirty="0">
                <a:latin typeface="+mn-lt"/>
              </a:rPr>
              <a:t> to edit </a:t>
            </a:r>
            <a:r>
              <a:rPr lang="en-US" sz="2903" b="1" dirty="0">
                <a:latin typeface="+mn-lt"/>
              </a:rPr>
              <a:t>/</a:t>
            </a:r>
            <a:r>
              <a:rPr lang="en-US" sz="2903" b="1" dirty="0" err="1">
                <a:latin typeface="+mn-lt"/>
              </a:rPr>
              <a:t>etc</a:t>
            </a:r>
            <a:r>
              <a:rPr lang="en-US" sz="2903" b="1" dirty="0">
                <a:latin typeface="+mn-lt"/>
              </a:rPr>
              <a:t>/hosts</a:t>
            </a:r>
            <a:r>
              <a:rPr lang="en-US" sz="2903" dirty="0">
                <a:latin typeface="+mn-lt"/>
              </a:rPr>
              <a:t> file. </a:t>
            </a:r>
            <a:r>
              <a:rPr lang="en-US" sz="2903" b="1" u="sng" dirty="0">
                <a:latin typeface="+mn-lt"/>
              </a:rPr>
              <a:t>Add</a:t>
            </a:r>
            <a:r>
              <a:rPr lang="en-US" sz="2903" dirty="0">
                <a:latin typeface="+mn-lt"/>
              </a:rPr>
              <a:t> the following lines:</a:t>
            </a:r>
          </a:p>
          <a:p>
            <a:pPr marL="756449" lvl="1"/>
            <a:r>
              <a:rPr lang="en-US" sz="2903" dirty="0">
                <a:latin typeface="Courier New" panose="02070309020205020404" pitchFamily="49" charset="0"/>
                <a:cs typeface="Courier New" panose="02070309020205020404" pitchFamily="49" charset="0"/>
              </a:rPr>
              <a:t>192.168.245.1   c7host</a:t>
            </a:r>
          </a:p>
          <a:p>
            <a:pPr marL="756449" lvl="1"/>
            <a:r>
              <a:rPr lang="en-US" sz="2903" dirty="0">
                <a:latin typeface="Courier New" panose="02070309020205020404" pitchFamily="49" charset="0"/>
                <a:cs typeface="Courier New" panose="02070309020205020404" pitchFamily="49" charset="0"/>
              </a:rPr>
              <a:t>192.168.245.11  centos1</a:t>
            </a:r>
          </a:p>
          <a:p>
            <a:pPr marL="756449" lvl="1"/>
            <a:r>
              <a:rPr lang="en-US" sz="2903" dirty="0">
                <a:latin typeface="Courier New" panose="02070309020205020404" pitchFamily="49" charset="0"/>
                <a:cs typeface="Courier New" panose="02070309020205020404" pitchFamily="49" charset="0"/>
              </a:rPr>
              <a:t>192.168.245.12  centos2</a:t>
            </a:r>
          </a:p>
          <a:p>
            <a:pPr marL="756449" lvl="1"/>
            <a:r>
              <a:rPr lang="en-US" sz="2903" dirty="0">
                <a:latin typeface="Courier New" panose="02070309020205020404" pitchFamily="49" charset="0"/>
                <a:cs typeface="Courier New" panose="02070309020205020404" pitchFamily="49" charset="0"/>
              </a:rPr>
              <a:t>192.168.245.13  centos3</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Save and quit, and you can now refer to each machine by their hostname. Try it out by sending ‘</a:t>
            </a:r>
            <a:r>
              <a:rPr lang="en-US" sz="2903" dirty="0">
                <a:latin typeface="Courier New" panose="02070309020205020404" pitchFamily="49" charset="0"/>
                <a:cs typeface="Courier New" panose="02070309020205020404" pitchFamily="49" charset="0"/>
              </a:rPr>
              <a:t>ping centos1</a:t>
            </a:r>
            <a:r>
              <a:rPr lang="en-US" sz="2903" dirty="0">
                <a:latin typeface="+mn-lt"/>
              </a:rPr>
              <a:t>’ from your centos2 VM.</a:t>
            </a:r>
          </a:p>
        </p:txBody>
      </p:sp>
    </p:spTree>
    <p:extLst>
      <p:ext uri="{BB962C8B-B14F-4D97-AF65-F5344CB8AC3E}">
        <p14:creationId xmlns:p14="http://schemas.microsoft.com/office/powerpoint/2010/main" val="284299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Local Hostname Resolution</a:t>
            </a:r>
            <a:endParaRPr lang="en-CA" dirty="0"/>
          </a:p>
        </p:txBody>
      </p:sp>
      <p:sp>
        <p:nvSpPr>
          <p:cNvPr id="3" name="Text Placeholder 2"/>
          <p:cNvSpPr>
            <a:spLocks noGrp="1"/>
          </p:cNvSpPr>
          <p:nvPr>
            <p:ph type="body"/>
          </p:nvPr>
        </p:nvSpPr>
        <p:spPr>
          <a:xfrm>
            <a:off x="540014" y="1954924"/>
            <a:ext cx="11286156" cy="4560809"/>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One thing to keep in mind:</a:t>
            </a:r>
          </a:p>
          <a:p>
            <a:pPr marL="414703" lvl="1" indent="-414703">
              <a:buFont typeface="Arial" panose="020B0604020202020204" pitchFamily="34" charset="0"/>
              <a:buChar char="•"/>
            </a:pPr>
            <a:r>
              <a:rPr lang="en-US" sz="2903" dirty="0">
                <a:latin typeface="+mn-lt"/>
              </a:rPr>
              <a:t>Local hostname resolution is only useful for small networks. As mentioned, you must add these entries to each machine on your network. The more devices you have, the larger the list, and the more devices need copies of this list.</a:t>
            </a:r>
          </a:p>
          <a:p>
            <a:pPr marL="414703" lvl="2" indent="-414703">
              <a:buFont typeface="Arial" panose="020B0604020202020204" pitchFamily="34" charset="0"/>
              <a:buChar char="•"/>
            </a:pPr>
            <a:r>
              <a:rPr lang="en-US" sz="2903" dirty="0">
                <a:latin typeface="+mn-lt"/>
              </a:rPr>
              <a:t>Helpful for 4 machines, unhelpful for 2000.</a:t>
            </a:r>
          </a:p>
          <a:p>
            <a:pPr marL="414703" lvl="1" indent="-414703">
              <a:buFont typeface="Arial" panose="020B0604020202020204" pitchFamily="34" charset="0"/>
              <a:buChar char="•"/>
            </a:pPr>
            <a:r>
              <a:rPr lang="en-US" sz="2903" dirty="0">
                <a:latin typeface="+mn-lt"/>
              </a:rPr>
              <a:t>Larger networks will instead use an internal DNS server for hostname resolution. This keeps a version of that table in a single, central location. (You’ll learn how to do this </a:t>
            </a:r>
            <a:r>
              <a:rPr lang="en-US" sz="2903">
                <a:latin typeface="+mn-lt"/>
              </a:rPr>
              <a:t>in OPS345</a:t>
            </a:r>
            <a:r>
              <a:rPr lang="en-US" sz="2903" dirty="0">
                <a:latin typeface="+mn-lt"/>
              </a:rPr>
              <a:t>)</a:t>
            </a:r>
          </a:p>
          <a:p>
            <a:pPr marL="414703" indent="-414703">
              <a:lnSpc>
                <a:spcPct val="100000"/>
              </a:lnSpc>
              <a:spcBef>
                <a:spcPts val="726"/>
              </a:spcBef>
              <a:spcAft>
                <a:spcPts val="726"/>
              </a:spcAft>
              <a:buFont typeface="Arial" panose="020B0604020202020204" pitchFamily="34" charset="0"/>
              <a:buChar char="•"/>
            </a:pPr>
            <a:endParaRPr lang="en-CA" sz="2903" dirty="0">
              <a:latin typeface="+mn-lt"/>
            </a:endParaRPr>
          </a:p>
        </p:txBody>
      </p:sp>
    </p:spTree>
    <p:extLst>
      <p:ext uri="{BB962C8B-B14F-4D97-AF65-F5344CB8AC3E}">
        <p14:creationId xmlns:p14="http://schemas.microsoft.com/office/powerpoint/2010/main" val="77127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Text Placeholder 2"/>
          <p:cNvSpPr>
            <a:spLocks noGrp="1"/>
          </p:cNvSpPr>
          <p:nvPr>
            <p:ph type="body"/>
          </p:nvPr>
        </p:nvSpPr>
        <p:spPr>
          <a:xfrm>
            <a:off x="609754" y="2022468"/>
            <a:ext cx="10758122" cy="4423525"/>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In this lesson you have learned how to create a Virtual Network.</a:t>
            </a:r>
          </a:p>
          <a:p>
            <a:pPr marL="414703" indent="-414703">
              <a:lnSpc>
                <a:spcPct val="100000"/>
              </a:lnSpc>
              <a:spcBef>
                <a:spcPts val="726"/>
              </a:spcBef>
              <a:spcAft>
                <a:spcPts val="726"/>
              </a:spcAft>
              <a:buFont typeface="Arial" panose="020B0604020202020204" pitchFamily="34" charset="0"/>
              <a:buChar char="•"/>
            </a:pPr>
            <a:r>
              <a:rPr lang="en-US" sz="2903" dirty="0"/>
              <a:t>You have also learned how to configure the network interfaces of machines under your control.</a:t>
            </a:r>
          </a:p>
          <a:p>
            <a:pPr marL="414703" indent="-414703">
              <a:lnSpc>
                <a:spcPct val="100000"/>
              </a:lnSpc>
              <a:spcBef>
                <a:spcPts val="726"/>
              </a:spcBef>
              <a:spcAft>
                <a:spcPts val="726"/>
              </a:spcAft>
              <a:buFont typeface="Arial" panose="020B0604020202020204" pitchFamily="34" charset="0"/>
              <a:buChar char="•"/>
            </a:pPr>
            <a:r>
              <a:rPr lang="en-US" sz="2903" dirty="0"/>
              <a:t>This will allow you control communication with your VMs.</a:t>
            </a:r>
          </a:p>
          <a:p>
            <a:pPr marL="414703" indent="-414703">
              <a:lnSpc>
                <a:spcPct val="100000"/>
              </a:lnSpc>
              <a:spcBef>
                <a:spcPts val="726"/>
              </a:spcBef>
              <a:spcAft>
                <a:spcPts val="726"/>
              </a:spcAft>
              <a:buFont typeface="Arial" panose="020B0604020202020204" pitchFamily="34" charset="0"/>
              <a:buChar char="•"/>
            </a:pPr>
            <a:endParaRPr lang="en-CA" sz="2903" dirty="0"/>
          </a:p>
        </p:txBody>
      </p:sp>
    </p:spTree>
    <p:extLst>
      <p:ext uri="{BB962C8B-B14F-4D97-AF65-F5344CB8AC3E}">
        <p14:creationId xmlns:p14="http://schemas.microsoft.com/office/powerpoint/2010/main" val="159149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mj-lt"/>
              </a:rPr>
              <a:t>Python Shell Scripting </a:t>
            </a:r>
            <a:r>
              <a:rPr lang="en-US" dirty="0"/>
              <a:t>Part 7</a:t>
            </a:r>
            <a:r>
              <a:rPr lang="en-CA" dirty="0"/>
              <a:t> </a:t>
            </a:r>
            <a:r>
              <a:rPr lang="en-US" dirty="0"/>
              <a:t>Introduction</a:t>
            </a:r>
            <a:endParaRPr lang="en-CA" dirty="0"/>
          </a:p>
        </p:txBody>
      </p:sp>
      <p:sp>
        <p:nvSpPr>
          <p:cNvPr id="4" name="Text Placeholder 3"/>
          <p:cNvSpPr>
            <a:spLocks noGrp="1"/>
          </p:cNvSpPr>
          <p:nvPr>
            <p:ph type="body"/>
          </p:nvPr>
        </p:nvSpPr>
        <p:spPr>
          <a:xfrm>
            <a:off x="320829" y="1982616"/>
            <a:ext cx="11435600" cy="4614152"/>
          </a:xfrm>
        </p:spPr>
        <p:txBody>
          <a:bodyPr anchor="t" anchorCtr="0"/>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this lesson you will learn to use python to read from and write to files.</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will allow your python scripts to make more persistent changes to your systems.</a:t>
            </a:r>
            <a:endParaRPr lang="en-CA" sz="2903"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7" y="261232"/>
            <a:ext cx="9242007" cy="1131569"/>
          </a:xfrm>
        </p:spPr>
        <p:txBody>
          <a:bodyPr/>
          <a:lstStyle/>
          <a:p>
            <a:r>
              <a:rPr lang="en-US" dirty="0"/>
              <a:t>Interacting with Files in Python</a:t>
            </a:r>
            <a:endParaRPr lang="en-CA" dirty="0"/>
          </a:p>
        </p:txBody>
      </p:sp>
      <p:sp>
        <p:nvSpPr>
          <p:cNvPr id="3" name="Text Placeholder 2"/>
          <p:cNvSpPr>
            <a:spLocks noGrp="1"/>
          </p:cNvSpPr>
          <p:nvPr>
            <p:ph type="body"/>
          </p:nvPr>
        </p:nvSpPr>
        <p:spPr>
          <a:xfrm>
            <a:off x="420460" y="1912876"/>
            <a:ext cx="11335970" cy="453311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Interacting with files in your python scripts can be broken down into three main steps</a:t>
            </a:r>
          </a:p>
          <a:p>
            <a:pPr marL="896604" lvl="1" indent="-414703">
              <a:spcBef>
                <a:spcPts val="726"/>
              </a:spcBef>
              <a:spcAft>
                <a:spcPts val="726"/>
              </a:spcAft>
              <a:buFont typeface="Wingdings" panose="05000000000000000000" pitchFamily="2" charset="2"/>
              <a:buChar char="§"/>
            </a:pPr>
            <a:r>
              <a:rPr lang="en-US" sz="2903" dirty="0">
                <a:latin typeface="+mn-lt"/>
              </a:rPr>
              <a:t>Opening the file</a:t>
            </a:r>
          </a:p>
          <a:p>
            <a:pPr marL="896604" lvl="1" indent="-414703">
              <a:spcBef>
                <a:spcPts val="726"/>
              </a:spcBef>
              <a:spcAft>
                <a:spcPts val="726"/>
              </a:spcAft>
              <a:buFont typeface="Wingdings" panose="05000000000000000000" pitchFamily="2" charset="2"/>
              <a:buChar char="§"/>
            </a:pPr>
            <a:r>
              <a:rPr lang="en-US" sz="2903" dirty="0">
                <a:latin typeface="+mn-lt"/>
              </a:rPr>
              <a:t>Using the file</a:t>
            </a:r>
          </a:p>
          <a:p>
            <a:pPr marL="896604" lvl="1" indent="-414703">
              <a:spcBef>
                <a:spcPts val="726"/>
              </a:spcBef>
              <a:spcAft>
                <a:spcPts val="726"/>
              </a:spcAft>
              <a:buFont typeface="Wingdings" panose="05000000000000000000" pitchFamily="2" charset="2"/>
              <a:buChar char="§"/>
            </a:pPr>
            <a:r>
              <a:rPr lang="en-US" sz="2903" dirty="0">
                <a:latin typeface="+mn-lt"/>
              </a:rPr>
              <a:t>Closing the file</a:t>
            </a:r>
            <a:endParaRPr lang="en-CA" sz="2903" dirty="0">
              <a:latin typeface="+mn-lt"/>
            </a:endParaRPr>
          </a:p>
        </p:txBody>
      </p:sp>
    </p:spTree>
    <p:extLst>
      <p:ext uri="{BB962C8B-B14F-4D97-AF65-F5344CB8AC3E}">
        <p14:creationId xmlns:p14="http://schemas.microsoft.com/office/powerpoint/2010/main" val="234504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Files in Python</a:t>
            </a:r>
            <a:endParaRPr lang="en-CA" dirty="0"/>
          </a:p>
        </p:txBody>
      </p:sp>
      <p:sp>
        <p:nvSpPr>
          <p:cNvPr id="3" name="Text Placeholder 2"/>
          <p:cNvSpPr>
            <a:spLocks noGrp="1"/>
          </p:cNvSpPr>
          <p:nvPr>
            <p:ph type="body"/>
          </p:nvPr>
        </p:nvSpPr>
        <p:spPr>
          <a:xfrm>
            <a:off x="609755" y="1942764"/>
            <a:ext cx="11076935" cy="4654004"/>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To open a file in python, simply call the </a:t>
            </a:r>
            <a:r>
              <a:rPr lang="en-US" sz="2903" b="1" dirty="0">
                <a:latin typeface="+mn-lt"/>
              </a:rPr>
              <a:t>open() </a:t>
            </a:r>
            <a:r>
              <a:rPr lang="en-US" sz="2903" dirty="0">
                <a:latin typeface="+mn-lt"/>
              </a:rPr>
              <a:t>function.</a:t>
            </a:r>
          </a:p>
          <a:p>
            <a:pPr marL="414703" lvl="1" indent="-414703">
              <a:buFont typeface="Arial" panose="020B0604020202020204" pitchFamily="34" charset="0"/>
              <a:buChar char="•"/>
            </a:pPr>
            <a:r>
              <a:rPr lang="en-US" sz="2903" dirty="0">
                <a:latin typeface="+mn-lt"/>
              </a:rPr>
              <a:t>Give it the name (or path) of the file you want to access, along with a mode that represents the type of action you will be taking with the file.</a:t>
            </a:r>
          </a:p>
          <a:p>
            <a:pPr marL="414703" indent="-414703">
              <a:lnSpc>
                <a:spcPct val="100000"/>
              </a:lnSpc>
              <a:spcBef>
                <a:spcPts val="726"/>
              </a:spcBef>
              <a:spcAft>
                <a:spcPts val="726"/>
              </a:spcAft>
              <a:buFont typeface="Arial" panose="020B0604020202020204" pitchFamily="34" charset="0"/>
              <a:buChar char="•"/>
            </a:pPr>
            <a:r>
              <a:rPr lang="en-US" sz="2903" dirty="0">
                <a:latin typeface="Courier New" panose="02070309020205020404" pitchFamily="49" charset="0"/>
                <a:cs typeface="Courier New" panose="02070309020205020404" pitchFamily="49" charset="0"/>
              </a:rPr>
              <a:t>variable = open(‘&lt;path&gt;’,‘&lt;mode&gt;’)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Here we let it return the opened file as a variable.  We’ll see another way to do this later.</a:t>
            </a:r>
            <a:endParaRPr lang="en-CA" sz="2903" dirty="0">
              <a:latin typeface="+mn-lt"/>
            </a:endParaRPr>
          </a:p>
        </p:txBody>
      </p:sp>
    </p:spTree>
    <p:extLst>
      <p:ext uri="{BB962C8B-B14F-4D97-AF65-F5344CB8AC3E}">
        <p14:creationId xmlns:p14="http://schemas.microsoft.com/office/powerpoint/2010/main" val="2046908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Modes</a:t>
            </a:r>
            <a:endParaRPr lang="en-CA" dirty="0"/>
          </a:p>
        </p:txBody>
      </p:sp>
      <p:sp>
        <p:nvSpPr>
          <p:cNvPr id="3" name="Text Placeholder 2"/>
          <p:cNvSpPr>
            <a:spLocks noGrp="1"/>
          </p:cNvSpPr>
          <p:nvPr>
            <p:ph type="body"/>
          </p:nvPr>
        </p:nvSpPr>
        <p:spPr>
          <a:xfrm>
            <a:off x="470275" y="1912876"/>
            <a:ext cx="11286155" cy="4563005"/>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There are several modes you can open a file into:</a:t>
            </a:r>
          </a:p>
          <a:p>
            <a:pPr marL="827487" lvl="2" indent="-414703">
              <a:spcBef>
                <a:spcPts val="726"/>
              </a:spcBef>
              <a:spcAft>
                <a:spcPts val="726"/>
              </a:spcAft>
              <a:buFont typeface="Wingdings" panose="05000000000000000000" pitchFamily="2" charset="2"/>
              <a:buChar char="§"/>
            </a:pPr>
            <a:r>
              <a:rPr lang="en-US" sz="2903" b="1" dirty="0"/>
              <a:t>w – write mode</a:t>
            </a:r>
            <a:r>
              <a:rPr lang="en-US" sz="2903" dirty="0"/>
              <a:t>.  Allows you to send data to the file. </a:t>
            </a:r>
            <a:r>
              <a:rPr lang="en-US" sz="2903" b="1" dirty="0"/>
              <a:t>Note</a:t>
            </a:r>
            <a:r>
              <a:rPr lang="en-US" sz="2903" dirty="0"/>
              <a:t> that this will </a:t>
            </a:r>
            <a:r>
              <a:rPr lang="az-Latn-AZ" sz="2903" dirty="0"/>
              <a:t>either </a:t>
            </a:r>
            <a:r>
              <a:rPr lang="en-US" sz="2903" dirty="0"/>
              <a:t>replace an existing file or create a new one.</a:t>
            </a:r>
          </a:p>
          <a:p>
            <a:pPr marL="827487" lvl="2" indent="-414703">
              <a:spcBef>
                <a:spcPts val="726"/>
              </a:spcBef>
              <a:spcAft>
                <a:spcPts val="726"/>
              </a:spcAft>
              <a:buFont typeface="Wingdings" panose="05000000000000000000" pitchFamily="2" charset="2"/>
              <a:buChar char="§"/>
            </a:pPr>
            <a:r>
              <a:rPr lang="en-US" sz="2903" b="1" dirty="0"/>
              <a:t>a – append mode</a:t>
            </a:r>
            <a:r>
              <a:rPr lang="en-US" sz="2903" dirty="0"/>
              <a:t>. Allows you to add data to the end of the file.</a:t>
            </a:r>
          </a:p>
          <a:p>
            <a:pPr marL="827487" lvl="2" indent="-414703">
              <a:spcBef>
                <a:spcPts val="726"/>
              </a:spcBef>
              <a:spcAft>
                <a:spcPts val="726"/>
              </a:spcAft>
              <a:buFont typeface="Wingdings" panose="05000000000000000000" pitchFamily="2" charset="2"/>
              <a:buChar char="§"/>
            </a:pPr>
            <a:r>
              <a:rPr lang="en-US" sz="2903" b="1" dirty="0"/>
              <a:t>r – read mode</a:t>
            </a:r>
            <a:r>
              <a:rPr lang="en-US" sz="2903" dirty="0"/>
              <a:t>.  Allows you to read data from the file, but not to alter it. </a:t>
            </a:r>
            <a:r>
              <a:rPr lang="en-US" sz="2903" b="1" dirty="0"/>
              <a:t>Note</a:t>
            </a:r>
            <a:r>
              <a:rPr lang="en-US" sz="2903" dirty="0"/>
              <a:t> that reading is the default mode, so you might see open commands that leave it out.</a:t>
            </a:r>
            <a:endParaRPr lang="en-CA" sz="2903" dirty="0"/>
          </a:p>
        </p:txBody>
      </p:sp>
    </p:spTree>
    <p:extLst>
      <p:ext uri="{BB962C8B-B14F-4D97-AF65-F5344CB8AC3E}">
        <p14:creationId xmlns:p14="http://schemas.microsoft.com/office/powerpoint/2010/main" val="602452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File Modes</a:t>
            </a:r>
            <a:endParaRPr lang="en-CA" dirty="0"/>
          </a:p>
        </p:txBody>
      </p:sp>
      <p:sp>
        <p:nvSpPr>
          <p:cNvPr id="3" name="Text Placeholder 2"/>
          <p:cNvSpPr>
            <a:spLocks noGrp="1"/>
          </p:cNvSpPr>
          <p:nvPr>
            <p:ph type="body"/>
          </p:nvPr>
        </p:nvSpPr>
        <p:spPr>
          <a:xfrm>
            <a:off x="460311" y="2082245"/>
            <a:ext cx="10997232" cy="4363747"/>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There are also some slightly more advanced modes:</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n-lt"/>
                <a:ea typeface="+mj-ea"/>
                <a:cs typeface="+mj-cs"/>
              </a:rPr>
              <a:t>r+ 	- read and write mode</a:t>
            </a:r>
            <a:r>
              <a:rPr lang="en-US" sz="2903" kern="1200" dirty="0">
                <a:solidFill>
                  <a:schemeClr val="tx1"/>
                </a:solidFill>
                <a:latin typeface="+mn-lt"/>
                <a:ea typeface="+mj-ea"/>
                <a:cs typeface="+mj-cs"/>
              </a:rPr>
              <a:t>.  Allows you to read from the file, and to make changes to it.</a:t>
            </a:r>
          </a:p>
          <a:p>
            <a:pPr marL="827487" lvl="1" indent="-414703" algn="l" rtl="0">
              <a:spcBef>
                <a:spcPts val="726"/>
              </a:spcBef>
              <a:spcAft>
                <a:spcPts val="726"/>
              </a:spcAft>
              <a:buFont typeface="Wingdings" panose="05000000000000000000" pitchFamily="2" charset="2"/>
              <a:buChar char="§"/>
            </a:pPr>
            <a:r>
              <a:rPr lang="en-US" sz="2903" b="1" kern="1200" dirty="0">
                <a:solidFill>
                  <a:schemeClr val="tx1"/>
                </a:solidFill>
                <a:latin typeface="+mn-lt"/>
                <a:ea typeface="+mj-ea"/>
                <a:cs typeface="+mj-cs"/>
              </a:rPr>
              <a:t>a+ 	- append and read</a:t>
            </a:r>
            <a:r>
              <a:rPr lang="en-US" sz="2903" kern="1200" dirty="0">
                <a:solidFill>
                  <a:schemeClr val="tx1"/>
                </a:solidFill>
                <a:latin typeface="+mn-lt"/>
                <a:ea typeface="+mj-ea"/>
                <a:cs typeface="+mj-cs"/>
              </a:rPr>
              <a:t>. Like read and write but starts you at the end of the file instead of the beginning.</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424947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endParaRPr lang="en-CA" dirty="0"/>
          </a:p>
        </p:txBody>
      </p:sp>
      <p:sp>
        <p:nvSpPr>
          <p:cNvPr id="3" name="Text Placeholder 2"/>
          <p:cNvSpPr>
            <a:spLocks noGrp="1"/>
          </p:cNvSpPr>
          <p:nvPr>
            <p:ph type="body"/>
          </p:nvPr>
        </p:nvSpPr>
        <p:spPr>
          <a:xfrm>
            <a:off x="251089" y="1643877"/>
            <a:ext cx="11595007" cy="5031263"/>
          </a:xfrm>
        </p:spPr>
        <p:txBody>
          <a:bodyPr vert="horz" lIns="0" tIns="0" rIns="0" bIns="0" rtlCol="0" anchor="t" anchorCtr="0">
            <a:normAutofit lnSpcReduction="10000"/>
          </a:bodyPr>
          <a:lstStyle/>
          <a:p>
            <a:pPr marL="414703" indent="-414703">
              <a:lnSpc>
                <a:spcPct val="100000"/>
              </a:lnSpc>
              <a:spcBef>
                <a:spcPts val="363"/>
              </a:spcBef>
              <a:spcAft>
                <a:spcPts val="363"/>
              </a:spcAft>
              <a:buFont typeface="Arial" panose="020B0604020202020204" pitchFamily="34" charset="0"/>
              <a:buChar char="•"/>
            </a:pPr>
            <a:r>
              <a:rPr lang="en-US" sz="2903" dirty="0"/>
              <a:t>A Virtual Network (VN) is a way to create a network using software and protocols exclusively, bypassing the need for physical hardware such as Ethernet cables, physical network cards, etc.</a:t>
            </a:r>
          </a:p>
          <a:p>
            <a:pPr marL="414703" indent="-414703">
              <a:lnSpc>
                <a:spcPct val="100000"/>
              </a:lnSpc>
              <a:spcBef>
                <a:spcPts val="363"/>
              </a:spcBef>
              <a:spcAft>
                <a:spcPts val="363"/>
              </a:spcAft>
              <a:buFont typeface="Arial" panose="020B0604020202020204" pitchFamily="34" charset="0"/>
              <a:buChar char="•"/>
            </a:pPr>
            <a:r>
              <a:rPr lang="en-US" sz="2903" dirty="0"/>
              <a:t>This has two main uses:</a:t>
            </a:r>
          </a:p>
          <a:p>
            <a:pPr marL="827487" lvl="1" indent="-414703">
              <a:spcBef>
                <a:spcPts val="363"/>
              </a:spcBef>
              <a:spcAft>
                <a:spcPts val="363"/>
              </a:spcAft>
              <a:buFont typeface="Wingdings" panose="05000000000000000000" pitchFamily="2" charset="2"/>
              <a:buChar char="§"/>
            </a:pPr>
            <a:r>
              <a:rPr lang="en-US" sz="2661" dirty="0"/>
              <a:t>Creating a virtual network between virtual machines to simulate a real network</a:t>
            </a:r>
          </a:p>
          <a:p>
            <a:pPr marL="827487" lvl="1" indent="-414703">
              <a:spcBef>
                <a:spcPts val="363"/>
              </a:spcBef>
              <a:spcAft>
                <a:spcPts val="363"/>
              </a:spcAft>
              <a:buFont typeface="Wingdings" panose="05000000000000000000" pitchFamily="2" charset="2"/>
              <a:buChar char="§"/>
            </a:pPr>
            <a:r>
              <a:rPr lang="en-US" sz="2661" dirty="0"/>
              <a:t>Creating a virtual network on top of a physical network, or spanning many physical networks (Virtual Private Network – VPN)</a:t>
            </a:r>
          </a:p>
          <a:p>
            <a:pPr marL="414703" indent="-414703">
              <a:lnSpc>
                <a:spcPct val="100000"/>
              </a:lnSpc>
              <a:spcBef>
                <a:spcPts val="363"/>
              </a:spcBef>
              <a:spcAft>
                <a:spcPts val="363"/>
              </a:spcAft>
              <a:buFont typeface="Arial" panose="020B0604020202020204" pitchFamily="34" charset="0"/>
              <a:buChar char="•"/>
            </a:pPr>
            <a:r>
              <a:rPr lang="en-US" sz="2903" dirty="0"/>
              <a:t>Both are done to safely connect servers together by allowing us to specify any and all parts of the network (i.e. safely limit but allow sharing of information)</a:t>
            </a:r>
            <a:endParaRPr lang="en-CA" sz="2903" dirty="0"/>
          </a:p>
        </p:txBody>
      </p:sp>
    </p:spTree>
    <p:extLst>
      <p:ext uri="{BB962C8B-B14F-4D97-AF65-F5344CB8AC3E}">
        <p14:creationId xmlns:p14="http://schemas.microsoft.com/office/powerpoint/2010/main" val="114179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an Open File</a:t>
            </a:r>
            <a:endParaRPr lang="en-CA" dirty="0"/>
          </a:p>
        </p:txBody>
      </p:sp>
      <p:sp>
        <p:nvSpPr>
          <p:cNvPr id="3" name="Text Placeholder 2"/>
          <p:cNvSpPr>
            <a:spLocks noGrp="1"/>
          </p:cNvSpPr>
          <p:nvPr>
            <p:ph type="body"/>
          </p:nvPr>
        </p:nvSpPr>
        <p:spPr>
          <a:xfrm>
            <a:off x="609755" y="1775590"/>
            <a:ext cx="11283581" cy="4610625"/>
          </a:xfrm>
        </p:spPr>
        <p:txBody>
          <a:bodyPr vert="horz" lIns="0" tIns="0" rIns="0" bIns="0" rtlCol="0" anchor="t" anchorCtr="0">
            <a:normAutofit/>
          </a:bodyPr>
          <a:lstStyle/>
          <a:p>
            <a:pPr marL="414703" indent="-414703">
              <a:lnSpc>
                <a:spcPct val="100000"/>
              </a:lnSpc>
              <a:spcBef>
                <a:spcPts val="363"/>
              </a:spcBef>
              <a:spcAft>
                <a:spcPts val="363"/>
              </a:spcAft>
              <a:buFont typeface="Arial" panose="020B0604020202020204" pitchFamily="34" charset="0"/>
              <a:buChar char="•"/>
            </a:pPr>
            <a:r>
              <a:rPr lang="en-US" sz="2903" dirty="0">
                <a:latin typeface="+mn-lt"/>
              </a:rPr>
              <a:t>Now that we have our file open, there are three main things we will do:</a:t>
            </a:r>
          </a:p>
          <a:p>
            <a:pPr marL="827487" lvl="1" indent="-414703" algn="l" rtl="0">
              <a:spcBef>
                <a:spcPts val="363"/>
              </a:spcBef>
              <a:spcAft>
                <a:spcPts val="363"/>
              </a:spcAft>
              <a:buFont typeface="Wingdings" panose="05000000000000000000" pitchFamily="2" charset="2"/>
              <a:buChar char="§"/>
            </a:pPr>
            <a:r>
              <a:rPr lang="en-US" sz="2903" kern="1200" dirty="0">
                <a:solidFill>
                  <a:schemeClr val="tx1"/>
                </a:solidFill>
                <a:latin typeface="+mn-lt"/>
                <a:ea typeface="+mj-ea"/>
                <a:cs typeface="+mj-cs"/>
              </a:rPr>
              <a:t>Read text from the file.</a:t>
            </a:r>
          </a:p>
          <a:p>
            <a:pPr marL="827487" lvl="1" indent="-414703" algn="l" rtl="0">
              <a:spcBef>
                <a:spcPts val="363"/>
              </a:spcBef>
              <a:spcAft>
                <a:spcPts val="363"/>
              </a:spcAft>
              <a:buFont typeface="Wingdings" panose="05000000000000000000" pitchFamily="2" charset="2"/>
              <a:buChar char="§"/>
            </a:pPr>
            <a:r>
              <a:rPr lang="en-US" sz="2903" kern="1200" dirty="0">
                <a:solidFill>
                  <a:schemeClr val="tx1"/>
                </a:solidFill>
                <a:latin typeface="+mn-lt"/>
                <a:ea typeface="+mj-ea"/>
                <a:cs typeface="+mj-cs"/>
              </a:rPr>
              <a:t>Write text to the file</a:t>
            </a:r>
            <a:r>
              <a:rPr lang="en-CA" sz="2903" kern="1200" dirty="0">
                <a:solidFill>
                  <a:schemeClr val="tx1"/>
                </a:solidFill>
                <a:latin typeface="+mn-lt"/>
                <a:ea typeface="+mj-ea"/>
                <a:cs typeface="+mj-cs"/>
              </a:rPr>
              <a:t>.</a:t>
            </a:r>
          </a:p>
          <a:p>
            <a:pPr marL="827487" lvl="1" indent="-414703" algn="l" rtl="0">
              <a:spcBef>
                <a:spcPts val="363"/>
              </a:spcBef>
              <a:spcAft>
                <a:spcPts val="363"/>
              </a:spcAft>
              <a:buFont typeface="Wingdings" panose="05000000000000000000" pitchFamily="2" charset="2"/>
              <a:buChar char="§"/>
            </a:pPr>
            <a:r>
              <a:rPr lang="en-US" sz="2903" kern="1200" dirty="0">
                <a:solidFill>
                  <a:schemeClr val="tx1"/>
                </a:solidFill>
                <a:latin typeface="+mn-lt"/>
                <a:ea typeface="+mj-ea"/>
                <a:cs typeface="+mj-cs"/>
              </a:rPr>
              <a:t>Change position within the file.</a:t>
            </a:r>
            <a:endParaRPr lang="en-CA" sz="2903" kern="1200" dirty="0">
              <a:solidFill>
                <a:schemeClr val="tx1"/>
              </a:solidFill>
              <a:latin typeface="+mn-lt"/>
              <a:ea typeface="+mj-ea"/>
              <a:cs typeface="+mj-cs"/>
            </a:endParaRPr>
          </a:p>
          <a:p>
            <a:pPr marL="414703" indent="-414703">
              <a:lnSpc>
                <a:spcPct val="100000"/>
              </a:lnSpc>
              <a:spcBef>
                <a:spcPts val="363"/>
              </a:spcBef>
              <a:spcAft>
                <a:spcPts val="363"/>
              </a:spcAft>
              <a:buFont typeface="Arial" panose="020B0604020202020204" pitchFamily="34" charset="0"/>
              <a:buChar char="•"/>
            </a:pPr>
            <a:r>
              <a:rPr lang="en-US" sz="2903" dirty="0">
                <a:latin typeface="+mn-lt"/>
              </a:rPr>
              <a:t>Note that reading and writing rely on you opening the file with a mode that supports that activity.</a:t>
            </a:r>
          </a:p>
          <a:p>
            <a:pPr marL="414703" indent="-414703">
              <a:lnSpc>
                <a:spcPct val="100000"/>
              </a:lnSpc>
              <a:spcBef>
                <a:spcPts val="363"/>
              </a:spcBef>
              <a:spcAft>
                <a:spcPts val="363"/>
              </a:spcAft>
              <a:buFont typeface="Arial" panose="020B0604020202020204" pitchFamily="34" charset="0"/>
              <a:buChar char="•"/>
            </a:pPr>
            <a:r>
              <a:rPr lang="en-US" sz="2903" dirty="0">
                <a:latin typeface="+mn-lt"/>
              </a:rPr>
              <a:t>The mode you choose will also impact your initial position within the file.</a:t>
            </a:r>
          </a:p>
        </p:txBody>
      </p:sp>
    </p:spTree>
    <p:extLst>
      <p:ext uri="{BB962C8B-B14F-4D97-AF65-F5344CB8AC3E}">
        <p14:creationId xmlns:p14="http://schemas.microsoft.com/office/powerpoint/2010/main" val="2473201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endParaRPr lang="en-CA" dirty="0"/>
          </a:p>
        </p:txBody>
      </p:sp>
      <p:sp>
        <p:nvSpPr>
          <p:cNvPr id="3" name="Text Placeholder 2"/>
          <p:cNvSpPr>
            <a:spLocks noGrp="1"/>
          </p:cNvSpPr>
          <p:nvPr>
            <p:ph type="body"/>
          </p:nvPr>
        </p:nvSpPr>
        <p:spPr>
          <a:xfrm>
            <a:off x="410496" y="1675963"/>
            <a:ext cx="11425636" cy="4789956"/>
          </a:xfrm>
        </p:spPr>
        <p:txBody>
          <a:bodyPr vert="horz" lIns="0" tIns="0" rIns="0" bIns="0" rtlCol="0" anchor="t" anchorCtr="0">
            <a:normAutofit lnSpcReduction="10000"/>
          </a:bodyPr>
          <a:lstStyle/>
          <a:p>
            <a:pPr marL="414703" indent="-414703">
              <a:lnSpc>
                <a:spcPct val="100000"/>
              </a:lnSpc>
              <a:spcBef>
                <a:spcPts val="0"/>
              </a:spcBef>
              <a:buFont typeface="Arial" panose="020B0604020202020204" pitchFamily="34" charset="0"/>
              <a:buChar char="•"/>
            </a:pPr>
            <a:r>
              <a:rPr lang="en-US" sz="2903" dirty="0">
                <a:latin typeface="+mn-lt"/>
              </a:rPr>
              <a:t>Reading from a file is simple. You’ve already been using the commands that allow it:</a:t>
            </a:r>
          </a:p>
          <a:p>
            <a:pPr marL="827487" lvl="1" indent="-414703" algn="l" rtl="0">
              <a:buFont typeface="Wingdings" panose="05000000000000000000" pitchFamily="2" charset="2"/>
              <a:buChar char="§"/>
            </a:pPr>
            <a:r>
              <a:rPr lang="en-US" sz="2903" b="1" kern="1200" dirty="0">
                <a:solidFill>
                  <a:schemeClr val="tx1"/>
                </a:solidFill>
                <a:latin typeface="+mn-lt"/>
                <a:ea typeface="+mj-ea"/>
                <a:cs typeface="+mj-cs"/>
              </a:rPr>
              <a:t>.read() </a:t>
            </a:r>
            <a:r>
              <a:rPr lang="en-US" sz="2903" kern="1200" dirty="0">
                <a:solidFill>
                  <a:schemeClr val="tx1"/>
                </a:solidFill>
                <a:latin typeface="+mn-lt"/>
                <a:ea typeface="+mj-ea"/>
                <a:cs typeface="+mj-cs"/>
              </a:rPr>
              <a:t>– obtain the entire contents of the file. You can also pass this a number, to indicate how many characters to read.</a:t>
            </a:r>
          </a:p>
          <a:p>
            <a:pPr marL="827487" lvl="1" indent="-414703" algn="l" rtl="0">
              <a:buFont typeface="Wingdings" panose="05000000000000000000" pitchFamily="2" charset="2"/>
              <a:buChar char="§"/>
            </a:pPr>
            <a:r>
              <a:rPr lang="en-US" sz="2903" b="1" kern="1200" dirty="0">
                <a:solidFill>
                  <a:schemeClr val="tx1"/>
                </a:solidFill>
                <a:latin typeface="+mn-lt"/>
                <a:ea typeface="+mj-ea"/>
                <a:cs typeface="+mj-cs"/>
              </a:rPr>
              <a:t>.</a:t>
            </a:r>
            <a:r>
              <a:rPr lang="en-US" sz="2903" b="1" kern="1200" dirty="0" err="1">
                <a:solidFill>
                  <a:schemeClr val="tx1"/>
                </a:solidFill>
                <a:latin typeface="+mn-lt"/>
                <a:ea typeface="+mj-ea"/>
                <a:cs typeface="+mj-cs"/>
              </a:rPr>
              <a:t>readline</a:t>
            </a:r>
            <a:r>
              <a:rPr lang="en-US" sz="2903" b="1" kern="1200" dirty="0">
                <a:solidFill>
                  <a:schemeClr val="tx1"/>
                </a:solidFill>
                <a:latin typeface="+mn-lt"/>
                <a:ea typeface="+mj-ea"/>
                <a:cs typeface="+mj-cs"/>
              </a:rPr>
              <a:t>() </a:t>
            </a:r>
            <a:r>
              <a:rPr lang="en-US" sz="2903" kern="1200" dirty="0">
                <a:solidFill>
                  <a:schemeClr val="tx1"/>
                </a:solidFill>
                <a:latin typeface="+mn-lt"/>
                <a:ea typeface="+mj-ea"/>
                <a:cs typeface="+mj-cs"/>
              </a:rPr>
              <a:t>– obtain one line from the file. Commonly combined with a  loop.</a:t>
            </a:r>
          </a:p>
          <a:p>
            <a:pPr marL="414703" indent="-414703">
              <a:lnSpc>
                <a:spcPct val="100000"/>
              </a:lnSpc>
              <a:spcBef>
                <a:spcPts val="0"/>
              </a:spcBef>
              <a:buFont typeface="Arial" panose="020B0604020202020204" pitchFamily="34" charset="0"/>
              <a:buChar char="•"/>
            </a:pPr>
            <a:r>
              <a:rPr lang="en-US" sz="2903" dirty="0">
                <a:latin typeface="+mn-lt"/>
              </a:rPr>
              <a:t>You can also use a </a:t>
            </a:r>
            <a:r>
              <a:rPr lang="en-US" sz="2903" b="1" dirty="0">
                <a:latin typeface="+mn-lt"/>
              </a:rPr>
              <a:t>for</a:t>
            </a:r>
            <a:r>
              <a:rPr lang="en-US" sz="2903" dirty="0">
                <a:latin typeface="+mn-lt"/>
              </a:rPr>
              <a:t> loop to access each line in turn, without needing to explicitly call </a:t>
            </a:r>
            <a:r>
              <a:rPr lang="en-US" sz="2903" b="1" dirty="0">
                <a:latin typeface="+mn-lt"/>
              </a:rPr>
              <a:t>read()</a:t>
            </a:r>
            <a:r>
              <a:rPr lang="en-US" sz="2903" dirty="0">
                <a:latin typeface="+mn-lt"/>
              </a:rPr>
              <a:t>:</a:t>
            </a:r>
          </a:p>
          <a:p>
            <a:pPr marL="965722">
              <a:lnSpc>
                <a:spcPct val="100000"/>
              </a:lnSpc>
              <a:spcBef>
                <a:spcPts val="0"/>
              </a:spcBef>
            </a:pPr>
            <a:r>
              <a:rPr lang="en-US" sz="2903" dirty="0">
                <a:latin typeface="Courier New" panose="02070309020205020404" pitchFamily="49" charset="0"/>
                <a:cs typeface="Courier New" panose="02070309020205020404" pitchFamily="49" charset="0"/>
              </a:rPr>
              <a:t>for &lt;</a:t>
            </a:r>
            <a:r>
              <a:rPr lang="en-US" sz="2903" dirty="0" err="1">
                <a:latin typeface="Courier New" panose="02070309020205020404" pitchFamily="49" charset="0"/>
                <a:cs typeface="Courier New" panose="02070309020205020404" pitchFamily="49" charset="0"/>
              </a:rPr>
              <a:t>linevariable</a:t>
            </a:r>
            <a:r>
              <a:rPr lang="en-US" sz="2903" dirty="0">
                <a:latin typeface="Courier New" panose="02070309020205020404" pitchFamily="49" charset="0"/>
                <a:cs typeface="Courier New" panose="02070309020205020404" pitchFamily="49" charset="0"/>
              </a:rPr>
              <a:t>&gt; in &lt;</a:t>
            </a:r>
            <a:r>
              <a:rPr lang="en-US" sz="2903" dirty="0" err="1">
                <a:latin typeface="Courier New" panose="02070309020205020404" pitchFamily="49" charset="0"/>
                <a:cs typeface="Courier New" panose="02070309020205020404" pitchFamily="49" charset="0"/>
              </a:rPr>
              <a:t>filevariable</a:t>
            </a:r>
            <a:r>
              <a:rPr lang="en-US" sz="2903" dirty="0">
                <a:latin typeface="Courier New" panose="02070309020205020404" pitchFamily="49" charset="0"/>
                <a:cs typeface="Courier New" panose="02070309020205020404" pitchFamily="49" charset="0"/>
              </a:rPr>
              <a:t>&gt;:</a:t>
            </a:r>
          </a:p>
          <a:p>
            <a:pPr marL="965722" lvl="1" algn="l" rtl="0"/>
            <a:r>
              <a:rPr lang="en-US" sz="2903" kern="1200" dirty="0">
                <a:solidFill>
                  <a:schemeClr val="tx1"/>
                </a:solidFill>
                <a:latin typeface="Courier New" panose="02070309020205020404" pitchFamily="49" charset="0"/>
                <a:ea typeface="+mj-ea"/>
                <a:cs typeface="Courier New" panose="02070309020205020404" pitchFamily="49" charset="0"/>
              </a:rPr>
              <a:t>		#do something with &lt;</a:t>
            </a:r>
            <a:r>
              <a:rPr lang="en-US" sz="2903" kern="1200" dirty="0" err="1">
                <a:solidFill>
                  <a:schemeClr val="tx1"/>
                </a:solidFill>
                <a:latin typeface="Courier New" panose="02070309020205020404" pitchFamily="49" charset="0"/>
                <a:ea typeface="+mj-ea"/>
                <a:cs typeface="Courier New" panose="02070309020205020404" pitchFamily="49" charset="0"/>
              </a:rPr>
              <a:t>linevariable</a:t>
            </a:r>
            <a:r>
              <a:rPr lang="en-US" sz="2903" kern="1200" dirty="0">
                <a:solidFill>
                  <a:schemeClr val="tx1"/>
                </a:solidFill>
                <a:latin typeface="Courier New" panose="02070309020205020404" pitchFamily="49" charset="0"/>
                <a:ea typeface="+mj-ea"/>
                <a:cs typeface="Courier New" panose="02070309020205020404" pitchFamily="49" charset="0"/>
              </a:rPr>
              <a:t>&gt;.  			#Perhaps print(</a:t>
            </a:r>
            <a:r>
              <a:rPr lang="en-US" sz="2903" kern="1200" dirty="0" err="1">
                <a:solidFill>
                  <a:schemeClr val="tx1"/>
                </a:solidFill>
                <a:latin typeface="Courier New" panose="02070309020205020404" pitchFamily="49" charset="0"/>
                <a:ea typeface="+mj-ea"/>
                <a:cs typeface="Courier New" panose="02070309020205020404" pitchFamily="49" charset="0"/>
              </a:rPr>
              <a:t>linevariable</a:t>
            </a:r>
            <a:r>
              <a:rPr lang="en-US" sz="2903" kern="1200" dirty="0">
                <a:solidFill>
                  <a:schemeClr val="tx1"/>
                </a:solidFill>
                <a:latin typeface="Courier New" panose="02070309020205020404" pitchFamily="49" charset="0"/>
                <a:ea typeface="+mj-ea"/>
                <a:cs typeface="Courier New" panose="02070309020205020404" pitchFamily="49" charset="0"/>
              </a:rPr>
              <a:t>)</a:t>
            </a:r>
            <a:endParaRPr lang="en-CA" sz="2903" kern="1200" dirty="0">
              <a:solidFill>
                <a:schemeClr val="tx1"/>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111281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endParaRPr lang="en-CA" dirty="0"/>
          </a:p>
        </p:txBody>
      </p:sp>
      <p:sp>
        <p:nvSpPr>
          <p:cNvPr id="3" name="Text Placeholder 2"/>
          <p:cNvSpPr>
            <a:spLocks noGrp="1"/>
          </p:cNvSpPr>
          <p:nvPr>
            <p:ph type="body"/>
          </p:nvPr>
        </p:nvSpPr>
        <p:spPr>
          <a:xfrm>
            <a:off x="500162" y="2032431"/>
            <a:ext cx="10977306" cy="4274080"/>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You can write data to the file with the .</a:t>
            </a:r>
            <a:r>
              <a:rPr lang="en-US" sz="2903" b="1" dirty="0">
                <a:latin typeface="+mn-lt"/>
              </a:rPr>
              <a:t>write()</a:t>
            </a:r>
            <a:r>
              <a:rPr lang="en-US" sz="2903" dirty="0">
                <a:latin typeface="+mn-lt"/>
              </a:rPr>
              <a:t> function.</a:t>
            </a:r>
          </a:p>
          <a:p>
            <a:pPr>
              <a:lnSpc>
                <a:spcPct val="100000"/>
              </a:lnSpc>
              <a:spcBef>
                <a:spcPts val="726"/>
              </a:spcBef>
              <a:spcAft>
                <a:spcPts val="726"/>
              </a:spcAft>
            </a:pPr>
            <a:r>
              <a:rPr lang="en-US" sz="2903" dirty="0">
                <a:latin typeface="Courier New" panose="02070309020205020404" pitchFamily="49" charset="0"/>
                <a:cs typeface="Courier New" panose="02070309020205020404" pitchFamily="49" charset="0"/>
              </a:rPr>
              <a:t>	&lt;</a:t>
            </a:r>
            <a:r>
              <a:rPr lang="en-US" sz="2903" dirty="0" err="1">
                <a:latin typeface="Courier New" panose="02070309020205020404" pitchFamily="49" charset="0"/>
                <a:cs typeface="Courier New" panose="02070309020205020404" pitchFamily="49" charset="0"/>
              </a:rPr>
              <a:t>filevariable</a:t>
            </a:r>
            <a:r>
              <a:rPr lang="en-US" sz="2903" dirty="0">
                <a:latin typeface="Courier New" panose="02070309020205020404" pitchFamily="49" charset="0"/>
                <a:cs typeface="Courier New" panose="02070309020205020404" pitchFamily="49" charset="0"/>
              </a:rPr>
              <a:t>&gt;.write(</a:t>
            </a:r>
            <a:r>
              <a:rPr lang="en-US" sz="2903" dirty="0" err="1">
                <a:latin typeface="Courier New" panose="02070309020205020404" pitchFamily="49" charset="0"/>
                <a:cs typeface="Courier New" panose="02070309020205020404" pitchFamily="49" charset="0"/>
              </a:rPr>
              <a:t>stringvariable</a:t>
            </a:r>
            <a:r>
              <a:rPr lang="en-US" sz="2903" dirty="0">
                <a:latin typeface="Courier New" panose="02070309020205020404" pitchFamily="49" charset="0"/>
                <a:cs typeface="Courier New" panose="02070309020205020404" pitchFamily="49" charset="0"/>
              </a:rPr>
              <a: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Note that when you want a new line in your file, you have to explicitly write it with </a:t>
            </a:r>
            <a:r>
              <a:rPr lang="en-US" sz="2903" b="1" dirty="0">
                <a:latin typeface="+mn-lt"/>
              </a:rPr>
              <a:t>\n</a:t>
            </a:r>
            <a:r>
              <a:rPr lang="en-US" sz="2903" dirty="0">
                <a:latin typeface="+mn-lt"/>
              </a:rPr>
              <a:t>.</a:t>
            </a:r>
            <a:endParaRPr lang="en-CA" sz="2903" dirty="0">
              <a:latin typeface="+mn-lt"/>
            </a:endParaRPr>
          </a:p>
        </p:txBody>
      </p:sp>
    </p:spTree>
    <p:extLst>
      <p:ext uri="{BB962C8B-B14F-4D97-AF65-F5344CB8AC3E}">
        <p14:creationId xmlns:p14="http://schemas.microsoft.com/office/powerpoint/2010/main" val="2994760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Within the File</a:t>
            </a:r>
            <a:endParaRPr lang="en-CA" dirty="0"/>
          </a:p>
        </p:txBody>
      </p:sp>
      <p:sp>
        <p:nvSpPr>
          <p:cNvPr id="3" name="Text Placeholder 2"/>
          <p:cNvSpPr>
            <a:spLocks noGrp="1"/>
          </p:cNvSpPr>
          <p:nvPr>
            <p:ph type="body"/>
          </p:nvPr>
        </p:nvSpPr>
        <p:spPr>
          <a:xfrm>
            <a:off x="510125" y="1795517"/>
            <a:ext cx="11166601" cy="4610624"/>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As you are working with a file, you may need to change your position within it.</a:t>
            </a:r>
          </a:p>
          <a:p>
            <a:pPr marL="414703" lvl="1" indent="-414703" algn="l" rtl="0">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E.g. if you opened it with the </a:t>
            </a:r>
            <a:r>
              <a:rPr lang="en-US" sz="2903" b="1" kern="1200" dirty="0">
                <a:solidFill>
                  <a:schemeClr val="tx1"/>
                </a:solidFill>
                <a:latin typeface="+mn-lt"/>
                <a:ea typeface="+mj-ea"/>
                <a:cs typeface="+mj-cs"/>
              </a:rPr>
              <a:t>r+</a:t>
            </a:r>
            <a:r>
              <a:rPr lang="en-US" sz="2903" kern="1200" dirty="0">
                <a:solidFill>
                  <a:schemeClr val="tx1"/>
                </a:solidFill>
                <a:latin typeface="+mn-lt"/>
                <a:ea typeface="+mj-ea"/>
                <a:cs typeface="+mj-cs"/>
              </a:rPr>
              <a:t> mode and want to add something to the end of the file (instead of overwriting the beginning).</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The .</a:t>
            </a:r>
            <a:r>
              <a:rPr lang="en-US" sz="2903" b="1" dirty="0">
                <a:latin typeface="+mn-lt"/>
              </a:rPr>
              <a:t>seek() </a:t>
            </a:r>
            <a:r>
              <a:rPr lang="en-US" sz="2903" dirty="0">
                <a:latin typeface="+mn-lt"/>
              </a:rPr>
              <a:t>function will do this.</a:t>
            </a:r>
          </a:p>
          <a:p>
            <a:pPr marL="414703" lvl="1" indent="-414703" algn="l" rtl="0">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Well, some of it.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Simply </a:t>
            </a:r>
            <a:r>
              <a:rPr lang="en-US" sz="2903" b="1" dirty="0">
                <a:latin typeface="+mn-lt"/>
              </a:rPr>
              <a:t>.read()</a:t>
            </a:r>
            <a:r>
              <a:rPr lang="en-US" sz="2903" dirty="0">
                <a:latin typeface="+mn-lt"/>
              </a:rPr>
              <a:t>-</a:t>
            </a:r>
            <a:r>
              <a:rPr lang="en-US" sz="2903" dirty="0" err="1">
                <a:latin typeface="+mn-lt"/>
              </a:rPr>
              <a:t>ing</a:t>
            </a:r>
            <a:r>
              <a:rPr lang="en-US" sz="2903" dirty="0">
                <a:latin typeface="+mn-lt"/>
              </a:rPr>
              <a:t> a specific number of characters and not doing anything with them will also work.</a:t>
            </a:r>
            <a:endParaRPr lang="en-CA" sz="2903" dirty="0">
              <a:latin typeface="+mn-lt"/>
            </a:endParaRPr>
          </a:p>
        </p:txBody>
      </p:sp>
    </p:spTree>
    <p:extLst>
      <p:ext uri="{BB962C8B-B14F-4D97-AF65-F5344CB8AC3E}">
        <p14:creationId xmlns:p14="http://schemas.microsoft.com/office/powerpoint/2010/main" val="339047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seek() Function</a:t>
            </a:r>
            <a:endParaRPr lang="en-CA" dirty="0"/>
          </a:p>
        </p:txBody>
      </p:sp>
      <p:sp>
        <p:nvSpPr>
          <p:cNvPr id="3" name="Text Placeholder 2"/>
          <p:cNvSpPr>
            <a:spLocks noGrp="1"/>
          </p:cNvSpPr>
          <p:nvPr>
            <p:ph type="body"/>
          </p:nvPr>
        </p:nvSpPr>
        <p:spPr>
          <a:xfrm>
            <a:off x="637236" y="1823209"/>
            <a:ext cx="10917529" cy="4773559"/>
          </a:xfrm>
        </p:spPr>
        <p:txBody>
          <a:bodyPr vert="horz" lIns="0" tIns="0" rIns="0" bIns="0" rtlCol="0" anchor="t" anchorCtr="0">
            <a:normAutofit/>
          </a:bodyPr>
          <a:lstStyle/>
          <a:p>
            <a:pPr marL="414703" indent="-414703">
              <a:lnSpc>
                <a:spcPct val="100000"/>
              </a:lnSpc>
              <a:spcBef>
                <a:spcPts val="0"/>
              </a:spcBef>
              <a:buFont typeface="Arial" panose="020B0604020202020204" pitchFamily="34" charset="0"/>
              <a:buChar char="•"/>
            </a:pPr>
            <a:r>
              <a:rPr lang="en-US" sz="2903" dirty="0">
                <a:latin typeface="+mn-lt"/>
              </a:rPr>
              <a:t>The </a:t>
            </a:r>
            <a:r>
              <a:rPr lang="en-US" sz="2903" b="1" dirty="0">
                <a:latin typeface="+mn-lt"/>
              </a:rPr>
              <a:t>seek() </a:t>
            </a:r>
            <a:r>
              <a:rPr lang="en-US" sz="2903" dirty="0">
                <a:latin typeface="+mn-lt"/>
              </a:rPr>
              <a:t>function takes two arguments:</a:t>
            </a:r>
          </a:p>
          <a:p>
            <a:pPr marL="827487" lvl="2" indent="-414703" algn="l" rtl="0">
              <a:buFont typeface="Wingdings" panose="05000000000000000000" pitchFamily="2" charset="2"/>
              <a:buChar char="§"/>
            </a:pPr>
            <a:r>
              <a:rPr lang="en-US" sz="2903" kern="1200" dirty="0">
                <a:solidFill>
                  <a:schemeClr val="tx1"/>
                </a:solidFill>
                <a:latin typeface="+mn-lt"/>
                <a:ea typeface="+mj-ea"/>
                <a:cs typeface="+mj-cs"/>
              </a:rPr>
              <a:t>A number of characters to move</a:t>
            </a:r>
          </a:p>
          <a:p>
            <a:pPr marL="827487" lvl="2" indent="-414703" algn="l" rtl="0">
              <a:buFont typeface="Wingdings" panose="05000000000000000000" pitchFamily="2" charset="2"/>
              <a:buChar char="§"/>
            </a:pPr>
            <a:r>
              <a:rPr lang="en-US" sz="2903" kern="1200" dirty="0">
                <a:solidFill>
                  <a:schemeClr val="tx1"/>
                </a:solidFill>
                <a:latin typeface="+mn-lt"/>
                <a:ea typeface="+mj-ea"/>
                <a:cs typeface="+mj-cs"/>
              </a:rPr>
              <a:t>A position to use as the start of this move</a:t>
            </a:r>
          </a:p>
          <a:p>
            <a:pPr marL="414703" indent="-414703">
              <a:lnSpc>
                <a:spcPct val="100000"/>
              </a:lnSpc>
              <a:spcBef>
                <a:spcPts val="0"/>
              </a:spcBef>
              <a:buFont typeface="Arial" panose="020B0604020202020204" pitchFamily="34" charset="0"/>
              <a:buChar char="•"/>
            </a:pPr>
            <a:r>
              <a:rPr lang="en-US" sz="2903" dirty="0">
                <a:latin typeface="+mn-lt"/>
              </a:rPr>
              <a:t>The number should be pretty simple, but is only allowed to be not 0 if you use the start of the file as the position to count from.</a:t>
            </a:r>
          </a:p>
          <a:p>
            <a:pPr marL="414703" indent="-414703">
              <a:lnSpc>
                <a:spcPct val="100000"/>
              </a:lnSpc>
              <a:spcBef>
                <a:spcPts val="0"/>
              </a:spcBef>
              <a:buFont typeface="Arial" panose="020B0604020202020204" pitchFamily="34" charset="0"/>
              <a:buChar char="•"/>
            </a:pPr>
            <a:r>
              <a:rPr lang="en-US" sz="2903" dirty="0">
                <a:latin typeface="+mn-lt"/>
              </a:rPr>
              <a:t>The position to start from can be:</a:t>
            </a:r>
          </a:p>
          <a:p>
            <a:pPr marL="827487" lvl="1" indent="-414703" algn="l" rtl="0">
              <a:buFont typeface="Wingdings" panose="05000000000000000000" pitchFamily="2" charset="2"/>
              <a:buChar char="§"/>
            </a:pPr>
            <a:r>
              <a:rPr lang="en-US" sz="2903" kern="1200" dirty="0">
                <a:solidFill>
                  <a:schemeClr val="tx1"/>
                </a:solidFill>
                <a:latin typeface="+mn-lt"/>
                <a:ea typeface="+mj-ea"/>
                <a:cs typeface="+mj-cs"/>
              </a:rPr>
              <a:t>0 – the beginning of the file</a:t>
            </a:r>
          </a:p>
          <a:p>
            <a:pPr marL="827487" lvl="1" indent="-414703" algn="l" rtl="0">
              <a:buFont typeface="Wingdings" panose="05000000000000000000" pitchFamily="2" charset="2"/>
              <a:buChar char="§"/>
            </a:pPr>
            <a:r>
              <a:rPr lang="en-US" sz="2903" kern="1200" dirty="0">
                <a:solidFill>
                  <a:schemeClr val="tx1"/>
                </a:solidFill>
                <a:latin typeface="+mn-lt"/>
                <a:ea typeface="+mj-ea"/>
                <a:cs typeface="+mj-cs"/>
              </a:rPr>
              <a:t>2 – the end of the file</a:t>
            </a:r>
          </a:p>
          <a:p>
            <a:pPr marL="414703" lvl="1" indent="-414703" algn="l" rtl="0">
              <a:buFont typeface="Arial" panose="020B0604020202020204" pitchFamily="34" charset="0"/>
              <a:buChar char="•"/>
            </a:pPr>
            <a:r>
              <a:rPr lang="en-US" sz="2903" kern="1200" dirty="0">
                <a:solidFill>
                  <a:schemeClr val="tx1"/>
                </a:solidFill>
                <a:latin typeface="+mn-lt"/>
                <a:ea typeface="+mj-ea"/>
                <a:cs typeface="+mj-cs"/>
              </a:rPr>
              <a:t>There should also be a 1 value, but it is only available in binary files, which we won’t be dealing with.</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264974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Substituting Data in a File</a:t>
            </a:r>
            <a:endParaRPr lang="en-CA" dirty="0"/>
          </a:p>
        </p:txBody>
      </p:sp>
      <p:sp>
        <p:nvSpPr>
          <p:cNvPr id="3" name="Text Placeholder 2"/>
          <p:cNvSpPr>
            <a:spLocks noGrp="1"/>
          </p:cNvSpPr>
          <p:nvPr>
            <p:ph type="body"/>
          </p:nvPr>
        </p:nvSpPr>
        <p:spPr>
          <a:xfrm>
            <a:off x="609755" y="1843136"/>
            <a:ext cx="11276192" cy="453311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 comparatively easy way to modify the data in a file is to read the entire thing into a list variable, edit the line you want, then write the entire contents back to the file.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Calling the </a:t>
            </a:r>
            <a:r>
              <a:rPr lang="en-US" sz="2903" b="1" dirty="0" err="1">
                <a:latin typeface="+mn-lt"/>
              </a:rPr>
              <a:t>readlines</a:t>
            </a:r>
            <a:r>
              <a:rPr lang="en-US" sz="2903" b="1" dirty="0">
                <a:latin typeface="+mn-lt"/>
              </a:rPr>
              <a:t>() </a:t>
            </a:r>
            <a:r>
              <a:rPr lang="en-US" sz="2903" dirty="0">
                <a:latin typeface="+mn-lt"/>
              </a:rPr>
              <a:t>function on an open file will return the entire contents as a list.  One line per element.</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will usually allow you to manipulate the data (and move around) much more easily than with the </a:t>
            </a:r>
            <a:r>
              <a:rPr lang="en-US" sz="2903" b="1" dirty="0">
                <a:latin typeface="+mn-lt"/>
              </a:rPr>
              <a:t>seek() </a:t>
            </a:r>
            <a:r>
              <a:rPr lang="en-US" sz="2903" dirty="0">
                <a:latin typeface="+mn-lt"/>
              </a:rPr>
              <a:t>function.</a:t>
            </a:r>
            <a:endParaRPr lang="en-CA" sz="2903" dirty="0">
              <a:latin typeface="+mn-lt"/>
            </a:endParaRPr>
          </a:p>
        </p:txBody>
      </p:sp>
    </p:spTree>
    <p:extLst>
      <p:ext uri="{BB962C8B-B14F-4D97-AF65-F5344CB8AC3E}">
        <p14:creationId xmlns:p14="http://schemas.microsoft.com/office/powerpoint/2010/main" val="722911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Files</a:t>
            </a:r>
            <a:endParaRPr lang="en-CA" dirty="0"/>
          </a:p>
        </p:txBody>
      </p:sp>
      <p:sp>
        <p:nvSpPr>
          <p:cNvPr id="3" name="Text Placeholder 2"/>
          <p:cNvSpPr>
            <a:spLocks noGrp="1"/>
          </p:cNvSpPr>
          <p:nvPr>
            <p:ph type="body"/>
          </p:nvPr>
        </p:nvSpPr>
        <p:spPr>
          <a:xfrm>
            <a:off x="609756" y="1942764"/>
            <a:ext cx="11316045" cy="4453412"/>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There are two ways you can close files in python:</a:t>
            </a:r>
          </a:p>
          <a:p>
            <a:pPr marL="756449" indent="341746">
              <a:lnSpc>
                <a:spcPct val="100000"/>
              </a:lnSpc>
              <a:spcBef>
                <a:spcPts val="726"/>
              </a:spcBef>
              <a:spcAft>
                <a:spcPts val="726"/>
              </a:spcAft>
              <a:buFont typeface="Wingdings" panose="05000000000000000000" pitchFamily="2" charset="2"/>
              <a:buChar char="§"/>
            </a:pPr>
            <a:r>
              <a:rPr lang="en-US" sz="2903" dirty="0">
                <a:latin typeface="Courier New" panose="02070309020205020404" pitchFamily="49" charset="0"/>
                <a:cs typeface="Courier New" panose="02070309020205020404" pitchFamily="49" charset="0"/>
              </a:rPr>
              <a:t>	&lt;</a:t>
            </a:r>
            <a:r>
              <a:rPr lang="en-US" sz="2903" dirty="0" err="1">
                <a:latin typeface="Courier New" panose="02070309020205020404" pitchFamily="49" charset="0"/>
                <a:cs typeface="Courier New" panose="02070309020205020404" pitchFamily="49" charset="0"/>
              </a:rPr>
              <a:t>filevariable</a:t>
            </a:r>
            <a:r>
              <a:rPr lang="en-US" sz="2903" dirty="0">
                <a:latin typeface="Courier New" panose="02070309020205020404" pitchFamily="49" charset="0"/>
                <a:cs typeface="Courier New" panose="02070309020205020404" pitchFamily="49" charset="0"/>
              </a:rPr>
              <a:t>&gt;.close()</a:t>
            </a:r>
          </a:p>
          <a:p>
            <a:pPr lvl="1" algn="l" rtl="0">
              <a:spcBef>
                <a:spcPts val="726"/>
              </a:spcBef>
              <a:spcAft>
                <a:spcPts val="726"/>
              </a:spcAft>
            </a:pPr>
            <a:r>
              <a:rPr lang="en-US" sz="2903" kern="1200" dirty="0">
                <a:solidFill>
                  <a:schemeClr val="tx1"/>
                </a:solidFill>
                <a:latin typeface="+mn-lt"/>
                <a:ea typeface="+mj-ea"/>
                <a:cs typeface="+mj-cs"/>
              </a:rPr>
              <a:t>	Just take the variable that represents your file and call the </a:t>
            </a:r>
            <a:r>
              <a:rPr lang="en-US" sz="2903" b="1" kern="1200" dirty="0">
                <a:solidFill>
                  <a:schemeClr val="tx1"/>
                </a:solidFill>
                <a:latin typeface="+mn-lt"/>
                <a:ea typeface="+mj-ea"/>
                <a:cs typeface="+mj-cs"/>
              </a:rPr>
              <a:t>.close()</a:t>
            </a:r>
            <a:r>
              <a:rPr lang="en-US" sz="2903" kern="1200" dirty="0">
                <a:solidFill>
                  <a:schemeClr val="tx1"/>
                </a:solidFill>
                <a:latin typeface="+mn-lt"/>
                <a:ea typeface="+mj-ea"/>
                <a:cs typeface="+mj-cs"/>
              </a:rPr>
              <a:t> function.</a:t>
            </a:r>
          </a:p>
          <a:p>
            <a:pPr marL="756449" indent="349426">
              <a:lnSpc>
                <a:spcPct val="100000"/>
              </a:lnSpc>
              <a:spcBef>
                <a:spcPts val="726"/>
              </a:spcBef>
              <a:spcAft>
                <a:spcPts val="726"/>
              </a:spcAft>
              <a:buFont typeface="Wingdings" panose="05000000000000000000" pitchFamily="2" charset="2"/>
              <a:buChar char="§"/>
            </a:pPr>
            <a:r>
              <a:rPr lang="en-US" sz="2903" dirty="0">
                <a:latin typeface="+mn-lt"/>
              </a:rPr>
              <a:t>Opening it in a code block and letting the code block automatically close it.</a:t>
            </a:r>
          </a:p>
          <a:p>
            <a:pPr lvl="1" algn="l" rtl="0">
              <a:spcBef>
                <a:spcPts val="726"/>
              </a:spcBef>
              <a:spcAft>
                <a:spcPts val="726"/>
              </a:spcAft>
            </a:pPr>
            <a:r>
              <a:rPr lang="en-US" sz="2903" kern="1200" dirty="0">
                <a:solidFill>
                  <a:schemeClr val="tx1"/>
                </a:solidFill>
                <a:latin typeface="+mn-lt"/>
                <a:ea typeface="+mj-ea"/>
                <a:cs typeface="+mj-cs"/>
              </a:rPr>
              <a:t>	This requires opening the file with the </a:t>
            </a:r>
            <a:r>
              <a:rPr lang="en-US" sz="2903" b="1" kern="1200" dirty="0">
                <a:solidFill>
                  <a:schemeClr val="tx1"/>
                </a:solidFill>
                <a:latin typeface="+mn-lt"/>
                <a:ea typeface="+mj-ea"/>
                <a:cs typeface="+mj-cs"/>
              </a:rPr>
              <a:t>with</a:t>
            </a:r>
            <a:r>
              <a:rPr lang="en-US" sz="2903" kern="1200" dirty="0">
                <a:solidFill>
                  <a:schemeClr val="tx1"/>
                </a:solidFill>
                <a:latin typeface="+mn-lt"/>
                <a:ea typeface="+mj-ea"/>
                <a:cs typeface="+mj-cs"/>
              </a:rPr>
              <a:t> keyword.</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123618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file with </a:t>
            </a:r>
            <a:r>
              <a:rPr lang="en-US" b="1" dirty="0" err="1"/>
              <a:t>with</a:t>
            </a:r>
            <a:endParaRPr lang="en-CA" b="1" dirty="0"/>
          </a:p>
        </p:txBody>
      </p:sp>
      <p:sp>
        <p:nvSpPr>
          <p:cNvPr id="3" name="Text Placeholder 2"/>
          <p:cNvSpPr>
            <a:spLocks noGrp="1"/>
          </p:cNvSpPr>
          <p:nvPr>
            <p:ph type="body"/>
          </p:nvPr>
        </p:nvSpPr>
        <p:spPr>
          <a:xfrm>
            <a:off x="540014" y="1863061"/>
            <a:ext cx="11156638" cy="4582931"/>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Opening a file with the </a:t>
            </a:r>
            <a:r>
              <a:rPr lang="en-US" sz="2903" b="1" dirty="0">
                <a:latin typeface="+mn-lt"/>
              </a:rPr>
              <a:t>with</a:t>
            </a:r>
            <a:r>
              <a:rPr lang="en-US" sz="2903" dirty="0">
                <a:latin typeface="+mn-lt"/>
              </a:rPr>
              <a:t> keyword allows us to create an </a:t>
            </a:r>
            <a:r>
              <a:rPr lang="en-US" sz="2903" b="1" dirty="0">
                <a:latin typeface="+mn-lt"/>
              </a:rPr>
              <a:t>indented code block </a:t>
            </a:r>
            <a:r>
              <a:rPr lang="en-US" sz="2903" dirty="0">
                <a:latin typeface="+mn-lt"/>
              </a:rPr>
              <a:t>in which the file remains open.</a:t>
            </a:r>
          </a:p>
          <a:p>
            <a:pPr marL="414703" lvl="1" indent="-414703" algn="l" rtl="0">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As soon as that block is done, python automatically closes the file for us.</a:t>
            </a:r>
          </a:p>
          <a:p>
            <a:pPr>
              <a:lnSpc>
                <a:spcPct val="100000"/>
              </a:lnSpc>
              <a:spcBef>
                <a:spcPts val="726"/>
              </a:spcBef>
              <a:spcAft>
                <a:spcPts val="726"/>
              </a:spcAft>
            </a:pPr>
            <a:r>
              <a:rPr lang="en-US" sz="2903" dirty="0">
                <a:latin typeface="Courier New" panose="02070309020205020404" pitchFamily="49" charset="0"/>
                <a:cs typeface="Courier New" panose="02070309020205020404" pitchFamily="49" charset="0"/>
              </a:rPr>
              <a:t> </a:t>
            </a:r>
            <a:r>
              <a:rPr lang="az-Latn-AZ" sz="2903" dirty="0">
                <a:latin typeface="Courier New" panose="02070309020205020404" pitchFamily="49" charset="0"/>
                <a:cs typeface="Courier New" panose="02070309020205020404" pitchFamily="49" charset="0"/>
              </a:rPr>
              <a:t> </a:t>
            </a:r>
            <a:r>
              <a:rPr lang="en-US" sz="2903" dirty="0">
                <a:latin typeface="Courier New" panose="02070309020205020404" pitchFamily="49" charset="0"/>
                <a:cs typeface="Courier New" panose="02070309020205020404" pitchFamily="49" charset="0"/>
              </a:rPr>
              <a:t>with &lt;</a:t>
            </a:r>
            <a:r>
              <a:rPr lang="en-US" sz="2903" dirty="0" err="1">
                <a:latin typeface="Courier New" panose="02070309020205020404" pitchFamily="49" charset="0"/>
                <a:cs typeface="Courier New" panose="02070309020205020404" pitchFamily="49" charset="0"/>
              </a:rPr>
              <a:t>opencommand</a:t>
            </a:r>
            <a:r>
              <a:rPr lang="en-US" sz="2903" dirty="0">
                <a:latin typeface="Courier New" panose="02070309020205020404" pitchFamily="49" charset="0"/>
                <a:cs typeface="Courier New" panose="02070309020205020404" pitchFamily="49" charset="0"/>
              </a:rPr>
              <a:t>&gt; as &lt;</a:t>
            </a:r>
            <a:r>
              <a:rPr lang="en-US" sz="2903" dirty="0" err="1">
                <a:latin typeface="Courier New" panose="02070309020205020404" pitchFamily="49" charset="0"/>
                <a:cs typeface="Courier New" panose="02070309020205020404" pitchFamily="49" charset="0"/>
              </a:rPr>
              <a:t>filevariable</a:t>
            </a:r>
            <a:r>
              <a:rPr lang="en-US" sz="2903" dirty="0">
                <a:latin typeface="Courier New" panose="02070309020205020404" pitchFamily="49" charset="0"/>
                <a:cs typeface="Courier New" panose="02070309020205020404" pitchFamily="49" charset="0"/>
              </a:rPr>
              <a:t>&gt;:</a:t>
            </a:r>
          </a:p>
          <a:p>
            <a:pPr lvl="3" algn="l" rtl="0"/>
            <a:r>
              <a:rPr lang="en-US" sz="2903" kern="1200" dirty="0">
                <a:solidFill>
                  <a:schemeClr val="tx1"/>
                </a:solidFill>
                <a:latin typeface="Courier New" panose="02070309020205020404" pitchFamily="49" charset="0"/>
                <a:ea typeface="+mj-ea"/>
                <a:cs typeface="Courier New" panose="02070309020205020404" pitchFamily="49" charset="0"/>
              </a:rPr>
              <a:t>	#do something with our file</a:t>
            </a:r>
          </a:p>
          <a:p>
            <a:pPr>
              <a:lnSpc>
                <a:spcPct val="100000"/>
              </a:lnSpc>
              <a:spcBef>
                <a:spcPts val="0"/>
              </a:spcBef>
            </a:pPr>
            <a:r>
              <a:rPr lang="az-Latn-AZ" sz="2903" dirty="0">
                <a:latin typeface="Courier New" panose="02070309020205020404" pitchFamily="49" charset="0"/>
                <a:cs typeface="Courier New" panose="02070309020205020404" pitchFamily="49" charset="0"/>
              </a:rPr>
              <a:t>  </a:t>
            </a:r>
            <a:r>
              <a:rPr lang="en-US" sz="2903" dirty="0">
                <a:latin typeface="Courier New" panose="02070309020205020404" pitchFamily="49" charset="0"/>
                <a:cs typeface="Courier New" panose="02070309020205020404" pitchFamily="49" charset="0"/>
              </a:rPr>
              <a:t>#As soon as you stop indenting for that code</a:t>
            </a:r>
            <a:endParaRPr lang="az-Latn-AZ" sz="2903" dirty="0">
              <a:latin typeface="Courier New" panose="02070309020205020404" pitchFamily="49" charset="0"/>
              <a:cs typeface="Courier New" panose="02070309020205020404" pitchFamily="49" charset="0"/>
            </a:endParaRPr>
          </a:p>
          <a:p>
            <a:pPr>
              <a:lnSpc>
                <a:spcPct val="100000"/>
              </a:lnSpc>
              <a:spcBef>
                <a:spcPts val="0"/>
              </a:spcBef>
            </a:pPr>
            <a:r>
              <a:rPr lang="az-Latn-AZ" sz="2903" dirty="0">
                <a:latin typeface="Courier New" panose="02070309020205020404" pitchFamily="49" charset="0"/>
                <a:cs typeface="Courier New" panose="02070309020205020404" pitchFamily="49" charset="0"/>
              </a:rPr>
              <a:t>  </a:t>
            </a:r>
            <a:r>
              <a:rPr lang="en-US" sz="2903" dirty="0">
                <a:latin typeface="Courier New" panose="02070309020205020404" pitchFamily="49" charset="0"/>
                <a:cs typeface="Courier New" panose="02070309020205020404" pitchFamily="49" charset="0"/>
              </a:rPr>
              <a:t>#block, the file is closed.</a:t>
            </a:r>
            <a:endParaRPr lang="en-CA" sz="2903"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5078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34" y="261232"/>
            <a:ext cx="8937327" cy="1131569"/>
          </a:xfrm>
        </p:spPr>
        <p:txBody>
          <a:bodyPr/>
          <a:lstStyle/>
          <a:p>
            <a:r>
              <a:rPr lang="en-US" dirty="0"/>
              <a:t>The exit() command and Files</a:t>
            </a:r>
            <a:endParaRPr lang="en-CA" dirty="0"/>
          </a:p>
        </p:txBody>
      </p:sp>
      <p:sp>
        <p:nvSpPr>
          <p:cNvPr id="3" name="Text Placeholder 2"/>
          <p:cNvSpPr>
            <a:spLocks noGrp="1"/>
          </p:cNvSpPr>
          <p:nvPr>
            <p:ph type="body"/>
          </p:nvPr>
        </p:nvSpPr>
        <p:spPr>
          <a:xfrm>
            <a:off x="490200" y="1962690"/>
            <a:ext cx="11166600" cy="4483301"/>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 common habit among admins learning to script is to use the </a:t>
            </a:r>
            <a:r>
              <a:rPr lang="en-US" sz="2903" b="1" dirty="0">
                <a:latin typeface="+mn-lt"/>
              </a:rPr>
              <a:t>exit() </a:t>
            </a:r>
            <a:r>
              <a:rPr lang="en-US" sz="2903" dirty="0">
                <a:latin typeface="+mn-lt"/>
              </a:rPr>
              <a:t>command anytime they think the script is done.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Up until now, this has just been a bad habit to avoid, but it can be an actual problem when working with files.</a:t>
            </a:r>
          </a:p>
          <a:p>
            <a:pPr marL="414703" indent="-414703">
              <a:lnSpc>
                <a:spcPct val="100000"/>
              </a:lnSpc>
              <a:spcBef>
                <a:spcPts val="726"/>
              </a:spcBef>
              <a:spcAft>
                <a:spcPts val="726"/>
              </a:spcAft>
              <a:buFont typeface="Arial" panose="020B0604020202020204" pitchFamily="34" charset="0"/>
              <a:buChar char="•"/>
            </a:pPr>
            <a:r>
              <a:rPr lang="en-US" sz="2903" u="sng" dirty="0">
                <a:latin typeface="+mn-lt"/>
              </a:rPr>
              <a:t>Don’t </a:t>
            </a:r>
            <a:r>
              <a:rPr lang="en-US" sz="2903" b="1" u="sng" dirty="0">
                <a:latin typeface="+mn-lt"/>
              </a:rPr>
              <a:t>exit() </a:t>
            </a:r>
            <a:r>
              <a:rPr lang="en-US" sz="2903" u="sng" dirty="0">
                <a:latin typeface="+mn-lt"/>
              </a:rPr>
              <a:t>while you still have a file open.</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Close it, then exit, or just close it and let your script exit at the end.</a:t>
            </a:r>
            <a:endParaRPr lang="en-CA" sz="2903" dirty="0">
              <a:latin typeface="+mn-lt"/>
            </a:endParaRPr>
          </a:p>
        </p:txBody>
      </p:sp>
    </p:spTree>
    <p:extLst>
      <p:ext uri="{BB962C8B-B14F-4D97-AF65-F5344CB8AC3E}">
        <p14:creationId xmlns:p14="http://schemas.microsoft.com/office/powerpoint/2010/main" val="1767284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Exceptions</a:t>
            </a:r>
            <a:endParaRPr lang="en-CA" dirty="0"/>
          </a:p>
        </p:txBody>
      </p:sp>
      <p:sp>
        <p:nvSpPr>
          <p:cNvPr id="3" name="Text Placeholder 2"/>
          <p:cNvSpPr>
            <a:spLocks noGrp="1"/>
          </p:cNvSpPr>
          <p:nvPr>
            <p:ph type="body"/>
          </p:nvPr>
        </p:nvSpPr>
        <p:spPr>
          <a:xfrm>
            <a:off x="500161" y="1833173"/>
            <a:ext cx="11186528" cy="467259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There are several exceptions that you may need to handle when dealing with files:</a:t>
            </a:r>
          </a:p>
          <a:p>
            <a:pPr marL="827487" lvl="1" indent="-414703" algn="l" rtl="0">
              <a:spcBef>
                <a:spcPts val="726"/>
              </a:spcBef>
              <a:spcAft>
                <a:spcPts val="726"/>
              </a:spcAft>
              <a:buFont typeface="Wingdings" panose="05000000000000000000" pitchFamily="2" charset="2"/>
              <a:buChar char="§"/>
            </a:pPr>
            <a:r>
              <a:rPr lang="en-US" sz="2903" b="1" kern="1200" dirty="0" err="1">
                <a:solidFill>
                  <a:schemeClr val="tx1"/>
                </a:solidFill>
                <a:latin typeface="+mn-lt"/>
                <a:ea typeface="+mj-ea"/>
                <a:cs typeface="+mj-cs"/>
              </a:rPr>
              <a:t>FileNotFoundError</a:t>
            </a:r>
            <a:r>
              <a:rPr lang="en-US" sz="2903" kern="1200" dirty="0">
                <a:solidFill>
                  <a:schemeClr val="tx1"/>
                </a:solidFill>
                <a:latin typeface="+mn-lt"/>
                <a:ea typeface="+mj-ea"/>
                <a:cs typeface="+mj-cs"/>
              </a:rPr>
              <a:t> – When attempting to open a file that does not exist for reading.</a:t>
            </a:r>
          </a:p>
          <a:p>
            <a:pPr marL="827487" lvl="1" indent="-414703" algn="l" rtl="0">
              <a:spcBef>
                <a:spcPts val="726"/>
              </a:spcBef>
              <a:spcAft>
                <a:spcPts val="726"/>
              </a:spcAft>
              <a:buFont typeface="Wingdings" panose="05000000000000000000" pitchFamily="2" charset="2"/>
              <a:buChar char="§"/>
            </a:pPr>
            <a:r>
              <a:rPr lang="en-US" sz="2903" b="1" kern="1200" dirty="0" err="1">
                <a:solidFill>
                  <a:schemeClr val="tx1"/>
                </a:solidFill>
                <a:latin typeface="+mn-lt"/>
                <a:ea typeface="+mj-ea"/>
                <a:cs typeface="+mj-cs"/>
              </a:rPr>
              <a:t>PermissionError</a:t>
            </a:r>
            <a:r>
              <a:rPr lang="en-US" sz="2903" kern="1200" dirty="0">
                <a:solidFill>
                  <a:schemeClr val="tx1"/>
                </a:solidFill>
                <a:latin typeface="+mn-lt"/>
                <a:ea typeface="+mj-ea"/>
                <a:cs typeface="+mj-cs"/>
              </a:rPr>
              <a:t> – When attempting to read or write to a file you don’t have sufficient permission for.</a:t>
            </a:r>
          </a:p>
          <a:p>
            <a:pPr marL="414703" indent="-414703">
              <a:lnSpc>
                <a:spcPct val="100000"/>
              </a:lnSpc>
              <a:spcBef>
                <a:spcPts val="726"/>
              </a:spcBef>
              <a:spcAft>
                <a:spcPts val="726"/>
              </a:spcAft>
              <a:buFont typeface="Arial" panose="020B0604020202020204" pitchFamily="34" charset="0"/>
              <a:buChar char="•"/>
            </a:pPr>
            <a:r>
              <a:rPr lang="en-US" sz="2903" b="1" dirty="0">
                <a:latin typeface="+mn-lt"/>
              </a:rPr>
              <a:t>Note</a:t>
            </a:r>
            <a:r>
              <a:rPr lang="en-US" sz="2903" dirty="0">
                <a:latin typeface="+mn-lt"/>
              </a:rPr>
              <a:t>:  If using the </a:t>
            </a:r>
            <a:r>
              <a:rPr lang="en-US" sz="2903" b="1" dirty="0">
                <a:latin typeface="+mn-lt"/>
              </a:rPr>
              <a:t>.read() </a:t>
            </a:r>
            <a:r>
              <a:rPr lang="en-US" sz="2903" dirty="0">
                <a:latin typeface="+mn-lt"/>
              </a:rPr>
              <a:t>or </a:t>
            </a:r>
            <a:r>
              <a:rPr lang="en-US" sz="2903" b="1" dirty="0">
                <a:latin typeface="+mn-lt"/>
              </a:rPr>
              <a:t>.</a:t>
            </a:r>
            <a:r>
              <a:rPr lang="en-US" sz="2903" b="1" dirty="0" err="1">
                <a:latin typeface="+mn-lt"/>
              </a:rPr>
              <a:t>readline</a:t>
            </a:r>
            <a:r>
              <a:rPr lang="en-US" sz="2903" b="1" dirty="0">
                <a:latin typeface="+mn-lt"/>
              </a:rPr>
              <a:t>() </a:t>
            </a:r>
            <a:r>
              <a:rPr lang="en-US" sz="2903" dirty="0">
                <a:latin typeface="+mn-lt"/>
              </a:rPr>
              <a:t>functions, you won’t encounter </a:t>
            </a:r>
            <a:r>
              <a:rPr lang="en-US" sz="2903" b="1" dirty="0" err="1">
                <a:latin typeface="+mn-lt"/>
              </a:rPr>
              <a:t>EOFError</a:t>
            </a:r>
            <a:r>
              <a:rPr lang="en-US" sz="2903" dirty="0">
                <a:latin typeface="+mn-lt"/>
              </a:rPr>
              <a:t>, you’ll just get empty strings.</a:t>
            </a:r>
            <a:endParaRPr lang="en-CA" sz="2903" dirty="0">
              <a:latin typeface="+mn-lt"/>
            </a:endParaRPr>
          </a:p>
        </p:txBody>
      </p:sp>
    </p:spTree>
    <p:extLst>
      <p:ext uri="{BB962C8B-B14F-4D97-AF65-F5344CB8AC3E}">
        <p14:creationId xmlns:p14="http://schemas.microsoft.com/office/powerpoint/2010/main" val="249138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 &amp; VMs</a:t>
            </a:r>
            <a:endParaRPr lang="en-CA" dirty="0"/>
          </a:p>
        </p:txBody>
      </p:sp>
      <p:sp>
        <p:nvSpPr>
          <p:cNvPr id="3" name="Text Placeholder 2"/>
          <p:cNvSpPr>
            <a:spLocks noGrp="1"/>
          </p:cNvSpPr>
          <p:nvPr>
            <p:ph type="body"/>
          </p:nvPr>
        </p:nvSpPr>
        <p:spPr>
          <a:xfrm>
            <a:off x="410498" y="1972654"/>
            <a:ext cx="11495375" cy="4624114"/>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In lab 2, you created a virtual network in your c7host.</a:t>
            </a:r>
          </a:p>
          <a:p>
            <a:pPr marL="414703" indent="-414703">
              <a:lnSpc>
                <a:spcPct val="100000"/>
              </a:lnSpc>
              <a:spcBef>
                <a:spcPts val="726"/>
              </a:spcBef>
              <a:spcAft>
                <a:spcPts val="726"/>
              </a:spcAft>
              <a:buFont typeface="Arial" panose="020B0604020202020204" pitchFamily="34" charset="0"/>
              <a:buChar char="•"/>
            </a:pPr>
            <a:r>
              <a:rPr lang="en-US" sz="2903" dirty="0"/>
              <a:t>This is how your VMs have been communicating with each other, and with your c7host, and the outside world. Actually reaching the outside world that required the virtual network you created in VMware in lab 1.</a:t>
            </a:r>
          </a:p>
          <a:p>
            <a:pPr marL="414703" indent="-414703">
              <a:lnSpc>
                <a:spcPct val="100000"/>
              </a:lnSpc>
              <a:spcBef>
                <a:spcPts val="726"/>
              </a:spcBef>
              <a:spcAft>
                <a:spcPts val="726"/>
              </a:spcAft>
              <a:buFont typeface="Arial" panose="020B0604020202020204" pitchFamily="34" charset="0"/>
              <a:buChar char="•"/>
            </a:pPr>
            <a:r>
              <a:rPr lang="en-US" sz="2903" dirty="0"/>
              <a:t>The software that controls these networks created DHCP servers for you, so that your machines would get IP addresses, without us having to manually set them.</a:t>
            </a:r>
            <a:endParaRPr lang="en-CA" sz="2903" dirty="0"/>
          </a:p>
        </p:txBody>
      </p:sp>
    </p:spTree>
    <p:extLst>
      <p:ext uri="{BB962C8B-B14F-4D97-AF65-F5344CB8AC3E}">
        <p14:creationId xmlns:p14="http://schemas.microsoft.com/office/powerpoint/2010/main" val="253500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endParaRPr lang="en-CA" dirty="0"/>
          </a:p>
        </p:txBody>
      </p:sp>
      <p:sp>
        <p:nvSpPr>
          <p:cNvPr id="7" name="Text Placeholder 6"/>
          <p:cNvSpPr>
            <a:spLocks noGrp="1"/>
          </p:cNvSpPr>
          <p:nvPr>
            <p:ph type="body"/>
          </p:nvPr>
        </p:nvSpPr>
        <p:spPr>
          <a:xfrm>
            <a:off x="609755" y="1892949"/>
            <a:ext cx="10817899" cy="4592894"/>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In this lesson you have learned how to interact with files using python.</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This will allow you to write scripts that can make changes to files on your systems.</a:t>
            </a:r>
          </a:p>
          <a:p>
            <a:pPr marL="414703" lvl="1" indent="-414703" algn="l" rtl="0">
              <a:spcBef>
                <a:spcPts val="726"/>
              </a:spcBef>
              <a:spcAft>
                <a:spcPts val="726"/>
              </a:spcAft>
              <a:buFont typeface="Arial" panose="020B0604020202020204" pitchFamily="34" charset="0"/>
              <a:buChar char="•"/>
            </a:pPr>
            <a:r>
              <a:rPr lang="en-US" sz="2903" kern="1200" dirty="0">
                <a:solidFill>
                  <a:schemeClr val="tx1"/>
                </a:solidFill>
                <a:latin typeface="+mn-lt"/>
                <a:ea typeface="+mj-ea"/>
                <a:cs typeface="+mj-cs"/>
              </a:rPr>
              <a:t>Since most configuration is stored as files, this will allow you to make configuration changes to your system, and the services running on it, using scripts.</a:t>
            </a:r>
            <a:endParaRPr lang="en-CA" sz="2903" kern="1200" dirty="0">
              <a:solidFill>
                <a:schemeClr val="tx1"/>
              </a:solidFill>
              <a:latin typeface="+mn-lt"/>
              <a:ea typeface="+mj-ea"/>
              <a:cs typeface="+mj-cs"/>
            </a:endParaRPr>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Focus on your test 1 first. </a:t>
            </a:r>
            <a:r>
              <a:rPr lang="en-US" dirty="0">
                <a:sym typeface="Wingdings" panose="05000000000000000000" pitchFamily="2" charset="2"/>
              </a:rPr>
              <a:t></a:t>
            </a:r>
          </a:p>
          <a:p>
            <a:endParaRPr lang="en-US" dirty="0"/>
          </a:p>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fontScale="92500" lnSpcReduction="20000"/>
          </a:bodyPr>
          <a:lstStyle/>
          <a:p>
            <a:pPr marL="0" indent="0">
              <a:buNone/>
            </a:pPr>
            <a:r>
              <a:rPr lang="en-US" dirty="0"/>
              <a:t>No mark or bonus. But, good to do:</a:t>
            </a:r>
          </a:p>
          <a:p>
            <a:pPr marL="0" indent="0">
              <a:buNone/>
            </a:pPr>
            <a:endParaRPr lang="en-US" dirty="0"/>
          </a:p>
          <a:p>
            <a:pPr marL="0" indent="0">
              <a:buNone/>
            </a:pPr>
            <a:r>
              <a:rPr lang="en-US" dirty="0"/>
              <a:t>Find any Linux distro which is different to your regular 3. </a:t>
            </a:r>
          </a:p>
          <a:p>
            <a:pPr marL="0" indent="0">
              <a:buNone/>
            </a:pPr>
            <a:r>
              <a:rPr lang="en-US" dirty="0"/>
              <a:t>Have a complete coding to read info from an old file, compare with current system info (such as installed packages), write any comparison result into a separate file. You may append the result everyday. Also, backup copy it to a log file with name including current (today) date and time.  </a:t>
            </a:r>
          </a:p>
          <a:p>
            <a:pPr marL="514350" indent="-514350">
              <a:buAutoNum type="arabicPeriod"/>
            </a:pPr>
            <a:r>
              <a:rPr lang="en-US" dirty="0"/>
              <a:t>What commands are require?</a:t>
            </a:r>
          </a:p>
          <a:p>
            <a:pPr marL="514350" indent="-514350">
              <a:buAutoNum type="arabicPeriod"/>
            </a:pPr>
            <a:r>
              <a:rPr lang="en-US" dirty="0"/>
              <a:t>Are you able to draft or find a Python code doing such works?</a:t>
            </a:r>
          </a:p>
          <a:p>
            <a:pPr marL="0" indent="0">
              <a:buNone/>
            </a:pPr>
            <a:endParaRPr lang="en-US" dirty="0"/>
          </a:p>
          <a:p>
            <a:pPr marL="0" indent="0">
              <a:buNone/>
            </a:pPr>
            <a:r>
              <a:rPr lang="en-US" dirty="0"/>
              <a:t>This practice is to predict what could be close to correct answers in future.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Network Setup</a:t>
            </a:r>
            <a:endParaRPr lang="en-CA" dirty="0"/>
          </a:p>
        </p:txBody>
      </p:sp>
      <p:pic>
        <p:nvPicPr>
          <p:cNvPr id="5" name="Picture 4" descr="Your centos1, centos2, and centos3 machines exist inside a virtual network on your c7host.  They are able to communicate with each other using this network.&#10;&#10;Your c7host exists inside a virtual network in VMWare inside a windows machine (though some of you may have opted to directly install it onto a physical machine).&#10;&#10;The windows machine  (if it exists) running VMWare can communicate with c7host (through the virtual network in VMWare), and to the outside world using its physical network connectoin (either wired, or wireless).  For those who opted not to have a Windows machine, it is c7host that has this physical connection to other networks." title="Curent Network Setup">
            <a:extLst>
              <a:ext uri="{FF2B5EF4-FFF2-40B4-BE49-F238E27FC236}">
                <a16:creationId xmlns:a16="http://schemas.microsoft.com/office/drawing/2014/main" id="{73210E62-E13D-CB4A-AA15-FEEF39F62EDD}"/>
              </a:ext>
            </a:extLst>
          </p:cNvPr>
          <p:cNvPicPr>
            <a:picLocks noChangeAspect="1"/>
          </p:cNvPicPr>
          <p:nvPr/>
        </p:nvPicPr>
        <p:blipFill>
          <a:blip r:embed="rId3"/>
          <a:stretch>
            <a:fillRect/>
          </a:stretch>
        </p:blipFill>
        <p:spPr>
          <a:xfrm>
            <a:off x="3464556" y="1541572"/>
            <a:ext cx="5185306" cy="5316428"/>
          </a:xfrm>
          <a:prstGeom prst="rect">
            <a:avLst/>
          </a:prstGeom>
        </p:spPr>
      </p:pic>
    </p:spTree>
    <p:extLst>
      <p:ext uri="{BB962C8B-B14F-4D97-AF65-F5344CB8AC3E}">
        <p14:creationId xmlns:p14="http://schemas.microsoft.com/office/powerpoint/2010/main" val="413156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410496" y="2032431"/>
            <a:ext cx="11485413" cy="4564336"/>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Having the </a:t>
            </a:r>
            <a:r>
              <a:rPr lang="en-US" sz="2903" dirty="0" err="1"/>
              <a:t>ip</a:t>
            </a:r>
            <a:r>
              <a:rPr lang="en-US" sz="2903" dirty="0"/>
              <a:t> addresses of our machines assigned by the DHCP servers is convenient, but has a major drawback:</a:t>
            </a:r>
          </a:p>
          <a:p>
            <a:pPr>
              <a:lnSpc>
                <a:spcPct val="100000"/>
              </a:lnSpc>
              <a:spcBef>
                <a:spcPts val="726"/>
              </a:spcBef>
              <a:spcAft>
                <a:spcPts val="726"/>
              </a:spcAft>
            </a:pPr>
            <a:r>
              <a:rPr lang="en-US" sz="2903" dirty="0"/>
              <a:t>	We have no control over what addresses they get.</a:t>
            </a:r>
          </a:p>
          <a:p>
            <a:pPr marL="414703" indent="-414703">
              <a:lnSpc>
                <a:spcPct val="100000"/>
              </a:lnSpc>
              <a:spcBef>
                <a:spcPts val="726"/>
              </a:spcBef>
              <a:spcAft>
                <a:spcPts val="726"/>
              </a:spcAft>
              <a:buFont typeface="Arial" panose="020B0604020202020204" pitchFamily="34" charset="0"/>
              <a:buChar char="•"/>
            </a:pPr>
            <a:r>
              <a:rPr lang="en-US" sz="2903" dirty="0"/>
              <a:t>Each DHCP server is dynamically assigning addresses from a pool of 254 (the default network size in both VMware and </a:t>
            </a:r>
            <a:r>
              <a:rPr lang="en-US" sz="2903" dirty="0" err="1"/>
              <a:t>libvirtd</a:t>
            </a:r>
            <a:r>
              <a:rPr lang="en-US" sz="2903" dirty="0"/>
              <a:t>). The addresses are also assigned for a limited duration – they could change from one boot to the next (even while a machine is running).</a:t>
            </a:r>
            <a:endParaRPr lang="en-CA" sz="2903" dirty="0"/>
          </a:p>
        </p:txBody>
      </p:sp>
      <p:sp>
        <p:nvSpPr>
          <p:cNvPr id="3" name="Title 2"/>
          <p:cNvSpPr>
            <a:spLocks noGrp="1"/>
          </p:cNvSpPr>
          <p:nvPr>
            <p:ph type="title"/>
          </p:nvPr>
        </p:nvSpPr>
        <p:spPr/>
        <p:txBody>
          <a:bodyPr/>
          <a:lstStyle/>
          <a:p>
            <a:r>
              <a:rPr lang="en-US" dirty="0"/>
              <a:t>DHCP in Networks</a:t>
            </a:r>
            <a:endParaRPr lang="en-CA" dirty="0"/>
          </a:p>
        </p:txBody>
      </p:sp>
    </p:spTree>
    <p:extLst>
      <p:ext uri="{BB962C8B-B14F-4D97-AF65-F5344CB8AC3E}">
        <p14:creationId xmlns:p14="http://schemas.microsoft.com/office/powerpoint/2010/main" val="45046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4" y="261232"/>
            <a:ext cx="8655037" cy="1131569"/>
          </a:xfrm>
        </p:spPr>
        <p:txBody>
          <a:bodyPr/>
          <a:lstStyle/>
          <a:p>
            <a:r>
              <a:rPr lang="en-US" dirty="0"/>
              <a:t>Static &amp; Dynamic Addresses</a:t>
            </a:r>
            <a:endParaRPr lang="en-CA" dirty="0"/>
          </a:p>
        </p:txBody>
      </p:sp>
      <p:sp>
        <p:nvSpPr>
          <p:cNvPr id="3" name="Text Placeholder 2"/>
          <p:cNvSpPr>
            <a:spLocks noGrp="1"/>
          </p:cNvSpPr>
          <p:nvPr>
            <p:ph type="body"/>
          </p:nvPr>
        </p:nvSpPr>
        <p:spPr>
          <a:xfrm>
            <a:off x="396696" y="1863061"/>
            <a:ext cx="11463841" cy="4733707"/>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latin typeface="+mn-lt"/>
              </a:rPr>
              <a:t>As you have already experienced, dynamic addresses change.</a:t>
            </a:r>
            <a:r>
              <a:rPr lang="az-Latn-AZ" sz="2903" dirty="0">
                <a:latin typeface="+mn-lt"/>
              </a:rPr>
              <a:t> </a:t>
            </a:r>
          </a:p>
          <a:p>
            <a:pPr marL="414703" indent="-414703">
              <a:lnSpc>
                <a:spcPct val="100000"/>
              </a:lnSpc>
              <a:spcBef>
                <a:spcPts val="726"/>
              </a:spcBef>
              <a:spcAft>
                <a:spcPts val="726"/>
              </a:spcAft>
              <a:buFont typeface="Arial" panose="020B0604020202020204" pitchFamily="34" charset="0"/>
              <a:buChar char="•"/>
            </a:pPr>
            <a:r>
              <a:rPr lang="az-Latn-AZ" sz="2903" dirty="0">
                <a:latin typeface="+mn-lt"/>
              </a:rPr>
              <a:t>T</a:t>
            </a:r>
            <a:r>
              <a:rPr lang="en-US" sz="2903" dirty="0">
                <a:latin typeface="+mn-lt"/>
              </a:rPr>
              <a:t>his isn’t a problem if it is on a client machine. It will be the one starting almost all communication – reaching out to a server to access some resource.</a:t>
            </a:r>
            <a:endParaRPr lang="az-Latn-AZ" sz="2903" dirty="0">
              <a:latin typeface="+mn-lt"/>
            </a:endParaRPr>
          </a:p>
          <a:p>
            <a:pPr marL="414703" indent="-414703">
              <a:lnSpc>
                <a:spcPct val="100000"/>
              </a:lnSpc>
              <a:spcBef>
                <a:spcPts val="726"/>
              </a:spcBef>
              <a:spcAft>
                <a:spcPts val="726"/>
              </a:spcAft>
              <a:buFont typeface="Arial" panose="020B0604020202020204" pitchFamily="34" charset="0"/>
              <a:buChar char="•"/>
            </a:pPr>
            <a:r>
              <a:rPr lang="en-US" sz="2903" dirty="0">
                <a:latin typeface="+mn-lt"/>
              </a:rPr>
              <a:t>But a server needs to be findable: It needs to be at the same address all the time.</a:t>
            </a:r>
          </a:p>
          <a:p>
            <a:pPr marL="414703" indent="-414703">
              <a:lnSpc>
                <a:spcPct val="100000"/>
              </a:lnSpc>
              <a:spcBef>
                <a:spcPts val="726"/>
              </a:spcBef>
              <a:spcAft>
                <a:spcPts val="726"/>
              </a:spcAft>
              <a:buFont typeface="Arial" panose="020B0604020202020204" pitchFamily="34" charset="0"/>
              <a:buChar char="•"/>
            </a:pPr>
            <a:r>
              <a:rPr lang="en-US" sz="2903" dirty="0">
                <a:latin typeface="+mn-lt"/>
              </a:rPr>
              <a:t>Static addresses do not change.</a:t>
            </a:r>
            <a:r>
              <a:rPr lang="az-Latn-AZ" sz="2903" dirty="0">
                <a:latin typeface="+mn-lt"/>
              </a:rPr>
              <a:t> </a:t>
            </a:r>
            <a:r>
              <a:rPr lang="en-US" sz="2903" dirty="0">
                <a:latin typeface="+mn-lt"/>
              </a:rPr>
              <a:t>At least, not without an admin changing them.</a:t>
            </a:r>
            <a:endParaRPr lang="en-CA" sz="2903" dirty="0">
              <a:latin typeface="+mn-lt"/>
            </a:endParaRPr>
          </a:p>
        </p:txBody>
      </p:sp>
    </p:spTree>
    <p:extLst>
      <p:ext uri="{BB962C8B-B14F-4D97-AF65-F5344CB8AC3E}">
        <p14:creationId xmlns:p14="http://schemas.microsoft.com/office/powerpoint/2010/main" val="162030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54" dirty="0"/>
              <a:t>Advantages of Static Addresses</a:t>
            </a:r>
            <a:endParaRPr lang="en-CA" sz="4354" dirty="0"/>
          </a:p>
        </p:txBody>
      </p:sp>
      <p:sp>
        <p:nvSpPr>
          <p:cNvPr id="3" name="Text Placeholder 2"/>
          <p:cNvSpPr>
            <a:spLocks noGrp="1"/>
          </p:cNvSpPr>
          <p:nvPr>
            <p:ph type="body"/>
          </p:nvPr>
        </p:nvSpPr>
        <p:spPr>
          <a:xfrm>
            <a:off x="360682" y="2032430"/>
            <a:ext cx="11435599" cy="4483303"/>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You have noticed by now that every lab and assignment so far has asked you to provide the address of the machine you wanted to communicate with (i.e. run a script on).</a:t>
            </a:r>
          </a:p>
          <a:p>
            <a:pPr marL="414703" indent="-414703">
              <a:lnSpc>
                <a:spcPct val="100000"/>
              </a:lnSpc>
              <a:spcBef>
                <a:spcPts val="726"/>
              </a:spcBef>
              <a:spcAft>
                <a:spcPts val="726"/>
              </a:spcAft>
              <a:buFont typeface="Arial" panose="020B0604020202020204" pitchFamily="34" charset="0"/>
              <a:buChar char="•"/>
            </a:pPr>
            <a:r>
              <a:rPr lang="en-US" sz="2903" dirty="0"/>
              <a:t>This worked because you were in control of the machine and could look up its address.</a:t>
            </a:r>
          </a:p>
          <a:p>
            <a:pPr marL="414703" indent="-414703">
              <a:lnSpc>
                <a:spcPct val="100000"/>
              </a:lnSpc>
              <a:spcBef>
                <a:spcPts val="726"/>
              </a:spcBef>
              <a:spcAft>
                <a:spcPts val="726"/>
              </a:spcAft>
              <a:buFont typeface="Arial" panose="020B0604020202020204" pitchFamily="34" charset="0"/>
              <a:buChar char="•"/>
            </a:pPr>
            <a:r>
              <a:rPr lang="en-US" sz="2903" dirty="0"/>
              <a:t>This would not work if, for example, a web server kept moving.</a:t>
            </a:r>
          </a:p>
          <a:p>
            <a:pPr marL="414703" indent="-414703">
              <a:lnSpc>
                <a:spcPct val="100000"/>
              </a:lnSpc>
              <a:spcBef>
                <a:spcPts val="726"/>
              </a:spcBef>
              <a:spcAft>
                <a:spcPts val="726"/>
              </a:spcAft>
              <a:buFont typeface="Arial" panose="020B0604020202020204" pitchFamily="34" charset="0"/>
              <a:buChar char="•"/>
            </a:pPr>
            <a:r>
              <a:rPr lang="en-US" sz="2903" dirty="0"/>
              <a:t>In lab 6 you will configure your machines with static addresses.</a:t>
            </a:r>
            <a:endParaRPr lang="en-CA" sz="2903" dirty="0"/>
          </a:p>
        </p:txBody>
      </p:sp>
    </p:spTree>
    <p:extLst>
      <p:ext uri="{BB962C8B-B14F-4D97-AF65-F5344CB8AC3E}">
        <p14:creationId xmlns:p14="http://schemas.microsoft.com/office/powerpoint/2010/main" val="152510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Notation</a:t>
            </a:r>
            <a:endParaRPr lang="en-CA" dirty="0"/>
          </a:p>
        </p:txBody>
      </p:sp>
      <p:sp>
        <p:nvSpPr>
          <p:cNvPr id="3" name="Text Placeholder 2"/>
          <p:cNvSpPr>
            <a:spLocks noGrp="1"/>
          </p:cNvSpPr>
          <p:nvPr>
            <p:ph type="body"/>
          </p:nvPr>
        </p:nvSpPr>
        <p:spPr>
          <a:xfrm>
            <a:off x="450349" y="2052357"/>
            <a:ext cx="11405709" cy="4544410"/>
          </a:xfrm>
        </p:spPr>
        <p:txBody>
          <a:bodyPr vert="horz" lIns="0" tIns="0" rIns="0" bIns="0" rtlCol="0" anchor="t" anchorCtr="0">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We will use Classless Inter-Domain Routing (CIDR) standards to describe our network addresses (and each machine’s </a:t>
            </a:r>
            <a:r>
              <a:rPr lang="en-US" sz="2903" dirty="0" err="1"/>
              <a:t>ip</a:t>
            </a:r>
            <a:r>
              <a:rPr lang="en-US" sz="2903" dirty="0"/>
              <a:t> address).</a:t>
            </a:r>
          </a:p>
          <a:p>
            <a:pPr marL="414703" indent="-414703">
              <a:lnSpc>
                <a:spcPct val="100000"/>
              </a:lnSpc>
              <a:spcBef>
                <a:spcPts val="726"/>
              </a:spcBef>
              <a:spcAft>
                <a:spcPts val="726"/>
              </a:spcAft>
              <a:buFont typeface="Arial" panose="020B0604020202020204" pitchFamily="34" charset="0"/>
              <a:buChar char="•"/>
            </a:pPr>
            <a:r>
              <a:rPr lang="en-US" sz="2903" dirty="0"/>
              <a:t>This standard combines the machine’s own address with information that tells us the size of the network it is in.</a:t>
            </a:r>
          </a:p>
          <a:p>
            <a:pPr marL="414703" indent="-414703">
              <a:lnSpc>
                <a:spcPct val="100000"/>
              </a:lnSpc>
              <a:spcBef>
                <a:spcPts val="726"/>
              </a:spcBef>
              <a:spcAft>
                <a:spcPts val="726"/>
              </a:spcAft>
              <a:buFont typeface="Arial" panose="020B0604020202020204" pitchFamily="34" charset="0"/>
              <a:buChar char="•"/>
            </a:pPr>
            <a:r>
              <a:rPr lang="en-US" sz="2903" dirty="0"/>
              <a:t>Other courses will explain this in more detail.</a:t>
            </a:r>
            <a:endParaRPr lang="en-CA" sz="2903" dirty="0"/>
          </a:p>
        </p:txBody>
      </p:sp>
    </p:spTree>
    <p:extLst>
      <p:ext uri="{BB962C8B-B14F-4D97-AF65-F5344CB8AC3E}">
        <p14:creationId xmlns:p14="http://schemas.microsoft.com/office/powerpoint/2010/main" val="259201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3754</Words>
  <Application>Microsoft Office PowerPoint</Application>
  <PresentationFormat>Widescreen</PresentationFormat>
  <Paragraphs>287</Paragraphs>
  <Slides>42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Wingdings</vt:lpstr>
      <vt:lpstr>Office Theme</vt:lpstr>
      <vt:lpstr>OPS245 Week 10</vt:lpstr>
      <vt:lpstr>Introduction</vt:lpstr>
      <vt:lpstr>Virtual Networks</vt:lpstr>
      <vt:lpstr>Virtual Networks &amp; VMs</vt:lpstr>
      <vt:lpstr>Current Network Setup</vt:lpstr>
      <vt:lpstr>DHCP in Networks</vt:lpstr>
      <vt:lpstr>Static &amp; Dynamic Addresses</vt:lpstr>
      <vt:lpstr>Advantages of Static Addresses</vt:lpstr>
      <vt:lpstr>CIDR Notation</vt:lpstr>
      <vt:lpstr>CIDR Address</vt:lpstr>
      <vt:lpstr>CIDR Address</vt:lpstr>
      <vt:lpstr>Time for a Demonstration!</vt:lpstr>
      <vt:lpstr>Static Networks</vt:lpstr>
      <vt:lpstr>Configuring Static Addresses</vt:lpstr>
      <vt:lpstr>Static Addresses</vt:lpstr>
      <vt:lpstr>Interface Configuration Files</vt:lpstr>
      <vt:lpstr>Interface Configuration Parameters</vt:lpstr>
      <vt:lpstr>Interface Configuration – Static Address</vt:lpstr>
      <vt:lpstr>Using New Interface Information</vt:lpstr>
      <vt:lpstr>Network Troubleshooting Commands</vt:lpstr>
      <vt:lpstr>Local Hostname Resolution</vt:lpstr>
      <vt:lpstr>Configuring Local Hostname Resolution</vt:lpstr>
      <vt:lpstr>Limitations of Local Hostname Resolution</vt:lpstr>
      <vt:lpstr>Summary</vt:lpstr>
      <vt:lpstr>Python Shell Scripting Part 7 Introduction</vt:lpstr>
      <vt:lpstr>Interacting with Files in Python</vt:lpstr>
      <vt:lpstr>Opening Files in Python</vt:lpstr>
      <vt:lpstr>File Modes</vt:lpstr>
      <vt:lpstr>Advanced File Modes</vt:lpstr>
      <vt:lpstr>Interacting with an Open File</vt:lpstr>
      <vt:lpstr>Reading from a file</vt:lpstr>
      <vt:lpstr>Writing to a File</vt:lpstr>
      <vt:lpstr>Changing Position Within the File</vt:lpstr>
      <vt:lpstr>The seek() Function</vt:lpstr>
      <vt:lpstr>Substituting Data in a File</vt:lpstr>
      <vt:lpstr>Closing Files</vt:lpstr>
      <vt:lpstr>Opening a file with with</vt:lpstr>
      <vt:lpstr>The exit() command and Files</vt:lpstr>
      <vt:lpstr>Possible Exceptions</vt:lpstr>
      <vt:lpstr>Summary</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15</cp:revision>
  <dcterms:created xsi:type="dcterms:W3CDTF">2022-05-11T23:58:02Z</dcterms:created>
  <dcterms:modified xsi:type="dcterms:W3CDTF">2022-06-14T02:59:57Z</dcterms:modified>
</cp:coreProperties>
</file>