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6" r:id="rId3"/>
    <p:sldId id="268" r:id="rId4"/>
    <p:sldId id="269" r:id="rId5"/>
    <p:sldId id="272" r:id="rId6"/>
    <p:sldId id="273" r:id="rId7"/>
    <p:sldId id="274" r:id="rId8"/>
    <p:sldId id="275" r:id="rId9"/>
    <p:sldId id="276" r:id="rId10"/>
    <p:sldId id="277" r:id="rId11"/>
    <p:sldId id="278" r:id="rId12"/>
    <p:sldId id="279" r:id="rId13"/>
    <p:sldId id="280" r:id="rId14"/>
    <p:sldId id="281" r:id="rId15"/>
    <p:sldId id="282" r:id="rId16"/>
    <p:sldId id="30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267" r:id="rId37"/>
    <p:sldId id="27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ropbox.com/s/q61rurwnpmavk0z/w11-l1.pptx?dl=1"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iki.cdot.senecacollege.ca/wiki/OPS245_Lab_7" TargetMode="External"/><Relationship Id="rId4" Type="http://schemas.openxmlformats.org/officeDocument/2006/relationships/hyperlink" Target="https://www.dropbox.com/s/nmjeh2uciq2d7sp/W11-l2.pptx?dl=1"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mperva.com/learn/application-security/man-in-the-middle-attack-mit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imperva.com/learn/ddos/denial-of-service/" TargetMode="External"/><Relationship Id="rId5" Type="http://schemas.openxmlformats.org/officeDocument/2006/relationships/hyperlink" Target="https://www.imperva.com/learn/application-security/denial-of-service/" TargetMode="External"/><Relationship Id="rId4" Type="http://schemas.openxmlformats.org/officeDocument/2006/relationships/hyperlink" Target="https://www.imperva.com/learn/application-security/ethical-hackin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sh.com/complianc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ssh.com/compliance/pci" TargetMode="External"/><Relationship Id="rId5" Type="http://schemas.openxmlformats.org/officeDocument/2006/relationships/hyperlink" Target="https://www.ssh.com/compliance/hipaa/security-rule" TargetMode="External"/><Relationship Id="rId4" Type="http://schemas.openxmlformats.org/officeDocument/2006/relationships/hyperlink" Target="https://www.ssh.com/compliance/sarbanes-oxley/"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man7.org/linux/man-pages/man8/ss.8.html" TargetMode="External"/><Relationship Id="rId13" Type="http://schemas.openxmlformats.org/officeDocument/2006/relationships/hyperlink" Target="http://man7.org/linux/man-pages/man7/hostname.7.html" TargetMode="External"/><Relationship Id="rId18" Type="http://schemas.openxmlformats.org/officeDocument/2006/relationships/hyperlink" Target="http://support.suso.com/supki/SSH_Tutorial_for_Linux" TargetMode="External"/><Relationship Id="rId3" Type="http://schemas.openxmlformats.org/officeDocument/2006/relationships/hyperlink" Target="http://man7.org/linux/man-pages/man1/ssh.1.html" TargetMode="External"/><Relationship Id="rId7" Type="http://schemas.openxmlformats.org/officeDocument/2006/relationships/hyperlink" Target="http://man7.org/linux/man-pages/man1/sftp.1.html" TargetMode="External"/><Relationship Id="rId12" Type="http://schemas.openxmlformats.org/officeDocument/2006/relationships/hyperlink" Target="http://zenit.senecac.on.ca/wiki/index.php/IPTables" TargetMode="External"/><Relationship Id="rId17" Type="http://schemas.openxmlformats.org/officeDocument/2006/relationships/hyperlink" Target="https://www.freebsd.org/cgi/man.cgi?sshd_config(5)" TargetMode="External"/><Relationship Id="rId2" Type="http://schemas.openxmlformats.org/officeDocument/2006/relationships/slide" Target="../slides/slide19.xml"/><Relationship Id="rId16" Type="http://schemas.openxmlformats.org/officeDocument/2006/relationships/hyperlink" Target="https://www.freebsd.org/cgi/man.cgi?query=ssh_config&amp;sektion=5" TargetMode="External"/><Relationship Id="rId1" Type="http://schemas.openxmlformats.org/officeDocument/2006/relationships/notesMaster" Target="../notesMasters/notesMaster1.xml"/><Relationship Id="rId6" Type="http://schemas.openxmlformats.org/officeDocument/2006/relationships/hyperlink" Target="http://man7.org/linux/man-pages/man1/scp.1.html" TargetMode="External"/><Relationship Id="rId11" Type="http://schemas.openxmlformats.org/officeDocument/2006/relationships/hyperlink" Target="http://man7.org/linux/man-pages/man8/arp.8.html" TargetMode="External"/><Relationship Id="rId5" Type="http://schemas.openxmlformats.org/officeDocument/2006/relationships/hyperlink" Target="http://linux.die.net/man/1/ssh-copy-id" TargetMode="External"/><Relationship Id="rId15" Type="http://schemas.openxmlformats.org/officeDocument/2006/relationships/hyperlink" Target="http://www.dsm.fordham.edu/cgi-bin/man-cgi.pl?topic=systemctl" TargetMode="External"/><Relationship Id="rId10" Type="http://schemas.openxmlformats.org/officeDocument/2006/relationships/hyperlink" Target="http://man7.org/linux/man-pages/man8/ping.8.html" TargetMode="External"/><Relationship Id="rId19" Type="http://schemas.openxmlformats.org/officeDocument/2006/relationships/hyperlink" Target="http://it.toolbox.com/blogs/locutus/shh-securing-ssh-howto-10640" TargetMode="External"/><Relationship Id="rId4" Type="http://schemas.openxmlformats.org/officeDocument/2006/relationships/hyperlink" Target="http://man7.org/linux/man-pages/man1/ssh-keygen.1.html" TargetMode="External"/><Relationship Id="rId9" Type="http://schemas.openxmlformats.org/officeDocument/2006/relationships/hyperlink" Target="http://man7.org/linux/man-pages/man8/ip.8.html" TargetMode="External"/><Relationship Id="rId14" Type="http://schemas.openxmlformats.org/officeDocument/2006/relationships/hyperlink" Target="http://linux.die.net/man/8/restorec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mac.eltima.com/ftp-manager.html" TargetMode="External"/><Relationship Id="rId3" Type="http://schemas.openxmlformats.org/officeDocument/2006/relationships/hyperlink" Target="https://www.ssh.com/ssh/openssh/?hsLang=en" TargetMode="External"/><Relationship Id="rId7" Type="http://schemas.openxmlformats.org/officeDocument/2006/relationships/hyperlink" Target="https://www.ssh.com/ssh/cyberduck/?hsLang=e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ssh.com/ssh/filezilla/?hsLang=en" TargetMode="External"/><Relationship Id="rId5" Type="http://schemas.openxmlformats.org/officeDocument/2006/relationships/hyperlink" Target="https://www.ssh.com/ssh/winscp/?hsLang=en" TargetMode="External"/><Relationship Id="rId4" Type="http://schemas.openxmlformats.org/officeDocument/2006/relationships/hyperlink" Target="https://www.ssh.com/ssh/putty/?hsLang=e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222222"/>
                </a:solidFill>
                <a:effectLst/>
                <a:latin typeface="Arial" panose="020B0604020202020204" pitchFamily="34" charset="0"/>
              </a:rPr>
              <a:t>Setup and Configure Secure Shell Services</a:t>
            </a:r>
          </a:p>
          <a:p>
            <a:pPr algn="l">
              <a:buFont typeface="Arial" panose="020B0604020202020204" pitchFamily="34" charset="0"/>
              <a:buChar char="•"/>
            </a:pPr>
            <a:r>
              <a:rPr lang="en-US" b="0" i="0" dirty="0">
                <a:solidFill>
                  <a:srgbClr val="222222"/>
                </a:solidFill>
                <a:effectLst/>
                <a:latin typeface="Arial" panose="020B0604020202020204" pitchFamily="34" charset="0"/>
              </a:rPr>
              <a:t>Network Services</a:t>
            </a:r>
          </a:p>
          <a:p>
            <a:pPr algn="l">
              <a:buFont typeface="Arial" panose="020B0604020202020204" pitchFamily="34" charset="0"/>
              <a:buChar char="•"/>
            </a:pPr>
            <a:r>
              <a:rPr lang="en-US" b="0" i="0" dirty="0">
                <a:solidFill>
                  <a:srgbClr val="222222"/>
                </a:solidFill>
                <a:effectLst/>
                <a:latin typeface="Arial" panose="020B0604020202020204" pitchFamily="34" charset="0"/>
              </a:rPr>
              <a:t>SSH</a:t>
            </a:r>
          </a:p>
          <a:p>
            <a:pPr algn="l">
              <a:buFont typeface="Arial" panose="020B0604020202020204" pitchFamily="34" charset="0"/>
              <a:buChar char="•"/>
            </a:pPr>
            <a:endParaRPr lang="en-US" b="0" i="0" dirty="0">
              <a:solidFill>
                <a:srgbClr val="222222"/>
              </a:solidFill>
              <a:effectLst/>
              <a:latin typeface="Arial" panose="020B0604020202020204" pitchFamily="34" charset="0"/>
            </a:endParaRPr>
          </a:p>
          <a:p>
            <a:pPr algn="l">
              <a:buFont typeface="Arial" panose="020B0604020202020204" pitchFamily="34" charset="0"/>
              <a:buNone/>
            </a:pPr>
            <a:r>
              <a:rPr lang="en-US" b="1" i="0" dirty="0">
                <a:solidFill>
                  <a:srgbClr val="222222"/>
                </a:solidFill>
                <a:effectLst/>
                <a:latin typeface="Arial" panose="020B0604020202020204" pitchFamily="34" charset="0"/>
              </a:rPr>
              <a:t>Lecture Notes:</a:t>
            </a:r>
          </a:p>
          <a:p>
            <a:pPr algn="l">
              <a:buFont typeface="Arial" panose="020B0604020202020204" pitchFamily="34" charset="0"/>
              <a:buChar char="•"/>
            </a:pPr>
            <a:r>
              <a:rPr lang="en-US" b="0" i="0" u="none" strike="noStrike" dirty="0">
                <a:solidFill>
                  <a:srgbClr val="3366BB"/>
                </a:solidFill>
                <a:effectLst/>
                <a:latin typeface="Arial" panose="020B0604020202020204" pitchFamily="34" charset="0"/>
                <a:hlinkClick r:id="rId3"/>
              </a:rPr>
              <a:t>Securing Network via SSH</a:t>
            </a:r>
            <a:endParaRPr lang="en-US" b="0" i="0" dirty="0">
              <a:solidFill>
                <a:srgbClr val="222222"/>
              </a:solidFill>
              <a:effectLst/>
              <a:latin typeface="Arial" panose="020B0604020202020204" pitchFamily="34" charset="0"/>
            </a:endParaRPr>
          </a:p>
          <a:p>
            <a:pPr algn="l">
              <a:buFont typeface="Arial" panose="020B0604020202020204" pitchFamily="34" charset="0"/>
              <a:buChar char="•"/>
            </a:pPr>
            <a:r>
              <a:rPr lang="en-US" b="0" i="0" u="none" strike="noStrike" dirty="0">
                <a:solidFill>
                  <a:srgbClr val="3366BB"/>
                </a:solidFill>
                <a:effectLst/>
                <a:latin typeface="Arial" panose="020B0604020202020204" pitchFamily="34" charset="0"/>
                <a:hlinkClick r:id="rId4"/>
              </a:rPr>
              <a:t>Configuring Firewalls (iptables)</a:t>
            </a:r>
            <a:endParaRPr lang="en-US" b="0" i="0" dirty="0">
              <a:solidFill>
                <a:srgbClr val="222222"/>
              </a:solidFill>
              <a:effectLst/>
              <a:latin typeface="Arial" panose="020B0604020202020204" pitchFamily="34" charset="0"/>
            </a:endParaRPr>
          </a:p>
          <a:p>
            <a:pPr algn="l">
              <a:buFont typeface="Arial" panose="020B0604020202020204" pitchFamily="34" charset="0"/>
              <a:buChar char="•"/>
            </a:pPr>
            <a:endParaRPr lang="en-US" b="0" i="0" dirty="0">
              <a:solidFill>
                <a:srgbClr val="222222"/>
              </a:solidFill>
              <a:effectLst/>
              <a:latin typeface="Arial" panose="020B0604020202020204" pitchFamily="34" charset="0"/>
            </a:endParaRPr>
          </a:p>
          <a:p>
            <a:pPr algn="l">
              <a:buFont typeface="Arial" panose="020B0604020202020204" pitchFamily="34" charset="0"/>
              <a:buChar char="•"/>
            </a:pPr>
            <a:endParaRPr lang="en-US" b="0" i="0" dirty="0">
              <a:solidFill>
                <a:srgbClr val="222222"/>
              </a:solidFill>
              <a:effectLst/>
              <a:latin typeface="Arial" panose="020B0604020202020204" pitchFamily="34" charset="0"/>
            </a:endParaRPr>
          </a:p>
          <a:p>
            <a:pPr algn="l">
              <a:buFont typeface="Arial" panose="020B0604020202020204" pitchFamily="34" charset="0"/>
              <a:buNone/>
            </a:pPr>
            <a:r>
              <a:rPr lang="en-US" b="0" i="0" u="none" strike="noStrike" dirty="0">
                <a:solidFill>
                  <a:srgbClr val="0645AD"/>
                </a:solidFill>
                <a:effectLst/>
                <a:latin typeface="Arial" panose="020B0604020202020204" pitchFamily="34" charset="0"/>
                <a:hlinkClick r:id="rId5" tooltip="OPS245 Lab 7"/>
              </a:rPr>
              <a:t>Lab 7: Setup and Configure SSH</a:t>
            </a: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file unique format and special generation mechanism can help to avoid “copy or fake” access.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368357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understand the process to achieve the no password (</a:t>
            </a:r>
            <a:r>
              <a:rPr lang="en-US" dirty="0" err="1"/>
              <a:t>passwordless</a:t>
            </a:r>
            <a:r>
              <a:rPr lang="en-US" dirty="0"/>
              <a:t>) log in. </a:t>
            </a:r>
            <a:r>
              <a:rPr lang="en-US" dirty="0">
                <a:sym typeface="Wingdings" panose="05000000000000000000" pitchFamily="2" charset="2"/>
              </a:rPr>
              <a:t></a:t>
            </a:r>
          </a:p>
          <a:p>
            <a:endParaRPr lang="en-US" dirty="0">
              <a:sym typeface="Wingdings" panose="05000000000000000000" pitchFamily="2" charset="2"/>
            </a:endParaRPr>
          </a:p>
          <a:p>
            <a:r>
              <a:rPr lang="en-US" b="0" i="0" dirty="0">
                <a:solidFill>
                  <a:srgbClr val="4D5B7C"/>
                </a:solidFill>
                <a:effectLst/>
                <a:latin typeface="Inter"/>
              </a:rPr>
              <a:t>The private key is retained by the client and should be kept absolutely secret. As an additional precaution, the key can be encrypted on disk with a passphrase.</a:t>
            </a:r>
          </a:p>
          <a:p>
            <a:r>
              <a:rPr lang="en-US" b="0" i="0" dirty="0">
                <a:solidFill>
                  <a:srgbClr val="4D5B7C"/>
                </a:solidFill>
                <a:effectLst/>
                <a:latin typeface="Inter"/>
              </a:rPr>
              <a:t>The associated public key can be shared freely without any negative consequences. The public key can be used to encrypt messages that </a:t>
            </a:r>
            <a:r>
              <a:rPr lang="en-US" b="1" i="0" dirty="0">
                <a:solidFill>
                  <a:srgbClr val="4D5B7C"/>
                </a:solidFill>
                <a:effectLst/>
                <a:latin typeface="Inter"/>
              </a:rPr>
              <a:t>only</a:t>
            </a:r>
            <a:r>
              <a:rPr lang="en-US" b="0" i="0" dirty="0">
                <a:solidFill>
                  <a:srgbClr val="4D5B7C"/>
                </a:solidFill>
                <a:effectLst/>
                <a:latin typeface="Inter"/>
              </a:rPr>
              <a:t> the private key can decrypt. This property is employed as a way of authenticating using the key pair.</a:t>
            </a:r>
          </a:p>
          <a:p>
            <a:endParaRPr lang="en-US" b="0" i="0" dirty="0">
              <a:solidFill>
                <a:srgbClr val="4D5B7C"/>
              </a:solidFill>
              <a:effectLst/>
              <a:latin typeface="Inter"/>
            </a:endParaRPr>
          </a:p>
          <a:p>
            <a:endParaRPr lang="en-US" b="0" i="0" dirty="0">
              <a:solidFill>
                <a:srgbClr val="4D5B7C"/>
              </a:solidFill>
              <a:effectLst/>
              <a:latin typeface="Inter"/>
            </a:endParaRPr>
          </a:p>
          <a:p>
            <a:r>
              <a:rPr lang="en-US" b="0" i="0" dirty="0" err="1">
                <a:solidFill>
                  <a:srgbClr val="4D5B7C"/>
                </a:solidFill>
                <a:effectLst/>
                <a:latin typeface="Inter"/>
              </a:rPr>
              <a:t>Ssh</a:t>
            </a:r>
            <a:r>
              <a:rPr lang="en-US" b="0" i="0" dirty="0">
                <a:solidFill>
                  <a:srgbClr val="4D5B7C"/>
                </a:solidFill>
                <a:effectLst/>
                <a:latin typeface="Inter"/>
              </a:rPr>
              <a:t>-keygen</a:t>
            </a:r>
          </a:p>
          <a:p>
            <a:r>
              <a:rPr lang="en-US" b="0" i="0" dirty="0">
                <a:solidFill>
                  <a:srgbClr val="4D5B7C"/>
                </a:solidFill>
                <a:effectLst/>
                <a:latin typeface="Inter"/>
              </a:rPr>
              <a:t>Default is ~/.</a:t>
            </a:r>
            <a:r>
              <a:rPr lang="en-US" b="0" i="0" dirty="0" err="1">
                <a:solidFill>
                  <a:srgbClr val="4D5B7C"/>
                </a:solidFill>
                <a:effectLst/>
                <a:latin typeface="Inter"/>
              </a:rPr>
              <a:t>ssh</a:t>
            </a:r>
            <a:r>
              <a:rPr lang="en-US" b="0" i="0" dirty="0">
                <a:solidFill>
                  <a:srgbClr val="4D5B7C"/>
                </a:solidFill>
                <a:effectLst/>
                <a:latin typeface="Inter"/>
              </a:rPr>
              <a:t> and private key is </a:t>
            </a:r>
            <a:r>
              <a:rPr lang="en-US" b="0" i="0" dirty="0" err="1">
                <a:solidFill>
                  <a:srgbClr val="4D5B7C"/>
                </a:solidFill>
                <a:effectLst/>
                <a:latin typeface="Inter"/>
              </a:rPr>
              <a:t>id_rsa</a:t>
            </a:r>
            <a:r>
              <a:rPr lang="en-US" b="0" i="0" dirty="0">
                <a:solidFill>
                  <a:srgbClr val="4D5B7C"/>
                </a:solidFill>
                <a:effectLst/>
                <a:latin typeface="Inter"/>
              </a:rPr>
              <a:t> and public key is id_rsa.pub</a:t>
            </a:r>
          </a:p>
          <a:p>
            <a:r>
              <a:rPr lang="en-US" b="0" i="0" dirty="0">
                <a:solidFill>
                  <a:srgbClr val="222222"/>
                </a:solidFill>
                <a:effectLst/>
                <a:latin typeface="Arial" panose="020B0604020202020204" pitchFamily="34" charset="0"/>
              </a:rPr>
              <a:t>You will then be prompted for a </a:t>
            </a:r>
            <a:r>
              <a:rPr lang="en-US" b="1" i="0" dirty="0">
                <a:solidFill>
                  <a:srgbClr val="222222"/>
                </a:solidFill>
                <a:effectLst/>
                <a:latin typeface="Arial" panose="020B0604020202020204" pitchFamily="34" charset="0"/>
              </a:rPr>
              <a:t>pass-phrase</a:t>
            </a:r>
            <a:r>
              <a:rPr lang="en-US" b="0" i="0" dirty="0">
                <a:solidFill>
                  <a:srgbClr val="222222"/>
                </a:solidFill>
                <a:effectLst/>
                <a:latin typeface="Arial" panose="020B0604020202020204" pitchFamily="34" charset="0"/>
              </a:rPr>
              <a:t>. The pass-phrase must be entered in order to use your private key. Pass-phrases are more secure than passwords and should be lengthy, hard to guess and easy to remember. </a:t>
            </a:r>
            <a:endParaRPr lang="en-US" b="0" i="0" dirty="0">
              <a:solidFill>
                <a:srgbClr val="4D5B7C"/>
              </a:solidFill>
              <a:effectLst/>
              <a:latin typeface="Inter"/>
            </a:endParaRPr>
          </a:p>
          <a:p>
            <a:endParaRPr lang="en-US" b="0" i="0" dirty="0">
              <a:solidFill>
                <a:srgbClr val="4D5B7C"/>
              </a:solidFill>
              <a:effectLst/>
              <a:latin typeface="Inter"/>
            </a:endParaRPr>
          </a:p>
          <a:p>
            <a:r>
              <a:rPr lang="en-US" b="0" i="0" dirty="0">
                <a:solidFill>
                  <a:srgbClr val="4D5B7C"/>
                </a:solidFill>
                <a:effectLst/>
                <a:latin typeface="Inter"/>
              </a:rPr>
              <a:t>Please understand that you generate the key and copy public key to destination</a:t>
            </a:r>
          </a:p>
          <a:p>
            <a:r>
              <a:rPr lang="en-US" b="1" i="0" dirty="0" err="1">
                <a:solidFill>
                  <a:srgbClr val="3366CC"/>
                </a:solidFill>
                <a:effectLst/>
                <a:latin typeface="Arial" panose="020B0604020202020204" pitchFamily="34" charset="0"/>
              </a:rPr>
              <a:t>ssh</a:t>
            </a:r>
            <a:r>
              <a:rPr lang="en-US" b="1" i="0" dirty="0">
                <a:solidFill>
                  <a:srgbClr val="3366CC"/>
                </a:solidFill>
                <a:effectLst/>
                <a:latin typeface="Arial" panose="020B0604020202020204" pitchFamily="34" charset="0"/>
              </a:rPr>
              <a:t>-copy-id -</a:t>
            </a:r>
            <a:r>
              <a:rPr lang="en-US" b="1" i="0" dirty="0" err="1">
                <a:solidFill>
                  <a:srgbClr val="3366CC"/>
                </a:solidFill>
                <a:effectLst/>
                <a:latin typeface="Arial" panose="020B0604020202020204" pitchFamily="34" charset="0"/>
              </a:rPr>
              <a:t>i</a:t>
            </a:r>
            <a:r>
              <a:rPr lang="en-US" b="1" i="0" dirty="0">
                <a:solidFill>
                  <a:srgbClr val="3366CC"/>
                </a:solidFill>
                <a:effectLst/>
                <a:latin typeface="Arial" panose="020B0604020202020204" pitchFamily="34" charset="0"/>
              </a:rPr>
              <a:t> ~/.</a:t>
            </a:r>
            <a:r>
              <a:rPr lang="en-US" b="1" i="0" dirty="0" err="1">
                <a:solidFill>
                  <a:srgbClr val="3366CC"/>
                </a:solidFill>
                <a:effectLst/>
                <a:latin typeface="Arial" panose="020B0604020202020204" pitchFamily="34" charset="0"/>
              </a:rPr>
              <a:t>ssh</a:t>
            </a:r>
            <a:r>
              <a:rPr lang="en-US" b="1" i="0" dirty="0">
                <a:solidFill>
                  <a:srgbClr val="3366CC"/>
                </a:solidFill>
                <a:effectLst/>
                <a:latin typeface="Arial" panose="020B0604020202020204" pitchFamily="34" charset="0"/>
              </a:rPr>
              <a:t>/id_rsa.pub ops245@centos3</a:t>
            </a:r>
            <a:endParaRPr lang="en-US" b="0" i="0" dirty="0">
              <a:solidFill>
                <a:srgbClr val="4D5B7C"/>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a:p>
        </p:txBody>
      </p:sp>
    </p:spTree>
    <p:extLst>
      <p:ext uri="{BB962C8B-B14F-4D97-AF65-F5344CB8AC3E}">
        <p14:creationId xmlns:p14="http://schemas.microsoft.com/office/powerpoint/2010/main" val="70971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challenge to you: find if we use the same command in other Linux distros. :0</a:t>
            </a:r>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2985549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need to initiate connection from 2 computers Can you use the same pub key? Can you use the same private key?</a:t>
            </a:r>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1470671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Address Resolution Protocol (ARP) poisoning is when an attacker sends falsified ARP messages over a local area network (LAN) to link an attacker’s MAC address with the IP address of a legitimate computer or server on the network. Once the attacker’s MAC address is linked to an authentic IP address ...</a:t>
            </a:r>
          </a:p>
          <a:p>
            <a:endParaRPr lang="en-US" b="0" i="0" dirty="0">
              <a:solidFill>
                <a:srgbClr val="4D5156"/>
              </a:solidFill>
              <a:effectLst/>
              <a:latin typeface="Roboto" panose="02000000000000000000" pitchFamily="2" charset="0"/>
            </a:endParaRPr>
          </a:p>
          <a:p>
            <a:r>
              <a:rPr lang="en-US" b="0" i="0" dirty="0">
                <a:solidFill>
                  <a:srgbClr val="000000"/>
                </a:solidFill>
                <a:effectLst/>
                <a:latin typeface="Inter"/>
              </a:rPr>
              <a:t>An ARP spoofing, also known as ARP poisoning, is a </a:t>
            </a:r>
            <a:r>
              <a:rPr lang="en-US" b="0" i="0" u="none" strike="noStrike" dirty="0">
                <a:solidFill>
                  <a:srgbClr val="285AE6"/>
                </a:solidFill>
                <a:effectLst/>
                <a:latin typeface="Inter"/>
                <a:hlinkClick r:id="rId3"/>
              </a:rPr>
              <a:t>Man in the Middle</a:t>
            </a:r>
            <a:r>
              <a:rPr lang="en-US" b="0" i="0" dirty="0">
                <a:solidFill>
                  <a:srgbClr val="000000"/>
                </a:solidFill>
                <a:effectLst/>
                <a:latin typeface="Inter"/>
              </a:rPr>
              <a:t> (MitM) attack that allows attackers to </a:t>
            </a:r>
            <a:r>
              <a:rPr lang="en-US" b="0" i="0" u="none" strike="noStrike" dirty="0">
                <a:solidFill>
                  <a:srgbClr val="285AE6"/>
                </a:solidFill>
                <a:effectLst/>
                <a:latin typeface="Inter"/>
                <a:hlinkClick r:id="rId3"/>
              </a:rPr>
              <a:t>intercept</a:t>
            </a:r>
            <a:r>
              <a:rPr lang="en-US" b="0" i="0" dirty="0">
                <a:solidFill>
                  <a:srgbClr val="000000"/>
                </a:solidFill>
                <a:effectLst/>
                <a:latin typeface="Inter"/>
              </a:rPr>
              <a:t> communication between network devices.</a:t>
            </a:r>
            <a:endParaRPr lang="en-US" b="0" i="0" dirty="0">
              <a:solidFill>
                <a:srgbClr val="4D5156"/>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r>
              <a:rPr lang="en-US" b="0" i="0" dirty="0">
                <a:solidFill>
                  <a:srgbClr val="000000"/>
                </a:solidFill>
                <a:effectLst/>
                <a:latin typeface="Inter"/>
              </a:rPr>
              <a:t>The ARP spoofing </a:t>
            </a:r>
            <a:r>
              <a:rPr lang="en-US" b="0" i="0" u="none" strike="noStrike" dirty="0">
                <a:solidFill>
                  <a:srgbClr val="285AE6"/>
                </a:solidFill>
                <a:effectLst/>
                <a:latin typeface="Inter"/>
                <a:hlinkClick r:id="rId4"/>
              </a:rPr>
              <a:t>attacker</a:t>
            </a:r>
            <a:r>
              <a:rPr lang="en-US" b="0" i="0" dirty="0">
                <a:solidFill>
                  <a:srgbClr val="000000"/>
                </a:solidFill>
                <a:effectLst/>
                <a:latin typeface="Inter"/>
              </a:rPr>
              <a:t> pretends to be both sides of a network communication channel</a:t>
            </a:r>
            <a:endParaRPr lang="en-US" b="0" i="0" dirty="0">
              <a:solidFill>
                <a:srgbClr val="4D5156"/>
              </a:solidFill>
              <a:effectLst/>
              <a:latin typeface="Roboto" panose="02000000000000000000" pitchFamily="2" charset="0"/>
            </a:endParaRPr>
          </a:p>
          <a:p>
            <a:endParaRPr lang="en-CA" dirty="0"/>
          </a:p>
          <a:p>
            <a:endParaRPr lang="en-CA" dirty="0"/>
          </a:p>
          <a:p>
            <a:pPr algn="l"/>
            <a:r>
              <a:rPr lang="en-US" b="0" i="0" dirty="0">
                <a:solidFill>
                  <a:srgbClr val="000000"/>
                </a:solidFill>
                <a:effectLst/>
                <a:latin typeface="Inter"/>
              </a:rPr>
              <a:t>Once the attacker succeeds in an ARP spoofing attack, they can:</a:t>
            </a:r>
          </a:p>
          <a:p>
            <a:pPr algn="l">
              <a:buFont typeface="Arial" panose="020B0604020202020204" pitchFamily="34" charset="0"/>
              <a:buChar char="•"/>
            </a:pPr>
            <a:r>
              <a:rPr lang="en-US" b="1" i="0" dirty="0">
                <a:solidFill>
                  <a:srgbClr val="000000"/>
                </a:solidFill>
                <a:effectLst/>
                <a:latin typeface="Inter"/>
              </a:rPr>
              <a:t>Continue routing the communications as-is⁠</a:t>
            </a:r>
            <a:r>
              <a:rPr lang="en-US" b="0" i="0" dirty="0">
                <a:solidFill>
                  <a:srgbClr val="000000"/>
                </a:solidFill>
                <a:effectLst/>
                <a:latin typeface="Inter"/>
              </a:rPr>
              <a:t>—the attacker can sniff the packets and steal data, except if it is transferred over an encrypted channel like HTTPS. </a:t>
            </a:r>
          </a:p>
          <a:p>
            <a:pPr algn="l">
              <a:buFont typeface="Arial" panose="020B0604020202020204" pitchFamily="34" charset="0"/>
              <a:buChar char="•"/>
            </a:pPr>
            <a:r>
              <a:rPr lang="en-US" b="1" i="0" dirty="0">
                <a:solidFill>
                  <a:srgbClr val="000000"/>
                </a:solidFill>
                <a:effectLst/>
                <a:latin typeface="Inter"/>
              </a:rPr>
              <a:t>Perform session hijacking</a:t>
            </a:r>
            <a:r>
              <a:rPr lang="en-US" b="0" i="0" dirty="0">
                <a:solidFill>
                  <a:srgbClr val="000000"/>
                </a:solidFill>
                <a:effectLst/>
                <a:latin typeface="Inter"/>
              </a:rPr>
              <a:t>⁠—if the attacker obtains a session ID, they can gain access to accounts the user is currently logged into.</a:t>
            </a:r>
          </a:p>
          <a:p>
            <a:pPr algn="l">
              <a:buFont typeface="Arial" panose="020B0604020202020204" pitchFamily="34" charset="0"/>
              <a:buChar char="•"/>
            </a:pPr>
            <a:r>
              <a:rPr lang="en-US" b="1" i="0" dirty="0">
                <a:solidFill>
                  <a:srgbClr val="000000"/>
                </a:solidFill>
                <a:effectLst/>
                <a:latin typeface="Inter"/>
              </a:rPr>
              <a:t>Alter communication</a:t>
            </a:r>
            <a:r>
              <a:rPr lang="en-US" b="0" i="0" dirty="0">
                <a:solidFill>
                  <a:srgbClr val="000000"/>
                </a:solidFill>
                <a:effectLst/>
                <a:latin typeface="Inter"/>
              </a:rPr>
              <a:t>⁠—for example pushing a malicious file or website to the workstation.</a:t>
            </a:r>
          </a:p>
          <a:p>
            <a:pPr algn="l">
              <a:buFont typeface="Arial" panose="020B0604020202020204" pitchFamily="34" charset="0"/>
              <a:buChar char="•"/>
            </a:pPr>
            <a:r>
              <a:rPr lang="en-US" b="1" i="0" u="none" strike="noStrike" dirty="0">
                <a:solidFill>
                  <a:srgbClr val="285AE6"/>
                </a:solidFill>
                <a:effectLst/>
                <a:latin typeface="Inter"/>
                <a:hlinkClick r:id="rId5"/>
              </a:rPr>
              <a:t>Distributed Denial of Service</a:t>
            </a:r>
            <a:r>
              <a:rPr lang="en-US" b="1" i="0" dirty="0">
                <a:solidFill>
                  <a:srgbClr val="000000"/>
                </a:solidFill>
                <a:effectLst/>
                <a:latin typeface="Inter"/>
              </a:rPr>
              <a:t> (DDoS)</a:t>
            </a:r>
            <a:endParaRPr lang="en-US" b="0" i="0" dirty="0">
              <a:solidFill>
                <a:srgbClr val="000000"/>
              </a:solidFill>
              <a:effectLst/>
              <a:latin typeface="Inter"/>
            </a:endParaRPr>
          </a:p>
          <a:p>
            <a:endParaRPr lang="en-CA" dirty="0"/>
          </a:p>
          <a:p>
            <a:endParaRPr lang="en-CA" dirty="0"/>
          </a:p>
          <a:p>
            <a:endParaRPr lang="en-CA" dirty="0"/>
          </a:p>
          <a:p>
            <a:r>
              <a:rPr lang="en-US" b="0" i="0" dirty="0">
                <a:solidFill>
                  <a:srgbClr val="000000"/>
                </a:solidFill>
                <a:effectLst/>
                <a:latin typeface="Inter"/>
              </a:rPr>
              <a:t>If the table (</a:t>
            </a:r>
            <a:r>
              <a:rPr lang="en-US" b="0" i="0" dirty="0" err="1">
                <a:solidFill>
                  <a:srgbClr val="000000"/>
                </a:solidFill>
                <a:effectLst/>
                <a:latin typeface="Inter"/>
              </a:rPr>
              <a:t>arp</a:t>
            </a:r>
            <a:r>
              <a:rPr lang="en-US" b="0" i="0" dirty="0">
                <a:solidFill>
                  <a:srgbClr val="000000"/>
                </a:solidFill>
                <a:effectLst/>
                <a:latin typeface="Inter"/>
              </a:rPr>
              <a:t> –a result) contains two different IP addresses that have the same MAC address, this indicates an ARP </a:t>
            </a:r>
            <a:r>
              <a:rPr lang="en-US" b="0" i="0" u="none" strike="noStrike" dirty="0">
                <a:solidFill>
                  <a:srgbClr val="285AE6"/>
                </a:solidFill>
                <a:effectLst/>
                <a:latin typeface="Inter"/>
                <a:hlinkClick r:id="rId6"/>
              </a:rPr>
              <a:t>attack is taking place</a:t>
            </a:r>
            <a:r>
              <a:rPr lang="en-US" b="0" i="0" dirty="0">
                <a:solidFill>
                  <a:srgbClr val="000000"/>
                </a:solidFill>
                <a:effectLst/>
                <a:latin typeface="Inter"/>
              </a:rPr>
              <a:t>.</a:t>
            </a:r>
          </a:p>
          <a:p>
            <a:endParaRPr lang="en-US" b="0" i="0" dirty="0">
              <a:solidFill>
                <a:srgbClr val="000000"/>
              </a:solidFill>
              <a:effectLst/>
              <a:latin typeface="Inter"/>
            </a:endParaRPr>
          </a:p>
          <a:p>
            <a:r>
              <a:rPr lang="en-US" b="0" i="0" dirty="0">
                <a:solidFill>
                  <a:srgbClr val="000000"/>
                </a:solidFill>
                <a:effectLst/>
                <a:latin typeface="Inter"/>
              </a:rPr>
              <a:t>To discover ARP spoofing in a large network and get more information about the type of communication the attacker is carrying out, you can use the open source Wireshark protocol.</a:t>
            </a:r>
          </a:p>
          <a:p>
            <a:endParaRPr lang="en-US" b="0" i="0" dirty="0">
              <a:solidFill>
                <a:srgbClr val="000000"/>
              </a:solidFill>
              <a:effectLst/>
              <a:latin typeface="Inter"/>
            </a:endParaRPr>
          </a:p>
          <a:p>
            <a:endParaRPr lang="en-US" b="0" i="0" dirty="0">
              <a:solidFill>
                <a:srgbClr val="000000"/>
              </a:solidFill>
              <a:effectLst/>
              <a:latin typeface="Inter"/>
            </a:endParaRPr>
          </a:p>
          <a:p>
            <a:pPr algn="l"/>
            <a:r>
              <a:rPr lang="en-US" b="0" i="0" dirty="0">
                <a:solidFill>
                  <a:srgbClr val="000000"/>
                </a:solidFill>
                <a:effectLst/>
                <a:latin typeface="Inter"/>
              </a:rPr>
              <a:t>Here are a few best practices that can help you prevent ARP Spoofing on your network:</a:t>
            </a:r>
          </a:p>
          <a:p>
            <a:pPr algn="l">
              <a:buFont typeface="Arial" panose="020B0604020202020204" pitchFamily="34" charset="0"/>
              <a:buChar char="•"/>
            </a:pPr>
            <a:r>
              <a:rPr lang="en-US" b="1" i="0" dirty="0">
                <a:solidFill>
                  <a:srgbClr val="000000"/>
                </a:solidFill>
                <a:effectLst/>
                <a:latin typeface="Inter"/>
              </a:rPr>
              <a:t>Use a Virtual Private Network (VPN)</a:t>
            </a:r>
            <a:r>
              <a:rPr lang="en-US" b="0" i="0" dirty="0">
                <a:solidFill>
                  <a:srgbClr val="000000"/>
                </a:solidFill>
                <a:effectLst/>
                <a:latin typeface="Inter"/>
              </a:rPr>
              <a:t>⁠—a VPN allows devices to connect to the Internet through an encrypted tunnel. This makes all communication encrypted, and worthless for an ARP spoofing attacker.</a:t>
            </a:r>
          </a:p>
          <a:p>
            <a:pPr algn="l">
              <a:buFont typeface="Arial" panose="020B0604020202020204" pitchFamily="34" charset="0"/>
              <a:buChar char="•"/>
            </a:pPr>
            <a:r>
              <a:rPr lang="en-US" b="1" i="0" dirty="0">
                <a:solidFill>
                  <a:srgbClr val="000000"/>
                </a:solidFill>
                <a:effectLst/>
                <a:latin typeface="Inter"/>
              </a:rPr>
              <a:t>Use static ARP</a:t>
            </a:r>
            <a:r>
              <a:rPr lang="en-US" b="0" i="0" dirty="0">
                <a:solidFill>
                  <a:srgbClr val="000000"/>
                </a:solidFill>
                <a:effectLst/>
                <a:latin typeface="Inter"/>
              </a:rPr>
              <a:t>⁠—the ARP protocol lets you define a static ARP entry for an IP address, and prevent devices from listening on ARP responses for that address. For example, if a workstation always connects to the same router, you can define a static ARP entry for that router, preventing an attack.</a:t>
            </a:r>
          </a:p>
          <a:p>
            <a:pPr algn="l">
              <a:buFont typeface="Arial" panose="020B0604020202020204" pitchFamily="34" charset="0"/>
              <a:buChar char="•"/>
            </a:pPr>
            <a:r>
              <a:rPr lang="en-US" b="1" i="0" dirty="0">
                <a:solidFill>
                  <a:srgbClr val="000000"/>
                </a:solidFill>
                <a:effectLst/>
                <a:latin typeface="Inter"/>
              </a:rPr>
              <a:t>Use packet filtering</a:t>
            </a:r>
            <a:r>
              <a:rPr lang="en-US" b="0" i="0" dirty="0">
                <a:solidFill>
                  <a:srgbClr val="000000"/>
                </a:solidFill>
                <a:effectLst/>
                <a:latin typeface="Inter"/>
              </a:rPr>
              <a:t>⁠—packet filtering solutions can identify poisoned ARP packets by seeing that they contain conflicting source information, and stop them before they reach devices on your network.</a:t>
            </a:r>
          </a:p>
          <a:p>
            <a:pPr algn="l">
              <a:buFont typeface="Arial" panose="020B0604020202020204" pitchFamily="34" charset="0"/>
              <a:buChar char="•"/>
            </a:pPr>
            <a:r>
              <a:rPr lang="en-US" b="1" i="0" dirty="0">
                <a:solidFill>
                  <a:srgbClr val="000000"/>
                </a:solidFill>
                <a:effectLst/>
                <a:latin typeface="Inter"/>
              </a:rPr>
              <a:t>Run a spoofing attack</a:t>
            </a:r>
            <a:r>
              <a:rPr lang="en-US" b="0" i="0" dirty="0">
                <a:solidFill>
                  <a:srgbClr val="000000"/>
                </a:solidFill>
                <a:effectLst/>
                <a:latin typeface="Inter"/>
              </a:rPr>
              <a:t>⁠--check if your existing defenses are working by mounting a spoofing attack, in coordination with IT and security teams. If the attack succeeds, identify weak points in your defensive measures and remediate them.</a:t>
            </a:r>
          </a:p>
          <a:p>
            <a:endParaRPr lang="en-CA" dirty="0"/>
          </a:p>
        </p:txBody>
      </p:sp>
      <p:sp>
        <p:nvSpPr>
          <p:cNvPr id="4" name="Slide Number Placeholder 3"/>
          <p:cNvSpPr>
            <a:spLocks noGrp="1"/>
          </p:cNvSpPr>
          <p:nvPr>
            <p:ph type="sldNum" sz="quarter" idx="5"/>
          </p:nvPr>
        </p:nvSpPr>
        <p:spPr/>
        <p:txBody>
          <a:bodyPr/>
          <a:lstStyle/>
          <a:p>
            <a:fld id="{02FED765-203E-4235-A7C1-573A5EA79542}" type="slidenum">
              <a:rPr lang="en-CA" smtClean="0"/>
              <a:t>14</a:t>
            </a:fld>
            <a:endParaRPr lang="en-CA"/>
          </a:p>
        </p:txBody>
      </p:sp>
    </p:spTree>
    <p:extLst>
      <p:ext uri="{BB962C8B-B14F-4D97-AF65-F5344CB8AC3E}">
        <p14:creationId xmlns:p14="http://schemas.microsoft.com/office/powerpoint/2010/main" val="2380334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can be found https://www.ssh.com/academy/ssh/tunneling</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15</a:t>
            </a:fld>
            <a:endParaRPr lang="en-US"/>
          </a:p>
        </p:txBody>
      </p:sp>
    </p:spTree>
    <p:extLst>
      <p:ext uri="{BB962C8B-B14F-4D97-AF65-F5344CB8AC3E}">
        <p14:creationId xmlns:p14="http://schemas.microsoft.com/office/powerpoint/2010/main" val="410248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ofia-pro"/>
              </a:rPr>
              <a:t>The downside is that any user who is able to log into a server can enable port forwarding. This is widely exploited by internal IT people to log into their home machines or servers in a cloud, forwarding a port from the server back into the enterprise intranet to their work machine or suitable server.</a:t>
            </a:r>
          </a:p>
          <a:p>
            <a:pPr algn="l"/>
            <a:r>
              <a:rPr lang="en-US" b="0" i="0" dirty="0">
                <a:solidFill>
                  <a:srgbClr val="000000"/>
                </a:solidFill>
                <a:effectLst/>
                <a:latin typeface="sofia-pro"/>
              </a:rPr>
              <a:t>Hackers and malware can similarly use it to </a:t>
            </a:r>
            <a:r>
              <a:rPr lang="en-US" b="1" i="0" dirty="0">
                <a:solidFill>
                  <a:srgbClr val="000000"/>
                </a:solidFill>
                <a:effectLst/>
                <a:latin typeface="sofia-pro"/>
              </a:rPr>
              <a:t>leave a backdoor into the internal network</a:t>
            </a:r>
            <a:r>
              <a:rPr lang="en-US" b="0" i="0" dirty="0">
                <a:solidFill>
                  <a:srgbClr val="000000"/>
                </a:solidFill>
                <a:effectLst/>
                <a:latin typeface="sofia-pro"/>
              </a:rPr>
              <a:t>. It can also be used for </a:t>
            </a:r>
            <a:r>
              <a:rPr lang="en-US" b="1" i="0" dirty="0">
                <a:solidFill>
                  <a:srgbClr val="000000"/>
                </a:solidFill>
                <a:effectLst/>
                <a:latin typeface="sofia-pro"/>
              </a:rPr>
              <a:t>hiding </a:t>
            </a:r>
            <a:r>
              <a:rPr lang="en-US" b="1" i="0" dirty="0" err="1">
                <a:solidFill>
                  <a:srgbClr val="000000"/>
                </a:solidFill>
                <a:effectLst/>
                <a:latin typeface="sofia-pro"/>
              </a:rPr>
              <a:t>attackers's</a:t>
            </a:r>
            <a:r>
              <a:rPr lang="en-US" b="1" i="0" dirty="0">
                <a:solidFill>
                  <a:srgbClr val="000000"/>
                </a:solidFill>
                <a:effectLst/>
                <a:latin typeface="sofia-pro"/>
              </a:rPr>
              <a:t> tracks</a:t>
            </a:r>
            <a:r>
              <a:rPr lang="en-US" b="0" i="0" dirty="0">
                <a:solidFill>
                  <a:srgbClr val="000000"/>
                </a:solidFill>
                <a:effectLst/>
                <a:latin typeface="sofia-pro"/>
              </a:rPr>
              <a:t> by bouncing an attack through multiple devices that permit uncontrolled tunneling.</a:t>
            </a:r>
          </a:p>
          <a:p>
            <a:endParaRPr lang="en-US" dirty="0"/>
          </a:p>
          <a:p>
            <a:r>
              <a:rPr lang="en-US" dirty="0"/>
              <a:t>Benefit:</a:t>
            </a:r>
          </a:p>
          <a:p>
            <a:r>
              <a:rPr lang="en-US" b="0" i="0" dirty="0">
                <a:solidFill>
                  <a:srgbClr val="000000"/>
                </a:solidFill>
                <a:effectLst/>
                <a:latin typeface="sofia-pro"/>
              </a:rPr>
              <a:t>SSH tunnels are widely used in many corporate environments that employ mainframe systems as their application backends. In those environments the applications themselves may have very limited native support for security. By utilizing tunneling, </a:t>
            </a:r>
            <a:r>
              <a:rPr lang="en-US" b="1" i="0" u="none" strike="noStrike" dirty="0">
                <a:solidFill>
                  <a:srgbClr val="3246FF"/>
                </a:solidFill>
                <a:effectLst/>
                <a:latin typeface="sofia-pro"/>
                <a:hlinkClick r:id="rId3"/>
              </a:rPr>
              <a:t>compliance</a:t>
            </a:r>
            <a:r>
              <a:rPr lang="en-US" b="0" i="0" dirty="0">
                <a:solidFill>
                  <a:srgbClr val="000000"/>
                </a:solidFill>
                <a:effectLst/>
                <a:latin typeface="sofia-pro"/>
              </a:rPr>
              <a:t> with </a:t>
            </a:r>
            <a:r>
              <a:rPr lang="en-US" b="1" i="0" u="none" strike="noStrike" dirty="0">
                <a:solidFill>
                  <a:srgbClr val="3246FF"/>
                </a:solidFill>
                <a:effectLst/>
                <a:latin typeface="sofia-pro"/>
                <a:hlinkClick r:id="rId4"/>
              </a:rPr>
              <a:t>SOX</a:t>
            </a:r>
            <a:r>
              <a:rPr lang="en-US" b="0" i="0" dirty="0">
                <a:solidFill>
                  <a:srgbClr val="000000"/>
                </a:solidFill>
                <a:effectLst/>
                <a:latin typeface="sofia-pro"/>
              </a:rPr>
              <a:t>, </a:t>
            </a:r>
            <a:r>
              <a:rPr lang="en-US" b="1" i="0" u="none" strike="noStrike" dirty="0">
                <a:solidFill>
                  <a:srgbClr val="3246FF"/>
                </a:solidFill>
                <a:effectLst/>
                <a:latin typeface="sofia-pro"/>
                <a:hlinkClick r:id="rId5"/>
              </a:rPr>
              <a:t>HIPAA</a:t>
            </a:r>
            <a:r>
              <a:rPr lang="en-US" b="0" i="0" dirty="0">
                <a:solidFill>
                  <a:srgbClr val="000000"/>
                </a:solidFill>
                <a:effectLst/>
                <a:latin typeface="sofia-pro"/>
              </a:rPr>
              <a:t>, </a:t>
            </a:r>
            <a:r>
              <a:rPr lang="en-US" b="1" i="0" u="none" strike="noStrike" dirty="0">
                <a:solidFill>
                  <a:srgbClr val="3246FF"/>
                </a:solidFill>
                <a:effectLst/>
                <a:latin typeface="sofia-pro"/>
                <a:hlinkClick r:id="rId6"/>
              </a:rPr>
              <a:t>PCI-DSS</a:t>
            </a:r>
            <a:r>
              <a:rPr lang="en-US" b="0" i="0" dirty="0">
                <a:solidFill>
                  <a:srgbClr val="000000"/>
                </a:solidFill>
                <a:effectLst/>
                <a:latin typeface="sofia-pro"/>
              </a:rPr>
              <a:t> and other standards can be achieved without having to modify applications.</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16</a:t>
            </a:fld>
            <a:endParaRPr lang="en-US"/>
          </a:p>
        </p:txBody>
      </p:sp>
    </p:spTree>
    <p:extLst>
      <p:ext uri="{BB962C8B-B14F-4D97-AF65-F5344CB8AC3E}">
        <p14:creationId xmlns:p14="http://schemas.microsoft.com/office/powerpoint/2010/main" val="12560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any further, I like to remind you that do not forget going through those items in lab 7:</a:t>
            </a:r>
          </a:p>
          <a:p>
            <a:r>
              <a:rPr lang="en-US" dirty="0">
                <a:effectLst/>
              </a:rPr>
              <a:t>Networking Utilities</a:t>
            </a:r>
            <a:br>
              <a:rPr lang="en-US" dirty="0">
                <a:effectLst/>
              </a:rPr>
            </a:br>
            <a:r>
              <a:rPr lang="en-US" u="none" strike="noStrike" dirty="0" err="1">
                <a:solidFill>
                  <a:srgbClr val="3366BB"/>
                </a:solidFill>
                <a:effectLst/>
                <a:hlinkClick r:id="rId3"/>
              </a:rPr>
              <a:t>ssh</a:t>
            </a:r>
            <a:br>
              <a:rPr lang="en-US" dirty="0">
                <a:effectLst/>
              </a:rPr>
            </a:br>
            <a:r>
              <a:rPr lang="en-US" u="none" strike="noStrike" dirty="0" err="1">
                <a:solidFill>
                  <a:srgbClr val="3366BB"/>
                </a:solidFill>
                <a:effectLst/>
                <a:hlinkClick r:id="rId4"/>
              </a:rPr>
              <a:t>ssh</a:t>
            </a:r>
            <a:r>
              <a:rPr lang="en-US" u="none" strike="noStrike" dirty="0">
                <a:solidFill>
                  <a:srgbClr val="3366BB"/>
                </a:solidFill>
                <a:effectLst/>
                <a:hlinkClick r:id="rId4"/>
              </a:rPr>
              <a:t>-keygen</a:t>
            </a:r>
            <a:br>
              <a:rPr lang="en-US" dirty="0">
                <a:effectLst/>
              </a:rPr>
            </a:br>
            <a:r>
              <a:rPr lang="en-US" u="none" strike="noStrike" dirty="0" err="1">
                <a:solidFill>
                  <a:srgbClr val="3366BB"/>
                </a:solidFill>
                <a:effectLst/>
                <a:hlinkClick r:id="rId5"/>
              </a:rPr>
              <a:t>ssh</a:t>
            </a:r>
            <a:r>
              <a:rPr lang="en-US" u="none" strike="noStrike" dirty="0">
                <a:solidFill>
                  <a:srgbClr val="3366BB"/>
                </a:solidFill>
                <a:effectLst/>
                <a:hlinkClick r:id="rId5"/>
              </a:rPr>
              <a:t>-copy-id</a:t>
            </a:r>
            <a:br>
              <a:rPr lang="en-US" dirty="0">
                <a:effectLst/>
              </a:rPr>
            </a:br>
            <a:r>
              <a:rPr lang="en-US" u="none" strike="noStrike" dirty="0" err="1">
                <a:solidFill>
                  <a:srgbClr val="3366BB"/>
                </a:solidFill>
                <a:effectLst/>
                <a:hlinkClick r:id="rId6"/>
              </a:rPr>
              <a:t>scp</a:t>
            </a:r>
            <a:br>
              <a:rPr lang="en-US" dirty="0">
                <a:effectLst/>
              </a:rPr>
            </a:br>
            <a:r>
              <a:rPr lang="en-US" u="none" strike="noStrike" dirty="0">
                <a:solidFill>
                  <a:srgbClr val="3366BB"/>
                </a:solidFill>
                <a:effectLst/>
                <a:hlinkClick r:id="rId7"/>
              </a:rPr>
              <a:t>sftp</a:t>
            </a:r>
            <a:br>
              <a:rPr lang="en-US" dirty="0">
                <a:effectLst/>
              </a:rPr>
            </a:br>
            <a:r>
              <a:rPr lang="en-US" u="none" strike="noStrike" dirty="0">
                <a:solidFill>
                  <a:srgbClr val="3366BB"/>
                </a:solidFill>
                <a:effectLst/>
                <a:hlinkClick r:id="rId8"/>
              </a:rPr>
              <a:t>ss</a:t>
            </a:r>
            <a:br>
              <a:rPr lang="en-US" dirty="0">
                <a:effectLst/>
              </a:rPr>
            </a:br>
            <a:r>
              <a:rPr lang="en-US" u="none" strike="noStrike" dirty="0" err="1">
                <a:solidFill>
                  <a:srgbClr val="3366BB"/>
                </a:solidFill>
                <a:effectLst/>
                <a:hlinkClick r:id="rId9"/>
              </a:rPr>
              <a:t>ip</a:t>
            </a:r>
            <a:br>
              <a:rPr lang="en-US" dirty="0">
                <a:effectLst/>
              </a:rPr>
            </a:br>
            <a:r>
              <a:rPr lang="en-US" u="none" strike="noStrike" dirty="0">
                <a:solidFill>
                  <a:srgbClr val="3366BB"/>
                </a:solidFill>
                <a:effectLst/>
                <a:hlinkClick r:id="rId10"/>
              </a:rPr>
              <a:t>ping</a:t>
            </a:r>
            <a:br>
              <a:rPr lang="en-US" dirty="0">
                <a:effectLst/>
              </a:rPr>
            </a:br>
            <a:r>
              <a:rPr lang="en-US" u="none" strike="noStrike" dirty="0" err="1">
                <a:solidFill>
                  <a:srgbClr val="3366BB"/>
                </a:solidFill>
                <a:effectLst/>
                <a:hlinkClick r:id="rId11"/>
              </a:rPr>
              <a:t>arp</a:t>
            </a:r>
            <a:br>
              <a:rPr lang="en-US" dirty="0">
                <a:effectLst/>
              </a:rPr>
            </a:br>
            <a:r>
              <a:rPr lang="en-US" u="none" strike="noStrike" dirty="0">
                <a:solidFill>
                  <a:srgbClr val="3366BB"/>
                </a:solidFill>
                <a:effectLst/>
                <a:hlinkClick r:id="rId12"/>
              </a:rPr>
              <a:t>iptables</a:t>
            </a:r>
            <a:br>
              <a:rPr lang="en-US" dirty="0">
                <a:effectLst/>
              </a:rPr>
            </a:br>
            <a:endParaRPr lang="en-US" dirty="0">
              <a:effectLst/>
            </a:endParaRPr>
          </a:p>
          <a:p>
            <a:r>
              <a:rPr lang="en-US" dirty="0">
                <a:effectLst/>
              </a:rPr>
              <a:t>Additional Utilities</a:t>
            </a:r>
            <a:br>
              <a:rPr lang="en-US" dirty="0">
                <a:effectLst/>
              </a:rPr>
            </a:br>
            <a:r>
              <a:rPr lang="en-US" u="none" strike="noStrike" dirty="0">
                <a:solidFill>
                  <a:srgbClr val="3366BB"/>
                </a:solidFill>
                <a:effectLst/>
                <a:hlinkClick r:id="rId13"/>
              </a:rPr>
              <a:t>hostname</a:t>
            </a:r>
            <a:br>
              <a:rPr lang="en-US" dirty="0">
                <a:effectLst/>
              </a:rPr>
            </a:br>
            <a:r>
              <a:rPr lang="en-US" u="none" strike="noStrike" dirty="0" err="1">
                <a:solidFill>
                  <a:srgbClr val="3366BB"/>
                </a:solidFill>
                <a:effectLst/>
                <a:hlinkClick r:id="rId14"/>
              </a:rPr>
              <a:t>restorecon</a:t>
            </a:r>
            <a:br>
              <a:rPr lang="en-US" dirty="0">
                <a:effectLst/>
              </a:rPr>
            </a:br>
            <a:br>
              <a:rPr lang="en-US" dirty="0">
                <a:effectLst/>
              </a:rPr>
            </a:br>
            <a:r>
              <a:rPr lang="en-US" dirty="0">
                <a:effectLst/>
              </a:rPr>
              <a:t>Managing Services</a:t>
            </a:r>
            <a:br>
              <a:rPr lang="en-US" dirty="0">
                <a:effectLst/>
              </a:rPr>
            </a:br>
            <a:r>
              <a:rPr lang="en-US" u="none" strike="noStrike" dirty="0" err="1">
                <a:solidFill>
                  <a:srgbClr val="3366BB"/>
                </a:solidFill>
                <a:effectLst/>
                <a:hlinkClick r:id="rId15"/>
              </a:rPr>
              <a:t>systemctl</a:t>
            </a:r>
            <a:br>
              <a:rPr lang="en-US" dirty="0">
                <a:effectLst/>
              </a:rPr>
            </a:br>
            <a:br>
              <a:rPr lang="en-US" dirty="0">
                <a:effectLst/>
              </a:rPr>
            </a:br>
            <a:r>
              <a:rPr lang="en-US" dirty="0">
                <a:effectLst/>
              </a:rPr>
              <a:t>Configuration Files</a:t>
            </a:r>
            <a:br>
              <a:rPr lang="en-US" dirty="0">
                <a:effectLst/>
              </a:rPr>
            </a:br>
            <a:r>
              <a:rPr lang="en-US" u="none" strike="noStrike" dirty="0" err="1">
                <a:solidFill>
                  <a:srgbClr val="3366BB"/>
                </a:solidFill>
                <a:effectLst/>
                <a:hlinkClick r:id="rId16"/>
              </a:rPr>
              <a:t>ssh_config</a:t>
            </a:r>
            <a:br>
              <a:rPr lang="en-US" dirty="0">
                <a:effectLst/>
              </a:rPr>
            </a:br>
            <a:r>
              <a:rPr lang="en-US" u="none" strike="noStrike" dirty="0" err="1">
                <a:solidFill>
                  <a:srgbClr val="3366BB"/>
                </a:solidFill>
                <a:effectLst/>
                <a:hlinkClick r:id="rId17"/>
              </a:rPr>
              <a:t>sshd_config</a:t>
            </a:r>
            <a:br>
              <a:rPr lang="en-US" dirty="0">
                <a:effectLst/>
              </a:rPr>
            </a:br>
            <a:endParaRPr lang="en-US" dirty="0">
              <a:effectLst/>
            </a:endParaRPr>
          </a:p>
          <a:p>
            <a:r>
              <a:rPr lang="en-US" dirty="0">
                <a:effectLst/>
              </a:rPr>
              <a:t>SSH Reference</a:t>
            </a:r>
            <a:br>
              <a:rPr lang="en-US" dirty="0">
                <a:effectLst/>
              </a:rPr>
            </a:br>
            <a:r>
              <a:rPr lang="en-US" u="none" strike="noStrike" dirty="0">
                <a:solidFill>
                  <a:srgbClr val="3366BB"/>
                </a:solidFill>
                <a:effectLst/>
                <a:hlinkClick r:id="rId18"/>
              </a:rPr>
              <a:t>A good </a:t>
            </a:r>
            <a:r>
              <a:rPr lang="en-US" u="none" strike="noStrike" dirty="0" err="1">
                <a:solidFill>
                  <a:srgbClr val="3366BB"/>
                </a:solidFill>
                <a:effectLst/>
                <a:hlinkClick r:id="rId18"/>
              </a:rPr>
              <a:t>ssh</a:t>
            </a:r>
            <a:r>
              <a:rPr lang="en-US" u="none" strike="noStrike" dirty="0">
                <a:solidFill>
                  <a:srgbClr val="3366BB"/>
                </a:solidFill>
                <a:effectLst/>
                <a:hlinkClick r:id="rId18"/>
              </a:rPr>
              <a:t> tutorial</a:t>
            </a:r>
            <a:br>
              <a:rPr lang="en-US" dirty="0">
                <a:effectLst/>
              </a:rPr>
            </a:br>
            <a:r>
              <a:rPr lang="en-US" u="none" strike="noStrike" dirty="0">
                <a:solidFill>
                  <a:srgbClr val="3366BB"/>
                </a:solidFill>
                <a:effectLst/>
                <a:hlinkClick r:id="rId19"/>
              </a:rPr>
              <a:t>A good HOW-TO to make </a:t>
            </a:r>
            <a:r>
              <a:rPr lang="en-US" u="none" strike="noStrike" dirty="0" err="1">
                <a:solidFill>
                  <a:srgbClr val="3366BB"/>
                </a:solidFill>
                <a:effectLst/>
                <a:hlinkClick r:id="rId19"/>
              </a:rPr>
              <a:t>ssh</a:t>
            </a:r>
            <a:r>
              <a:rPr lang="en-US" u="none" strike="noStrike" dirty="0">
                <a:solidFill>
                  <a:srgbClr val="3366BB"/>
                </a:solidFill>
                <a:effectLst/>
                <a:hlinkClick r:id="rId19"/>
              </a:rPr>
              <a:t> more secure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19</a:t>
            </a:fld>
            <a:endParaRPr lang="en-US"/>
          </a:p>
        </p:txBody>
      </p:sp>
    </p:spTree>
    <p:extLst>
      <p:ext uri="{BB962C8B-B14F-4D97-AF65-F5344CB8AC3E}">
        <p14:creationId xmlns:p14="http://schemas.microsoft.com/office/powerpoint/2010/main" val="640506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keep in mind that this is common concept in any system. </a:t>
            </a:r>
          </a:p>
          <a:p>
            <a:endParaRPr lang="en-US" dirty="0"/>
          </a:p>
          <a:p>
            <a:r>
              <a:rPr lang="en-US" dirty="0"/>
              <a:t>You need to understand that the firewall could be on the system only, in a particular zone, in the network and close to the gateway to “protect” whole network, and in the cloud. </a:t>
            </a:r>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2661289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iptables can help much more than above chains. </a:t>
            </a:r>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242574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a Service SSHD</a:t>
            </a:r>
          </a:p>
          <a:p>
            <a:r>
              <a:rPr lang="en-US" dirty="0"/>
              <a:t>Similar to any other network services, it has daemon associated. </a:t>
            </a:r>
            <a:r>
              <a:rPr lang="en-US" dirty="0" err="1"/>
              <a:t>Dnsd</a:t>
            </a:r>
            <a:r>
              <a:rPr lang="en-US" dirty="0"/>
              <a:t>, </a:t>
            </a:r>
            <a:r>
              <a:rPr lang="en-US" dirty="0" err="1"/>
              <a:t>dhcpd</a:t>
            </a:r>
            <a:r>
              <a:rPr lang="en-US" dirty="0"/>
              <a:t>, </a:t>
            </a:r>
            <a:r>
              <a:rPr lang="en-US" dirty="0" err="1"/>
              <a:t>etc</a:t>
            </a:r>
            <a:r>
              <a:rPr lang="en-US" dirty="0"/>
              <a:t>, </a:t>
            </a:r>
            <a:r>
              <a:rPr lang="en-US" dirty="0" err="1"/>
              <a:t>etc</a:t>
            </a:r>
            <a:endParaRPr lang="en-US" dirty="0"/>
          </a:p>
          <a:p>
            <a:endParaRPr lang="en-US" dirty="0"/>
          </a:p>
          <a:p>
            <a:r>
              <a:rPr lang="en-US" dirty="0"/>
              <a:t>See below can help to explain. </a:t>
            </a:r>
          </a:p>
          <a:p>
            <a:r>
              <a:rPr lang="en-US" b="0" i="0" dirty="0">
                <a:solidFill>
                  <a:srgbClr val="202124"/>
                </a:solidFill>
                <a:effectLst/>
                <a:latin typeface="arial" panose="020B0604020202020204" pitchFamily="34" charset="0"/>
              </a:rPr>
              <a:t>A daemon is </a:t>
            </a:r>
            <a:r>
              <a:rPr lang="en-US" b="1" i="0" dirty="0">
                <a:solidFill>
                  <a:srgbClr val="202124"/>
                </a:solidFill>
                <a:effectLst/>
                <a:latin typeface="arial" panose="020B0604020202020204" pitchFamily="34" charset="0"/>
              </a:rPr>
              <a:t>a long-running background process that answers requests for services</a:t>
            </a:r>
            <a:r>
              <a:rPr lang="en-US" b="0" i="0" dirty="0">
                <a:solidFill>
                  <a:srgbClr val="202124"/>
                </a:solidFill>
                <a:effectLst/>
                <a:latin typeface="arial" panose="020B0604020202020204" pitchFamily="34" charset="0"/>
              </a:rPr>
              <a:t>. The term originated with Unix, but most operating systems use daemons in some form or another. In Unix, the names of daemons conventionally end in "d". Some examples include </a:t>
            </a:r>
            <a:r>
              <a:rPr lang="en-US" b="0" i="0" dirty="0" err="1">
                <a:solidFill>
                  <a:srgbClr val="202124"/>
                </a:solidFill>
                <a:effectLst/>
                <a:latin typeface="arial" panose="020B0604020202020204" pitchFamily="34" charset="0"/>
              </a:rPr>
              <a:t>inetd</a:t>
            </a:r>
            <a:r>
              <a:rPr lang="en-US" b="0" i="0" dirty="0">
                <a:solidFill>
                  <a:srgbClr val="202124"/>
                </a:solidFill>
                <a:effectLst/>
                <a:latin typeface="arial" panose="020B0604020202020204" pitchFamily="34" charset="0"/>
              </a:rPr>
              <a:t> , httpd , </a:t>
            </a:r>
            <a:r>
              <a:rPr lang="en-US" b="0" i="0" dirty="0" err="1">
                <a:solidFill>
                  <a:srgbClr val="202124"/>
                </a:solidFill>
                <a:effectLst/>
                <a:latin typeface="arial" panose="020B0604020202020204" pitchFamily="34" charset="0"/>
              </a:rPr>
              <a:t>nfsd</a:t>
            </a:r>
            <a:r>
              <a:rPr lang="en-US" b="0" i="0" dirty="0">
                <a:solidFill>
                  <a:srgbClr val="202124"/>
                </a:solidFill>
                <a:effectLst/>
                <a:latin typeface="arial" panose="020B0604020202020204" pitchFamily="34" charset="0"/>
              </a:rPr>
              <a:t> , </a:t>
            </a:r>
            <a:r>
              <a:rPr lang="en-US" b="0" i="0" dirty="0" err="1">
                <a:solidFill>
                  <a:srgbClr val="202124"/>
                </a:solidFill>
                <a:effectLst/>
                <a:latin typeface="arial" panose="020B0604020202020204" pitchFamily="34" charset="0"/>
              </a:rPr>
              <a:t>sshd</a:t>
            </a:r>
            <a:r>
              <a:rPr lang="en-US" b="0" i="0" dirty="0">
                <a:solidFill>
                  <a:srgbClr val="202124"/>
                </a:solidFill>
                <a:effectLst/>
                <a:latin typeface="arial" panose="020B0604020202020204" pitchFamily="34" charset="0"/>
              </a:rPr>
              <a:t> , named , and </a:t>
            </a:r>
            <a:r>
              <a:rPr lang="en-US" b="0" i="0" dirty="0" err="1">
                <a:solidFill>
                  <a:srgbClr val="202124"/>
                </a:solidFill>
                <a:effectLst/>
                <a:latin typeface="arial" panose="020B0604020202020204" pitchFamily="34" charset="0"/>
              </a:rPr>
              <a:t>lpd</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110021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must. </a:t>
            </a:r>
          </a:p>
        </p:txBody>
      </p:sp>
      <p:sp>
        <p:nvSpPr>
          <p:cNvPr id="4" name="Slide Number Placeholder 3"/>
          <p:cNvSpPr>
            <a:spLocks noGrp="1"/>
          </p:cNvSpPr>
          <p:nvPr>
            <p:ph type="sldNum" sz="quarter" idx="5"/>
          </p:nvPr>
        </p:nvSpPr>
        <p:spPr/>
        <p:txBody>
          <a:bodyPr/>
          <a:lstStyle/>
          <a:p>
            <a:fld id="{39EBEC11-8109-470B-9E75-6379604A4F27}" type="slidenum">
              <a:rPr lang="en-US" smtClean="0"/>
              <a:t>25</a:t>
            </a:fld>
            <a:endParaRPr lang="en-US"/>
          </a:p>
        </p:txBody>
      </p:sp>
    </p:spTree>
    <p:extLst>
      <p:ext uri="{BB962C8B-B14F-4D97-AF65-F5344CB8AC3E}">
        <p14:creationId xmlns:p14="http://schemas.microsoft.com/office/powerpoint/2010/main" val="2171642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knowing how to back up iptables before </a:t>
            </a:r>
            <a:r>
              <a:rPr lang="en-US" dirty="0" err="1"/>
              <a:t>yo</a:t>
            </a:r>
            <a:r>
              <a:rPr lang="en-US" dirty="0"/>
              <a:t> flush it.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26</a:t>
            </a:fld>
            <a:endParaRPr lang="en-US"/>
          </a:p>
        </p:txBody>
      </p:sp>
    </p:spTree>
    <p:extLst>
      <p:ext uri="{BB962C8B-B14F-4D97-AF65-F5344CB8AC3E}">
        <p14:creationId xmlns:p14="http://schemas.microsoft.com/office/powerpoint/2010/main" val="1926854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Depends on your business, it could be </a:t>
            </a:r>
          </a:p>
          <a:p>
            <a:r>
              <a:rPr lang="en-US" dirty="0"/>
              <a:t>Blacklist style – deny – Access</a:t>
            </a:r>
          </a:p>
          <a:p>
            <a:r>
              <a:rPr lang="en-US" dirty="0"/>
              <a:t>Whitelist style – access - deny</a:t>
            </a:r>
          </a:p>
        </p:txBody>
      </p:sp>
      <p:sp>
        <p:nvSpPr>
          <p:cNvPr id="4" name="Slide Number Placeholder 3"/>
          <p:cNvSpPr>
            <a:spLocks noGrp="1"/>
          </p:cNvSpPr>
          <p:nvPr>
            <p:ph type="sldNum" sz="quarter" idx="5"/>
          </p:nvPr>
        </p:nvSpPr>
        <p:spPr/>
        <p:txBody>
          <a:bodyPr/>
          <a:lstStyle/>
          <a:p>
            <a:fld id="{39EBEC11-8109-470B-9E75-6379604A4F27}" type="slidenum">
              <a:rPr lang="en-US" smtClean="0"/>
              <a:t>27</a:t>
            </a:fld>
            <a:endParaRPr lang="en-US"/>
          </a:p>
        </p:txBody>
      </p:sp>
    </p:spTree>
    <p:extLst>
      <p:ext uri="{BB962C8B-B14F-4D97-AF65-F5344CB8AC3E}">
        <p14:creationId xmlns:p14="http://schemas.microsoft.com/office/powerpoint/2010/main" val="1735115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EA3EA-F439-4F7B-B6AF-6739EBBDE0DC}" type="slidenum">
              <a:rPr lang="en-CA" smtClean="0"/>
              <a:t>30</a:t>
            </a:fld>
            <a:endParaRPr lang="en-CA"/>
          </a:p>
        </p:txBody>
      </p:sp>
    </p:spTree>
    <p:extLst>
      <p:ext uri="{BB962C8B-B14F-4D97-AF65-F5344CB8AC3E}">
        <p14:creationId xmlns:p14="http://schemas.microsoft.com/office/powerpoint/2010/main" val="3245937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a:t>
            </a:r>
            <a:r>
              <a:rPr lang="en-US" dirty="0" err="1"/>
              <a:t>fule</a:t>
            </a:r>
            <a:r>
              <a:rPr lang="en-US" dirty="0"/>
              <a:t>. Please check those tasks in lab 7 and kas yourself if you can create more rules based on business requirements.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35</a:t>
            </a:fld>
            <a:endParaRPr lang="en-US"/>
          </a:p>
        </p:txBody>
      </p:sp>
    </p:spTree>
    <p:extLst>
      <p:ext uri="{BB962C8B-B14F-4D97-AF65-F5344CB8AC3E}">
        <p14:creationId xmlns:p14="http://schemas.microsoft.com/office/powerpoint/2010/main" val="737603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36</a:t>
            </a:fld>
            <a:endParaRPr lang="en-US"/>
          </a:p>
        </p:txBody>
      </p:sp>
    </p:spTree>
    <p:extLst>
      <p:ext uri="{BB962C8B-B14F-4D97-AF65-F5344CB8AC3E}">
        <p14:creationId xmlns:p14="http://schemas.microsoft.com/office/powerpoint/2010/main" val="3275447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37</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network devices and services set up such as VPN, file server, DNS, DHCP, router and switch, firewall, remote connection.</a:t>
            </a:r>
          </a:p>
          <a:p>
            <a:pPr marL="228600" indent="-228600">
              <a:buAutoNum type="arabicPeriod"/>
            </a:pPr>
            <a:r>
              <a:rPr lang="en-US" dirty="0"/>
              <a:t>Backup and restore</a:t>
            </a:r>
          </a:p>
          <a:p>
            <a:pPr marL="228600" indent="-228600">
              <a:buAutoNum type="arabicPeriod"/>
            </a:pPr>
            <a:r>
              <a:rPr lang="en-US" dirty="0"/>
              <a:t>Any performance monitoring and maintenance. </a:t>
            </a:r>
          </a:p>
          <a:p>
            <a:pPr marL="228600" indent="-228600">
              <a:buAutoNum type="arabicPeriod"/>
            </a:pPr>
            <a:r>
              <a:rPr lang="en-US" dirty="0" err="1"/>
              <a:t>Etc</a:t>
            </a:r>
            <a:r>
              <a:rPr lang="en-US" dirty="0"/>
              <a:t>, etc.</a:t>
            </a:r>
          </a:p>
          <a:p>
            <a:pPr marL="0" indent="0">
              <a:buNone/>
            </a:pPr>
            <a:endParaRPr lang="en-US" dirty="0"/>
          </a:p>
          <a:p>
            <a:pPr marL="0" indent="0">
              <a:buNone/>
            </a:pPr>
            <a:endParaRPr lang="en-US" dirty="0"/>
          </a:p>
          <a:p>
            <a:pPr marL="0" indent="0">
              <a:buNone/>
            </a:pPr>
            <a:r>
              <a:rPr lang="en-US" dirty="0"/>
              <a:t>Find at least 3 job posts of network administrator and you can find what are expected. </a:t>
            </a:r>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391811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IDS or central monitor system are not in our scope. They are not Linux OS either.</a:t>
            </a:r>
          </a:p>
          <a:p>
            <a:endParaRPr lang="en-US" dirty="0"/>
          </a:p>
          <a:p>
            <a:r>
              <a:rPr lang="en-US" dirty="0"/>
              <a:t>Again, please find information for yourself. You do not want that you are UNABLE to answer when someone asks you.</a:t>
            </a:r>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2712933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history of </a:t>
            </a:r>
            <a:r>
              <a:rPr lang="en-US" dirty="0" err="1"/>
              <a:t>ssh</a:t>
            </a:r>
            <a:r>
              <a:rPr lang="en-US" dirty="0"/>
              <a:t>, you will know why SSH can help you from password sniffing attack. </a:t>
            </a:r>
          </a:p>
          <a:p>
            <a:endParaRPr lang="en-US" dirty="0"/>
          </a:p>
          <a:p>
            <a:r>
              <a:rPr lang="en-US" dirty="0"/>
              <a:t>https://www.ssh.com/about/history/?hsLang=en</a:t>
            </a:r>
          </a:p>
          <a:p>
            <a:pPr algn="l"/>
            <a:r>
              <a:rPr lang="en-US" b="0" i="0" dirty="0">
                <a:solidFill>
                  <a:srgbClr val="FFFFFF"/>
                </a:solidFill>
                <a:effectLst/>
                <a:latin typeface="sofia-pro"/>
              </a:rPr>
              <a:t>After a password-sniffing attack at his university network, Tatu </a:t>
            </a:r>
            <a:r>
              <a:rPr lang="en-US" b="0" i="0" dirty="0" err="1">
                <a:solidFill>
                  <a:srgbClr val="FFFFFF"/>
                </a:solidFill>
                <a:effectLst/>
                <a:latin typeface="sofia-pro"/>
              </a:rPr>
              <a:t>Ylönen</a:t>
            </a:r>
            <a:r>
              <a:rPr lang="en-US" b="0" i="0" dirty="0">
                <a:solidFill>
                  <a:srgbClr val="FFFFFF"/>
                </a:solidFill>
                <a:effectLst/>
                <a:latin typeface="sofia-pro"/>
              </a:rPr>
              <a:t> designed the first version of the Secure Shell (SSH) protocol. 25 years later, more than 95% of the servers used to power the internet have SSH installed. The internet as we know is largely managed using SSH.</a:t>
            </a:r>
          </a:p>
          <a:p>
            <a:pPr algn="l"/>
            <a:r>
              <a:rPr lang="en-US" b="0" i="0" dirty="0">
                <a:solidFill>
                  <a:srgbClr val="FFFFFF"/>
                </a:solidFill>
                <a:effectLst/>
                <a:latin typeface="sofia-pro"/>
              </a:rPr>
              <a:t>But how did this all happen? How did the protocol become a cornerstone of a safe internet, and what does a European Commissioner or a </a:t>
            </a:r>
            <a:r>
              <a:rPr lang="en-US" b="0" i="0" dirty="0" err="1">
                <a:solidFill>
                  <a:srgbClr val="FFFFFF"/>
                </a:solidFill>
                <a:effectLst/>
                <a:latin typeface="sofia-pro"/>
              </a:rPr>
              <a:t>lego</a:t>
            </a:r>
            <a:r>
              <a:rPr lang="en-US" b="0" i="0" dirty="0">
                <a:solidFill>
                  <a:srgbClr val="FFFFFF"/>
                </a:solidFill>
                <a:effectLst/>
                <a:latin typeface="sofia-pro"/>
              </a:rPr>
              <a:t> brick have to do with it?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283203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we say 3 things: client, server and protocol.</a:t>
            </a:r>
          </a:p>
          <a:p>
            <a:endParaRPr lang="en-US" dirty="0"/>
          </a:p>
          <a:p>
            <a:r>
              <a:rPr lang="en-US" dirty="0"/>
              <a:t>Please understand that SSH can be used to secure file transfer, email, sign, forms and terminal connection.</a:t>
            </a:r>
          </a:p>
          <a:p>
            <a:endParaRPr lang="en-US" dirty="0"/>
          </a:p>
          <a:p>
            <a:r>
              <a:rPr lang="en-US" b="0" i="0" dirty="0">
                <a:solidFill>
                  <a:srgbClr val="383A5D"/>
                </a:solidFill>
                <a:effectLst/>
                <a:latin typeface="sofia-pro"/>
              </a:rPr>
              <a:t>Most Linux systems come with the open source </a:t>
            </a:r>
            <a:r>
              <a:rPr lang="en-US" b="1" i="0" u="none" strike="noStrike" dirty="0">
                <a:solidFill>
                  <a:srgbClr val="3246FF"/>
                </a:solidFill>
                <a:effectLst/>
                <a:latin typeface="sofia-pro"/>
                <a:hlinkClick r:id="rId3"/>
              </a:rPr>
              <a:t>OpenSSH</a:t>
            </a:r>
            <a:r>
              <a:rPr lang="en-US" b="0" i="0" dirty="0">
                <a:solidFill>
                  <a:srgbClr val="383A5D"/>
                </a:solidFill>
                <a:effectLst/>
                <a:latin typeface="sofia-pro"/>
              </a:rPr>
              <a:t> preinstalled.</a:t>
            </a:r>
          </a:p>
          <a:p>
            <a:endParaRPr lang="en-US" b="0" i="0" dirty="0">
              <a:solidFill>
                <a:srgbClr val="383A5D"/>
              </a:solidFill>
              <a:effectLst/>
              <a:latin typeface="sofia-pro"/>
            </a:endParaRPr>
          </a:p>
          <a:p>
            <a:pPr algn="l"/>
            <a:r>
              <a:rPr lang="en-US" b="1" i="0" dirty="0">
                <a:solidFill>
                  <a:srgbClr val="060934"/>
                </a:solidFill>
                <a:effectLst/>
                <a:latin typeface="sofia-pro"/>
              </a:rPr>
              <a:t>Windows SSH client alternatives</a:t>
            </a:r>
          </a:p>
          <a:p>
            <a:pPr algn="l"/>
            <a:r>
              <a:rPr lang="en-US" b="1" i="0" u="none" strike="noStrike" dirty="0">
                <a:solidFill>
                  <a:srgbClr val="3246FF"/>
                </a:solidFill>
                <a:effectLst/>
                <a:latin typeface="sofia-pro"/>
                <a:hlinkClick r:id="rId4"/>
              </a:rPr>
              <a:t>PuTTY (Free, Windows) </a:t>
            </a:r>
            <a:endParaRPr lang="en-US" b="0" i="0" dirty="0">
              <a:solidFill>
                <a:srgbClr val="383A5D"/>
              </a:solidFill>
              <a:effectLst/>
              <a:latin typeface="sofia-pro"/>
            </a:endParaRPr>
          </a:p>
          <a:p>
            <a:pPr algn="l"/>
            <a:r>
              <a:rPr lang="en-US" b="1" i="0" u="none" strike="noStrike" dirty="0">
                <a:solidFill>
                  <a:srgbClr val="3246FF"/>
                </a:solidFill>
                <a:effectLst/>
                <a:latin typeface="sofia-pro"/>
                <a:hlinkClick r:id="rId5"/>
              </a:rPr>
              <a:t>WinSCP </a:t>
            </a:r>
            <a:endParaRPr lang="en-US" b="0" i="0" dirty="0">
              <a:solidFill>
                <a:srgbClr val="383A5D"/>
              </a:solidFill>
              <a:effectLst/>
              <a:latin typeface="sofia-pro"/>
            </a:endParaRPr>
          </a:p>
          <a:p>
            <a:pPr algn="l"/>
            <a:r>
              <a:rPr lang="en-US" b="1" i="0" u="none" strike="noStrike" dirty="0">
                <a:solidFill>
                  <a:srgbClr val="3246FF"/>
                </a:solidFill>
                <a:effectLst/>
                <a:latin typeface="sofia-pro"/>
                <a:hlinkClick r:id="rId6"/>
              </a:rPr>
              <a:t>FileZilla </a:t>
            </a:r>
            <a:endParaRPr lang="en-US" b="0" i="0" dirty="0">
              <a:solidFill>
                <a:srgbClr val="383A5D"/>
              </a:solidFill>
              <a:effectLst/>
              <a:latin typeface="sofia-pro"/>
            </a:endParaRPr>
          </a:p>
          <a:p>
            <a:pPr algn="l"/>
            <a:r>
              <a:rPr lang="en-US" b="1" i="0" dirty="0">
                <a:solidFill>
                  <a:srgbClr val="060934"/>
                </a:solidFill>
                <a:effectLst/>
                <a:latin typeface="sofia-pro"/>
              </a:rPr>
              <a:t>Mac SSH client alternatives</a:t>
            </a:r>
          </a:p>
          <a:p>
            <a:pPr algn="l"/>
            <a:r>
              <a:rPr lang="en-US" b="1" i="0" u="none" strike="noStrike" dirty="0" err="1">
                <a:solidFill>
                  <a:srgbClr val="3246FF"/>
                </a:solidFill>
                <a:effectLst/>
                <a:latin typeface="sofia-pro"/>
                <a:hlinkClick r:id="rId7"/>
              </a:rPr>
              <a:t>CyberDuck</a:t>
            </a:r>
            <a:r>
              <a:rPr lang="en-US" b="1" i="0" u="none" strike="noStrike" dirty="0">
                <a:solidFill>
                  <a:srgbClr val="3246FF"/>
                </a:solidFill>
                <a:effectLst/>
                <a:latin typeface="sofia-pro"/>
                <a:hlinkClick r:id="rId7"/>
              </a:rPr>
              <a:t> (Free, Mac) </a:t>
            </a:r>
            <a:endParaRPr lang="en-US" b="0" i="0" dirty="0">
              <a:solidFill>
                <a:srgbClr val="383A5D"/>
              </a:solidFill>
              <a:effectLst/>
              <a:latin typeface="sofia-pro"/>
            </a:endParaRPr>
          </a:p>
          <a:p>
            <a:pPr algn="l"/>
            <a:r>
              <a:rPr lang="en-US" b="1" i="0" u="none" strike="noStrike" dirty="0">
                <a:solidFill>
                  <a:srgbClr val="3246FF"/>
                </a:solidFill>
                <a:effectLst/>
                <a:latin typeface="sofia-pro"/>
                <a:hlinkClick r:id="rId8"/>
              </a:rPr>
              <a:t>Commander One (Free, with Commercial Pro version) </a:t>
            </a:r>
            <a:endParaRPr lang="en-US" b="0" i="0" dirty="0">
              <a:solidFill>
                <a:srgbClr val="383A5D"/>
              </a:solidFill>
              <a:effectLst/>
              <a:latin typeface="sofia-pro"/>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152223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you tell if </a:t>
            </a:r>
            <a:r>
              <a:rPr lang="en-US" dirty="0" err="1"/>
              <a:t>sshd</a:t>
            </a:r>
            <a:r>
              <a:rPr lang="en-US" dirty="0"/>
              <a:t> is up running? </a:t>
            </a:r>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257304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Sshd</a:t>
            </a:r>
            <a:r>
              <a:rPr lang="en-US" dirty="0"/>
              <a:t> can work in different Oss.</a:t>
            </a:r>
          </a:p>
          <a:p>
            <a:endParaRPr lang="en-US" dirty="0"/>
          </a:p>
          <a:p>
            <a:r>
              <a:rPr lang="en-US" dirty="0"/>
              <a:t>i.e. Windows OS:</a:t>
            </a:r>
          </a:p>
          <a:p>
            <a:r>
              <a:rPr lang="en-US" dirty="0"/>
              <a:t>https://docs.microsoft.com/en-us/windows-server/administration/openssh/openssh_install_firstuse</a:t>
            </a:r>
          </a:p>
          <a:p>
            <a:endParaRPr lang="en-US" dirty="0"/>
          </a:p>
          <a:p>
            <a:r>
              <a:rPr lang="en-US" dirty="0"/>
              <a:t>Suggest read it. </a:t>
            </a:r>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405794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10 tips here:</a:t>
            </a:r>
          </a:p>
          <a:p>
            <a:r>
              <a:rPr lang="en-US" dirty="0"/>
              <a:t>https://linuxhandbook.com/ssh-hardening-tips/</a:t>
            </a:r>
          </a:p>
          <a:p>
            <a:endParaRPr lang="en-US" dirty="0"/>
          </a:p>
          <a:p>
            <a:pPr algn="l"/>
            <a:r>
              <a:rPr lang="en-US" b="1" i="0" dirty="0">
                <a:solidFill>
                  <a:srgbClr val="333333"/>
                </a:solidFill>
                <a:effectLst/>
                <a:latin typeface="Inter"/>
              </a:rPr>
              <a:t>1. Disable empty passwords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Inter"/>
              </a:rPr>
              <a:t>2. Change default SSH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333333"/>
                </a:solidFill>
                <a:effectLst/>
                <a:latin typeface="Inter"/>
              </a:rPr>
              <a:t>3. Disable root login via SSH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Inter"/>
              </a:rPr>
              <a:t>4. Disable </a:t>
            </a:r>
            <a:r>
              <a:rPr lang="en-US" b="1" i="0" dirty="0" err="1">
                <a:solidFill>
                  <a:srgbClr val="333333"/>
                </a:solidFill>
                <a:effectLst/>
                <a:latin typeface="Inter"/>
              </a:rPr>
              <a:t>ssh</a:t>
            </a:r>
            <a:r>
              <a:rPr lang="en-US" b="1" i="0" dirty="0">
                <a:solidFill>
                  <a:srgbClr val="333333"/>
                </a:solidFill>
                <a:effectLst/>
                <a:latin typeface="Inter"/>
              </a:rPr>
              <a:t> protocol 1</a:t>
            </a:r>
          </a:p>
          <a:p>
            <a:r>
              <a:rPr lang="en-US" b="1" i="0" dirty="0">
                <a:solidFill>
                  <a:srgbClr val="333333"/>
                </a:solidFill>
                <a:effectLst/>
                <a:latin typeface="Inter"/>
              </a:rPr>
              <a:t>5. Configure idle timeout interval</a:t>
            </a:r>
          </a:p>
          <a:p>
            <a:r>
              <a:rPr lang="en-US" b="1" i="0" dirty="0">
                <a:solidFill>
                  <a:srgbClr val="333333"/>
                </a:solidFill>
                <a:effectLst/>
                <a:latin typeface="Inter"/>
              </a:rPr>
              <a:t>6. SSH access to selected users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Inter"/>
              </a:rPr>
              <a:t>7. Disable X11 Forwarding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Inter"/>
              </a:rPr>
              <a:t>8. Mitigate brute force attacks automatically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Inter"/>
              </a:rPr>
              <a:t>9. Disable password based SSH login – say use only key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Inter"/>
              </a:rPr>
              <a:t>10. Two-factor authentication with SSH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333333"/>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348974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562" y="1654468"/>
            <a:ext cx="10971684" cy="3976383"/>
          </a:xfrm>
          <a:prstGeom prst="rect">
            <a:avLst/>
          </a:prstGeom>
        </p:spPr>
        <p:txBody>
          <a:bodyPr lIns="0" tIns="0" rIns="0" bIns="0" anchor="ctr"/>
          <a:lstStyle/>
          <a:p>
            <a:pPr algn="ctr"/>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5624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54468"/>
            <a:ext cx="10971684" cy="3976383"/>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43069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609562" y="1654468"/>
            <a:ext cx="5354133" cy="3976383"/>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6231903" y="1654468"/>
            <a:ext cx="5354133" cy="3976383"/>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1498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11</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a:t>
            </a:r>
            <a:endParaRPr lang="en-CA" dirty="0"/>
          </a:p>
        </p:txBody>
      </p:sp>
      <p:sp>
        <p:nvSpPr>
          <p:cNvPr id="3" name="Text Placeholder 2"/>
          <p:cNvSpPr>
            <a:spLocks noGrp="1"/>
          </p:cNvSpPr>
          <p:nvPr>
            <p:ph type="body"/>
          </p:nvPr>
        </p:nvSpPr>
        <p:spPr>
          <a:xfrm>
            <a:off x="450347" y="1825405"/>
            <a:ext cx="11435600" cy="4771363"/>
          </a:xfrm>
        </p:spPr>
        <p:txBody>
          <a:bodyPr>
            <a:normAutofit fontScale="25000" lnSpcReduction="20000"/>
          </a:bodyPr>
          <a:lstStyle/>
          <a:p>
            <a:pPr marL="414703" indent="-414703">
              <a:lnSpc>
                <a:spcPct val="120000"/>
              </a:lnSpc>
              <a:spcBef>
                <a:spcPts val="726"/>
              </a:spcBef>
              <a:spcAft>
                <a:spcPts val="726"/>
              </a:spcAft>
              <a:buFont typeface="Arial" panose="020B0604020202020204" pitchFamily="34" charset="0"/>
              <a:buChar char="•"/>
            </a:pPr>
            <a:r>
              <a:rPr lang="en-US" sz="11610" dirty="0">
                <a:latin typeface="+mn-lt"/>
              </a:rPr>
              <a:t>When you connect to a computer with an SSH server, you’re presented with a login screen. You are prompted for your username and password, and then allowed access if your credentials are correct.</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However, if your username and password are stolen (or guessed), someone else impersonating you can login. How do we prevent this?</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We use </a:t>
            </a:r>
            <a:r>
              <a:rPr lang="en-US" sz="11610" b="1" dirty="0">
                <a:latin typeface="+mn-lt"/>
              </a:rPr>
              <a:t>public</a:t>
            </a:r>
            <a:r>
              <a:rPr lang="en-US" sz="11610" dirty="0">
                <a:latin typeface="+mn-lt"/>
              </a:rPr>
              <a:t> and </a:t>
            </a:r>
            <a:r>
              <a:rPr lang="en-US" sz="11610" b="1" dirty="0">
                <a:latin typeface="+mn-lt"/>
              </a:rPr>
              <a:t>private keys </a:t>
            </a:r>
            <a:r>
              <a:rPr lang="en-US" sz="11610" dirty="0">
                <a:latin typeface="+mn-lt"/>
              </a:rPr>
              <a:t>to make users prove who they say they are.</a:t>
            </a:r>
          </a:p>
          <a:p>
            <a:endParaRPr lang="en-CA" dirty="0"/>
          </a:p>
        </p:txBody>
      </p:sp>
    </p:spTree>
    <p:extLst>
      <p:ext uri="{BB962C8B-B14F-4D97-AF65-F5344CB8AC3E}">
        <p14:creationId xmlns:p14="http://schemas.microsoft.com/office/powerpoint/2010/main" val="205542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 Cont.</a:t>
            </a:r>
            <a:endParaRPr lang="en-CA" dirty="0"/>
          </a:p>
        </p:txBody>
      </p:sp>
      <p:pic>
        <p:nvPicPr>
          <p:cNvPr id="7" name="Picture 6" descr="Diagram&#10;&#10;Description automatically generated">
            <a:extLst>
              <a:ext uri="{FF2B5EF4-FFF2-40B4-BE49-F238E27FC236}">
                <a16:creationId xmlns:a16="http://schemas.microsoft.com/office/drawing/2014/main" id="{9CC35778-7029-4AB1-9D7F-FC9C22B54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280" y="1091382"/>
            <a:ext cx="8084848" cy="5726768"/>
          </a:xfrm>
          <a:prstGeom prst="rect">
            <a:avLst/>
          </a:prstGeom>
        </p:spPr>
      </p:pic>
    </p:spTree>
    <p:extLst>
      <p:ext uri="{BB962C8B-B14F-4D97-AF65-F5344CB8AC3E}">
        <p14:creationId xmlns:p14="http://schemas.microsoft.com/office/powerpoint/2010/main" val="126449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Key Pairs</a:t>
            </a:r>
            <a:endParaRPr lang="en-CA" dirty="0"/>
          </a:p>
        </p:txBody>
      </p:sp>
      <p:sp>
        <p:nvSpPr>
          <p:cNvPr id="3" name="Text Placeholder 2"/>
          <p:cNvSpPr>
            <a:spLocks noGrp="1"/>
          </p:cNvSpPr>
          <p:nvPr>
            <p:ph type="body"/>
          </p:nvPr>
        </p:nvSpPr>
        <p:spPr>
          <a:xfrm>
            <a:off x="492774" y="1815445"/>
            <a:ext cx="11206452" cy="4781324"/>
          </a:xfrm>
        </p:spPr>
        <p:txBody>
          <a:bodyPr>
            <a:normAutofit fontScale="25000" lnSpcReduction="20000"/>
          </a:bodyPr>
          <a:lstStyle/>
          <a:p>
            <a:pPr marL="414703" indent="-414703">
              <a:lnSpc>
                <a:spcPct val="120000"/>
              </a:lnSpc>
              <a:spcBef>
                <a:spcPts val="0"/>
              </a:spcBef>
              <a:buFont typeface="Arial" panose="020B0604020202020204" pitchFamily="34" charset="0"/>
              <a:buChar char="•"/>
            </a:pPr>
            <a:r>
              <a:rPr lang="en-US" sz="10643" dirty="0">
                <a:latin typeface="+mn-lt"/>
              </a:rPr>
              <a:t>To use this method, we need to do two things on our client machine:</a:t>
            </a:r>
          </a:p>
          <a:p>
            <a:pPr marL="965722" indent="-416624">
              <a:lnSpc>
                <a:spcPct val="120000"/>
              </a:lnSpc>
              <a:spcBef>
                <a:spcPts val="0"/>
              </a:spcBef>
              <a:buFont typeface="Wingdings" panose="05000000000000000000" pitchFamily="2" charset="2"/>
              <a:buChar char="§"/>
            </a:pPr>
            <a:r>
              <a:rPr lang="en-US" sz="10643" dirty="0">
                <a:latin typeface="+mn-lt"/>
              </a:rPr>
              <a:t>Generate a public/private key pair:</a:t>
            </a:r>
          </a:p>
          <a:p>
            <a:pPr marL="549098" lvl="1" algn="l" rtl="0">
              <a:lnSpc>
                <a:spcPct val="120000"/>
              </a:lnSpc>
            </a:pPr>
            <a:r>
              <a:rPr lang="en-US" sz="10643" kern="1200" dirty="0">
                <a:solidFill>
                  <a:schemeClr val="tx1"/>
                </a:solidFill>
                <a:latin typeface="+mn-lt"/>
                <a:ea typeface="+mj-ea"/>
                <a:cs typeface="+mj-cs"/>
              </a:rPr>
              <a:t>	</a:t>
            </a:r>
            <a:r>
              <a:rPr lang="en-US" sz="10643" b="1" kern="1200" dirty="0" err="1">
                <a:solidFill>
                  <a:schemeClr val="tx1"/>
                </a:solidFill>
                <a:latin typeface="Courier New" panose="02070309020205020404" pitchFamily="49" charset="0"/>
                <a:ea typeface="+mj-ea"/>
                <a:cs typeface="Courier New" panose="02070309020205020404" pitchFamily="49" charset="0"/>
              </a:rPr>
              <a:t>ssh</a:t>
            </a:r>
            <a:r>
              <a:rPr lang="en-US" sz="10643" b="1" kern="1200" dirty="0">
                <a:solidFill>
                  <a:schemeClr val="tx1"/>
                </a:solidFill>
                <a:latin typeface="Courier New" panose="02070309020205020404" pitchFamily="49" charset="0"/>
                <a:ea typeface="+mj-ea"/>
                <a:cs typeface="Courier New" panose="02070309020205020404" pitchFamily="49" charset="0"/>
              </a:rPr>
              <a:t>-keygen</a:t>
            </a:r>
          </a:p>
          <a:p>
            <a:pPr marL="965722" indent="-416624">
              <a:lnSpc>
                <a:spcPct val="120000"/>
              </a:lnSpc>
              <a:spcBef>
                <a:spcPts val="0"/>
              </a:spcBef>
              <a:buFont typeface="Wingdings" panose="05000000000000000000" pitchFamily="2" charset="2"/>
              <a:buChar char="§"/>
            </a:pPr>
            <a:r>
              <a:rPr lang="en-US" sz="10643" dirty="0">
                <a:latin typeface="+mn-lt"/>
              </a:rPr>
              <a:t>Copy the public key to the SSH server:</a:t>
            </a:r>
          </a:p>
          <a:p>
            <a:pPr marL="549098" lvl="1" algn="l" rtl="0">
              <a:lnSpc>
                <a:spcPct val="120000"/>
              </a:lnSpc>
            </a:pPr>
            <a:r>
              <a:rPr lang="en-US" sz="10643" kern="1200" dirty="0">
                <a:solidFill>
                  <a:schemeClr val="tx1"/>
                </a:solidFill>
                <a:latin typeface="+mn-lt"/>
                <a:ea typeface="+mj-ea"/>
                <a:cs typeface="+mj-cs"/>
              </a:rPr>
              <a:t>	</a:t>
            </a:r>
            <a:r>
              <a:rPr lang="en-US" sz="10643" b="1" kern="1200" dirty="0" err="1">
                <a:solidFill>
                  <a:schemeClr val="tx1"/>
                </a:solidFill>
                <a:latin typeface="Courier New" panose="02070309020205020404" pitchFamily="49" charset="0"/>
                <a:ea typeface="+mj-ea"/>
                <a:cs typeface="Courier New" panose="02070309020205020404" pitchFamily="49" charset="0"/>
              </a:rPr>
              <a:t>ssh</a:t>
            </a:r>
            <a:r>
              <a:rPr lang="en-US" sz="10643" b="1" kern="1200" dirty="0">
                <a:solidFill>
                  <a:schemeClr val="tx1"/>
                </a:solidFill>
                <a:latin typeface="Courier New" panose="02070309020205020404" pitchFamily="49" charset="0"/>
                <a:ea typeface="+mj-ea"/>
                <a:cs typeface="Courier New" panose="02070309020205020404" pitchFamily="49" charset="0"/>
              </a:rPr>
              <a:t>-copy-id </a:t>
            </a:r>
            <a:r>
              <a:rPr lang="en-US" sz="10643" b="1" kern="1200" dirty="0" err="1">
                <a:solidFill>
                  <a:schemeClr val="tx1"/>
                </a:solidFill>
                <a:latin typeface="Courier New" panose="02070309020205020404" pitchFamily="49" charset="0"/>
                <a:ea typeface="+mj-ea"/>
                <a:cs typeface="Courier New" panose="02070309020205020404" pitchFamily="49" charset="0"/>
              </a:rPr>
              <a:t>username@servername</a:t>
            </a:r>
            <a:endParaRPr lang="en-US" sz="10643" b="1" kern="1200" dirty="0">
              <a:solidFill>
                <a:schemeClr val="tx1"/>
              </a:solidFill>
              <a:latin typeface="Courier New" panose="02070309020205020404" pitchFamily="49" charset="0"/>
              <a:ea typeface="+mj-ea"/>
              <a:cs typeface="Courier New" panose="02070309020205020404" pitchFamily="49" charset="0"/>
            </a:endParaRPr>
          </a:p>
          <a:p>
            <a:pPr marL="414703" lvl="1" indent="-414703" algn="l" rtl="0">
              <a:lnSpc>
                <a:spcPct val="120000"/>
              </a:lnSpc>
              <a:buFont typeface="Arial" panose="020B0604020202020204" pitchFamily="34" charset="0"/>
              <a:buChar char="•"/>
            </a:pPr>
            <a:r>
              <a:rPr lang="en-US" sz="10643" kern="1200" dirty="0">
                <a:solidFill>
                  <a:schemeClr val="tx1"/>
                </a:solidFill>
                <a:latin typeface="+mn-lt"/>
                <a:ea typeface="+mj-ea"/>
                <a:cs typeface="+mj-cs"/>
              </a:rPr>
              <a:t>If you stored your keys in a non-default location, you can use </a:t>
            </a:r>
            <a:r>
              <a:rPr lang="en-US" sz="10643" b="1" kern="1200" dirty="0">
                <a:solidFill>
                  <a:schemeClr val="tx1"/>
                </a:solidFill>
                <a:latin typeface="+mn-lt"/>
                <a:ea typeface="+mj-ea"/>
                <a:cs typeface="+mj-cs"/>
              </a:rPr>
              <a:t>-</a:t>
            </a:r>
            <a:r>
              <a:rPr lang="en-US" sz="10643" b="1" kern="1200" dirty="0" err="1">
                <a:solidFill>
                  <a:schemeClr val="tx1"/>
                </a:solidFill>
                <a:latin typeface="+mn-lt"/>
                <a:ea typeface="+mj-ea"/>
                <a:cs typeface="+mj-cs"/>
              </a:rPr>
              <a:t>i</a:t>
            </a:r>
            <a:r>
              <a:rPr lang="en-US" sz="10643" b="1" kern="1200" dirty="0">
                <a:solidFill>
                  <a:schemeClr val="tx1"/>
                </a:solidFill>
                <a:latin typeface="+mn-lt"/>
                <a:ea typeface="+mj-ea"/>
                <a:cs typeface="+mj-cs"/>
              </a:rPr>
              <a:t> </a:t>
            </a:r>
            <a:r>
              <a:rPr lang="en-US" sz="10643" kern="1200" dirty="0">
                <a:solidFill>
                  <a:schemeClr val="tx1"/>
                </a:solidFill>
                <a:latin typeface="+mn-lt"/>
                <a:ea typeface="+mj-ea"/>
                <a:cs typeface="+mj-cs"/>
              </a:rPr>
              <a:t>to provide the path to the public key.</a:t>
            </a:r>
          </a:p>
          <a:p>
            <a:pPr marL="414703" indent="-414703">
              <a:lnSpc>
                <a:spcPct val="120000"/>
              </a:lnSpc>
              <a:spcBef>
                <a:spcPts val="0"/>
              </a:spcBef>
              <a:buFont typeface="Arial" panose="020B0604020202020204" pitchFamily="34" charset="0"/>
              <a:buChar char="•"/>
            </a:pPr>
            <a:r>
              <a:rPr lang="en-US" sz="10643" dirty="0">
                <a:latin typeface="+mn-lt"/>
              </a:rPr>
              <a:t>You’ll need your </a:t>
            </a:r>
            <a:r>
              <a:rPr lang="en-US" sz="10643" b="1" dirty="0">
                <a:latin typeface="+mn-lt"/>
              </a:rPr>
              <a:t>server username and password </a:t>
            </a:r>
            <a:r>
              <a:rPr lang="en-US" sz="10643" dirty="0">
                <a:latin typeface="+mn-lt"/>
              </a:rPr>
              <a:t>to copy the public key over to the server.</a:t>
            </a:r>
          </a:p>
          <a:p>
            <a:pPr marL="414703" indent="-414703">
              <a:lnSpc>
                <a:spcPct val="120000"/>
              </a:lnSpc>
              <a:spcBef>
                <a:spcPts val="0"/>
              </a:spcBef>
              <a:buFont typeface="Arial" panose="020B0604020202020204" pitchFamily="34" charset="0"/>
              <a:buChar char="•"/>
            </a:pPr>
            <a:r>
              <a:rPr lang="en-US" sz="10643" dirty="0">
                <a:latin typeface="+mn-lt"/>
              </a:rPr>
              <a:t>It’s important to remember which file is the public key! Your private key should never be transferred anywhere, unless you really know what you’re doing.</a:t>
            </a:r>
          </a:p>
          <a:p>
            <a:pPr>
              <a:spcBef>
                <a:spcPts val="363"/>
              </a:spcBef>
              <a:spcAft>
                <a:spcPts val="363"/>
              </a:spcAft>
            </a:pPr>
            <a:endParaRPr lang="en-CA" dirty="0"/>
          </a:p>
        </p:txBody>
      </p:sp>
    </p:spTree>
    <p:extLst>
      <p:ext uri="{BB962C8B-B14F-4D97-AF65-F5344CB8AC3E}">
        <p14:creationId xmlns:p14="http://schemas.microsoft.com/office/powerpoint/2010/main" val="401241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Key Pairs</a:t>
            </a:r>
            <a:endParaRPr lang="en-CA" dirty="0"/>
          </a:p>
        </p:txBody>
      </p:sp>
      <p:sp>
        <p:nvSpPr>
          <p:cNvPr id="3" name="Text Placeholder 2"/>
          <p:cNvSpPr>
            <a:spLocks noGrp="1"/>
          </p:cNvSpPr>
          <p:nvPr>
            <p:ph type="body"/>
          </p:nvPr>
        </p:nvSpPr>
        <p:spPr>
          <a:xfrm>
            <a:off x="373219" y="1763431"/>
            <a:ext cx="11445563" cy="5094568"/>
          </a:xfrm>
        </p:spPr>
        <p:txBody>
          <a:bodyPr>
            <a:noAutofit/>
          </a:bodyPr>
          <a:lstStyle/>
          <a:p>
            <a:pPr marL="414703" indent="-414703">
              <a:lnSpc>
                <a:spcPct val="100000"/>
              </a:lnSpc>
              <a:spcBef>
                <a:spcPts val="363"/>
              </a:spcBef>
              <a:spcAft>
                <a:spcPts val="363"/>
              </a:spcAft>
              <a:buFont typeface="Arial" panose="020B0604020202020204" pitchFamily="34" charset="0"/>
              <a:buChar char="•"/>
            </a:pPr>
            <a:r>
              <a:rPr lang="en-US" sz="2903" dirty="0">
                <a:latin typeface="+mn-lt"/>
              </a:rPr>
              <a:t>This allows for faster, convenient login for users, but how does it help us as administrators?</a:t>
            </a:r>
          </a:p>
          <a:p>
            <a:pPr marL="414703" indent="-414703">
              <a:lnSpc>
                <a:spcPct val="100000"/>
              </a:lnSpc>
              <a:spcBef>
                <a:spcPts val="363"/>
              </a:spcBef>
              <a:spcAft>
                <a:spcPts val="363"/>
              </a:spcAft>
              <a:buFont typeface="Arial" panose="020B0604020202020204" pitchFamily="34" charset="0"/>
              <a:buChar char="•"/>
            </a:pPr>
            <a:r>
              <a:rPr lang="en-US" sz="2903" dirty="0">
                <a:latin typeface="+mn-lt"/>
              </a:rPr>
              <a:t>The method from the previous slide requires the user know the password for their remote account to install their key. If you’re worried about security, there’s a second method.</a:t>
            </a:r>
          </a:p>
          <a:p>
            <a:pPr marL="414703" indent="-414703">
              <a:lnSpc>
                <a:spcPct val="100000"/>
              </a:lnSpc>
              <a:spcBef>
                <a:spcPts val="363"/>
              </a:spcBef>
              <a:spcAft>
                <a:spcPts val="363"/>
              </a:spcAft>
              <a:buFont typeface="Arial" panose="020B0604020202020204" pitchFamily="34" charset="0"/>
              <a:buChar char="•"/>
            </a:pPr>
            <a:r>
              <a:rPr lang="en-US" sz="2903" dirty="0">
                <a:latin typeface="+mn-lt"/>
              </a:rPr>
              <a:t>As a </a:t>
            </a:r>
            <a:r>
              <a:rPr lang="en-US" sz="2903" dirty="0" err="1">
                <a:latin typeface="+mn-lt"/>
              </a:rPr>
              <a:t>sysadmin</a:t>
            </a:r>
            <a:r>
              <a:rPr lang="en-US" sz="2903" dirty="0">
                <a:latin typeface="+mn-lt"/>
              </a:rPr>
              <a:t>, you have the user generate their keys with </a:t>
            </a:r>
            <a:r>
              <a:rPr lang="en-US" sz="2903" b="1" dirty="0" err="1">
                <a:latin typeface="+mn-lt"/>
              </a:rPr>
              <a:t>ssh-keygen</a:t>
            </a:r>
            <a:r>
              <a:rPr lang="en-US" sz="2903" dirty="0">
                <a:latin typeface="+mn-lt"/>
              </a:rPr>
              <a:t>, and ask them to send you their public key. You can then install that key onto the remote user without ever needing to give them a password.</a:t>
            </a:r>
          </a:p>
          <a:p>
            <a:pPr marL="414703" indent="-414703">
              <a:lnSpc>
                <a:spcPct val="100000"/>
              </a:lnSpc>
              <a:spcBef>
                <a:spcPts val="363"/>
              </a:spcBef>
              <a:spcAft>
                <a:spcPts val="363"/>
              </a:spcAft>
              <a:buFont typeface="Arial" panose="020B0604020202020204" pitchFamily="34" charset="0"/>
              <a:buChar char="•"/>
            </a:pPr>
            <a:r>
              <a:rPr lang="en-US" sz="2903" dirty="0">
                <a:latin typeface="+mn-lt"/>
              </a:rPr>
              <a:t>Not only does this ensure only the right person is logging in to their account, but it also allows you to solve unauthorized access.</a:t>
            </a:r>
          </a:p>
          <a:p>
            <a:pPr>
              <a:lnSpc>
                <a:spcPct val="100000"/>
              </a:lnSpc>
              <a:spcBef>
                <a:spcPts val="363"/>
              </a:spcBef>
              <a:spcAft>
                <a:spcPts val="363"/>
              </a:spcAft>
            </a:pPr>
            <a:endParaRPr lang="en-CA" sz="1270" dirty="0"/>
          </a:p>
        </p:txBody>
      </p:sp>
    </p:spTree>
    <p:extLst>
      <p:ext uri="{BB962C8B-B14F-4D97-AF65-F5344CB8AC3E}">
        <p14:creationId xmlns:p14="http://schemas.microsoft.com/office/powerpoint/2010/main" val="312084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319027" y="1698302"/>
            <a:ext cx="5729000" cy="4898466"/>
          </a:xfrm>
        </p:spPr>
        <p:txBody>
          <a:bodyPr anchor="t" anchorCtr="0">
            <a:noAutofit/>
          </a:bodyPr>
          <a:lstStyle/>
          <a:p>
            <a:pPr marL="414703" indent="-414703">
              <a:lnSpc>
                <a:spcPct val="100000"/>
              </a:lnSpc>
              <a:spcBef>
                <a:spcPts val="0"/>
              </a:spcBef>
              <a:buFont typeface="Arial" panose="020B0604020202020204" pitchFamily="34" charset="0"/>
              <a:buChar char="•"/>
            </a:pPr>
            <a:r>
              <a:rPr lang="en-US" sz="2177" dirty="0">
                <a:latin typeface="+mn-lt"/>
              </a:rPr>
              <a:t>A common type of attack, </a:t>
            </a:r>
            <a:r>
              <a:rPr lang="en-US" sz="2177" b="1" dirty="0">
                <a:latin typeface="+mn-lt"/>
              </a:rPr>
              <a:t>ARP Poisoning </a:t>
            </a:r>
            <a:r>
              <a:rPr lang="en-US" sz="2177" dirty="0">
                <a:latin typeface="+mn-lt"/>
              </a:rPr>
              <a:t>(aka </a:t>
            </a:r>
            <a:r>
              <a:rPr lang="en-US" sz="2177" b="1" dirty="0">
                <a:latin typeface="+mn-lt"/>
              </a:rPr>
              <a:t>DNS spoofing</a:t>
            </a:r>
            <a:r>
              <a:rPr lang="en-US" sz="2177" dirty="0">
                <a:latin typeface="+mn-lt"/>
              </a:rPr>
              <a:t>, a form of man-in-the-middle attack), can be used to redirect packets to a third destination while maintaining the illusion that the connection is secure.</a:t>
            </a:r>
          </a:p>
          <a:p>
            <a:pPr marL="414703" indent="-414703">
              <a:lnSpc>
                <a:spcPct val="100000"/>
              </a:lnSpc>
              <a:spcBef>
                <a:spcPts val="0"/>
              </a:spcBef>
              <a:buFont typeface="Arial" panose="020B0604020202020204" pitchFamily="34" charset="0"/>
              <a:buChar char="•"/>
            </a:pPr>
            <a:r>
              <a:rPr lang="en-US" sz="2177" dirty="0">
                <a:latin typeface="+mn-lt"/>
              </a:rPr>
              <a:t>If you ever see a warning message like this one when you try to connect via SSH, it could be a sign of a serious security breach.</a:t>
            </a:r>
          </a:p>
          <a:p>
            <a:pPr marL="414703" indent="-414703">
              <a:lnSpc>
                <a:spcPct val="100000"/>
              </a:lnSpc>
              <a:spcBef>
                <a:spcPts val="0"/>
              </a:spcBef>
              <a:buFont typeface="Arial" panose="020B0604020202020204" pitchFamily="34" charset="0"/>
              <a:buChar char="•"/>
            </a:pPr>
            <a:r>
              <a:rPr lang="en-US" sz="2177" dirty="0">
                <a:latin typeface="+mn-lt"/>
              </a:rPr>
              <a:t>This can also happen if the server OS has been reinstalled, so investigate further.</a:t>
            </a:r>
          </a:p>
          <a:p>
            <a:pPr marL="414703" indent="-414703">
              <a:lnSpc>
                <a:spcPct val="100000"/>
              </a:lnSpc>
              <a:spcBef>
                <a:spcPts val="0"/>
              </a:spcBef>
              <a:buFont typeface="Arial" panose="020B0604020202020204" pitchFamily="34" charset="0"/>
              <a:buChar char="•"/>
            </a:pPr>
            <a:r>
              <a:rPr lang="en-US" sz="2177" b="1" dirty="0">
                <a:latin typeface="+mn-lt"/>
              </a:rPr>
              <a:t>Tip: </a:t>
            </a:r>
            <a:r>
              <a:rPr lang="en-US" sz="2177" dirty="0">
                <a:latin typeface="+mn-lt"/>
              </a:rPr>
              <a:t>If you have reinstalled a VM/OS, you can get rid of this message by deleting the host key entry inside </a:t>
            </a:r>
            <a:r>
              <a:rPr lang="en-US" sz="2177" b="1" dirty="0">
                <a:latin typeface="+mn-lt"/>
              </a:rPr>
              <a:t>~/.</a:t>
            </a:r>
            <a:r>
              <a:rPr lang="en-US" sz="2177" b="1" dirty="0" err="1">
                <a:latin typeface="+mn-lt"/>
              </a:rPr>
              <a:t>ssh</a:t>
            </a:r>
            <a:r>
              <a:rPr lang="en-US" sz="2177" b="1" dirty="0">
                <a:latin typeface="+mn-lt"/>
              </a:rPr>
              <a:t>/</a:t>
            </a:r>
            <a:r>
              <a:rPr lang="en-US" sz="2177" b="1" dirty="0" err="1">
                <a:latin typeface="+mn-lt"/>
              </a:rPr>
              <a:t>known_hosts</a:t>
            </a:r>
            <a:endParaRPr lang="en-US" sz="2177" b="1" dirty="0">
              <a:latin typeface="+mn-lt"/>
            </a:endParaRPr>
          </a:p>
          <a:p>
            <a:pPr>
              <a:spcBef>
                <a:spcPts val="0"/>
              </a:spcBef>
            </a:pPr>
            <a:endParaRPr lang="en-CA" sz="1209" dirty="0"/>
          </a:p>
        </p:txBody>
      </p:sp>
      <p:sp>
        <p:nvSpPr>
          <p:cNvPr id="4" name="Title 3"/>
          <p:cNvSpPr>
            <a:spLocks noGrp="1"/>
          </p:cNvSpPr>
          <p:nvPr>
            <p:ph type="title"/>
          </p:nvPr>
        </p:nvSpPr>
        <p:spPr>
          <a:xfrm>
            <a:off x="609755" y="261232"/>
            <a:ext cx="8489598" cy="1131569"/>
          </a:xfrm>
        </p:spPr>
        <p:txBody>
          <a:bodyPr/>
          <a:lstStyle/>
          <a:p>
            <a:r>
              <a:rPr lang="en-US" dirty="0"/>
              <a:t>ARP Poisoning</a:t>
            </a:r>
            <a:endParaRPr lang="en-CA" dirty="0"/>
          </a:p>
        </p:txBody>
      </p:sp>
      <p:pic>
        <p:nvPicPr>
          <p:cNvPr id="7" name="Content Placeholder 5">
            <a:extLst>
              <a:ext uri="{FF2B5EF4-FFF2-40B4-BE49-F238E27FC236}">
                <a16:creationId xmlns:a16="http://schemas.microsoft.com/office/drawing/2014/main" id="{A3CBCE9B-D8CE-6541-87AD-B2BAE867CC08}"/>
              </a:ext>
            </a:extLst>
          </p:cNvPr>
          <p:cNvPicPr>
            <a:picLocks noGrp="1" noChangeAspect="1"/>
          </p:cNvPicPr>
          <p:nvPr/>
        </p:nvPicPr>
        <p:blipFill>
          <a:blip r:embed="rId3"/>
          <a:stretch>
            <a:fillRect/>
          </a:stretch>
        </p:blipFill>
        <p:spPr>
          <a:xfrm>
            <a:off x="6143975" y="2022469"/>
            <a:ext cx="5910757" cy="3851962"/>
          </a:xfrm>
          <a:prstGeom prst="rect">
            <a:avLst/>
          </a:prstGeom>
        </p:spPr>
      </p:pic>
    </p:spTree>
    <p:extLst>
      <p:ext uri="{BB962C8B-B14F-4D97-AF65-F5344CB8AC3E}">
        <p14:creationId xmlns:p14="http://schemas.microsoft.com/office/powerpoint/2010/main" val="427407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p:nvPr>
        </p:nvSpPr>
        <p:spPr>
          <a:xfrm>
            <a:off x="450348" y="1755666"/>
            <a:ext cx="11345932" cy="4841102"/>
          </a:xfrm>
        </p:spPr>
        <p:txBody>
          <a:bodyPr>
            <a:normAutofit fontScale="25000" lnSpcReduction="20000"/>
          </a:bodyPr>
          <a:lstStyle/>
          <a:p>
            <a:pPr marL="414703" indent="-414703">
              <a:lnSpc>
                <a:spcPct val="120000"/>
              </a:lnSpc>
              <a:spcBef>
                <a:spcPts val="726"/>
              </a:spcBef>
              <a:spcAft>
                <a:spcPts val="726"/>
              </a:spcAft>
              <a:buFont typeface="Arial" panose="020B0604020202020204" pitchFamily="34" charset="0"/>
              <a:buChar char="•"/>
            </a:pPr>
            <a:r>
              <a:rPr lang="en-US" sz="11610" dirty="0">
                <a:latin typeface="+mn-lt"/>
              </a:rPr>
              <a:t>In addition to CLI access, we can run graphical Linux (X window) applications over the network (between machines).</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Some GUI applications are known to be insecure when run this way. Instead of running them directly, we can call them via SSH, through what’s called an </a:t>
            </a:r>
            <a:r>
              <a:rPr lang="en-US" sz="11610" b="1" dirty="0">
                <a:latin typeface="+mn-lt"/>
              </a:rPr>
              <a:t>SSH tunnel</a:t>
            </a:r>
            <a:r>
              <a:rPr lang="en-US" sz="11610" dirty="0">
                <a:latin typeface="+mn-lt"/>
              </a:rPr>
              <a:t>.</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Using SSH, we can establish a secure, encrypted tunnel, and send the graphical information through that. For all practical purposes, this makes the information unreadable by third parties.</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We’re going to use </a:t>
            </a:r>
            <a:r>
              <a:rPr lang="en-US" sz="11610" dirty="0" err="1">
                <a:latin typeface="+mn-lt"/>
              </a:rPr>
              <a:t>gEdit</a:t>
            </a:r>
            <a:r>
              <a:rPr lang="en-US" sz="11610" dirty="0">
                <a:latin typeface="+mn-lt"/>
              </a:rPr>
              <a:t> for our example GUI application.</a:t>
            </a:r>
          </a:p>
          <a:p>
            <a:endParaRPr lang="en-CA" dirty="0"/>
          </a:p>
        </p:txBody>
      </p:sp>
      <p:sp>
        <p:nvSpPr>
          <p:cNvPr id="5" name="Title 4"/>
          <p:cNvSpPr>
            <a:spLocks noGrp="1"/>
          </p:cNvSpPr>
          <p:nvPr>
            <p:ph type="title"/>
          </p:nvPr>
        </p:nvSpPr>
        <p:spPr/>
        <p:txBody>
          <a:bodyPr/>
          <a:lstStyle/>
          <a:p>
            <a:r>
              <a:rPr lang="en-US" dirty="0"/>
              <a:t>SSH Tunneling</a:t>
            </a:r>
            <a:endParaRPr lang="en-CA" dirty="0"/>
          </a:p>
        </p:txBody>
      </p:sp>
    </p:spTree>
    <p:extLst>
      <p:ext uri="{BB962C8B-B14F-4D97-AF65-F5344CB8AC3E}">
        <p14:creationId xmlns:p14="http://schemas.microsoft.com/office/powerpoint/2010/main" val="185064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F523-4A24-6175-52C8-CEFA296100CB}"/>
              </a:ext>
            </a:extLst>
          </p:cNvPr>
          <p:cNvSpPr>
            <a:spLocks noGrp="1"/>
          </p:cNvSpPr>
          <p:nvPr>
            <p:ph type="title"/>
          </p:nvPr>
        </p:nvSpPr>
        <p:spPr/>
        <p:txBody>
          <a:bodyPr/>
          <a:lstStyle/>
          <a:p>
            <a:r>
              <a:rPr lang="en-US" dirty="0"/>
              <a:t>Challenge or potential security issues</a:t>
            </a:r>
          </a:p>
        </p:txBody>
      </p:sp>
      <p:sp>
        <p:nvSpPr>
          <p:cNvPr id="3" name="Text Placeholder 2">
            <a:extLst>
              <a:ext uri="{FF2B5EF4-FFF2-40B4-BE49-F238E27FC236}">
                <a16:creationId xmlns:a16="http://schemas.microsoft.com/office/drawing/2014/main" id="{A72B92E0-468C-7858-0184-9680D0D94579}"/>
              </a:ext>
            </a:extLst>
          </p:cNvPr>
          <p:cNvSpPr>
            <a:spLocks noGrp="1"/>
          </p:cNvSpPr>
          <p:nvPr>
            <p:ph type="body"/>
          </p:nvPr>
        </p:nvSpPr>
        <p:spPr/>
        <p:txBody>
          <a:bodyPr/>
          <a:lstStyle/>
          <a:p>
            <a:endParaRPr lang="en-US"/>
          </a:p>
        </p:txBody>
      </p:sp>
      <p:pic>
        <p:nvPicPr>
          <p:cNvPr id="2050" name="Picture 2" descr="Securing applications with ssh tunneling / port forwarding">
            <a:extLst>
              <a:ext uri="{FF2B5EF4-FFF2-40B4-BE49-F238E27FC236}">
                <a16:creationId xmlns:a16="http://schemas.microsoft.com/office/drawing/2014/main" id="{CABA4634-8C12-D828-3602-2DF58D98E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 y="2471277"/>
            <a:ext cx="12192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2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SSH Tunnel</a:t>
            </a:r>
            <a:endParaRPr lang="en-CA" dirty="0"/>
          </a:p>
        </p:txBody>
      </p:sp>
      <p:sp>
        <p:nvSpPr>
          <p:cNvPr id="3" name="Text Placeholder 2"/>
          <p:cNvSpPr>
            <a:spLocks noGrp="1"/>
          </p:cNvSpPr>
          <p:nvPr>
            <p:ph type="body"/>
          </p:nvPr>
        </p:nvSpPr>
        <p:spPr>
          <a:xfrm>
            <a:off x="408090" y="1723581"/>
            <a:ext cx="11375821" cy="4992741"/>
          </a:xfrm>
        </p:spPr>
        <p:txBody>
          <a:bodyPr>
            <a:noAutofit/>
          </a:bodyPr>
          <a:lstStyle/>
          <a:p>
            <a:pPr marL="442350" indent="-414703">
              <a:lnSpc>
                <a:spcPct val="100000"/>
              </a:lnSpc>
              <a:spcBef>
                <a:spcPts val="363"/>
              </a:spcBef>
              <a:spcAft>
                <a:spcPts val="363"/>
              </a:spcAft>
              <a:buFont typeface="Arial" panose="020B0604020202020204" pitchFamily="34" charset="0"/>
              <a:buChar char="•"/>
            </a:pPr>
            <a:r>
              <a:rPr lang="en-US" sz="2419" dirty="0">
                <a:latin typeface="+mn-lt"/>
              </a:rPr>
              <a:t>To do this, we must first create the tunnel:</a:t>
            </a:r>
          </a:p>
          <a:p>
            <a:pPr marL="27647" lvl="1" algn="l" rtl="0">
              <a:spcBef>
                <a:spcPts val="363"/>
              </a:spcBef>
              <a:spcAft>
                <a:spcPts val="363"/>
              </a:spcAft>
            </a:pPr>
            <a:r>
              <a:rPr lang="en-US" sz="2419" b="1" kern="1200" dirty="0">
                <a:solidFill>
                  <a:schemeClr val="tx1"/>
                </a:solidFill>
                <a:latin typeface="Courier New" panose="02070309020205020404" pitchFamily="49" charset="0"/>
                <a:ea typeface="+mj-ea"/>
                <a:cs typeface="Courier New" panose="02070309020205020404" pitchFamily="49" charset="0"/>
              </a:rPr>
              <a:t>	</a:t>
            </a:r>
            <a:r>
              <a:rPr lang="en-US" sz="2419" b="1" kern="1200" dirty="0" err="1">
                <a:solidFill>
                  <a:schemeClr val="tx1"/>
                </a:solidFill>
                <a:latin typeface="Courier New" panose="02070309020205020404" pitchFamily="49" charset="0"/>
                <a:ea typeface="+mj-ea"/>
                <a:cs typeface="Courier New" panose="02070309020205020404" pitchFamily="49" charset="0"/>
              </a:rPr>
              <a:t>ssh</a:t>
            </a:r>
            <a:r>
              <a:rPr lang="en-US" sz="2419" b="1" kern="1200" dirty="0">
                <a:solidFill>
                  <a:schemeClr val="tx1"/>
                </a:solidFill>
                <a:latin typeface="Courier New" panose="02070309020205020404" pitchFamily="49" charset="0"/>
                <a:ea typeface="+mj-ea"/>
                <a:cs typeface="Courier New" panose="02070309020205020404" pitchFamily="49" charset="0"/>
              </a:rPr>
              <a:t> -X -C </a:t>
            </a:r>
            <a:r>
              <a:rPr lang="en-US" sz="2419" b="1" kern="1200" dirty="0" err="1">
                <a:solidFill>
                  <a:schemeClr val="tx1"/>
                </a:solidFill>
                <a:latin typeface="Courier New" panose="02070309020205020404" pitchFamily="49" charset="0"/>
                <a:ea typeface="+mj-ea"/>
                <a:cs typeface="Courier New" panose="02070309020205020404" pitchFamily="49" charset="0"/>
              </a:rPr>
              <a:t>yourUsername@servername</a:t>
            </a:r>
            <a:r>
              <a:rPr lang="en-US" sz="2419" b="1" kern="1200" dirty="0">
                <a:solidFill>
                  <a:schemeClr val="tx1"/>
                </a:solidFill>
                <a:latin typeface="Courier New" panose="02070309020205020404" pitchFamily="49" charset="0"/>
                <a:ea typeface="+mj-ea"/>
                <a:cs typeface="Courier New" panose="02070309020205020404" pitchFamily="49" charset="0"/>
              </a:rPr>
              <a:t> (or IP)</a:t>
            </a:r>
          </a:p>
          <a:p>
            <a:pPr marL="1524418" lvl="2" indent="-414703" algn="l" rtl="0">
              <a:spcBef>
                <a:spcPts val="363"/>
              </a:spcBef>
              <a:spcAft>
                <a:spcPts val="363"/>
              </a:spcAft>
              <a:buFont typeface="Wingdings" panose="05000000000000000000" pitchFamily="2" charset="2"/>
              <a:buChar char="§"/>
            </a:pPr>
            <a:r>
              <a:rPr lang="en-US" sz="2419" b="1" kern="1200" dirty="0">
                <a:solidFill>
                  <a:schemeClr val="tx1"/>
                </a:solidFill>
                <a:latin typeface="+mn-lt"/>
                <a:ea typeface="+mj-ea"/>
                <a:cs typeface="+mj-cs"/>
              </a:rPr>
              <a:t>-X</a:t>
            </a:r>
            <a:r>
              <a:rPr lang="en-US" sz="2419" kern="1200" dirty="0">
                <a:solidFill>
                  <a:schemeClr val="tx1"/>
                </a:solidFill>
                <a:latin typeface="+mn-lt"/>
                <a:ea typeface="+mj-ea"/>
                <a:cs typeface="+mj-cs"/>
              </a:rPr>
              <a:t>: enables the forwarding of X window information</a:t>
            </a:r>
          </a:p>
          <a:p>
            <a:pPr marL="1524418" lvl="2" indent="-414703" algn="l" rtl="0">
              <a:spcBef>
                <a:spcPts val="363"/>
              </a:spcBef>
              <a:spcAft>
                <a:spcPts val="363"/>
              </a:spcAft>
              <a:buFont typeface="Wingdings" panose="05000000000000000000" pitchFamily="2" charset="2"/>
              <a:buChar char="§"/>
            </a:pPr>
            <a:r>
              <a:rPr lang="en-US" sz="2419" b="1" kern="1200" dirty="0">
                <a:solidFill>
                  <a:schemeClr val="tx1"/>
                </a:solidFill>
                <a:latin typeface="+mn-lt"/>
                <a:ea typeface="+mj-ea"/>
                <a:cs typeface="+mj-cs"/>
              </a:rPr>
              <a:t>-C</a:t>
            </a:r>
            <a:r>
              <a:rPr lang="en-US" sz="2419" kern="1200" dirty="0">
                <a:solidFill>
                  <a:schemeClr val="tx1"/>
                </a:solidFill>
                <a:latin typeface="+mn-lt"/>
                <a:ea typeface="+mj-ea"/>
                <a:cs typeface="+mj-cs"/>
              </a:rPr>
              <a:t>: enables compression for better performance</a:t>
            </a:r>
          </a:p>
          <a:p>
            <a:pPr marL="442350" indent="-414703">
              <a:lnSpc>
                <a:spcPct val="100000"/>
              </a:lnSpc>
              <a:spcBef>
                <a:spcPts val="363"/>
              </a:spcBef>
              <a:spcAft>
                <a:spcPts val="363"/>
              </a:spcAft>
              <a:buFont typeface="Arial" panose="020B0604020202020204" pitchFamily="34" charset="0"/>
              <a:buChar char="•"/>
            </a:pPr>
            <a:r>
              <a:rPr lang="en-US" sz="2419" dirty="0">
                <a:latin typeface="+mn-lt"/>
              </a:rPr>
              <a:t>Once you’re logged in, call the graphical application from the command line, and it’ll pop up on your computer from the server.</a:t>
            </a:r>
          </a:p>
          <a:p>
            <a:pPr marL="442350" indent="-414703">
              <a:lnSpc>
                <a:spcPct val="100000"/>
              </a:lnSpc>
              <a:spcBef>
                <a:spcPts val="363"/>
              </a:spcBef>
              <a:spcAft>
                <a:spcPts val="363"/>
              </a:spcAft>
              <a:buFont typeface="Arial" panose="020B0604020202020204" pitchFamily="34" charset="0"/>
              <a:buChar char="•"/>
            </a:pPr>
            <a:r>
              <a:rPr lang="en-US" sz="2419" dirty="0">
                <a:latin typeface="+mn-lt"/>
              </a:rPr>
              <a:t>You can also do this all as one command:</a:t>
            </a:r>
          </a:p>
          <a:p>
            <a:pPr marL="27647" lvl="1" algn="l" rtl="0">
              <a:spcBef>
                <a:spcPts val="363"/>
              </a:spcBef>
              <a:spcAft>
                <a:spcPts val="363"/>
              </a:spcAft>
            </a:pPr>
            <a:r>
              <a:rPr lang="en-US" sz="2419" b="1" kern="1200" dirty="0">
                <a:solidFill>
                  <a:schemeClr val="tx1"/>
                </a:solidFill>
                <a:latin typeface="Courier New" panose="02070309020205020404" pitchFamily="49" charset="0"/>
                <a:ea typeface="+mj-ea"/>
                <a:cs typeface="Courier New" panose="02070309020205020404" pitchFamily="49" charset="0"/>
              </a:rPr>
              <a:t>	</a:t>
            </a:r>
            <a:r>
              <a:rPr lang="en-US" sz="2419" b="1" kern="1200" dirty="0" err="1">
                <a:solidFill>
                  <a:schemeClr val="tx1"/>
                </a:solidFill>
                <a:latin typeface="Courier New" panose="02070309020205020404" pitchFamily="49" charset="0"/>
                <a:ea typeface="+mj-ea"/>
                <a:cs typeface="Courier New" panose="02070309020205020404" pitchFamily="49" charset="0"/>
              </a:rPr>
              <a:t>ssh</a:t>
            </a:r>
            <a:r>
              <a:rPr lang="en-US" sz="2419" b="1" kern="1200" dirty="0">
                <a:solidFill>
                  <a:schemeClr val="tx1"/>
                </a:solidFill>
                <a:latin typeface="Courier New" panose="02070309020205020404" pitchFamily="49" charset="0"/>
                <a:ea typeface="+mj-ea"/>
                <a:cs typeface="Courier New" panose="02070309020205020404" pitchFamily="49" charset="0"/>
              </a:rPr>
              <a:t> -X -C </a:t>
            </a:r>
            <a:r>
              <a:rPr lang="en-US" sz="2419" b="1" kern="1200" dirty="0" err="1">
                <a:solidFill>
                  <a:schemeClr val="tx1"/>
                </a:solidFill>
                <a:latin typeface="Courier New" panose="02070309020205020404" pitchFamily="49" charset="0"/>
                <a:ea typeface="+mj-ea"/>
                <a:cs typeface="Courier New" panose="02070309020205020404" pitchFamily="49" charset="0"/>
              </a:rPr>
              <a:t>yourUsername@servername</a:t>
            </a:r>
            <a:r>
              <a:rPr lang="en-US" sz="2419" b="1" kern="1200" dirty="0">
                <a:solidFill>
                  <a:schemeClr val="tx1"/>
                </a:solidFill>
                <a:latin typeface="Courier New" panose="02070309020205020404" pitchFamily="49" charset="0"/>
                <a:ea typeface="+mj-ea"/>
                <a:cs typeface="Courier New" panose="02070309020205020404" pitchFamily="49" charset="0"/>
              </a:rPr>
              <a:t> </a:t>
            </a:r>
            <a:r>
              <a:rPr lang="en-US" sz="2419" b="1" kern="1200" dirty="0" err="1">
                <a:solidFill>
                  <a:schemeClr val="tx1"/>
                </a:solidFill>
                <a:latin typeface="Courier New" panose="02070309020205020404" pitchFamily="49" charset="0"/>
                <a:ea typeface="+mj-ea"/>
                <a:cs typeface="Courier New" panose="02070309020205020404" pitchFamily="49" charset="0"/>
              </a:rPr>
              <a:t>gedit</a:t>
            </a:r>
            <a:endParaRPr lang="en-US" sz="2419" b="1" kern="1200" dirty="0">
              <a:solidFill>
                <a:schemeClr val="tx1"/>
              </a:solidFill>
              <a:latin typeface="Courier New" panose="02070309020205020404" pitchFamily="49" charset="0"/>
              <a:ea typeface="+mj-ea"/>
              <a:cs typeface="Courier New" panose="02070309020205020404" pitchFamily="49" charset="0"/>
            </a:endParaRPr>
          </a:p>
          <a:p>
            <a:pPr marL="442350" indent="-414703">
              <a:lnSpc>
                <a:spcPct val="100000"/>
              </a:lnSpc>
              <a:spcBef>
                <a:spcPts val="363"/>
              </a:spcBef>
              <a:spcAft>
                <a:spcPts val="363"/>
              </a:spcAft>
              <a:buFont typeface="Arial" panose="020B0604020202020204" pitchFamily="34" charset="0"/>
              <a:buChar char="•"/>
            </a:pPr>
            <a:r>
              <a:rPr lang="en-US" sz="2419" dirty="0">
                <a:latin typeface="+mn-lt"/>
              </a:rPr>
              <a:t>Obviously, the above only works if it’s in the server’s PATH search variable (aka you can call the program from anywhere on the system). Otherwise, use absolute pathing to call the app. (</a:t>
            </a:r>
            <a:r>
              <a:rPr lang="en-US" sz="2419">
                <a:latin typeface="+mn-lt"/>
              </a:rPr>
              <a:t>e.g. /</a:t>
            </a:r>
            <a:r>
              <a:rPr lang="en-US" sz="2419" dirty="0" err="1">
                <a:latin typeface="+mn-lt"/>
              </a:rPr>
              <a:t>usr</a:t>
            </a:r>
            <a:r>
              <a:rPr lang="en-US" sz="2419" dirty="0">
                <a:latin typeface="+mn-lt"/>
              </a:rPr>
              <a:t>/bin/</a:t>
            </a:r>
            <a:r>
              <a:rPr lang="en-US" sz="2419" dirty="0" err="1">
                <a:latin typeface="+mn-lt"/>
              </a:rPr>
              <a:t>gedit</a:t>
            </a:r>
            <a:r>
              <a:rPr lang="en-US" sz="2419" dirty="0">
                <a:latin typeface="+mn-lt"/>
              </a:rPr>
              <a:t>)</a:t>
            </a:r>
            <a:endParaRPr lang="en-CA" sz="1209" dirty="0"/>
          </a:p>
        </p:txBody>
      </p:sp>
    </p:spTree>
    <p:extLst>
      <p:ext uri="{BB962C8B-B14F-4D97-AF65-F5344CB8AC3E}">
        <p14:creationId xmlns:p14="http://schemas.microsoft.com/office/powerpoint/2010/main" val="1745462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510126" y="1942764"/>
            <a:ext cx="11007194" cy="4244192"/>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 this lesson you have learned how to configure the SSHD service.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While this will directly help protect your networks, the techniques you started to learn here will also apply to many other services you work with.</a:t>
            </a:r>
            <a:endParaRPr lang="en-CA" sz="2903" dirty="0">
              <a:latin typeface="+mn-lt"/>
            </a:endParaRPr>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3"/>
          </p:cNvPr>
          <p:cNvPicPr/>
          <p:nvPr/>
        </p:nvPicPr>
        <p:blipFill>
          <a:blip r:embed="rId4"/>
          <a:stretch/>
        </p:blipFill>
        <p:spPr>
          <a:xfrm>
            <a:off x="11270510" y="0"/>
            <a:ext cx="921277" cy="172413"/>
          </a:xfrm>
          <a:prstGeom prst="rect">
            <a:avLst/>
          </a:prstGeom>
          <a:ln>
            <a:noFill/>
          </a:ln>
        </p:spPr>
      </p:pic>
      <p:sp>
        <p:nvSpPr>
          <p:cNvPr id="2" name="Title 1"/>
          <p:cNvSpPr>
            <a:spLocks noGrp="1"/>
          </p:cNvSpPr>
          <p:nvPr>
            <p:ph type="title"/>
          </p:nvPr>
        </p:nvSpPr>
        <p:spPr>
          <a:xfrm>
            <a:off x="609755" y="172413"/>
            <a:ext cx="8489598" cy="1131569"/>
          </a:xfrm>
        </p:spPr>
        <p:txBody>
          <a:bodyPr/>
          <a:lstStyle/>
          <a:p>
            <a:r>
              <a:rPr lang="en-US" dirty="0"/>
              <a:t>OPS245</a:t>
            </a:r>
            <a:endParaRPr lang="en-CA" dirty="0"/>
          </a:p>
        </p:txBody>
      </p:sp>
      <p:sp>
        <p:nvSpPr>
          <p:cNvPr id="3" name="Subtitle 2"/>
          <p:cNvSpPr>
            <a:spLocks noGrp="1"/>
          </p:cNvSpPr>
          <p:nvPr>
            <p:ph type="subTitle"/>
          </p:nvPr>
        </p:nvSpPr>
        <p:spPr>
          <a:xfrm>
            <a:off x="609755" y="1640321"/>
            <a:ext cx="10971300" cy="3976383"/>
          </a:xfrm>
        </p:spPr>
        <p:txBody>
          <a:bodyPr/>
          <a:lstStyle/>
          <a:p>
            <a:pPr algn="ctr"/>
            <a:r>
              <a:rPr lang="en-US" dirty="0">
                <a:latin typeface="+mj-lt"/>
              </a:rPr>
              <a:t>Configuring Firewalls</a:t>
            </a:r>
          </a:p>
          <a:p>
            <a:pPr algn="ctr"/>
            <a:r>
              <a:rPr lang="en-US" dirty="0" err="1"/>
              <a:t>iptables</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a:t>
            </a:r>
            <a:r>
              <a:rPr lang="en-US" dirty="0" err="1"/>
              <a:t>sshd</a:t>
            </a:r>
            <a:r>
              <a:rPr lang="en-US" dirty="0"/>
              <a:t> </a:t>
            </a:r>
            <a:endParaRPr lang="en-CA" dirty="0"/>
          </a:p>
        </p:txBody>
      </p:sp>
      <p:sp>
        <p:nvSpPr>
          <p:cNvPr id="4" name="Text Placeholder 3"/>
          <p:cNvSpPr>
            <a:spLocks noGrp="1"/>
          </p:cNvSpPr>
          <p:nvPr>
            <p:ph type="body"/>
          </p:nvPr>
        </p:nvSpPr>
        <p:spPr>
          <a:xfrm>
            <a:off x="609755" y="2042394"/>
            <a:ext cx="11186525" cy="4393635"/>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 this lesson you will learn the basic concepts of configuring a service on Linux.</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We will use the SSHD service because it is one you are already familiar with from the client side.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Most of the concepts that we see here will be applied to numerous services you work with throughout your career.</a:t>
            </a:r>
            <a:endParaRPr lang="en-CA" sz="2903"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430422" y="2112135"/>
            <a:ext cx="11246305" cy="4393635"/>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 this lesson you will learn to configure a firewall on your Linux servers.</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This will allow you to start to control the traffic that is allowed to reach your machines.</a:t>
            </a:r>
            <a:endParaRPr lang="en-CA" sz="2903"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Firewall</a:t>
            </a:r>
            <a:endParaRPr lang="en-CA" dirty="0"/>
          </a:p>
        </p:txBody>
      </p:sp>
      <p:sp>
        <p:nvSpPr>
          <p:cNvPr id="3" name="Text Placeholder 2"/>
          <p:cNvSpPr>
            <a:spLocks noGrp="1"/>
          </p:cNvSpPr>
          <p:nvPr>
            <p:ph type="body"/>
          </p:nvPr>
        </p:nvSpPr>
        <p:spPr>
          <a:xfrm>
            <a:off x="440385" y="1785554"/>
            <a:ext cx="11326006" cy="4811214"/>
          </a:xfrm>
        </p:spPr>
        <p:txBody>
          <a:bodyPr anchor="t" anchorCtr="0">
            <a:normAutofit fontScale="70000" lnSpcReduction="20000"/>
          </a:bodyPr>
          <a:lstStyle/>
          <a:p>
            <a:pPr marL="414703" indent="-414703">
              <a:lnSpc>
                <a:spcPct val="120000"/>
              </a:lnSpc>
              <a:spcBef>
                <a:spcPts val="726"/>
              </a:spcBef>
              <a:spcAft>
                <a:spcPts val="726"/>
              </a:spcAft>
              <a:buFont typeface="Arial" panose="020B0604020202020204" pitchFamily="34" charset="0"/>
              <a:buChar char="•"/>
            </a:pPr>
            <a:r>
              <a:rPr lang="en-US" sz="4112" dirty="0">
                <a:latin typeface="+mn-lt"/>
              </a:rPr>
              <a:t>In short, a firewall is a utility that sits on your computer between your network connection and the rest of your system.</a:t>
            </a:r>
          </a:p>
          <a:p>
            <a:pPr marL="414703" indent="-414703">
              <a:lnSpc>
                <a:spcPct val="120000"/>
              </a:lnSpc>
              <a:spcBef>
                <a:spcPts val="726"/>
              </a:spcBef>
              <a:spcAft>
                <a:spcPts val="726"/>
              </a:spcAft>
              <a:buFont typeface="Arial" panose="020B0604020202020204" pitchFamily="34" charset="0"/>
              <a:buChar char="•"/>
            </a:pPr>
            <a:r>
              <a:rPr lang="en-US" sz="4112" dirty="0">
                <a:latin typeface="+mn-lt"/>
              </a:rPr>
              <a:t>Any application, services, or other data that is sent or received by your computer goes through your firewall first. The dominant network protocol is TCP/IP, which means we’re dealing with packets. A firewall looks at these packets.</a:t>
            </a:r>
          </a:p>
          <a:p>
            <a:pPr marL="414703" indent="-414703">
              <a:lnSpc>
                <a:spcPct val="120000"/>
              </a:lnSpc>
              <a:spcBef>
                <a:spcPts val="726"/>
              </a:spcBef>
              <a:spcAft>
                <a:spcPts val="726"/>
              </a:spcAft>
              <a:buFont typeface="Arial" panose="020B0604020202020204" pitchFamily="34" charset="0"/>
              <a:buChar char="•"/>
            </a:pPr>
            <a:r>
              <a:rPr lang="en-US" sz="4112" dirty="0">
                <a:latin typeface="+mn-lt"/>
              </a:rPr>
              <a:t>To be clear, the firewall doesn’t look inside packets, but just at the outside data like IP address and/or port destination, etc. The actual transmitted data is still secure and unread.</a:t>
            </a:r>
          </a:p>
          <a:p>
            <a:endParaRPr lang="en-CA" dirty="0"/>
          </a:p>
        </p:txBody>
      </p:sp>
    </p:spTree>
    <p:extLst>
      <p:ext uri="{BB962C8B-B14F-4D97-AF65-F5344CB8AC3E}">
        <p14:creationId xmlns:p14="http://schemas.microsoft.com/office/powerpoint/2010/main" val="424329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iptables</a:t>
            </a:r>
            <a:endParaRPr lang="en-CA" dirty="0"/>
          </a:p>
        </p:txBody>
      </p:sp>
      <p:sp>
        <p:nvSpPr>
          <p:cNvPr id="3" name="Text Placeholder 2"/>
          <p:cNvSpPr>
            <a:spLocks noGrp="1"/>
          </p:cNvSpPr>
          <p:nvPr>
            <p:ph type="body"/>
          </p:nvPr>
        </p:nvSpPr>
        <p:spPr>
          <a:xfrm>
            <a:off x="500163" y="1962690"/>
            <a:ext cx="11296118" cy="4563006"/>
          </a:xfrm>
        </p:spPr>
        <p:txBody>
          <a:bodyPr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One of the first things you did during your labs (1-2) was to disable and remove </a:t>
            </a:r>
            <a:r>
              <a:rPr lang="en-US" sz="2903" b="1" dirty="0" err="1">
                <a:latin typeface="+mn-lt"/>
              </a:rPr>
              <a:t>firewalld</a:t>
            </a:r>
            <a:r>
              <a:rPr lang="en-US" sz="2903" dirty="0">
                <a:latin typeface="+mn-lt"/>
              </a:rPr>
              <a:t> and install </a:t>
            </a:r>
            <a:r>
              <a:rPr lang="en-US" sz="2903" b="1" dirty="0">
                <a:latin typeface="+mn-lt"/>
              </a:rPr>
              <a:t>iptables</a:t>
            </a:r>
            <a:r>
              <a:rPr lang="en-US" sz="2903" dirty="0">
                <a:latin typeface="+mn-lt"/>
              </a:rPr>
              <a:t>. </a:t>
            </a:r>
            <a:r>
              <a:rPr lang="en-US" sz="2903" b="1" dirty="0">
                <a:latin typeface="+mn-lt"/>
              </a:rPr>
              <a:t>iptables</a:t>
            </a:r>
            <a:r>
              <a:rPr lang="en-US" sz="2903" dirty="0">
                <a:latin typeface="+mn-lt"/>
              </a:rPr>
              <a:t> is the older version of the standard Linux firewall.</a:t>
            </a:r>
          </a:p>
          <a:p>
            <a:pPr marL="414703" indent="-414703">
              <a:lnSpc>
                <a:spcPct val="100000"/>
              </a:lnSpc>
              <a:spcBef>
                <a:spcPts val="726"/>
              </a:spcBef>
              <a:spcAft>
                <a:spcPts val="726"/>
              </a:spcAft>
              <a:buFont typeface="Arial" panose="020B0604020202020204" pitchFamily="34" charset="0"/>
              <a:buChar char="•"/>
            </a:pPr>
            <a:r>
              <a:rPr lang="en-US" sz="2903" b="1" dirty="0">
                <a:latin typeface="+mn-lt"/>
              </a:rPr>
              <a:t>Recommendation</a:t>
            </a:r>
            <a:r>
              <a:rPr lang="en-US" sz="2903" dirty="0">
                <a:latin typeface="+mn-lt"/>
              </a:rPr>
              <a:t>: Fully uninstall </a:t>
            </a:r>
            <a:r>
              <a:rPr lang="en-US" sz="2903" dirty="0" err="1">
                <a:latin typeface="+mn-lt"/>
              </a:rPr>
              <a:t>firewalld</a:t>
            </a:r>
            <a:r>
              <a:rPr lang="en-US" sz="2903" dirty="0">
                <a:latin typeface="+mn-lt"/>
              </a:rPr>
              <a:t>. Certain processes and applications can reactivate </a:t>
            </a:r>
            <a:r>
              <a:rPr lang="en-US" sz="2903" dirty="0" err="1">
                <a:latin typeface="+mn-lt"/>
              </a:rPr>
              <a:t>firewalld</a:t>
            </a:r>
            <a:r>
              <a:rPr lang="en-US" sz="2903" dirty="0">
                <a:latin typeface="+mn-lt"/>
              </a:rPr>
              <a:t> without telling you. If both are set to start up, </a:t>
            </a:r>
            <a:r>
              <a:rPr lang="en-US" sz="2903" dirty="0" err="1">
                <a:latin typeface="+mn-lt"/>
              </a:rPr>
              <a:t>firewalld</a:t>
            </a:r>
            <a:r>
              <a:rPr lang="en-US" sz="2903" dirty="0">
                <a:latin typeface="+mn-lt"/>
              </a:rPr>
              <a:t> takes precedence. </a:t>
            </a:r>
            <a:r>
              <a:rPr lang="az-Latn-AZ" sz="2903" dirty="0">
                <a:latin typeface="+mn-lt"/>
              </a:rPr>
              <a:t>i</a:t>
            </a:r>
            <a:r>
              <a:rPr lang="en-US" sz="2903" dirty="0" err="1">
                <a:latin typeface="+mn-lt"/>
              </a:rPr>
              <a:t>ptables</a:t>
            </a:r>
            <a:r>
              <a:rPr lang="en-US" sz="2903" dirty="0">
                <a:latin typeface="+mn-lt"/>
              </a:rPr>
              <a:t> will never start up!</a:t>
            </a:r>
          </a:p>
          <a:p>
            <a:r>
              <a:rPr lang="en-US" sz="5321" b="1" dirty="0">
                <a:latin typeface="Courier New" panose="02070309020205020404" pitchFamily="49" charset="0"/>
                <a:cs typeface="Courier New" panose="02070309020205020404" pitchFamily="49" charset="0"/>
              </a:rPr>
              <a:t>	</a:t>
            </a:r>
            <a:r>
              <a:rPr lang="en-US" sz="2903" b="1" dirty="0">
                <a:latin typeface="Courier New" panose="02070309020205020404" pitchFamily="49" charset="0"/>
                <a:cs typeface="Courier New" panose="02070309020205020404" pitchFamily="49" charset="0"/>
              </a:rPr>
              <a:t>yum remove </a:t>
            </a:r>
            <a:r>
              <a:rPr lang="en-US" sz="2903" b="1" dirty="0" err="1">
                <a:latin typeface="Courier New" panose="02070309020205020404" pitchFamily="49" charset="0"/>
                <a:cs typeface="Courier New" panose="02070309020205020404" pitchFamily="49" charset="0"/>
              </a:rPr>
              <a:t>firewalld</a:t>
            </a:r>
            <a:endParaRPr lang="en-US" sz="2903" b="1" dirty="0">
              <a:latin typeface="Courier New" panose="02070309020205020404" pitchFamily="49" charset="0"/>
              <a:cs typeface="Courier New" panose="02070309020205020404" pitchFamily="49" charset="0"/>
            </a:endParaRPr>
          </a:p>
          <a:p>
            <a:endParaRPr lang="en-CA" dirty="0"/>
          </a:p>
        </p:txBody>
      </p:sp>
    </p:spTree>
    <p:extLst>
      <p:ext uri="{BB962C8B-B14F-4D97-AF65-F5344CB8AC3E}">
        <p14:creationId xmlns:p14="http://schemas.microsoft.com/office/powerpoint/2010/main" val="383787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iptables</a:t>
            </a:r>
            <a:r>
              <a:rPr lang="en-US" dirty="0"/>
              <a:t> Works</a:t>
            </a:r>
            <a:endParaRPr lang="en-CA" dirty="0"/>
          </a:p>
        </p:txBody>
      </p:sp>
      <p:sp>
        <p:nvSpPr>
          <p:cNvPr id="3" name="Text Placeholder 2"/>
          <p:cNvSpPr>
            <a:spLocks noGrp="1"/>
          </p:cNvSpPr>
          <p:nvPr>
            <p:ph type="body"/>
          </p:nvPr>
        </p:nvSpPr>
        <p:spPr>
          <a:xfrm>
            <a:off x="450348" y="1826738"/>
            <a:ext cx="11435598" cy="4770030"/>
          </a:xfrm>
        </p:spPr>
        <p:txBody>
          <a:bodyPr anchor="t" anchorCtr="0">
            <a:normAutofit fontScale="85000" lnSpcReduction="10000"/>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 a firewall, a packet must pass through a series of rules (see next slide)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If a packet matches a rule, then an action is taken. Examples of actions are ACCEPT, DROP, REJECT.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If a packet doesn’t match any rules, it goes through the </a:t>
            </a:r>
            <a:r>
              <a:rPr lang="en-US" sz="2903" b="1" dirty="0">
                <a:latin typeface="+mn-lt"/>
              </a:rPr>
              <a:t>Default Policy</a:t>
            </a:r>
            <a:r>
              <a:rPr lang="en-US" sz="2903" dirty="0">
                <a:latin typeface="+mn-lt"/>
              </a:rPr>
              <a: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You can section rules together in what are called </a:t>
            </a:r>
            <a:r>
              <a:rPr lang="en-US" sz="2903" b="1" dirty="0">
                <a:latin typeface="+mn-lt"/>
              </a:rPr>
              <a:t>chains</a:t>
            </a:r>
            <a:r>
              <a:rPr lang="en-US" sz="2903" dirty="0">
                <a:latin typeface="+mn-lt"/>
              </a:rPr>
              <a:t> manually, but we’re only going to deal with three predefined chains in the class:</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n-lt"/>
                <a:ea typeface="+mj-ea"/>
                <a:cs typeface="+mj-cs"/>
              </a:rPr>
              <a:t>INPUT</a:t>
            </a:r>
            <a:r>
              <a:rPr lang="en-US" sz="2903" kern="1200" dirty="0">
                <a:solidFill>
                  <a:schemeClr val="tx1"/>
                </a:solidFill>
                <a:latin typeface="+mn-lt"/>
                <a:ea typeface="+mj-ea"/>
                <a:cs typeface="+mj-cs"/>
              </a:rPr>
              <a:t>: Packets coming into the current Linux server</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n-lt"/>
                <a:ea typeface="+mj-ea"/>
                <a:cs typeface="+mj-cs"/>
              </a:rPr>
              <a:t>OUTPUT</a:t>
            </a:r>
            <a:r>
              <a:rPr lang="en-US" sz="2903" kern="1200" dirty="0">
                <a:solidFill>
                  <a:schemeClr val="tx1"/>
                </a:solidFill>
                <a:latin typeface="+mn-lt"/>
                <a:ea typeface="+mj-ea"/>
                <a:cs typeface="+mj-cs"/>
              </a:rPr>
              <a:t>: Packets leaving the current Linux server</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n-lt"/>
                <a:ea typeface="+mj-ea"/>
                <a:cs typeface="+mj-cs"/>
              </a:rPr>
              <a:t>FORWARD</a:t>
            </a:r>
            <a:r>
              <a:rPr lang="en-US" sz="2903" kern="1200" dirty="0">
                <a:solidFill>
                  <a:schemeClr val="tx1"/>
                </a:solidFill>
                <a:latin typeface="+mn-lt"/>
                <a:ea typeface="+mj-ea"/>
                <a:cs typeface="+mj-cs"/>
              </a:rPr>
              <a:t>: Packets being routed (or passed between) Linux servers. The current server doesn’t read or use the packet, it forwards it to another server.</a:t>
            </a:r>
          </a:p>
          <a:p>
            <a:endParaRPr lang="en-CA" dirty="0"/>
          </a:p>
        </p:txBody>
      </p:sp>
    </p:spTree>
    <p:extLst>
      <p:ext uri="{BB962C8B-B14F-4D97-AF65-F5344CB8AC3E}">
        <p14:creationId xmlns:p14="http://schemas.microsoft.com/office/powerpoint/2010/main" val="223328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59F73907-86DF-4E29-8EDB-7AC8B6B41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074" y="1587912"/>
            <a:ext cx="9702420" cy="5270089"/>
          </a:xfrm>
          <a:prstGeom prst="rect">
            <a:avLst/>
          </a:prstGeom>
        </p:spPr>
      </p:pic>
      <p:sp>
        <p:nvSpPr>
          <p:cNvPr id="2" name="Title 1">
            <a:extLst>
              <a:ext uri="{FF2B5EF4-FFF2-40B4-BE49-F238E27FC236}">
                <a16:creationId xmlns:a16="http://schemas.microsoft.com/office/drawing/2014/main" id="{E02815D2-76B6-4A99-B62D-B3BCD6667747}"/>
              </a:ext>
            </a:extLst>
          </p:cNvPr>
          <p:cNvSpPr>
            <a:spLocks noGrp="1"/>
          </p:cNvSpPr>
          <p:nvPr>
            <p:ph type="title"/>
          </p:nvPr>
        </p:nvSpPr>
        <p:spPr/>
        <p:txBody>
          <a:bodyPr/>
          <a:lstStyle/>
          <a:p>
            <a:r>
              <a:rPr lang="en-US" dirty="0"/>
              <a:t>How iptables Works</a:t>
            </a:r>
            <a:endParaRPr lang="en-CA" dirty="0"/>
          </a:p>
        </p:txBody>
      </p:sp>
    </p:spTree>
    <p:extLst>
      <p:ext uri="{BB962C8B-B14F-4D97-AF65-F5344CB8AC3E}">
        <p14:creationId xmlns:p14="http://schemas.microsoft.com/office/powerpoint/2010/main" val="268196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t>
            </a:r>
            <a:r>
              <a:rPr lang="en-US" dirty="0" err="1"/>
              <a:t>iptables</a:t>
            </a:r>
            <a:r>
              <a:rPr lang="en-US" dirty="0"/>
              <a:t> Rules</a:t>
            </a:r>
            <a:endParaRPr lang="en-CA" dirty="0"/>
          </a:p>
        </p:txBody>
      </p:sp>
      <p:sp>
        <p:nvSpPr>
          <p:cNvPr id="3" name="Text Placeholder 2"/>
          <p:cNvSpPr>
            <a:spLocks noGrp="1"/>
          </p:cNvSpPr>
          <p:nvPr>
            <p:ph type="body"/>
          </p:nvPr>
        </p:nvSpPr>
        <p:spPr>
          <a:xfrm>
            <a:off x="238721" y="1657368"/>
            <a:ext cx="11714558" cy="5200633"/>
          </a:xfrm>
        </p:spPr>
        <p:txBody>
          <a:bodyPr anchor="t" anchorCtr="0">
            <a:noAutofit/>
          </a:bodyPr>
          <a:lstStyle/>
          <a:p>
            <a:pPr marL="414703" indent="-414703">
              <a:lnSpc>
                <a:spcPct val="100000"/>
              </a:lnSpc>
              <a:spcBef>
                <a:spcPts val="0"/>
              </a:spcBef>
              <a:buFont typeface="Arial" panose="020B0604020202020204" pitchFamily="34" charset="0"/>
              <a:buChar char="•"/>
            </a:pPr>
            <a:r>
              <a:rPr lang="en-US" sz="2419" dirty="0">
                <a:latin typeface="+mn-lt"/>
              </a:rPr>
              <a:t>The </a:t>
            </a:r>
            <a:r>
              <a:rPr lang="en-US" sz="2419" b="1" dirty="0" err="1">
                <a:latin typeface="+mn-lt"/>
              </a:rPr>
              <a:t>iptables</a:t>
            </a:r>
            <a:r>
              <a:rPr lang="en-US" sz="2419" dirty="0">
                <a:latin typeface="+mn-lt"/>
              </a:rPr>
              <a:t> command is used to allow the Linux system administrator to set up policies in order to control access to the packets (</a:t>
            </a:r>
            <a:r>
              <a:rPr lang="en-US" sz="2419" dirty="0" err="1">
                <a:latin typeface="+mn-lt"/>
              </a:rPr>
              <a:t>tcp</a:t>
            </a:r>
            <a:r>
              <a:rPr lang="en-US" sz="2419" dirty="0">
                <a:latin typeface="+mn-lt"/>
              </a:rPr>
              <a:t>, </a:t>
            </a:r>
            <a:r>
              <a:rPr lang="en-US" sz="2419" dirty="0" err="1">
                <a:latin typeface="+mn-lt"/>
              </a:rPr>
              <a:t>udp</a:t>
            </a:r>
            <a:r>
              <a:rPr lang="en-US" sz="2419" dirty="0">
                <a:latin typeface="+mn-lt"/>
              </a:rPr>
              <a:t>, </a:t>
            </a:r>
            <a:r>
              <a:rPr lang="en-US" sz="2419" dirty="0" err="1">
                <a:latin typeface="+mn-lt"/>
              </a:rPr>
              <a:t>icmp</a:t>
            </a:r>
            <a:r>
              <a:rPr lang="en-US" sz="2419" dirty="0">
                <a:latin typeface="+mn-lt"/>
              </a:rPr>
              <a:t>, </a:t>
            </a:r>
            <a:r>
              <a:rPr lang="en-US" sz="2419" dirty="0" err="1">
                <a:latin typeface="+mn-lt"/>
              </a:rPr>
              <a:t>etc</a:t>
            </a:r>
            <a:r>
              <a:rPr lang="en-US" sz="2419" dirty="0">
                <a:latin typeface="+mn-lt"/>
              </a:rPr>
              <a:t>) that travel within a server.</a:t>
            </a:r>
          </a:p>
          <a:p>
            <a:pPr marL="414703" indent="-414703">
              <a:lnSpc>
                <a:spcPct val="100000"/>
              </a:lnSpc>
              <a:spcBef>
                <a:spcPts val="0"/>
              </a:spcBef>
              <a:buFont typeface="Arial" panose="020B0604020202020204" pitchFamily="34" charset="0"/>
              <a:buChar char="•"/>
            </a:pPr>
            <a:r>
              <a:rPr lang="en-US" sz="2419" dirty="0">
                <a:latin typeface="+mn-lt"/>
              </a:rPr>
              <a:t>Just as we’ve done with previous labs, it’s important to verify your current firewall configuration before making changes, as well as double-checking it after you’ve made them.</a:t>
            </a:r>
          </a:p>
          <a:p>
            <a:pPr marL="691172" lvl="1" indent="-272629" algn="l" rtl="0">
              <a:buFont typeface="Wingdings" panose="05000000000000000000" pitchFamily="2" charset="2"/>
              <a:buChar char="§"/>
            </a:pPr>
            <a:r>
              <a:rPr lang="en-US" sz="2419" b="1" kern="1200" dirty="0">
                <a:solidFill>
                  <a:schemeClr val="tx1"/>
                </a:solidFill>
                <a:latin typeface="Courier New" panose="02070309020205020404" pitchFamily="49" charset="0"/>
                <a:ea typeface="+mj-ea"/>
                <a:cs typeface="Courier New" panose="02070309020205020404" pitchFamily="49" charset="0"/>
              </a:rPr>
              <a:t>iptables –L			</a:t>
            </a:r>
            <a:r>
              <a:rPr lang="en-US" sz="2419" kern="1200" dirty="0">
                <a:solidFill>
                  <a:schemeClr val="tx1"/>
                </a:solidFill>
                <a:latin typeface="+mn-lt"/>
                <a:ea typeface="+mj-ea"/>
                <a:cs typeface="+mj-cs"/>
              </a:rPr>
              <a:t>- Lists all iptables rules (INPUT, OUTPUT, 					FORWARD, and any customized chains)</a:t>
            </a:r>
          </a:p>
          <a:p>
            <a:pPr marL="691172" lvl="1" indent="-272629" algn="l" rtl="0">
              <a:buFont typeface="Wingdings" panose="05000000000000000000" pitchFamily="2" charset="2"/>
              <a:buChar char="§"/>
            </a:pPr>
            <a:r>
              <a:rPr lang="en-US" sz="2419" b="1" kern="1200" dirty="0">
                <a:solidFill>
                  <a:schemeClr val="tx1"/>
                </a:solidFill>
                <a:latin typeface="Courier New" panose="02070309020205020404" pitchFamily="49" charset="0"/>
                <a:ea typeface="+mj-ea"/>
                <a:cs typeface="Courier New" panose="02070309020205020404" pitchFamily="49" charset="0"/>
              </a:rPr>
              <a:t>iptables -L –v			</a:t>
            </a:r>
            <a:r>
              <a:rPr lang="en-US" sz="2419" kern="1200" dirty="0">
                <a:solidFill>
                  <a:schemeClr val="tx1"/>
                </a:solidFill>
                <a:latin typeface="+mn-lt"/>
                <a:ea typeface="+mj-ea"/>
                <a:cs typeface="+mj-cs"/>
              </a:rPr>
              <a:t>- Verbosely lists all rules (includes total 						number of packets affected, </a:t>
            </a:r>
            <a:r>
              <a:rPr lang="en-US" sz="2419" kern="1200" dirty="0" err="1">
                <a:solidFill>
                  <a:schemeClr val="tx1"/>
                </a:solidFill>
                <a:latin typeface="+mn-lt"/>
                <a:ea typeface="+mj-ea"/>
                <a:cs typeface="+mj-cs"/>
              </a:rPr>
              <a:t>etc</a:t>
            </a:r>
            <a:r>
              <a:rPr lang="en-US" sz="2419" kern="1200" dirty="0">
                <a:solidFill>
                  <a:schemeClr val="tx1"/>
                </a:solidFill>
                <a:latin typeface="+mn-lt"/>
                <a:ea typeface="+mj-ea"/>
                <a:cs typeface="+mj-cs"/>
              </a:rPr>
              <a:t>)</a:t>
            </a:r>
          </a:p>
          <a:p>
            <a:pPr marL="691172" lvl="1" indent="-272629" algn="l" rtl="0">
              <a:buFont typeface="Wingdings" panose="05000000000000000000" pitchFamily="2" charset="2"/>
              <a:buChar char="§"/>
            </a:pPr>
            <a:r>
              <a:rPr lang="en-US" sz="2419" b="1" kern="1200" dirty="0">
                <a:solidFill>
                  <a:schemeClr val="tx1"/>
                </a:solidFill>
                <a:latin typeface="Courier New" panose="02070309020205020404" pitchFamily="49" charset="0"/>
                <a:ea typeface="+mj-ea"/>
                <a:cs typeface="Courier New" panose="02070309020205020404" pitchFamily="49" charset="0"/>
              </a:rPr>
              <a:t>iptables -L CHAIN-NAME	</a:t>
            </a:r>
            <a:r>
              <a:rPr lang="en-US" sz="2419" kern="1200" dirty="0">
                <a:solidFill>
                  <a:schemeClr val="tx1"/>
                </a:solidFill>
                <a:latin typeface="+mn-lt"/>
                <a:ea typeface="+mj-ea"/>
                <a:cs typeface="+mj-cs"/>
              </a:rPr>
              <a:t>- Lists all rules for that particular chain only. 					(INPUT, OUTPUT, </a:t>
            </a:r>
            <a:r>
              <a:rPr lang="en-US" sz="2419" kern="1200" dirty="0" err="1">
                <a:solidFill>
                  <a:schemeClr val="tx1"/>
                </a:solidFill>
                <a:latin typeface="+mn-lt"/>
                <a:ea typeface="+mj-ea"/>
                <a:cs typeface="+mj-cs"/>
              </a:rPr>
              <a:t>etc</a:t>
            </a:r>
            <a:r>
              <a:rPr lang="en-US" sz="2419" kern="1200" dirty="0">
                <a:solidFill>
                  <a:schemeClr val="tx1"/>
                </a:solidFill>
                <a:latin typeface="+mn-lt"/>
                <a:ea typeface="+mj-ea"/>
                <a:cs typeface="+mj-cs"/>
              </a:rPr>
              <a:t>)</a:t>
            </a:r>
          </a:p>
          <a:p>
            <a:pPr marL="691172" lvl="1" indent="-272629" algn="l" rtl="0">
              <a:buFont typeface="Wingdings" panose="05000000000000000000" pitchFamily="2" charset="2"/>
              <a:buChar char="§"/>
            </a:pPr>
            <a:r>
              <a:rPr lang="en-US" sz="2419" b="1" kern="1200" dirty="0">
                <a:solidFill>
                  <a:schemeClr val="tx1"/>
                </a:solidFill>
                <a:latin typeface="Courier New" panose="02070309020205020404" pitchFamily="49" charset="0"/>
                <a:ea typeface="+mj-ea"/>
                <a:cs typeface="Courier New" panose="02070309020205020404" pitchFamily="49" charset="0"/>
              </a:rPr>
              <a:t>iptables -L -v --line	</a:t>
            </a:r>
            <a:r>
              <a:rPr lang="en-US" sz="2419" kern="1200" dirty="0">
                <a:solidFill>
                  <a:schemeClr val="tx1"/>
                </a:solidFill>
                <a:latin typeface="+mn-lt"/>
                <a:ea typeface="+mj-ea"/>
                <a:cs typeface="+mj-cs"/>
              </a:rPr>
              <a:t>- Adds line numbers to the printed rules. 						Handy later.</a:t>
            </a:r>
          </a:p>
          <a:p>
            <a:pPr>
              <a:lnSpc>
                <a:spcPct val="100000"/>
              </a:lnSpc>
              <a:spcBef>
                <a:spcPts val="0"/>
              </a:spcBef>
            </a:pPr>
            <a:endParaRPr lang="en-CA" sz="2419" dirty="0">
              <a:latin typeface="+mn-lt"/>
            </a:endParaRPr>
          </a:p>
        </p:txBody>
      </p:sp>
    </p:spTree>
    <p:extLst>
      <p:ext uri="{BB962C8B-B14F-4D97-AF65-F5344CB8AC3E}">
        <p14:creationId xmlns:p14="http://schemas.microsoft.com/office/powerpoint/2010/main" val="3010173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Flushing </a:t>
            </a:r>
            <a:r>
              <a:rPr lang="en-US" dirty="0" err="1"/>
              <a:t>iptables</a:t>
            </a:r>
            <a:endParaRPr lang="en-CA" dirty="0"/>
          </a:p>
        </p:txBody>
      </p:sp>
      <p:sp>
        <p:nvSpPr>
          <p:cNvPr id="3" name="Text Placeholder 2"/>
          <p:cNvSpPr>
            <a:spLocks noGrp="1"/>
          </p:cNvSpPr>
          <p:nvPr>
            <p:ph type="body"/>
          </p:nvPr>
        </p:nvSpPr>
        <p:spPr>
          <a:xfrm>
            <a:off x="440386" y="1902913"/>
            <a:ext cx="11306081" cy="4551240"/>
          </a:xfrm>
        </p:spPr>
        <p:txBody>
          <a:bodyPr anchor="t" anchorCtr="0">
            <a:no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While you can save and restore </a:t>
            </a:r>
            <a:r>
              <a:rPr lang="en-US" sz="2903" dirty="0" err="1">
                <a:latin typeface="+mn-lt"/>
              </a:rPr>
              <a:t>iptables</a:t>
            </a:r>
            <a:r>
              <a:rPr lang="en-US" sz="2903" dirty="0">
                <a:latin typeface="+mn-lt"/>
              </a:rPr>
              <a:t> settings, it’s sometimes useful to “flush” (completely clear) the firewall rules for all or a particular chain.</a:t>
            </a:r>
          </a:p>
          <a:p>
            <a:pPr lvl="2" algn="l" rtl="0">
              <a:spcBef>
                <a:spcPts val="726"/>
              </a:spcBef>
              <a:spcAft>
                <a:spcPts val="726"/>
              </a:spcAft>
            </a:pPr>
            <a:r>
              <a:rPr lang="en-US" sz="2903" b="1" kern="1200" dirty="0">
                <a:solidFill>
                  <a:schemeClr val="tx1"/>
                </a:solidFill>
                <a:latin typeface="Courier New" panose="02070309020205020404" pitchFamily="49" charset="0"/>
                <a:ea typeface="+mj-ea"/>
                <a:cs typeface="Courier New" panose="02070309020205020404" pitchFamily="49" charset="0"/>
              </a:rPr>
              <a:t>  iptables –F			</a:t>
            </a:r>
            <a:r>
              <a:rPr lang="en-US" sz="2903" kern="1200" dirty="0">
                <a:solidFill>
                  <a:schemeClr val="tx1"/>
                </a:solidFill>
                <a:latin typeface="+mn-lt"/>
                <a:ea typeface="+mj-ea"/>
                <a:cs typeface="+mj-cs"/>
              </a:rPr>
              <a:t>: Clears the rules for ALL chains</a:t>
            </a:r>
          </a:p>
          <a:p>
            <a:pPr lvl="2" algn="l" rtl="0">
              <a:spcBef>
                <a:spcPts val="726"/>
              </a:spcBef>
              <a:spcAft>
                <a:spcPts val="726"/>
              </a:spcAft>
            </a:pPr>
            <a:r>
              <a:rPr lang="en-US" sz="2903" b="1" kern="1200" dirty="0">
                <a:solidFill>
                  <a:schemeClr val="tx1"/>
                </a:solidFill>
                <a:latin typeface="Courier New" panose="02070309020205020404" pitchFamily="49" charset="0"/>
                <a:ea typeface="+mj-ea"/>
                <a:cs typeface="Courier New" panose="02070309020205020404" pitchFamily="49" charset="0"/>
              </a:rPr>
              <a:t>  iptables -F CHAIN-NAME	</a:t>
            </a:r>
            <a:r>
              <a:rPr lang="en-US" sz="2903" kern="1200" dirty="0">
                <a:solidFill>
                  <a:schemeClr val="tx1"/>
                </a:solidFill>
                <a:latin typeface="+mn-lt"/>
                <a:ea typeface="+mj-ea"/>
                <a:cs typeface="+mj-cs"/>
              </a:rPr>
              <a:t>: Clears the rules for a single chain</a:t>
            </a:r>
          </a:p>
          <a:p>
            <a:pPr marL="414703" indent="-414703">
              <a:lnSpc>
                <a:spcPct val="100000"/>
              </a:lnSpc>
              <a:spcBef>
                <a:spcPts val="726"/>
              </a:spcBef>
              <a:spcAft>
                <a:spcPts val="726"/>
              </a:spcAft>
              <a:buFont typeface="Arial" panose="020B0604020202020204" pitchFamily="34" charset="0"/>
              <a:buChar char="•"/>
            </a:pPr>
            <a:r>
              <a:rPr lang="en-US" sz="2903" b="1" dirty="0">
                <a:latin typeface="+mn-lt"/>
              </a:rPr>
              <a:t>Important</a:t>
            </a:r>
            <a:r>
              <a:rPr lang="en-US" sz="2903" dirty="0">
                <a:latin typeface="+mn-lt"/>
              </a:rPr>
              <a:t>: Each default chain includes a </a:t>
            </a:r>
            <a:r>
              <a:rPr lang="en-US" sz="2903" b="1" dirty="0">
                <a:latin typeface="+mn-lt"/>
              </a:rPr>
              <a:t>default policy </a:t>
            </a:r>
            <a:r>
              <a:rPr lang="en-US" sz="2903" dirty="0">
                <a:latin typeface="+mn-lt"/>
              </a:rPr>
              <a:t>that you can modify manually. This policy is NOT changed back by an iptables flush.</a:t>
            </a:r>
            <a:endParaRPr lang="en-CA" sz="2903" dirty="0"/>
          </a:p>
        </p:txBody>
      </p:sp>
    </p:spTree>
    <p:extLst>
      <p:ext uri="{BB962C8B-B14F-4D97-AF65-F5344CB8AC3E}">
        <p14:creationId xmlns:p14="http://schemas.microsoft.com/office/powerpoint/2010/main" val="2509569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Policies</a:t>
            </a:r>
            <a:endParaRPr lang="en-CA" dirty="0"/>
          </a:p>
        </p:txBody>
      </p:sp>
      <p:sp>
        <p:nvSpPr>
          <p:cNvPr id="3" name="Text Placeholder 2"/>
          <p:cNvSpPr>
            <a:spLocks noGrp="1"/>
          </p:cNvSpPr>
          <p:nvPr>
            <p:ph type="body"/>
          </p:nvPr>
        </p:nvSpPr>
        <p:spPr>
          <a:xfrm>
            <a:off x="450349" y="1835370"/>
            <a:ext cx="11306081" cy="4610623"/>
          </a:xfrm>
        </p:spPr>
        <p:txBody>
          <a:bodyPr anchor="t" anchorCtr="0">
            <a:normAutofit fontScale="55000" lnSpcReduction="20000"/>
          </a:bodyPr>
          <a:lstStyle/>
          <a:p>
            <a:pPr marL="414703" indent="-414703">
              <a:lnSpc>
                <a:spcPct val="120000"/>
              </a:lnSpc>
              <a:spcBef>
                <a:spcPts val="726"/>
              </a:spcBef>
              <a:spcAft>
                <a:spcPts val="726"/>
              </a:spcAft>
              <a:buFont typeface="Arial" panose="020B0604020202020204" pitchFamily="34" charset="0"/>
              <a:buChar char="•"/>
            </a:pPr>
            <a:r>
              <a:rPr lang="en-US" sz="4596" dirty="0">
                <a:latin typeface="+mn-lt"/>
              </a:rPr>
              <a:t>Usually when setting policy rules with </a:t>
            </a:r>
            <a:r>
              <a:rPr lang="en-US" sz="4596" dirty="0" err="1">
                <a:latin typeface="+mn-lt"/>
              </a:rPr>
              <a:t>iptables</a:t>
            </a:r>
            <a:r>
              <a:rPr lang="en-US" sz="4596" dirty="0">
                <a:latin typeface="+mn-lt"/>
              </a:rPr>
              <a:t>, a general “overall” policy is set. This is the </a:t>
            </a:r>
            <a:r>
              <a:rPr lang="en-US" sz="4596" b="1" dirty="0">
                <a:latin typeface="+mn-lt"/>
              </a:rPr>
              <a:t>default policy</a:t>
            </a:r>
            <a:r>
              <a:rPr lang="en-US" sz="4596" dirty="0">
                <a:latin typeface="+mn-lt"/>
              </a:rPr>
              <a:t>.</a:t>
            </a:r>
          </a:p>
          <a:p>
            <a:pPr marL="414703" indent="-414703">
              <a:lnSpc>
                <a:spcPct val="120000"/>
              </a:lnSpc>
              <a:spcBef>
                <a:spcPts val="726"/>
              </a:spcBef>
              <a:spcAft>
                <a:spcPts val="726"/>
              </a:spcAft>
              <a:buFont typeface="Arial" panose="020B0604020202020204" pitchFamily="34" charset="0"/>
              <a:buChar char="•"/>
            </a:pPr>
            <a:r>
              <a:rPr lang="en-US" sz="4596" dirty="0">
                <a:latin typeface="+mn-lt"/>
              </a:rPr>
              <a:t>A good way to think about setting policies is to have a “safety net” to take some sort of action to prevent un-handled packets from passing through the firewall by mistake.</a:t>
            </a:r>
          </a:p>
          <a:p>
            <a:pPr marL="414703" indent="-414703">
              <a:lnSpc>
                <a:spcPct val="120000"/>
              </a:lnSpc>
              <a:spcBef>
                <a:spcPts val="726"/>
              </a:spcBef>
              <a:spcAft>
                <a:spcPts val="726"/>
              </a:spcAft>
              <a:buFont typeface="Arial" panose="020B0604020202020204" pitchFamily="34" charset="0"/>
              <a:buChar char="•"/>
            </a:pPr>
            <a:r>
              <a:rPr lang="en-US" sz="4596" dirty="0">
                <a:latin typeface="+mn-lt"/>
              </a:rPr>
              <a:t>Once a default policy is set, additional rules in the policy act as exceptions to this default.</a:t>
            </a:r>
          </a:p>
          <a:p>
            <a:pPr marL="414703" indent="-414703">
              <a:lnSpc>
                <a:spcPct val="120000"/>
              </a:lnSpc>
              <a:spcBef>
                <a:spcPts val="726"/>
              </a:spcBef>
              <a:spcAft>
                <a:spcPts val="726"/>
              </a:spcAft>
              <a:buFont typeface="Arial" panose="020B0604020202020204" pitchFamily="34" charset="0"/>
              <a:buChar char="•"/>
            </a:pPr>
            <a:r>
              <a:rPr lang="en-US" sz="4596" dirty="0">
                <a:latin typeface="+mn-lt"/>
              </a:rPr>
              <a:t>An example would be an INPUT chain with a default policy of DROP, so no packets go into the server. We then put a rule for SSH, allowing connections that match SSH to go through, and then nothing else.</a:t>
            </a:r>
          </a:p>
          <a:p>
            <a:endParaRPr lang="en-CA" dirty="0"/>
          </a:p>
        </p:txBody>
      </p:sp>
    </p:spTree>
    <p:extLst>
      <p:ext uri="{BB962C8B-B14F-4D97-AF65-F5344CB8AC3E}">
        <p14:creationId xmlns:p14="http://schemas.microsoft.com/office/powerpoint/2010/main" val="3538794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520088" y="1765627"/>
            <a:ext cx="11176564" cy="4730179"/>
          </a:xfrm>
        </p:spPr>
        <p:txBody>
          <a:bodyPr anchor="t" anchorCtr="0">
            <a:normAutofit fontScale="92500" lnSpcReduction="10000"/>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Let’s set the default policy:</a:t>
            </a:r>
          </a:p>
          <a:p>
            <a:pPr lvl="1" algn="l" rtl="0">
              <a:spcBef>
                <a:spcPts val="726"/>
              </a:spcBef>
              <a:spcAft>
                <a:spcPts val="726"/>
              </a:spcAft>
            </a:pPr>
            <a:r>
              <a:rPr lang="en-US" sz="2903" b="1" kern="1200" dirty="0">
                <a:solidFill>
                  <a:schemeClr val="tx1"/>
                </a:solidFill>
                <a:latin typeface="Courier New" panose="02070309020205020404" pitchFamily="49" charset="0"/>
                <a:ea typeface="+mj-ea"/>
                <a:cs typeface="Courier New" panose="02070309020205020404" pitchFamily="49" charset="0"/>
              </a:rPr>
              <a:t>	iptables -P INPUT DROP</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This drops all incoming packets, regardless of port, destination, source, or protocol. Setting a default policy to drop everything makes it easier to specify the very few exceptions we want to make.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By contrast:</a:t>
            </a:r>
          </a:p>
          <a:p>
            <a:pPr lvl="1" algn="l" rtl="0">
              <a:spcBef>
                <a:spcPts val="726"/>
              </a:spcBef>
              <a:spcAft>
                <a:spcPts val="726"/>
              </a:spcAft>
            </a:pPr>
            <a:r>
              <a:rPr lang="en-US" sz="2903" b="1" kern="1200" dirty="0">
                <a:solidFill>
                  <a:schemeClr val="tx1"/>
                </a:solidFill>
                <a:latin typeface="Courier New" panose="02070309020205020404" pitchFamily="49" charset="0"/>
                <a:ea typeface="+mj-ea"/>
                <a:cs typeface="Courier New" panose="02070309020205020404" pitchFamily="49" charset="0"/>
              </a:rPr>
              <a:t>	iptables -P INPUT ACCEPT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This would allow everything through. If we wanted to harden our system, we would have to specify every single possible combination of input types. That’s awful, so let’s not do that.</a:t>
            </a:r>
          </a:p>
          <a:p>
            <a:endParaRPr lang="en-CA" dirty="0"/>
          </a:p>
        </p:txBody>
      </p:sp>
      <p:sp>
        <p:nvSpPr>
          <p:cNvPr id="2" name="Title 1"/>
          <p:cNvSpPr>
            <a:spLocks noGrp="1"/>
          </p:cNvSpPr>
          <p:nvPr>
            <p:ph type="title"/>
          </p:nvPr>
        </p:nvSpPr>
        <p:spPr/>
        <p:txBody>
          <a:bodyPr/>
          <a:lstStyle/>
          <a:p>
            <a:r>
              <a:rPr lang="en-US" dirty="0"/>
              <a:t>Setting Default Policies</a:t>
            </a:r>
            <a:endParaRPr lang="en-CA" dirty="0"/>
          </a:p>
        </p:txBody>
      </p:sp>
    </p:spTree>
    <p:extLst>
      <p:ext uri="{BB962C8B-B14F-4D97-AF65-F5344CB8AC3E}">
        <p14:creationId xmlns:p14="http://schemas.microsoft.com/office/powerpoint/2010/main" val="2530212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Rules</a:t>
            </a:r>
            <a:endParaRPr lang="en-CA" dirty="0"/>
          </a:p>
        </p:txBody>
      </p:sp>
      <p:sp>
        <p:nvSpPr>
          <p:cNvPr id="3" name="Text Placeholder 2"/>
          <p:cNvSpPr>
            <a:spLocks noGrp="1"/>
          </p:cNvSpPr>
          <p:nvPr>
            <p:ph type="body"/>
          </p:nvPr>
        </p:nvSpPr>
        <p:spPr>
          <a:xfrm>
            <a:off x="340756" y="1685925"/>
            <a:ext cx="11455525" cy="4819844"/>
          </a:xfrm>
        </p:spPr>
        <p:txBody>
          <a:bodyPr anchor="t" anchorCtr="0">
            <a:normAutofit fontScale="92500" lnSpcReduction="20000"/>
          </a:bodyPr>
          <a:lstStyle/>
          <a:p>
            <a:pPr marL="414703" indent="-414703">
              <a:lnSpc>
                <a:spcPct val="110000"/>
              </a:lnSpc>
              <a:spcBef>
                <a:spcPts val="726"/>
              </a:spcBef>
              <a:spcAft>
                <a:spcPts val="726"/>
              </a:spcAft>
              <a:buFont typeface="Arial" panose="020B0604020202020204" pitchFamily="34" charset="0"/>
              <a:buChar char="•"/>
            </a:pPr>
            <a:r>
              <a:rPr lang="en-US" sz="2903" dirty="0">
                <a:latin typeface="+mn-lt"/>
              </a:rPr>
              <a:t>When creating rules to add to your </a:t>
            </a:r>
            <a:r>
              <a:rPr lang="en-US" sz="2903" dirty="0" err="1">
                <a:latin typeface="+mn-lt"/>
              </a:rPr>
              <a:t>iptables</a:t>
            </a:r>
            <a:r>
              <a:rPr lang="en-US" sz="2903" dirty="0">
                <a:latin typeface="+mn-lt"/>
              </a:rPr>
              <a:t> there are a few things you might be concerned with:</a:t>
            </a:r>
          </a:p>
          <a:p>
            <a:pPr marL="414703" lvl="2" indent="-414703" algn="l" rtl="0">
              <a:lnSpc>
                <a:spcPct val="110000"/>
              </a:lnSpc>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Which chain does it go in?</a:t>
            </a:r>
          </a:p>
          <a:p>
            <a:pPr marL="965722" lvl="4" indent="-414703" algn="l" rtl="0">
              <a:lnSpc>
                <a:spcPct val="110000"/>
              </a:lnSpc>
              <a:spcBef>
                <a:spcPts val="726"/>
              </a:spcBef>
              <a:spcAft>
                <a:spcPts val="726"/>
              </a:spcAft>
              <a:buFont typeface="Wingdings" panose="05000000000000000000" pitchFamily="2" charset="2"/>
              <a:buChar char="§"/>
            </a:pPr>
            <a:r>
              <a:rPr lang="en-US" sz="2903" kern="1200" dirty="0">
                <a:solidFill>
                  <a:schemeClr val="tx1"/>
                </a:solidFill>
                <a:latin typeface="+mn-lt"/>
                <a:ea typeface="+mj-ea"/>
                <a:cs typeface="+mj-cs"/>
              </a:rPr>
              <a:t>We will only use INPUT, FORWARD, and OUTPUT. There are more, but you won’t use them nearly as often as these, and you’ll learn about them in later courses.</a:t>
            </a:r>
          </a:p>
          <a:p>
            <a:pPr marL="414703" lvl="1" indent="-414703" algn="l" rtl="0">
              <a:lnSpc>
                <a:spcPct val="110000"/>
              </a:lnSpc>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What traffic are you trying to match?</a:t>
            </a:r>
          </a:p>
          <a:p>
            <a:pPr marL="414703" lvl="1" indent="-414703" algn="l" rtl="0">
              <a:lnSpc>
                <a:spcPct val="110000"/>
              </a:lnSpc>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What do you want to do with this traffic?</a:t>
            </a:r>
          </a:p>
          <a:p>
            <a:pPr marL="965722" lvl="2" indent="-414703" algn="l" rtl="0">
              <a:lnSpc>
                <a:spcPct val="110000"/>
              </a:lnSpc>
              <a:spcBef>
                <a:spcPts val="726"/>
              </a:spcBef>
              <a:spcAft>
                <a:spcPts val="726"/>
              </a:spcAft>
              <a:buFont typeface="Wingdings" panose="05000000000000000000" pitchFamily="2" charset="2"/>
              <a:buChar char="§"/>
            </a:pPr>
            <a:r>
              <a:rPr lang="en-US" sz="2903" kern="1200" dirty="0">
                <a:solidFill>
                  <a:schemeClr val="tx1"/>
                </a:solidFill>
                <a:latin typeface="+mn-lt"/>
                <a:ea typeface="+mj-ea"/>
                <a:cs typeface="+mj-cs"/>
              </a:rPr>
              <a:t>We will only use ACCEPT, DROP, and REJECT. There are more, but again, you’ll learn about them in later courses.</a:t>
            </a:r>
            <a:endParaRPr lang="en-CA" sz="2903" kern="1200" dirty="0">
              <a:solidFill>
                <a:schemeClr val="tx1"/>
              </a:solidFill>
              <a:latin typeface="+mn-lt"/>
              <a:ea typeface="+mj-ea"/>
              <a:cs typeface="+mj-cs"/>
            </a:endParaRPr>
          </a:p>
        </p:txBody>
      </p:sp>
    </p:spTree>
    <p:extLst>
      <p:ext uri="{BB962C8B-B14F-4D97-AF65-F5344CB8AC3E}">
        <p14:creationId xmlns:p14="http://schemas.microsoft.com/office/powerpoint/2010/main" val="117736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Administration</a:t>
            </a:r>
            <a:endParaRPr lang="en-CA" dirty="0"/>
          </a:p>
        </p:txBody>
      </p:sp>
      <p:sp>
        <p:nvSpPr>
          <p:cNvPr id="3" name="Text Placeholder 2"/>
          <p:cNvSpPr>
            <a:spLocks noGrp="1"/>
          </p:cNvSpPr>
          <p:nvPr>
            <p:ph type="body"/>
          </p:nvPr>
        </p:nvSpPr>
        <p:spPr>
          <a:xfrm>
            <a:off x="677088" y="1855295"/>
            <a:ext cx="10837824" cy="4851065"/>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As system administrators, one of our primary jobs is </a:t>
            </a:r>
            <a:r>
              <a:rPr lang="en-US" sz="2903" b="1" dirty="0">
                <a:latin typeface="+mn-lt"/>
              </a:rPr>
              <a:t>setting up a network</a:t>
            </a:r>
            <a:r>
              <a:rPr lang="en-US" sz="2903" dirty="0">
                <a:latin typeface="+mn-lt"/>
              </a:rPr>
              <a:t>, as discussed in our previous lecture and covered in Lab 6.</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However, once it’s set up, we must </a:t>
            </a:r>
            <a:r>
              <a:rPr lang="en-US" sz="2903" b="1" dirty="0">
                <a:latin typeface="+mn-lt"/>
              </a:rPr>
              <a:t>maintain that network, and any computers or services </a:t>
            </a:r>
            <a:r>
              <a:rPr lang="en-US" sz="2903" dirty="0">
                <a:latin typeface="+mn-lt"/>
              </a:rPr>
              <a:t>that are a part of it. </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Network maintenance includes </a:t>
            </a:r>
            <a:r>
              <a:rPr lang="en-US" sz="2903" b="1" dirty="0">
                <a:latin typeface="+mn-lt"/>
              </a:rPr>
              <a:t>troubleshooting, fixing connection issues, and maintaining network security</a:t>
            </a:r>
            <a:r>
              <a:rPr lang="en-US" sz="2903" dirty="0">
                <a:latin typeface="+mn-lt"/>
              </a:rPr>
              <a:t>.</a:t>
            </a:r>
          </a:p>
          <a:p>
            <a:pPr marL="414703" indent="-414703">
              <a:lnSpc>
                <a:spcPct val="100000"/>
              </a:lnSpc>
              <a:spcBef>
                <a:spcPts val="726"/>
              </a:spcBef>
              <a:spcAft>
                <a:spcPts val="726"/>
              </a:spcAft>
              <a:buFont typeface="Arial" panose="020B0604020202020204" pitchFamily="34" charset="0"/>
              <a:buChar char="•"/>
            </a:pPr>
            <a:endParaRPr lang="en-CA" sz="2903" dirty="0">
              <a:latin typeface="+mn-lt"/>
            </a:endParaRPr>
          </a:p>
        </p:txBody>
      </p:sp>
    </p:spTree>
    <p:extLst>
      <p:ext uri="{BB962C8B-B14F-4D97-AF65-F5344CB8AC3E}">
        <p14:creationId xmlns:p14="http://schemas.microsoft.com/office/powerpoint/2010/main" val="2759695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Packets</a:t>
            </a:r>
            <a:endParaRPr lang="en-CA" dirty="0"/>
          </a:p>
        </p:txBody>
      </p:sp>
      <p:sp>
        <p:nvSpPr>
          <p:cNvPr id="3" name="Text Placeholder 2"/>
          <p:cNvSpPr>
            <a:spLocks noGrp="1"/>
          </p:cNvSpPr>
          <p:nvPr>
            <p:ph type="body"/>
          </p:nvPr>
        </p:nvSpPr>
        <p:spPr>
          <a:xfrm>
            <a:off x="231165" y="1885184"/>
            <a:ext cx="11704597" cy="4610623"/>
          </a:xfrm>
        </p:spPr>
        <p:txBody>
          <a:bodyPr anchor="t" anchorCtr="0">
            <a:normAutofit fontScale="92500" lnSpcReduction="20000"/>
          </a:bodyPr>
          <a:lstStyle/>
          <a:p>
            <a:pPr marL="414703" indent="-414703">
              <a:lnSpc>
                <a:spcPct val="120000"/>
              </a:lnSpc>
              <a:spcBef>
                <a:spcPts val="0"/>
              </a:spcBef>
              <a:buFont typeface="Arial" panose="020B0604020202020204" pitchFamily="34" charset="0"/>
              <a:buChar char="•"/>
            </a:pPr>
            <a:r>
              <a:rPr lang="en-US" sz="2903" dirty="0">
                <a:latin typeface="+mn-lt"/>
              </a:rPr>
              <a:t>There are a number of options you can use to match specific traffic:</a:t>
            </a:r>
          </a:p>
          <a:p>
            <a:pPr marL="827487" lvl="2" indent="-414703" algn="l" rtl="0">
              <a:lnSpc>
                <a:spcPct val="120000"/>
              </a:lnSpc>
              <a:buFont typeface="Wingdings" panose="05000000000000000000" pitchFamily="2" charset="2"/>
              <a:buChar char="§"/>
            </a:pPr>
            <a:r>
              <a:rPr lang="en-US" sz="2903" b="1" dirty="0"/>
              <a:t>-s &lt;address&gt; </a:t>
            </a:r>
            <a:r>
              <a:rPr lang="en-US" sz="2903" dirty="0"/>
              <a:t>- </a:t>
            </a:r>
            <a:r>
              <a:rPr lang="az-Latn-AZ" sz="2903" dirty="0"/>
              <a:t>s</a:t>
            </a:r>
            <a:r>
              <a:rPr lang="en-US" sz="2903" dirty="0" err="1"/>
              <a:t>ource</a:t>
            </a:r>
            <a:r>
              <a:rPr lang="en-US" sz="2903" dirty="0"/>
              <a:t> </a:t>
            </a:r>
            <a:r>
              <a:rPr lang="en-US" sz="2903" dirty="0" err="1"/>
              <a:t>ip</a:t>
            </a:r>
            <a:r>
              <a:rPr lang="en-US" sz="2903" dirty="0"/>
              <a:t> address.  Who sent the traffic.</a:t>
            </a:r>
          </a:p>
          <a:p>
            <a:pPr marL="827487" lvl="2" indent="-414703" algn="l" rtl="0">
              <a:lnSpc>
                <a:spcPct val="120000"/>
              </a:lnSpc>
              <a:buFont typeface="Wingdings" panose="05000000000000000000" pitchFamily="2" charset="2"/>
              <a:buChar char="§"/>
            </a:pPr>
            <a:r>
              <a:rPr lang="en-US" sz="2903" b="1" dirty="0"/>
              <a:t>-d &lt;address&gt;</a:t>
            </a:r>
            <a:r>
              <a:rPr lang="en-US" sz="2903" dirty="0"/>
              <a:t> - </a:t>
            </a:r>
            <a:r>
              <a:rPr lang="az-Latn-AZ" sz="2903" dirty="0"/>
              <a:t>d</a:t>
            </a:r>
            <a:r>
              <a:rPr lang="en-US" sz="2903" dirty="0" err="1"/>
              <a:t>estination</a:t>
            </a:r>
            <a:r>
              <a:rPr lang="en-US" sz="2903" dirty="0"/>
              <a:t> </a:t>
            </a:r>
            <a:r>
              <a:rPr lang="en-US" sz="2903" dirty="0" err="1"/>
              <a:t>ip</a:t>
            </a:r>
            <a:r>
              <a:rPr lang="en-US" sz="2903" dirty="0"/>
              <a:t> address.  Who is receiving the traffic.</a:t>
            </a:r>
          </a:p>
          <a:p>
            <a:pPr marL="827487" lvl="2" indent="-414703" algn="l" rtl="0">
              <a:lnSpc>
                <a:spcPct val="120000"/>
              </a:lnSpc>
              <a:buFont typeface="Wingdings" panose="05000000000000000000" pitchFamily="2" charset="2"/>
              <a:buChar char="§"/>
            </a:pPr>
            <a:r>
              <a:rPr lang="en-US" sz="2903" b="1" dirty="0"/>
              <a:t>-p &lt;protocol&gt; </a:t>
            </a:r>
            <a:r>
              <a:rPr lang="en-US" sz="2903" dirty="0"/>
              <a:t>- </a:t>
            </a:r>
            <a:r>
              <a:rPr lang="az-Latn-AZ" sz="2903" dirty="0"/>
              <a:t>t</a:t>
            </a:r>
            <a:r>
              <a:rPr lang="en-US" sz="2903" dirty="0"/>
              <a:t>he protocol used by the packet.  E.g. </a:t>
            </a:r>
            <a:r>
              <a:rPr lang="en-US" sz="2903" dirty="0" err="1"/>
              <a:t>tcp</a:t>
            </a:r>
            <a:r>
              <a:rPr lang="en-US" sz="2903" dirty="0"/>
              <a:t>, </a:t>
            </a:r>
            <a:r>
              <a:rPr lang="en-US" sz="2903" dirty="0" err="1"/>
              <a:t>udp</a:t>
            </a:r>
            <a:r>
              <a:rPr lang="en-US" sz="2903" dirty="0"/>
              <a:t>, </a:t>
            </a:r>
            <a:r>
              <a:rPr lang="en-US" sz="2903" dirty="0" err="1"/>
              <a:t>icmp</a:t>
            </a:r>
            <a:r>
              <a:rPr lang="en-US" sz="2903" dirty="0"/>
              <a:t>, all.</a:t>
            </a:r>
          </a:p>
          <a:p>
            <a:pPr marL="827487" lvl="3" indent="-414703" algn="l" rtl="0">
              <a:lnSpc>
                <a:spcPct val="120000"/>
              </a:lnSpc>
              <a:buFont typeface="Wingdings" panose="05000000000000000000" pitchFamily="2" charset="2"/>
              <a:buChar char="§"/>
            </a:pPr>
            <a:r>
              <a:rPr lang="en-US" sz="2903" b="1" dirty="0"/>
              <a:t>--</a:t>
            </a:r>
            <a:r>
              <a:rPr lang="en-US" sz="2903" b="1" dirty="0" err="1"/>
              <a:t>dport</a:t>
            </a:r>
            <a:r>
              <a:rPr lang="en-US" sz="2903" b="1"/>
              <a:t>/--sport </a:t>
            </a:r>
            <a:r>
              <a:rPr lang="en-US" sz="2903" b="1" dirty="0"/>
              <a:t>&lt;port number&gt; </a:t>
            </a:r>
            <a:r>
              <a:rPr lang="en-US" sz="2903" dirty="0"/>
              <a:t>- the port the traffic is being </a:t>
            </a:r>
            <a:r>
              <a:rPr lang="en-US" sz="2903"/>
              <a:t>sent to/from. </a:t>
            </a:r>
            <a:r>
              <a:rPr lang="en-US" sz="2903" dirty="0"/>
              <a:t>Only available if you use </a:t>
            </a:r>
            <a:r>
              <a:rPr lang="az-Latn-AZ" sz="2903" b="1" dirty="0"/>
              <a:t>-</a:t>
            </a:r>
            <a:r>
              <a:rPr lang="en-US" sz="2903" b="1" dirty="0"/>
              <a:t>p</a:t>
            </a:r>
            <a:r>
              <a:rPr lang="en-US" sz="2903" dirty="0"/>
              <a:t> and a protocol that uses ports.</a:t>
            </a:r>
          </a:p>
          <a:p>
            <a:pPr marL="827487" lvl="2" indent="-414703" algn="l" rtl="0">
              <a:lnSpc>
                <a:spcPct val="120000"/>
              </a:lnSpc>
              <a:buFont typeface="Wingdings" panose="05000000000000000000" pitchFamily="2" charset="2"/>
              <a:buChar char="§"/>
            </a:pPr>
            <a:r>
              <a:rPr lang="en-US" sz="2903" b="1" dirty="0"/>
              <a:t>-</a:t>
            </a:r>
            <a:r>
              <a:rPr lang="en-US" sz="2903" b="1" dirty="0" err="1"/>
              <a:t>i</a:t>
            </a:r>
            <a:r>
              <a:rPr lang="en-US" sz="2903" b="1" dirty="0"/>
              <a:t> &lt;interface name&gt; </a:t>
            </a:r>
            <a:r>
              <a:rPr lang="en-US" sz="2903" dirty="0"/>
              <a:t>- the incoming interface.</a:t>
            </a:r>
          </a:p>
          <a:p>
            <a:pPr marL="827487" lvl="2" indent="-414703" algn="l" rtl="0">
              <a:lnSpc>
                <a:spcPct val="120000"/>
              </a:lnSpc>
              <a:buFont typeface="Wingdings" panose="05000000000000000000" pitchFamily="2" charset="2"/>
              <a:buChar char="§"/>
            </a:pPr>
            <a:r>
              <a:rPr lang="en-US" sz="2903" b="1" dirty="0"/>
              <a:t>-o &lt;interface name&gt; </a:t>
            </a:r>
            <a:r>
              <a:rPr lang="en-US" sz="2903" dirty="0"/>
              <a:t>- the outgoing interface.</a:t>
            </a:r>
          </a:p>
          <a:p>
            <a:pPr marL="414703" indent="-414703">
              <a:lnSpc>
                <a:spcPct val="120000"/>
              </a:lnSpc>
              <a:spcBef>
                <a:spcPts val="0"/>
              </a:spcBef>
              <a:buFont typeface="Arial" panose="020B0604020202020204" pitchFamily="34" charset="0"/>
              <a:buChar char="•"/>
            </a:pPr>
            <a:r>
              <a:rPr lang="en-US" sz="2903" b="1" dirty="0">
                <a:latin typeface="+mn-lt"/>
              </a:rPr>
              <a:t>Note</a:t>
            </a:r>
            <a:r>
              <a:rPr lang="en-US" sz="2903" dirty="0">
                <a:latin typeface="+mn-lt"/>
              </a:rPr>
              <a:t> that both interface options are only available in certain chains (e.g. you can’t specify an outgoing interface in INPUT).</a:t>
            </a:r>
          </a:p>
        </p:txBody>
      </p:sp>
    </p:spTree>
    <p:extLst>
      <p:ext uri="{BB962C8B-B14F-4D97-AF65-F5344CB8AC3E}">
        <p14:creationId xmlns:p14="http://schemas.microsoft.com/office/powerpoint/2010/main" val="149395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Packets Cont.</a:t>
            </a:r>
            <a:endParaRPr lang="en-CA" dirty="0"/>
          </a:p>
        </p:txBody>
      </p:sp>
      <p:sp>
        <p:nvSpPr>
          <p:cNvPr id="3" name="Text Placeholder 2"/>
          <p:cNvSpPr>
            <a:spLocks noGrp="1"/>
          </p:cNvSpPr>
          <p:nvPr>
            <p:ph type="body"/>
          </p:nvPr>
        </p:nvSpPr>
        <p:spPr>
          <a:xfrm>
            <a:off x="510125" y="2042394"/>
            <a:ext cx="11296119" cy="4554373"/>
          </a:xfrm>
        </p:spPr>
        <p:txBody>
          <a:bodyPr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The options to match packets can be combined as needed.</a:t>
            </a:r>
            <a:r>
              <a:rPr lang="az-Latn-AZ" sz="2903" dirty="0">
                <a:latin typeface="+mn-lt"/>
              </a:rPr>
              <a:t> </a:t>
            </a:r>
          </a:p>
          <a:p>
            <a:pPr marL="827487" indent="-414703">
              <a:lnSpc>
                <a:spcPct val="100000"/>
              </a:lnSpc>
              <a:spcBef>
                <a:spcPts val="726"/>
              </a:spcBef>
              <a:spcAft>
                <a:spcPts val="726"/>
              </a:spcAft>
              <a:buFont typeface="Wingdings" panose="05000000000000000000" pitchFamily="2" charset="2"/>
              <a:buChar char="§"/>
            </a:pPr>
            <a:r>
              <a:rPr lang="az-Latn-AZ" sz="2903" dirty="0">
                <a:latin typeface="+mn-lt"/>
              </a:rPr>
              <a:t>e</a:t>
            </a:r>
            <a:r>
              <a:rPr lang="en-US" sz="2903" dirty="0">
                <a:latin typeface="+mn-lt"/>
              </a:rPr>
              <a:t>.g. </a:t>
            </a:r>
            <a:r>
              <a:rPr lang="en-US" sz="2903" dirty="0" err="1">
                <a:latin typeface="+mn-lt"/>
              </a:rPr>
              <a:t>icmp</a:t>
            </a:r>
            <a:r>
              <a:rPr lang="en-US" sz="2903" dirty="0">
                <a:latin typeface="+mn-lt"/>
              </a:rPr>
              <a:t> traffic sent from a known network to one of your interfaces.</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If you don’t need one of those options, just leave it out.</a:t>
            </a:r>
            <a:r>
              <a:rPr lang="az-Latn-AZ" sz="2903" dirty="0">
                <a:latin typeface="+mn-lt"/>
              </a:rPr>
              <a:t> </a:t>
            </a:r>
          </a:p>
          <a:p>
            <a:pPr marL="827487" indent="-414703">
              <a:lnSpc>
                <a:spcPct val="100000"/>
              </a:lnSpc>
              <a:spcBef>
                <a:spcPts val="726"/>
              </a:spcBef>
              <a:spcAft>
                <a:spcPts val="726"/>
              </a:spcAft>
              <a:buFont typeface="Wingdings" panose="05000000000000000000" pitchFamily="2" charset="2"/>
              <a:buChar char="§"/>
            </a:pPr>
            <a:r>
              <a:rPr lang="az-Latn-AZ" sz="2903" dirty="0">
                <a:latin typeface="+mn-lt"/>
              </a:rPr>
              <a:t>e</a:t>
            </a:r>
            <a:r>
              <a:rPr lang="en-US" sz="2903" dirty="0">
                <a:latin typeface="+mn-lt"/>
              </a:rPr>
              <a:t>.g. if you don’t care who sent the traffic, don’t put a </a:t>
            </a:r>
            <a:r>
              <a:rPr lang="az-Latn-AZ" sz="2903" b="1" dirty="0">
                <a:latin typeface="+mn-lt"/>
              </a:rPr>
              <a:t>-</a:t>
            </a:r>
            <a:r>
              <a:rPr lang="en-US" sz="2903" b="1" dirty="0">
                <a:latin typeface="+mn-lt"/>
              </a:rPr>
              <a:t>s</a:t>
            </a:r>
            <a:r>
              <a:rPr lang="en-US" sz="2903" dirty="0">
                <a:latin typeface="+mn-lt"/>
              </a:rPr>
              <a:t> option in your rule.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The art of iptables is learning which options to combine to match the traffic you want.</a:t>
            </a:r>
            <a:endParaRPr lang="en-CA" sz="2903" dirty="0">
              <a:latin typeface="+mn-lt"/>
            </a:endParaRPr>
          </a:p>
        </p:txBody>
      </p:sp>
    </p:spTree>
    <p:extLst>
      <p:ext uri="{BB962C8B-B14F-4D97-AF65-F5344CB8AC3E}">
        <p14:creationId xmlns:p14="http://schemas.microsoft.com/office/powerpoint/2010/main" val="173246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Rule</a:t>
            </a:r>
            <a:endParaRPr lang="en-CA" dirty="0"/>
          </a:p>
        </p:txBody>
      </p:sp>
      <p:sp>
        <p:nvSpPr>
          <p:cNvPr id="3" name="Text Placeholder 2"/>
          <p:cNvSpPr>
            <a:spLocks noGrp="1"/>
          </p:cNvSpPr>
          <p:nvPr>
            <p:ph type="body"/>
          </p:nvPr>
        </p:nvSpPr>
        <p:spPr>
          <a:xfrm>
            <a:off x="450347" y="1855294"/>
            <a:ext cx="11495377" cy="4620587"/>
          </a:xfrm>
        </p:spPr>
        <p:txBody>
          <a:bodyPr anchor="t" anchorCtr="0">
            <a:normAutofit lnSpcReduction="10000"/>
          </a:bodyPr>
          <a:lstStyle/>
          <a:p>
            <a:pPr marL="414703" indent="-414703">
              <a:lnSpc>
                <a:spcPct val="120000"/>
              </a:lnSpc>
              <a:spcBef>
                <a:spcPts val="726"/>
              </a:spcBef>
              <a:spcAft>
                <a:spcPts val="726"/>
              </a:spcAft>
              <a:buFont typeface="Arial" panose="020B0604020202020204" pitchFamily="34" charset="0"/>
              <a:buChar char="•"/>
            </a:pPr>
            <a:r>
              <a:rPr lang="en-US" sz="3144" dirty="0">
                <a:latin typeface="+mn-lt"/>
              </a:rPr>
              <a:t>Once you know about the traffic you want, and what you want to do with it, you put it together to create a rule.</a:t>
            </a:r>
          </a:p>
          <a:p>
            <a:pPr>
              <a:lnSpc>
                <a:spcPct val="120000"/>
              </a:lnSpc>
              <a:spcBef>
                <a:spcPts val="726"/>
              </a:spcBef>
              <a:spcAft>
                <a:spcPts val="726"/>
              </a:spcAft>
            </a:pPr>
            <a:r>
              <a:rPr lang="en-US" sz="2903" b="1" spc="-181" dirty="0" err="1">
                <a:latin typeface="Courier New" panose="02070309020205020404" pitchFamily="49" charset="0"/>
                <a:cs typeface="Courier New" panose="02070309020205020404" pitchFamily="49" charset="0"/>
              </a:rPr>
              <a:t>iptables</a:t>
            </a:r>
            <a:r>
              <a:rPr lang="en-US" sz="2903" b="1" spc="-181" dirty="0">
                <a:latin typeface="Courier New" panose="02070309020205020404" pitchFamily="49" charset="0"/>
                <a:cs typeface="Courier New" panose="02070309020205020404" pitchFamily="49" charset="0"/>
              </a:rPr>
              <a:t> –I &lt;CHAIN&gt; [traffic matching options] –j &lt;target&gt;</a:t>
            </a:r>
          </a:p>
          <a:p>
            <a:pPr>
              <a:lnSpc>
                <a:spcPct val="120000"/>
              </a:lnSpc>
              <a:spcBef>
                <a:spcPts val="726"/>
              </a:spcBef>
              <a:spcAft>
                <a:spcPts val="726"/>
              </a:spcAft>
            </a:pPr>
            <a:r>
              <a:rPr lang="en-US" sz="3144" dirty="0">
                <a:latin typeface="+mn-lt"/>
              </a:rPr>
              <a:t>where:</a:t>
            </a:r>
          </a:p>
          <a:p>
            <a:pPr marL="414703" indent="-414703">
              <a:lnSpc>
                <a:spcPct val="120000"/>
              </a:lnSpc>
              <a:spcBef>
                <a:spcPts val="726"/>
              </a:spcBef>
              <a:spcAft>
                <a:spcPts val="726"/>
              </a:spcAft>
              <a:buFont typeface="Arial" panose="020B0604020202020204" pitchFamily="34" charset="0"/>
              <a:buChar char="•"/>
            </a:pPr>
            <a:r>
              <a:rPr lang="en-US" sz="3144" dirty="0">
                <a:latin typeface="+mn-lt"/>
              </a:rPr>
              <a:t>the </a:t>
            </a:r>
            <a:r>
              <a:rPr lang="en-US" sz="3144" b="1" dirty="0">
                <a:latin typeface="+mn-lt"/>
              </a:rPr>
              <a:t>chain</a:t>
            </a:r>
            <a:r>
              <a:rPr lang="en-US" sz="3144" dirty="0">
                <a:latin typeface="+mn-lt"/>
              </a:rPr>
              <a:t> is the chain to add it to.</a:t>
            </a:r>
          </a:p>
          <a:p>
            <a:pPr marL="414703" indent="-414703">
              <a:lnSpc>
                <a:spcPct val="120000"/>
              </a:lnSpc>
              <a:spcBef>
                <a:spcPts val="726"/>
              </a:spcBef>
              <a:spcAft>
                <a:spcPts val="726"/>
              </a:spcAft>
              <a:buFont typeface="Arial" panose="020B0604020202020204" pitchFamily="34" charset="0"/>
              <a:buChar char="•"/>
            </a:pPr>
            <a:r>
              <a:rPr lang="en-US" sz="3144" dirty="0">
                <a:latin typeface="+mn-lt"/>
              </a:rPr>
              <a:t>one or more of the </a:t>
            </a:r>
            <a:r>
              <a:rPr lang="en-US" sz="3144" b="1" dirty="0">
                <a:latin typeface="+mn-lt"/>
              </a:rPr>
              <a:t>options</a:t>
            </a:r>
            <a:r>
              <a:rPr lang="en-US" sz="3144" dirty="0">
                <a:latin typeface="+mn-lt"/>
              </a:rPr>
              <a:t> to match specific traffic.</a:t>
            </a:r>
          </a:p>
          <a:p>
            <a:pPr marL="414703" indent="-414703">
              <a:lnSpc>
                <a:spcPct val="120000"/>
              </a:lnSpc>
              <a:spcBef>
                <a:spcPts val="726"/>
              </a:spcBef>
              <a:spcAft>
                <a:spcPts val="726"/>
              </a:spcAft>
              <a:buFont typeface="Arial" panose="020B0604020202020204" pitchFamily="34" charset="0"/>
              <a:buChar char="•"/>
            </a:pPr>
            <a:r>
              <a:rPr lang="en-US" sz="3144" dirty="0">
                <a:latin typeface="+mn-lt"/>
              </a:rPr>
              <a:t>the </a:t>
            </a:r>
            <a:r>
              <a:rPr lang="en-US" sz="3144" b="1" dirty="0">
                <a:latin typeface="+mn-lt"/>
              </a:rPr>
              <a:t>target</a:t>
            </a:r>
            <a:r>
              <a:rPr lang="en-US" sz="3144" dirty="0">
                <a:latin typeface="+mn-lt"/>
              </a:rPr>
              <a:t> is the action you want to take with this traffic.</a:t>
            </a:r>
            <a:endParaRPr lang="en-CA" dirty="0"/>
          </a:p>
        </p:txBody>
      </p:sp>
    </p:spTree>
    <p:extLst>
      <p:ext uri="{BB962C8B-B14F-4D97-AF65-F5344CB8AC3E}">
        <p14:creationId xmlns:p14="http://schemas.microsoft.com/office/powerpoint/2010/main" val="271386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Order</a:t>
            </a:r>
            <a:endParaRPr lang="en-CA" dirty="0"/>
          </a:p>
        </p:txBody>
      </p:sp>
      <p:sp>
        <p:nvSpPr>
          <p:cNvPr id="3" name="Text Placeholder 2"/>
          <p:cNvSpPr>
            <a:spLocks noGrp="1"/>
          </p:cNvSpPr>
          <p:nvPr>
            <p:ph type="body"/>
          </p:nvPr>
        </p:nvSpPr>
        <p:spPr>
          <a:xfrm>
            <a:off x="470274" y="1685925"/>
            <a:ext cx="11365858" cy="4910842"/>
          </a:xfrm>
        </p:spPr>
        <p:txBody>
          <a:bodyPr anchor="t" anchorCtr="0">
            <a:normAutofit fontScale="92500" lnSpcReduction="20000"/>
          </a:bodyPr>
          <a:lstStyle/>
          <a:p>
            <a:pPr marL="414703" indent="-414703">
              <a:lnSpc>
                <a:spcPct val="120000"/>
              </a:lnSpc>
              <a:spcBef>
                <a:spcPts val="0"/>
              </a:spcBef>
              <a:buFont typeface="Arial" panose="020B0604020202020204" pitchFamily="34" charset="0"/>
              <a:buChar char="•"/>
            </a:pPr>
            <a:r>
              <a:rPr lang="en-US" sz="2903" dirty="0">
                <a:latin typeface="+mn-lt"/>
              </a:rPr>
              <a:t>The order of rules matters. This is why ‘</a:t>
            </a:r>
            <a:r>
              <a:rPr lang="en-US" sz="2903" b="1" dirty="0" err="1">
                <a:latin typeface="Courier New" panose="02070309020205020404" pitchFamily="49" charset="0"/>
                <a:cs typeface="Courier New" panose="02070309020205020404" pitchFamily="49" charset="0"/>
              </a:rPr>
              <a:t>iptables</a:t>
            </a:r>
            <a:r>
              <a:rPr lang="en-US" sz="2903" b="1" dirty="0">
                <a:latin typeface="Courier New" panose="02070309020205020404" pitchFamily="49" charset="0"/>
                <a:cs typeface="Courier New" panose="02070309020205020404" pitchFamily="49" charset="0"/>
              </a:rPr>
              <a:t> -L -v --line</a:t>
            </a:r>
            <a:r>
              <a:rPr lang="en-US" sz="2903" dirty="0">
                <a:latin typeface="+mn-lt"/>
              </a:rPr>
              <a:t>’ is so useful. It gives you the order it which packets go down the list. They start from 1, and go down.</a:t>
            </a:r>
          </a:p>
          <a:p>
            <a:pPr marL="414703" indent="-414703">
              <a:lnSpc>
                <a:spcPct val="120000"/>
              </a:lnSpc>
              <a:spcBef>
                <a:spcPts val="0"/>
              </a:spcBef>
              <a:buFont typeface="Arial" panose="020B0604020202020204" pitchFamily="34" charset="0"/>
              <a:buChar char="•"/>
            </a:pPr>
            <a:r>
              <a:rPr lang="en-US" sz="2903" dirty="0">
                <a:latin typeface="+mn-lt"/>
              </a:rPr>
              <a:t>If a packet matches two places in a chain, once it hits the first match, the packet is jumped somewhere else. It’ll never hit that second match. Keep that in mind.</a:t>
            </a:r>
          </a:p>
          <a:p>
            <a:pPr marL="414703" indent="-414703">
              <a:lnSpc>
                <a:spcPct val="120000"/>
              </a:lnSpc>
              <a:spcBef>
                <a:spcPts val="0"/>
              </a:spcBef>
              <a:buFont typeface="Arial" panose="020B0604020202020204" pitchFamily="34" charset="0"/>
              <a:buChar char="•"/>
            </a:pPr>
            <a:r>
              <a:rPr lang="en-US" sz="2903" dirty="0">
                <a:latin typeface="+mn-lt"/>
              </a:rPr>
              <a:t>‘</a:t>
            </a:r>
            <a:r>
              <a:rPr lang="en-US" sz="2903" b="1" dirty="0" err="1">
                <a:latin typeface="Courier New" panose="02070309020205020404" pitchFamily="49" charset="0"/>
                <a:cs typeface="Courier New" panose="02070309020205020404" pitchFamily="49" charset="0"/>
              </a:rPr>
              <a:t>iptables</a:t>
            </a:r>
            <a:r>
              <a:rPr lang="en-US" sz="2903" b="1" dirty="0">
                <a:latin typeface="Courier New" panose="02070309020205020404" pitchFamily="49" charset="0"/>
                <a:cs typeface="Courier New" panose="02070309020205020404" pitchFamily="49" charset="0"/>
              </a:rPr>
              <a:t> -I chain-name #</a:t>
            </a:r>
            <a:r>
              <a:rPr lang="en-US" sz="2903" b="1" dirty="0" err="1">
                <a:latin typeface="Courier New" panose="02070309020205020404" pitchFamily="49" charset="0"/>
                <a:cs typeface="Courier New" panose="02070309020205020404" pitchFamily="49" charset="0"/>
              </a:rPr>
              <a:t>num</a:t>
            </a:r>
            <a:r>
              <a:rPr lang="en-US" sz="2903" dirty="0">
                <a:latin typeface="+mn-lt"/>
              </a:rPr>
              <a:t>’ allows you to specify exactly where in the chain you want to add your new rule.</a:t>
            </a:r>
          </a:p>
          <a:p>
            <a:pPr marL="414703" indent="-414703">
              <a:lnSpc>
                <a:spcPct val="120000"/>
              </a:lnSpc>
              <a:spcBef>
                <a:spcPts val="0"/>
              </a:spcBef>
              <a:buFont typeface="Arial" panose="020B0604020202020204" pitchFamily="34" charset="0"/>
              <a:buChar char="•"/>
            </a:pPr>
            <a:r>
              <a:rPr lang="en-US" sz="2903" dirty="0">
                <a:latin typeface="+mn-lt"/>
              </a:rPr>
              <a:t>You can use</a:t>
            </a:r>
            <a:r>
              <a:rPr lang="az-Latn-AZ" sz="2903" dirty="0">
                <a:latin typeface="+mn-lt"/>
              </a:rPr>
              <a:t> </a:t>
            </a:r>
            <a:r>
              <a:rPr lang="az-Latn-AZ" sz="2903" b="1" dirty="0">
                <a:latin typeface="Courier New" panose="02070309020205020404" pitchFamily="49" charset="0"/>
                <a:cs typeface="Courier New" panose="02070309020205020404" pitchFamily="49" charset="0"/>
              </a:rPr>
              <a:t>-</a:t>
            </a:r>
            <a:r>
              <a:rPr lang="en-US" sz="2903" b="1" dirty="0">
                <a:latin typeface="Courier New" panose="02070309020205020404" pitchFamily="49" charset="0"/>
                <a:cs typeface="Courier New" panose="02070309020205020404" pitchFamily="49" charset="0"/>
              </a:rPr>
              <a:t>A </a:t>
            </a:r>
            <a:r>
              <a:rPr lang="en-US" sz="2903" dirty="0">
                <a:latin typeface="+mn-lt"/>
              </a:rPr>
              <a:t>instead of </a:t>
            </a:r>
            <a:r>
              <a:rPr lang="az-Latn-AZ" sz="2903" b="1" dirty="0">
                <a:latin typeface="Courier New" panose="02070309020205020404" pitchFamily="49" charset="0"/>
                <a:cs typeface="Courier New" panose="02070309020205020404" pitchFamily="49" charset="0"/>
              </a:rPr>
              <a:t>-</a:t>
            </a:r>
            <a:r>
              <a:rPr lang="en-US" sz="2903" b="1" dirty="0">
                <a:latin typeface="Courier New" panose="02070309020205020404" pitchFamily="49" charset="0"/>
                <a:cs typeface="Courier New" panose="02070309020205020404" pitchFamily="49" charset="0"/>
              </a:rPr>
              <a:t>I</a:t>
            </a:r>
            <a:r>
              <a:rPr lang="en-US" sz="2903" dirty="0">
                <a:latin typeface="+mn-lt"/>
              </a:rPr>
              <a:t> to place a rule at the end of a chain.</a:t>
            </a:r>
          </a:p>
          <a:p>
            <a:pPr marL="414703" indent="-414703">
              <a:lnSpc>
                <a:spcPct val="120000"/>
              </a:lnSpc>
              <a:spcBef>
                <a:spcPts val="0"/>
              </a:spcBef>
              <a:buFont typeface="Arial" panose="020B0604020202020204" pitchFamily="34" charset="0"/>
              <a:buChar char="•"/>
            </a:pPr>
            <a:r>
              <a:rPr lang="en-US" sz="2903" dirty="0">
                <a:latin typeface="+mn-lt"/>
              </a:rPr>
              <a:t>If you make a mistake, you can delete a specific rule:</a:t>
            </a:r>
          </a:p>
          <a:p>
            <a:pPr lvl="3" algn="l" rtl="0">
              <a:lnSpc>
                <a:spcPct val="120000"/>
              </a:lnSpc>
            </a:pPr>
            <a:r>
              <a:rPr lang="az-Latn-AZ" sz="2903" b="1" kern="1200" dirty="0">
                <a:solidFill>
                  <a:schemeClr val="tx1"/>
                </a:solidFill>
                <a:latin typeface="Courier New" panose="02070309020205020404" pitchFamily="49" charset="0"/>
                <a:ea typeface="+mj-ea"/>
                <a:cs typeface="Courier New" panose="02070309020205020404" pitchFamily="49" charset="0"/>
              </a:rPr>
              <a:t>	</a:t>
            </a:r>
            <a:r>
              <a:rPr lang="en-US" sz="2903" b="1" kern="1200" dirty="0">
                <a:solidFill>
                  <a:schemeClr val="tx1"/>
                </a:solidFill>
                <a:latin typeface="Courier New" panose="02070309020205020404" pitchFamily="49" charset="0"/>
                <a:ea typeface="+mj-ea"/>
                <a:cs typeface="Courier New" panose="02070309020205020404" pitchFamily="49" charset="0"/>
              </a:rPr>
              <a:t>iptables -D INPUT</a:t>
            </a:r>
            <a:r>
              <a:rPr lang="az-Latn-AZ" sz="2903" b="1" kern="1200" dirty="0">
                <a:solidFill>
                  <a:schemeClr val="tx1"/>
                </a:solidFill>
                <a:latin typeface="Courier New" panose="02070309020205020404" pitchFamily="49" charset="0"/>
                <a:ea typeface="+mj-ea"/>
                <a:cs typeface="Courier New" panose="02070309020205020404" pitchFamily="49" charset="0"/>
              </a:rPr>
              <a:t> 3</a:t>
            </a:r>
            <a:endParaRPr lang="en-CA" sz="2903" b="1" kern="1200" dirty="0">
              <a:solidFill>
                <a:schemeClr val="tx1"/>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1221496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Your Rules</a:t>
            </a:r>
            <a:endParaRPr lang="en-CA" dirty="0"/>
          </a:p>
        </p:txBody>
      </p:sp>
      <p:sp>
        <p:nvSpPr>
          <p:cNvPr id="3" name="Text Placeholder 2"/>
          <p:cNvSpPr>
            <a:spLocks noGrp="1"/>
          </p:cNvSpPr>
          <p:nvPr>
            <p:ph type="body"/>
          </p:nvPr>
        </p:nvSpPr>
        <p:spPr>
          <a:xfrm>
            <a:off x="380608" y="1775593"/>
            <a:ext cx="11465487" cy="4720214"/>
          </a:xfrm>
        </p:spPr>
        <p:txBody>
          <a:bodyPr anchor="t" anchorCtr="0">
            <a:normAutofit fontScale="92500" lnSpcReduction="10000"/>
          </a:bodyPr>
          <a:lstStyle/>
          <a:p>
            <a:pPr marL="414703" indent="-414703">
              <a:lnSpc>
                <a:spcPct val="110000"/>
              </a:lnSpc>
              <a:spcBef>
                <a:spcPts val="726"/>
              </a:spcBef>
              <a:spcAft>
                <a:spcPts val="726"/>
              </a:spcAft>
              <a:buFont typeface="Arial" panose="020B0604020202020204" pitchFamily="34" charset="0"/>
              <a:buChar char="•"/>
            </a:pPr>
            <a:r>
              <a:rPr lang="en-US" sz="2903" dirty="0">
                <a:latin typeface="+mn-lt"/>
              </a:rPr>
              <a:t>Any rules you write only last until you reboot.</a:t>
            </a:r>
          </a:p>
          <a:p>
            <a:pPr marL="827487" lvl="1" indent="-414703" algn="l" rtl="0">
              <a:lnSpc>
                <a:spcPct val="110000"/>
              </a:lnSpc>
              <a:spcBef>
                <a:spcPts val="726"/>
              </a:spcBef>
              <a:spcAft>
                <a:spcPts val="726"/>
              </a:spcAft>
              <a:buFont typeface="Wingdings" panose="05000000000000000000" pitchFamily="2" charset="2"/>
              <a:buChar char="§"/>
            </a:pPr>
            <a:r>
              <a:rPr lang="en-US" sz="2903" kern="1200" dirty="0">
                <a:solidFill>
                  <a:schemeClr val="tx1"/>
                </a:solidFill>
                <a:latin typeface="+mn-lt"/>
                <a:ea typeface="+mj-ea"/>
                <a:cs typeface="+mj-cs"/>
              </a:rPr>
              <a:t>Unless you manually save them.</a:t>
            </a:r>
          </a:p>
          <a:p>
            <a:pPr marL="414703" indent="-414703">
              <a:lnSpc>
                <a:spcPct val="110000"/>
              </a:lnSpc>
              <a:spcBef>
                <a:spcPts val="726"/>
              </a:spcBef>
              <a:spcAft>
                <a:spcPts val="726"/>
              </a:spcAft>
              <a:buFont typeface="Arial" panose="020B0604020202020204" pitchFamily="34" charset="0"/>
              <a:buChar char="•"/>
            </a:pPr>
            <a:r>
              <a:rPr lang="en-US" sz="2903" dirty="0">
                <a:latin typeface="+mn-lt"/>
              </a:rPr>
              <a:t>The</a:t>
            </a:r>
            <a:r>
              <a:rPr lang="en-US" sz="2903" b="1" dirty="0">
                <a:latin typeface="Courier New" panose="02070309020205020404" pitchFamily="49" charset="0"/>
                <a:cs typeface="Courier New" panose="02070309020205020404" pitchFamily="49" charset="0"/>
              </a:rPr>
              <a:t> </a:t>
            </a:r>
            <a:r>
              <a:rPr lang="en-US" sz="2903" b="1" dirty="0" err="1">
                <a:latin typeface="Courier New" panose="02070309020205020404" pitchFamily="49" charset="0"/>
                <a:cs typeface="Courier New" panose="02070309020205020404" pitchFamily="49" charset="0"/>
              </a:rPr>
              <a:t>iptables</a:t>
            </a:r>
            <a:r>
              <a:rPr lang="en-US" sz="2903" b="1" dirty="0">
                <a:latin typeface="Courier New" panose="02070309020205020404" pitchFamily="49" charset="0"/>
                <a:cs typeface="Courier New" panose="02070309020205020404" pitchFamily="49" charset="0"/>
              </a:rPr>
              <a:t>-save </a:t>
            </a:r>
            <a:r>
              <a:rPr lang="en-US" sz="2903" dirty="0">
                <a:latin typeface="+mn-lt"/>
              </a:rPr>
              <a:t>command outputs information about your current rules.</a:t>
            </a:r>
          </a:p>
          <a:p>
            <a:pPr marL="414703" lvl="1" indent="-414703" algn="l" rtl="0">
              <a:lnSpc>
                <a:spcPct val="110000"/>
              </a:lnSpc>
              <a:spcBef>
                <a:spcPts val="726"/>
              </a:spcBef>
              <a:spcAft>
                <a:spcPts val="726"/>
              </a:spcAft>
              <a:buFont typeface="Arial" panose="020B0604020202020204" pitchFamily="34" charset="0"/>
              <a:buChar char="•"/>
            </a:pPr>
            <a:r>
              <a:rPr lang="en-US" sz="2903" b="1" kern="1200" dirty="0">
                <a:solidFill>
                  <a:schemeClr val="tx1"/>
                </a:solidFill>
                <a:latin typeface="+mn-lt"/>
                <a:ea typeface="+mj-ea"/>
                <a:cs typeface="+mj-cs"/>
              </a:rPr>
              <a:t>Redirect</a:t>
            </a:r>
            <a:r>
              <a:rPr lang="en-US" sz="2903" kern="1200" dirty="0">
                <a:solidFill>
                  <a:schemeClr val="tx1"/>
                </a:solidFill>
                <a:latin typeface="+mn-lt"/>
                <a:ea typeface="+mj-ea"/>
                <a:cs typeface="+mj-cs"/>
              </a:rPr>
              <a:t> the output </a:t>
            </a:r>
            <a:r>
              <a:rPr lang="en-US" sz="2903" b="1" kern="1200" dirty="0">
                <a:solidFill>
                  <a:schemeClr val="tx1"/>
                </a:solidFill>
                <a:latin typeface="+mn-lt"/>
                <a:ea typeface="+mj-ea"/>
                <a:cs typeface="+mj-cs"/>
              </a:rPr>
              <a:t>to /</a:t>
            </a:r>
            <a:r>
              <a:rPr lang="en-US" sz="2903" b="1" kern="1200" dirty="0" err="1">
                <a:solidFill>
                  <a:schemeClr val="tx1"/>
                </a:solidFill>
                <a:latin typeface="+mn-lt"/>
                <a:ea typeface="+mj-ea"/>
                <a:cs typeface="+mj-cs"/>
              </a:rPr>
              <a:t>etc</a:t>
            </a:r>
            <a:r>
              <a:rPr lang="en-US" sz="2903" b="1" kern="1200" dirty="0">
                <a:solidFill>
                  <a:schemeClr val="tx1"/>
                </a:solidFill>
                <a:latin typeface="+mn-lt"/>
                <a:ea typeface="+mj-ea"/>
                <a:cs typeface="+mj-cs"/>
              </a:rPr>
              <a:t>/</a:t>
            </a:r>
            <a:r>
              <a:rPr lang="en-US" sz="2903" b="1" kern="1200" dirty="0" err="1">
                <a:solidFill>
                  <a:schemeClr val="tx1"/>
                </a:solidFill>
                <a:latin typeface="+mn-lt"/>
                <a:ea typeface="+mj-ea"/>
                <a:cs typeface="+mj-cs"/>
              </a:rPr>
              <a:t>sysconfig</a:t>
            </a:r>
            <a:r>
              <a:rPr lang="en-US" sz="2903" b="1" kern="1200">
                <a:solidFill>
                  <a:schemeClr val="tx1"/>
                </a:solidFill>
                <a:latin typeface="+mn-lt"/>
                <a:ea typeface="+mj-ea"/>
                <a:cs typeface="+mj-cs"/>
              </a:rPr>
              <a:t>/iptables</a:t>
            </a:r>
            <a:endParaRPr lang="en-US" sz="2903" kern="1200" dirty="0">
              <a:solidFill>
                <a:schemeClr val="tx1"/>
              </a:solidFill>
              <a:latin typeface="+mn-lt"/>
              <a:ea typeface="+mj-ea"/>
              <a:cs typeface="+mj-cs"/>
            </a:endParaRPr>
          </a:p>
          <a:p>
            <a:pPr marL="414703" lvl="1" indent="-414703" algn="l" rtl="0">
              <a:lnSpc>
                <a:spcPct val="110000"/>
              </a:lnSpc>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The </a:t>
            </a:r>
            <a:r>
              <a:rPr lang="en-US" sz="2903" kern="1200" dirty="0" err="1">
                <a:solidFill>
                  <a:schemeClr val="tx1"/>
                </a:solidFill>
                <a:latin typeface="+mn-lt"/>
                <a:ea typeface="+mj-ea"/>
                <a:cs typeface="+mj-cs"/>
              </a:rPr>
              <a:t>iptables</a:t>
            </a:r>
            <a:r>
              <a:rPr lang="en-US" sz="2903" kern="1200" dirty="0">
                <a:solidFill>
                  <a:schemeClr val="tx1"/>
                </a:solidFill>
                <a:latin typeface="+mn-lt"/>
                <a:ea typeface="+mj-ea"/>
                <a:cs typeface="+mj-cs"/>
              </a:rPr>
              <a:t> service automatically reads rules from that file when it starts, so just save your desired configuration there.</a:t>
            </a:r>
          </a:p>
          <a:p>
            <a:pPr marL="414703" lvl="1" indent="-414703" algn="l" rtl="0">
              <a:lnSpc>
                <a:spcPct val="110000"/>
              </a:lnSpc>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Just make sure you make a backup copy of the original file first, so you can always revert back to it if you encounter problems.</a:t>
            </a:r>
            <a:endParaRPr lang="en-CA" sz="2903" kern="1200" dirty="0">
              <a:solidFill>
                <a:schemeClr val="tx1"/>
              </a:solidFill>
              <a:latin typeface="+mn-lt"/>
              <a:ea typeface="+mj-ea"/>
              <a:cs typeface="+mj-cs"/>
            </a:endParaRPr>
          </a:p>
        </p:txBody>
      </p:sp>
    </p:spTree>
    <p:extLst>
      <p:ext uri="{BB962C8B-B14F-4D97-AF65-F5344CB8AC3E}">
        <p14:creationId xmlns:p14="http://schemas.microsoft.com/office/powerpoint/2010/main" val="3011728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472849" y="1972653"/>
            <a:ext cx="11246302" cy="4423525"/>
          </a:xfrm>
        </p:spPr>
        <p:txBody>
          <a:bodyPr anchor="t" anchorCtr="0"/>
          <a:lstStyle/>
          <a:p>
            <a:pPr marL="414703" indent="-414703">
              <a:lnSpc>
                <a:spcPct val="150000"/>
              </a:lnSpc>
              <a:spcBef>
                <a:spcPts val="726"/>
              </a:spcBef>
              <a:spcAft>
                <a:spcPts val="726"/>
              </a:spcAft>
              <a:buFont typeface="Arial" panose="020B0604020202020204" pitchFamily="34" charset="0"/>
              <a:buChar char="•"/>
            </a:pPr>
            <a:r>
              <a:rPr lang="en-US" sz="2903" dirty="0">
                <a:latin typeface="+mn-lt"/>
              </a:rPr>
              <a:t>In this lesson you have learned the basics of configuring a common firewall on Linux machines: </a:t>
            </a:r>
            <a:r>
              <a:rPr lang="en-US" sz="2903" b="1" dirty="0" err="1">
                <a:latin typeface="+mn-lt"/>
              </a:rPr>
              <a:t>iptables</a:t>
            </a:r>
            <a:r>
              <a:rPr lang="en-US" sz="2903" dirty="0">
                <a:latin typeface="+mn-lt"/>
              </a:rPr>
              <a:t>.</a:t>
            </a:r>
          </a:p>
          <a:p>
            <a:pPr marL="414703" indent="-414703">
              <a:lnSpc>
                <a:spcPct val="150000"/>
              </a:lnSpc>
              <a:spcBef>
                <a:spcPts val="726"/>
              </a:spcBef>
              <a:spcAft>
                <a:spcPts val="726"/>
              </a:spcAft>
              <a:buFont typeface="Arial" panose="020B0604020202020204" pitchFamily="34" charset="0"/>
              <a:buChar char="•"/>
            </a:pPr>
            <a:r>
              <a:rPr lang="en-US" sz="2903" dirty="0">
                <a:latin typeface="+mn-lt"/>
              </a:rPr>
              <a:t>There is much more to learn about firewalls (and you will do so in later courses), but even the basics covered here will allow you to better protect the machines under your control.</a:t>
            </a:r>
            <a:endParaRPr lang="en-CA" sz="2903" dirty="0">
              <a:latin typeface="+mn-lt"/>
            </a:endParaRPr>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31702254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Focus on your test 1 first. </a:t>
            </a:r>
            <a:r>
              <a:rPr lang="en-US" dirty="0">
                <a:sym typeface="Wingdings" panose="05000000000000000000" pitchFamily="2" charset="2"/>
              </a:rPr>
              <a:t></a:t>
            </a:r>
          </a:p>
          <a:p>
            <a:endParaRPr lang="en-US" dirty="0"/>
          </a:p>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a:bodyPr>
          <a:lstStyle/>
          <a:p>
            <a:pPr marL="0" indent="0">
              <a:buNone/>
            </a:pPr>
            <a:r>
              <a:rPr lang="en-US" dirty="0"/>
              <a:t>No mark or bonus. But, good to do:</a:t>
            </a:r>
          </a:p>
          <a:p>
            <a:pPr marL="0" indent="0">
              <a:buNone/>
            </a:pPr>
            <a:endParaRPr lang="en-US" dirty="0"/>
          </a:p>
          <a:p>
            <a:pPr marL="0" indent="0">
              <a:buNone/>
            </a:pPr>
            <a:r>
              <a:rPr lang="en-US" dirty="0"/>
              <a:t>Find any Linux firewall info. See if there is any replacement </a:t>
            </a:r>
            <a:r>
              <a:rPr lang="en-US"/>
              <a:t>of iptables. </a:t>
            </a:r>
            <a:endParaRPr lang="en-US" dirty="0"/>
          </a:p>
          <a:p>
            <a:pPr marL="0" indent="0">
              <a:buNone/>
            </a:pPr>
            <a:endParaRPr lang="en-US" dirty="0"/>
          </a:p>
          <a:p>
            <a:pPr marL="0" indent="0">
              <a:buNone/>
            </a:pPr>
            <a:r>
              <a:rPr lang="en-US" dirty="0"/>
              <a:t>Such practice is to predict what could be close to correct answers in future.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035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a Network</a:t>
            </a:r>
            <a:endParaRPr lang="en-CA" dirty="0"/>
          </a:p>
        </p:txBody>
      </p:sp>
      <p:sp>
        <p:nvSpPr>
          <p:cNvPr id="3" name="Text Placeholder 2"/>
          <p:cNvSpPr>
            <a:spLocks noGrp="1"/>
          </p:cNvSpPr>
          <p:nvPr>
            <p:ph type="body"/>
          </p:nvPr>
        </p:nvSpPr>
        <p:spPr>
          <a:xfrm>
            <a:off x="450348" y="1815442"/>
            <a:ext cx="11086898" cy="4690328"/>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System administrators need to protect, or ”harden”, their networks from penetration by unauthorized computer users.</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Whether it be from hackers, corporate espionage, or scams, we have to be smart about what we expose to the Internet.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Hardening a computer system can range from:</a:t>
            </a:r>
          </a:p>
          <a:p>
            <a:pPr marL="827487" lvl="1" indent="-414703" algn="l">
              <a:buFont typeface="Wingdings" panose="05000000000000000000" pitchFamily="2" charset="2"/>
              <a:buChar char="§"/>
            </a:pPr>
            <a:r>
              <a:rPr lang="en-US" sz="2903" kern="1200" dirty="0">
                <a:solidFill>
                  <a:schemeClr val="tx1"/>
                </a:solidFill>
                <a:latin typeface="+mn-lt"/>
                <a:ea typeface="+mj-ea"/>
                <a:cs typeface="+mj-cs"/>
              </a:rPr>
              <a:t>Running an IDS (Intrusion Detection System)</a:t>
            </a:r>
          </a:p>
          <a:p>
            <a:pPr marL="827487" lvl="1" indent="-414703" algn="l">
              <a:buFont typeface="Wingdings" panose="05000000000000000000" pitchFamily="2" charset="2"/>
              <a:buChar char="§"/>
            </a:pPr>
            <a:r>
              <a:rPr lang="en-US" sz="2903" kern="1200" dirty="0">
                <a:solidFill>
                  <a:schemeClr val="tx1"/>
                </a:solidFill>
                <a:latin typeface="+mn-lt"/>
                <a:ea typeface="+mj-ea"/>
                <a:cs typeface="+mj-cs"/>
              </a:rPr>
              <a:t>Monitoring and flagging suspicious activity</a:t>
            </a:r>
          </a:p>
          <a:p>
            <a:pPr marL="827487" lvl="1" indent="-414703" algn="l">
              <a:buFont typeface="Wingdings" panose="05000000000000000000" pitchFamily="2" charset="2"/>
              <a:buChar char="§"/>
            </a:pPr>
            <a:r>
              <a:rPr lang="en-US" sz="2903" kern="1200" dirty="0">
                <a:solidFill>
                  <a:schemeClr val="tx1"/>
                </a:solidFill>
                <a:latin typeface="+mn-lt"/>
                <a:ea typeface="+mj-ea"/>
                <a:cs typeface="+mj-cs"/>
              </a:rPr>
              <a:t>Implementing security policies like running firewalls or setting locked screensavers on workstations</a:t>
            </a:r>
          </a:p>
          <a:p>
            <a:pPr marL="414703" indent="-414703">
              <a:lnSpc>
                <a:spcPct val="100000"/>
              </a:lnSpc>
              <a:spcBef>
                <a:spcPts val="726"/>
              </a:spcBef>
              <a:spcAft>
                <a:spcPts val="726"/>
              </a:spcAft>
              <a:buFont typeface="Arial" panose="020B0604020202020204" pitchFamily="34" charset="0"/>
              <a:buChar char="•"/>
            </a:pPr>
            <a:endParaRPr lang="en-CA" sz="2903" dirty="0">
              <a:latin typeface="+mn-lt"/>
            </a:endParaRPr>
          </a:p>
        </p:txBody>
      </p:sp>
    </p:spTree>
    <p:extLst>
      <p:ext uri="{BB962C8B-B14F-4D97-AF65-F5344CB8AC3E}">
        <p14:creationId xmlns:p14="http://schemas.microsoft.com/office/powerpoint/2010/main" val="379218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SSH? – published in 1995</a:t>
            </a:r>
            <a:endParaRPr lang="en-CA" dirty="0"/>
          </a:p>
        </p:txBody>
      </p:sp>
      <p:sp>
        <p:nvSpPr>
          <p:cNvPr id="3" name="Text Placeholder 2"/>
          <p:cNvSpPr>
            <a:spLocks noGrp="1"/>
          </p:cNvSpPr>
          <p:nvPr>
            <p:ph type="body"/>
          </p:nvPr>
        </p:nvSpPr>
        <p:spPr>
          <a:xfrm>
            <a:off x="460312" y="1715814"/>
            <a:ext cx="11582032" cy="5000508"/>
          </a:xfrm>
        </p:spPr>
        <p:txBody>
          <a:bodyPr>
            <a:normAutofit fontScale="25000" lnSpcReduction="20000"/>
          </a:bodyPr>
          <a:lstStyle/>
          <a:p>
            <a:pPr marL="414703" indent="-414703">
              <a:lnSpc>
                <a:spcPct val="120000"/>
              </a:lnSpc>
              <a:spcBef>
                <a:spcPts val="726"/>
              </a:spcBef>
              <a:spcAft>
                <a:spcPts val="726"/>
              </a:spcAft>
              <a:buFont typeface="Arial" panose="020B0604020202020204" pitchFamily="34" charset="0"/>
              <a:buChar char="•"/>
            </a:pPr>
            <a:r>
              <a:rPr lang="en-US" sz="11610" dirty="0">
                <a:latin typeface="+mn-lt"/>
              </a:rPr>
              <a:t>In Lab 7, we focus on SSH in order to help secure your Linux network.</a:t>
            </a:r>
          </a:p>
          <a:p>
            <a:pPr marL="414703" indent="-414703">
              <a:lnSpc>
                <a:spcPct val="120000"/>
              </a:lnSpc>
              <a:spcBef>
                <a:spcPts val="726"/>
              </a:spcBef>
              <a:spcAft>
                <a:spcPts val="726"/>
              </a:spcAft>
              <a:buFont typeface="Arial" panose="020B0604020202020204" pitchFamily="34" charset="0"/>
              <a:buChar char="•"/>
            </a:pPr>
            <a:r>
              <a:rPr lang="en-US" sz="11610" b="1" dirty="0">
                <a:latin typeface="+mn-lt"/>
              </a:rPr>
              <a:t>Secure Shell (SSH) </a:t>
            </a:r>
            <a:r>
              <a:rPr lang="en-US" sz="11610" dirty="0">
                <a:latin typeface="+mn-lt"/>
              </a:rPr>
              <a:t>is a cryptographic network protocol for running unsecure services over a secure tunnel. Basically, it allows you to run things remotely. Using SSH, you can use another computer to run a program from one of your Linux machines.</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The most common use of SSH is for remote login. This gives you access to the CLI on a computer or VM without needing to be physically (or virtually) present.</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In ULI101, you used SSH to login to Matrix.</a:t>
            </a:r>
          </a:p>
          <a:p>
            <a:endParaRPr lang="en-CA" dirty="0"/>
          </a:p>
        </p:txBody>
      </p:sp>
    </p:spTree>
    <p:extLst>
      <p:ext uri="{BB962C8B-B14F-4D97-AF65-F5344CB8AC3E}">
        <p14:creationId xmlns:p14="http://schemas.microsoft.com/office/powerpoint/2010/main" val="172914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Service</a:t>
            </a:r>
            <a:endParaRPr lang="en-CA" dirty="0"/>
          </a:p>
        </p:txBody>
      </p:sp>
      <p:sp>
        <p:nvSpPr>
          <p:cNvPr id="3" name="Text Placeholder 2"/>
          <p:cNvSpPr>
            <a:spLocks noGrp="1"/>
          </p:cNvSpPr>
          <p:nvPr>
            <p:ph type="body"/>
          </p:nvPr>
        </p:nvSpPr>
        <p:spPr>
          <a:xfrm>
            <a:off x="687654" y="1825406"/>
            <a:ext cx="10919331" cy="4580735"/>
          </a:xfrm>
        </p:spPr>
        <p:txBody>
          <a:bodyPr>
            <a:normAutofit fontScale="32500" lnSpcReduction="20000"/>
          </a:bodyPr>
          <a:lstStyle/>
          <a:p>
            <a:pPr marL="414703" indent="-414703">
              <a:lnSpc>
                <a:spcPct val="120000"/>
              </a:lnSpc>
              <a:spcBef>
                <a:spcPts val="726"/>
              </a:spcBef>
              <a:spcAft>
                <a:spcPts val="726"/>
              </a:spcAft>
              <a:buFont typeface="Arial" panose="020B0604020202020204" pitchFamily="34" charset="0"/>
              <a:buChar char="•"/>
            </a:pPr>
            <a:r>
              <a:rPr lang="en-US" sz="8950" dirty="0">
                <a:latin typeface="+mn-lt"/>
              </a:rPr>
              <a:t>When accessing resources over a network, you typically need two things:</a:t>
            </a:r>
          </a:p>
          <a:p>
            <a:pPr marL="1036758" lvl="2" indent="-618215" algn="l" rtl="0">
              <a:lnSpc>
                <a:spcPct val="120000"/>
              </a:lnSpc>
              <a:spcBef>
                <a:spcPts val="726"/>
              </a:spcBef>
              <a:spcAft>
                <a:spcPts val="726"/>
              </a:spcAft>
              <a:buFont typeface="Wingdings" panose="05000000000000000000" pitchFamily="2" charset="2"/>
              <a:buChar char="§"/>
            </a:pPr>
            <a:r>
              <a:rPr lang="en-US" sz="8950" kern="1200" dirty="0">
                <a:solidFill>
                  <a:schemeClr val="tx1"/>
                </a:solidFill>
                <a:latin typeface="+mn-lt"/>
                <a:ea typeface="+mj-ea"/>
                <a:cs typeface="+mj-cs"/>
              </a:rPr>
              <a:t>Client</a:t>
            </a:r>
          </a:p>
          <a:p>
            <a:pPr marL="1036758" lvl="2" indent="-618215" algn="l" rtl="0">
              <a:lnSpc>
                <a:spcPct val="120000"/>
              </a:lnSpc>
              <a:spcBef>
                <a:spcPts val="726"/>
              </a:spcBef>
              <a:spcAft>
                <a:spcPts val="726"/>
              </a:spcAft>
              <a:buFont typeface="Wingdings" panose="05000000000000000000" pitchFamily="2" charset="2"/>
              <a:buChar char="§"/>
            </a:pPr>
            <a:r>
              <a:rPr lang="en-US" sz="8950" kern="1200" dirty="0">
                <a:solidFill>
                  <a:schemeClr val="tx1"/>
                </a:solidFill>
                <a:latin typeface="+mn-lt"/>
                <a:ea typeface="+mj-ea"/>
                <a:cs typeface="+mj-cs"/>
              </a:rPr>
              <a:t>Host (</a:t>
            </a:r>
            <a:r>
              <a:rPr lang="en-US" sz="8950" kern="1200" dirty="0" err="1">
                <a:solidFill>
                  <a:schemeClr val="tx1"/>
                </a:solidFill>
                <a:latin typeface="+mn-lt"/>
                <a:ea typeface="+mj-ea"/>
                <a:cs typeface="+mj-cs"/>
              </a:rPr>
              <a:t>i</a:t>
            </a:r>
            <a:r>
              <a:rPr lang="az-Latn-AZ" sz="8950" kern="1200" dirty="0">
                <a:solidFill>
                  <a:schemeClr val="tx1"/>
                </a:solidFill>
                <a:latin typeface="+mn-lt"/>
                <a:ea typeface="+mj-ea"/>
                <a:cs typeface="+mj-cs"/>
              </a:rPr>
              <a:t>.</a:t>
            </a:r>
            <a:r>
              <a:rPr lang="en-US" sz="8950" kern="1200" dirty="0">
                <a:solidFill>
                  <a:schemeClr val="tx1"/>
                </a:solidFill>
                <a:latin typeface="+mn-lt"/>
                <a:ea typeface="+mj-ea"/>
                <a:cs typeface="+mj-cs"/>
              </a:rPr>
              <a:t>e. Server)</a:t>
            </a:r>
          </a:p>
          <a:p>
            <a:pPr marL="414703" indent="-414703">
              <a:lnSpc>
                <a:spcPct val="120000"/>
              </a:lnSpc>
              <a:spcBef>
                <a:spcPts val="726"/>
              </a:spcBef>
              <a:spcAft>
                <a:spcPts val="726"/>
              </a:spcAft>
              <a:buFont typeface="Arial" panose="020B0604020202020204" pitchFamily="34" charset="0"/>
              <a:buChar char="•"/>
            </a:pPr>
            <a:r>
              <a:rPr lang="en-US" sz="8950" dirty="0">
                <a:latin typeface="+mn-lt"/>
              </a:rPr>
              <a:t>In ULI101, you were the client, connecting to Matrix, the host/server.</a:t>
            </a:r>
          </a:p>
          <a:p>
            <a:pPr marL="414703" indent="-414703">
              <a:lnSpc>
                <a:spcPct val="120000"/>
              </a:lnSpc>
              <a:spcBef>
                <a:spcPts val="726"/>
              </a:spcBef>
              <a:spcAft>
                <a:spcPts val="726"/>
              </a:spcAft>
              <a:buFont typeface="Arial" panose="020B0604020202020204" pitchFamily="34" charset="0"/>
              <a:buChar char="•"/>
            </a:pPr>
            <a:r>
              <a:rPr lang="en-US" sz="8950" dirty="0">
                <a:latin typeface="+mn-lt"/>
              </a:rPr>
              <a:t>For Lab 7, we’re going to set up an SSH server ourselves.</a:t>
            </a:r>
          </a:p>
          <a:p>
            <a:endParaRPr lang="en-CA" dirty="0"/>
          </a:p>
        </p:txBody>
      </p:sp>
    </p:spTree>
    <p:extLst>
      <p:ext uri="{BB962C8B-B14F-4D97-AF65-F5344CB8AC3E}">
        <p14:creationId xmlns:p14="http://schemas.microsoft.com/office/powerpoint/2010/main" val="239625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SSHD</a:t>
            </a:r>
            <a:endParaRPr lang="en-CA" dirty="0"/>
          </a:p>
        </p:txBody>
      </p:sp>
      <p:sp>
        <p:nvSpPr>
          <p:cNvPr id="3" name="Text Placeholder 2"/>
          <p:cNvSpPr>
            <a:spLocks noGrp="1"/>
          </p:cNvSpPr>
          <p:nvPr>
            <p:ph type="body"/>
          </p:nvPr>
        </p:nvSpPr>
        <p:spPr>
          <a:xfrm>
            <a:off x="478432" y="1715815"/>
            <a:ext cx="11248108" cy="4880953"/>
          </a:xfrm>
        </p:spPr>
        <p:txBody>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On CentOS, we use </a:t>
            </a:r>
            <a:r>
              <a:rPr lang="en-US" sz="2903" dirty="0" err="1">
                <a:latin typeface="+mn-lt"/>
              </a:rPr>
              <a:t>OpenSSH</a:t>
            </a:r>
            <a:r>
              <a:rPr lang="en-US" sz="2903" dirty="0">
                <a:latin typeface="+mn-lt"/>
              </a:rPr>
              <a:t>-Server. Once installed, you can interact with it </a:t>
            </a:r>
            <a:r>
              <a:rPr lang="en-US" sz="2903">
                <a:latin typeface="+mn-lt"/>
              </a:rPr>
              <a:t>via its </a:t>
            </a:r>
            <a:r>
              <a:rPr lang="en-US" sz="2903" dirty="0" err="1">
                <a:latin typeface="+mn-lt"/>
              </a:rPr>
              <a:t>systemd</a:t>
            </a:r>
            <a:r>
              <a:rPr lang="en-US" sz="2903" dirty="0">
                <a:latin typeface="+mn-lt"/>
              </a:rPr>
              <a:t> name, </a:t>
            </a:r>
            <a:r>
              <a:rPr lang="en-US" sz="2903" b="1" dirty="0" err="1">
                <a:latin typeface="+mn-lt"/>
              </a:rPr>
              <a:t>sshd</a:t>
            </a:r>
            <a:r>
              <a:rPr lang="en-US" sz="2903" dirty="0">
                <a:latin typeface="+mn-lt"/>
              </a:rPr>
              <a: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The SSH service is usually installed by default. To check, we can run our rpm command:</a:t>
            </a:r>
          </a:p>
          <a:p>
            <a:pPr marL="412784" lvl="2" algn="l" rtl="0">
              <a:spcBef>
                <a:spcPts val="726"/>
              </a:spcBef>
              <a:spcAft>
                <a:spcPts val="726"/>
              </a:spcAft>
            </a:pPr>
            <a:r>
              <a:rPr lang="en-US" sz="2903" kern="1200" dirty="0">
                <a:solidFill>
                  <a:schemeClr val="tx1"/>
                </a:solidFill>
                <a:latin typeface="Courier New" panose="02070309020205020404" pitchFamily="49" charset="0"/>
                <a:ea typeface="+mj-ea"/>
                <a:cs typeface="Courier New" panose="02070309020205020404" pitchFamily="49" charset="0"/>
              </a:rPr>
              <a:t>	rpm -</a:t>
            </a:r>
            <a:r>
              <a:rPr lang="en-US" sz="2903" kern="1200" dirty="0" err="1">
                <a:solidFill>
                  <a:schemeClr val="tx1"/>
                </a:solidFill>
                <a:latin typeface="Courier New" panose="02070309020205020404" pitchFamily="49" charset="0"/>
                <a:ea typeface="+mj-ea"/>
                <a:cs typeface="Courier New" panose="02070309020205020404" pitchFamily="49" charset="0"/>
              </a:rPr>
              <a:t>qa</a:t>
            </a:r>
            <a:r>
              <a:rPr lang="en-US" sz="2903" kern="1200" dirty="0">
                <a:solidFill>
                  <a:schemeClr val="tx1"/>
                </a:solidFill>
                <a:latin typeface="Courier New" panose="02070309020205020404" pitchFamily="49" charset="0"/>
                <a:ea typeface="+mj-ea"/>
                <a:cs typeface="Courier New" panose="02070309020205020404" pitchFamily="49" charset="0"/>
              </a:rPr>
              <a:t> | grep </a:t>
            </a:r>
            <a:r>
              <a:rPr lang="en-US" sz="2903" kern="1200" dirty="0" err="1">
                <a:solidFill>
                  <a:schemeClr val="tx1"/>
                </a:solidFill>
                <a:latin typeface="Courier New" panose="02070309020205020404" pitchFamily="49" charset="0"/>
                <a:ea typeface="+mj-ea"/>
                <a:cs typeface="Courier New" panose="02070309020205020404" pitchFamily="49" charset="0"/>
              </a:rPr>
              <a:t>ssh</a:t>
            </a:r>
            <a:endParaRPr lang="en-US" sz="2903" kern="1200" dirty="0">
              <a:solidFill>
                <a:schemeClr val="tx1"/>
              </a:solidFill>
              <a:latin typeface="Courier New" panose="02070309020205020404" pitchFamily="49" charset="0"/>
              <a:ea typeface="+mj-ea"/>
              <a:cs typeface="Courier New" panose="02070309020205020404" pitchFamily="49" charset="0"/>
            </a:endParaRPr>
          </a:p>
          <a:p>
            <a:pPr marL="412784" lvl="3" algn="l" rtl="0">
              <a:spcBef>
                <a:spcPts val="726"/>
              </a:spcBef>
              <a:spcAft>
                <a:spcPts val="726"/>
              </a:spcAft>
            </a:pPr>
            <a:r>
              <a:rPr lang="en-US" sz="2903" kern="1200" dirty="0">
                <a:solidFill>
                  <a:schemeClr val="tx1"/>
                </a:solidFill>
                <a:latin typeface="+mn-lt"/>
                <a:ea typeface="+mj-ea"/>
                <a:cs typeface="+mj-cs"/>
              </a:rPr>
              <a:t>or</a:t>
            </a:r>
          </a:p>
          <a:p>
            <a:pPr marL="412784" lvl="2" algn="l" rtl="0">
              <a:spcBef>
                <a:spcPts val="726"/>
              </a:spcBef>
              <a:spcAft>
                <a:spcPts val="726"/>
              </a:spcAft>
            </a:pPr>
            <a:r>
              <a:rPr lang="en-US" sz="2903" kern="1200" dirty="0">
                <a:solidFill>
                  <a:schemeClr val="tx1"/>
                </a:solidFill>
                <a:latin typeface="Courier New" panose="02070309020205020404" pitchFamily="49" charset="0"/>
                <a:ea typeface="+mj-ea"/>
                <a:cs typeface="Courier New" panose="02070309020205020404" pitchFamily="49" charset="0"/>
              </a:rPr>
              <a:t>	yum info </a:t>
            </a:r>
            <a:r>
              <a:rPr lang="en-US" sz="2903" kern="1200" dirty="0" err="1">
                <a:solidFill>
                  <a:schemeClr val="tx1"/>
                </a:solidFill>
                <a:latin typeface="Courier New" panose="02070309020205020404" pitchFamily="49" charset="0"/>
                <a:ea typeface="+mj-ea"/>
                <a:cs typeface="Courier New" panose="02070309020205020404" pitchFamily="49" charset="0"/>
              </a:rPr>
              <a:t>openssh</a:t>
            </a:r>
            <a:r>
              <a:rPr lang="en-US" sz="2903" kern="1200" dirty="0">
                <a:solidFill>
                  <a:schemeClr val="tx1"/>
                </a:solidFill>
                <a:latin typeface="Courier New" panose="02070309020205020404" pitchFamily="49" charset="0"/>
                <a:ea typeface="+mj-ea"/>
                <a:cs typeface="Courier New" panose="02070309020205020404" pitchFamily="49" charset="0"/>
              </a:rPr>
              <a:t>-server</a:t>
            </a:r>
          </a:p>
          <a:p>
            <a:endParaRPr lang="en-CA" dirty="0"/>
          </a:p>
        </p:txBody>
      </p:sp>
    </p:spTree>
    <p:extLst>
      <p:ext uri="{BB962C8B-B14F-4D97-AF65-F5344CB8AC3E}">
        <p14:creationId xmlns:p14="http://schemas.microsoft.com/office/powerpoint/2010/main" val="26518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SSHD</a:t>
            </a:r>
            <a:endParaRPr lang="en-CA" dirty="0"/>
          </a:p>
        </p:txBody>
      </p:sp>
      <p:sp>
        <p:nvSpPr>
          <p:cNvPr id="3" name="Text Placeholder 2"/>
          <p:cNvSpPr>
            <a:spLocks noGrp="1"/>
          </p:cNvSpPr>
          <p:nvPr>
            <p:ph type="body"/>
          </p:nvPr>
        </p:nvSpPr>
        <p:spPr>
          <a:xfrm>
            <a:off x="609755" y="1685925"/>
            <a:ext cx="11256268" cy="5048992"/>
          </a:xfrm>
        </p:spPr>
        <p:txBody>
          <a:bodyPr>
            <a:normAutofit fontScale="25000" lnSpcReduction="20000"/>
          </a:bodyPr>
          <a:lstStyle/>
          <a:p>
            <a:pPr marL="414703" indent="-414703">
              <a:lnSpc>
                <a:spcPct val="120000"/>
              </a:lnSpc>
              <a:spcBef>
                <a:spcPts val="363"/>
              </a:spcBef>
              <a:spcAft>
                <a:spcPts val="363"/>
              </a:spcAft>
              <a:buFont typeface="Arial" panose="020B0604020202020204" pitchFamily="34" charset="0"/>
              <a:buChar char="•"/>
            </a:pPr>
            <a:r>
              <a:rPr lang="en-US" sz="11610" dirty="0">
                <a:latin typeface="+mn-lt"/>
              </a:rPr>
              <a:t>The SSH server has a configuration file we’ll be working with:</a:t>
            </a:r>
          </a:p>
          <a:p>
            <a:pPr lvl="1" algn="l" rtl="0">
              <a:lnSpc>
                <a:spcPct val="120000"/>
              </a:lnSpc>
              <a:spcBef>
                <a:spcPts val="363"/>
              </a:spcBef>
              <a:spcAft>
                <a:spcPts val="363"/>
              </a:spcAft>
            </a:pPr>
            <a:r>
              <a:rPr lang="en-US" sz="11610" kern="1200" dirty="0">
                <a:solidFill>
                  <a:schemeClr val="tx1"/>
                </a:solidFill>
                <a:latin typeface="+mn-lt"/>
                <a:ea typeface="+mj-ea"/>
                <a:cs typeface="+mj-cs"/>
              </a:rPr>
              <a:t>	</a:t>
            </a:r>
            <a:r>
              <a:rPr lang="en-US" sz="11610" b="1" kern="1200" dirty="0">
                <a:solidFill>
                  <a:schemeClr val="tx1"/>
                </a:solidFill>
                <a:latin typeface="+mn-lt"/>
                <a:ea typeface="+mj-ea"/>
                <a:cs typeface="+mj-cs"/>
              </a:rPr>
              <a:t>/</a:t>
            </a:r>
            <a:r>
              <a:rPr lang="en-US" sz="11610" b="1" kern="1200" dirty="0" err="1">
                <a:solidFill>
                  <a:schemeClr val="tx1"/>
                </a:solidFill>
                <a:latin typeface="+mn-lt"/>
                <a:ea typeface="+mj-ea"/>
                <a:cs typeface="+mj-cs"/>
              </a:rPr>
              <a:t>etc</a:t>
            </a:r>
            <a:r>
              <a:rPr lang="en-US" sz="11610" b="1" kern="1200" dirty="0">
                <a:solidFill>
                  <a:schemeClr val="tx1"/>
                </a:solidFill>
                <a:latin typeface="+mn-lt"/>
                <a:ea typeface="+mj-ea"/>
                <a:cs typeface="+mj-cs"/>
              </a:rPr>
              <a:t>/</a:t>
            </a:r>
            <a:r>
              <a:rPr lang="en-US" sz="11610" b="1" kern="1200" dirty="0" err="1">
                <a:solidFill>
                  <a:schemeClr val="tx1"/>
                </a:solidFill>
                <a:latin typeface="+mn-lt"/>
                <a:ea typeface="+mj-ea"/>
                <a:cs typeface="+mj-cs"/>
              </a:rPr>
              <a:t>ssh</a:t>
            </a:r>
            <a:r>
              <a:rPr lang="en-US" sz="11610" b="1" kern="1200" dirty="0">
                <a:solidFill>
                  <a:schemeClr val="tx1"/>
                </a:solidFill>
                <a:latin typeface="+mn-lt"/>
                <a:ea typeface="+mj-ea"/>
                <a:cs typeface="+mj-cs"/>
              </a:rPr>
              <a:t>/</a:t>
            </a:r>
            <a:r>
              <a:rPr lang="en-US" sz="11610" b="1" kern="1200" dirty="0" err="1">
                <a:solidFill>
                  <a:schemeClr val="tx1"/>
                </a:solidFill>
                <a:latin typeface="+mn-lt"/>
                <a:ea typeface="+mj-ea"/>
                <a:cs typeface="+mj-cs"/>
              </a:rPr>
              <a:t>sshd_config</a:t>
            </a:r>
            <a:endParaRPr lang="en-US" sz="11610" b="1" kern="1200" dirty="0">
              <a:solidFill>
                <a:schemeClr val="tx1"/>
              </a:solidFill>
              <a:latin typeface="+mn-lt"/>
              <a:ea typeface="+mj-ea"/>
              <a:cs typeface="+mj-cs"/>
            </a:endParaRPr>
          </a:p>
          <a:p>
            <a:pPr marL="414703" indent="-414703">
              <a:lnSpc>
                <a:spcPct val="120000"/>
              </a:lnSpc>
              <a:spcBef>
                <a:spcPts val="363"/>
              </a:spcBef>
              <a:spcAft>
                <a:spcPts val="363"/>
              </a:spcAft>
              <a:buFont typeface="Arial" panose="020B0604020202020204" pitchFamily="34" charset="0"/>
              <a:buChar char="•"/>
            </a:pPr>
            <a:r>
              <a:rPr lang="en-US" sz="11610" dirty="0">
                <a:latin typeface="+mn-lt"/>
              </a:rPr>
              <a:t>You can use </a:t>
            </a:r>
            <a:r>
              <a:rPr lang="en-US" sz="11610" b="1" dirty="0">
                <a:latin typeface="+mn-lt"/>
              </a:rPr>
              <a:t>vi</a:t>
            </a:r>
            <a:r>
              <a:rPr lang="en-US" sz="11610" dirty="0">
                <a:latin typeface="+mn-lt"/>
              </a:rPr>
              <a:t> to modify this file and change the configuration. Any modifications you make won’t take effect until you restart the SSH server:</a:t>
            </a:r>
          </a:p>
          <a:p>
            <a:pPr marL="1036758" lvl="1" indent="-485741" algn="l" rtl="0">
              <a:lnSpc>
                <a:spcPct val="120000"/>
              </a:lnSpc>
              <a:spcBef>
                <a:spcPts val="363"/>
              </a:spcBef>
              <a:spcAft>
                <a:spcPts val="363"/>
              </a:spcAft>
              <a:buFont typeface="Wingdings" panose="05000000000000000000" pitchFamily="2" charset="2"/>
              <a:buChar char="§"/>
            </a:pPr>
            <a:r>
              <a:rPr lang="en-US" sz="11610" b="1" kern="1200" dirty="0" err="1">
                <a:solidFill>
                  <a:schemeClr val="tx1"/>
                </a:solidFill>
                <a:latin typeface="Courier New" panose="02070309020205020404" pitchFamily="49" charset="0"/>
                <a:ea typeface="+mj-ea"/>
                <a:cs typeface="Courier New" panose="02070309020205020404" pitchFamily="49" charset="0"/>
              </a:rPr>
              <a:t>systemctl</a:t>
            </a:r>
            <a:r>
              <a:rPr lang="en-US" sz="11610" b="1" kern="1200" dirty="0">
                <a:solidFill>
                  <a:schemeClr val="tx1"/>
                </a:solidFill>
                <a:latin typeface="Courier New" panose="02070309020205020404" pitchFamily="49" charset="0"/>
                <a:ea typeface="+mj-ea"/>
                <a:cs typeface="Courier New" panose="02070309020205020404" pitchFamily="49" charset="0"/>
              </a:rPr>
              <a:t> restart </a:t>
            </a:r>
            <a:r>
              <a:rPr lang="en-US" sz="11610" b="1" kern="1200" dirty="0" err="1">
                <a:solidFill>
                  <a:schemeClr val="tx1"/>
                </a:solidFill>
                <a:latin typeface="Courier New" panose="02070309020205020404" pitchFamily="49" charset="0"/>
                <a:ea typeface="+mj-ea"/>
                <a:cs typeface="Courier New" panose="02070309020205020404" pitchFamily="49" charset="0"/>
              </a:rPr>
              <a:t>sshd</a:t>
            </a:r>
            <a:r>
              <a:rPr lang="en-US" sz="11610" b="1" kern="1200" dirty="0">
                <a:solidFill>
                  <a:schemeClr val="tx1"/>
                </a:solidFill>
                <a:latin typeface="Courier New" panose="02070309020205020404" pitchFamily="49" charset="0"/>
                <a:ea typeface="+mj-ea"/>
                <a:cs typeface="Courier New" panose="02070309020205020404" pitchFamily="49" charset="0"/>
              </a:rPr>
              <a:t> - </a:t>
            </a:r>
            <a:r>
              <a:rPr lang="en-US" sz="11610" kern="1200" dirty="0">
                <a:solidFill>
                  <a:schemeClr val="tx1"/>
                </a:solidFill>
                <a:latin typeface="+mn-lt"/>
                <a:ea typeface="+mj-ea"/>
                <a:cs typeface="+mj-cs"/>
              </a:rPr>
              <a:t>restart SSH</a:t>
            </a:r>
            <a:endParaRPr lang="en-US" sz="11610" b="1" kern="1200" dirty="0">
              <a:solidFill>
                <a:schemeClr val="tx1"/>
              </a:solidFill>
              <a:latin typeface="Courier New" panose="02070309020205020404" pitchFamily="49" charset="0"/>
              <a:ea typeface="+mj-ea"/>
              <a:cs typeface="Courier New" panose="02070309020205020404" pitchFamily="49" charset="0"/>
            </a:endParaRPr>
          </a:p>
          <a:p>
            <a:pPr marL="1036758" lvl="1" indent="-485741" algn="l" rtl="0">
              <a:lnSpc>
                <a:spcPct val="120000"/>
              </a:lnSpc>
              <a:spcBef>
                <a:spcPts val="363"/>
              </a:spcBef>
              <a:spcAft>
                <a:spcPts val="363"/>
              </a:spcAft>
              <a:buFont typeface="Wingdings" panose="05000000000000000000" pitchFamily="2" charset="2"/>
              <a:buChar char="§"/>
            </a:pPr>
            <a:r>
              <a:rPr lang="en-US" sz="11610" b="1" kern="1200" dirty="0" err="1">
                <a:solidFill>
                  <a:schemeClr val="tx1"/>
                </a:solidFill>
                <a:latin typeface="Courier New" panose="02070309020205020404" pitchFamily="49" charset="0"/>
                <a:ea typeface="+mj-ea"/>
                <a:cs typeface="Courier New" panose="02070309020205020404" pitchFamily="49" charset="0"/>
              </a:rPr>
              <a:t>systemctl</a:t>
            </a:r>
            <a:r>
              <a:rPr lang="en-US" sz="11610" b="1" kern="1200" dirty="0">
                <a:solidFill>
                  <a:schemeClr val="tx1"/>
                </a:solidFill>
                <a:latin typeface="Courier New" panose="02070309020205020404" pitchFamily="49" charset="0"/>
                <a:ea typeface="+mj-ea"/>
                <a:cs typeface="Courier New" panose="02070309020205020404" pitchFamily="49" charset="0"/>
              </a:rPr>
              <a:t> status </a:t>
            </a:r>
            <a:r>
              <a:rPr lang="en-US" sz="11610" b="1" kern="1200" dirty="0" err="1">
                <a:solidFill>
                  <a:schemeClr val="tx1"/>
                </a:solidFill>
                <a:latin typeface="Courier New" panose="02070309020205020404" pitchFamily="49" charset="0"/>
                <a:ea typeface="+mj-ea"/>
                <a:cs typeface="Courier New" panose="02070309020205020404" pitchFamily="49" charset="0"/>
              </a:rPr>
              <a:t>sshd</a:t>
            </a:r>
            <a:r>
              <a:rPr lang="en-US" sz="11610" b="1" kern="1200" dirty="0">
                <a:solidFill>
                  <a:schemeClr val="tx1"/>
                </a:solidFill>
                <a:latin typeface="Courier New" panose="02070309020205020404" pitchFamily="49" charset="0"/>
                <a:ea typeface="+mj-ea"/>
                <a:cs typeface="Courier New" panose="02070309020205020404" pitchFamily="49" charset="0"/>
              </a:rPr>
              <a:t> - </a:t>
            </a:r>
            <a:r>
              <a:rPr lang="en-US" sz="11610" kern="1200" dirty="0">
                <a:solidFill>
                  <a:schemeClr val="tx1"/>
                </a:solidFill>
                <a:latin typeface="+mn-lt"/>
                <a:ea typeface="+mj-ea"/>
                <a:cs typeface="+mj-cs"/>
              </a:rPr>
              <a:t>status of SSH Server</a:t>
            </a:r>
            <a:endParaRPr lang="en-US" sz="11610" b="1" kern="1200" dirty="0">
              <a:solidFill>
                <a:schemeClr val="tx1"/>
              </a:solidFill>
              <a:latin typeface="Courier New" panose="02070309020205020404" pitchFamily="49" charset="0"/>
              <a:ea typeface="+mj-ea"/>
              <a:cs typeface="Courier New" panose="02070309020205020404" pitchFamily="49" charset="0"/>
            </a:endParaRPr>
          </a:p>
          <a:p>
            <a:pPr marL="414703" indent="-414703">
              <a:lnSpc>
                <a:spcPct val="120000"/>
              </a:lnSpc>
              <a:spcBef>
                <a:spcPts val="363"/>
              </a:spcBef>
              <a:spcAft>
                <a:spcPts val="363"/>
              </a:spcAft>
              <a:buFont typeface="Arial" panose="020B0604020202020204" pitchFamily="34" charset="0"/>
              <a:buChar char="•"/>
            </a:pPr>
            <a:r>
              <a:rPr lang="en-US" sz="11610" dirty="0">
                <a:latin typeface="+mn-lt"/>
              </a:rPr>
              <a:t>If you restart the server after making changes and it fails, double-check your </a:t>
            </a:r>
            <a:r>
              <a:rPr lang="en-US" sz="11610" b="1" dirty="0" err="1">
                <a:latin typeface="+mn-lt"/>
              </a:rPr>
              <a:t>sshd_config</a:t>
            </a:r>
            <a:r>
              <a:rPr lang="en-US" sz="11610" b="1" dirty="0">
                <a:latin typeface="+mn-lt"/>
              </a:rPr>
              <a:t> </a:t>
            </a:r>
            <a:r>
              <a:rPr lang="en-US" sz="11610" dirty="0">
                <a:latin typeface="+mn-lt"/>
              </a:rPr>
              <a:t>file for typos. This is the most common problem, and should be the first thing you look for.</a:t>
            </a:r>
          </a:p>
          <a:p>
            <a:pPr>
              <a:spcBef>
                <a:spcPts val="363"/>
              </a:spcBef>
              <a:spcAft>
                <a:spcPts val="363"/>
              </a:spcAft>
            </a:pPr>
            <a:endParaRPr lang="en-CA" dirty="0"/>
          </a:p>
        </p:txBody>
      </p:sp>
    </p:spTree>
    <p:extLst>
      <p:ext uri="{BB962C8B-B14F-4D97-AF65-F5344CB8AC3E}">
        <p14:creationId xmlns:p14="http://schemas.microsoft.com/office/powerpoint/2010/main" val="397538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SSHD</a:t>
            </a:r>
            <a:endParaRPr lang="en-CA" dirty="0"/>
          </a:p>
        </p:txBody>
      </p:sp>
      <p:sp>
        <p:nvSpPr>
          <p:cNvPr id="3" name="Text Placeholder 2"/>
          <p:cNvSpPr>
            <a:spLocks noGrp="1"/>
          </p:cNvSpPr>
          <p:nvPr>
            <p:ph type="body"/>
          </p:nvPr>
        </p:nvSpPr>
        <p:spPr>
          <a:xfrm>
            <a:off x="450348" y="1922839"/>
            <a:ext cx="11345933" cy="4602857"/>
          </a:xfrm>
        </p:spPr>
        <p:txBody>
          <a:bodyPr>
            <a:normAutofit fontScale="25000" lnSpcReduction="20000"/>
          </a:bodyPr>
          <a:lstStyle/>
          <a:p>
            <a:pPr marL="414703" indent="-414703">
              <a:lnSpc>
                <a:spcPct val="120000"/>
              </a:lnSpc>
              <a:spcBef>
                <a:spcPts val="726"/>
              </a:spcBef>
              <a:spcAft>
                <a:spcPts val="726"/>
              </a:spcAft>
              <a:buFont typeface="Arial" panose="020B0604020202020204" pitchFamily="34" charset="0"/>
              <a:buChar char="•"/>
            </a:pPr>
            <a:r>
              <a:rPr lang="en-US" sz="11610" dirty="0">
                <a:latin typeface="+mn-lt"/>
              </a:rPr>
              <a:t>When we start up the SSH server, we’re opening access to the computer’s CLI via the network (including the Internet).</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While </a:t>
            </a:r>
            <a:r>
              <a:rPr lang="en-US" sz="11610" dirty="0" err="1">
                <a:latin typeface="+mn-lt"/>
              </a:rPr>
              <a:t>sshd</a:t>
            </a:r>
            <a:r>
              <a:rPr lang="en-US" sz="11610" dirty="0">
                <a:latin typeface="+mn-lt"/>
              </a:rPr>
              <a:t> comes with certain default security measures, your typical hacker will know these defaults and use that to try and break in.</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There are a couple of settings we’ll change to help harden our service:</a:t>
            </a:r>
          </a:p>
          <a:p>
            <a:pPr marL="965722" lvl="1" indent="-416624" algn="l" rtl="0">
              <a:lnSpc>
                <a:spcPct val="120000"/>
              </a:lnSpc>
              <a:spcBef>
                <a:spcPts val="726"/>
              </a:spcBef>
              <a:spcAft>
                <a:spcPts val="726"/>
              </a:spcAft>
              <a:buFont typeface="Wingdings" panose="05000000000000000000" pitchFamily="2" charset="2"/>
              <a:buChar char="§"/>
            </a:pPr>
            <a:r>
              <a:rPr lang="en-US" sz="11610" b="1" kern="1200" dirty="0" err="1">
                <a:solidFill>
                  <a:schemeClr val="tx1"/>
                </a:solidFill>
                <a:latin typeface="Courier New" panose="02070309020205020404" pitchFamily="49" charset="0"/>
                <a:ea typeface="+mj-ea"/>
                <a:cs typeface="Courier New" panose="02070309020205020404" pitchFamily="49" charset="0"/>
              </a:rPr>
              <a:t>PermitRootLogin</a:t>
            </a:r>
            <a:r>
              <a:rPr lang="en-US" sz="11610" b="1" kern="1200" dirty="0">
                <a:solidFill>
                  <a:schemeClr val="tx1"/>
                </a:solidFill>
                <a:latin typeface="Courier New" panose="02070309020205020404" pitchFamily="49" charset="0"/>
                <a:ea typeface="+mj-ea"/>
                <a:cs typeface="Courier New" panose="02070309020205020404" pitchFamily="49" charset="0"/>
              </a:rPr>
              <a:t>=no</a:t>
            </a:r>
          </a:p>
          <a:p>
            <a:pPr marL="965722" lvl="1" indent="-416624" algn="l" rtl="0">
              <a:lnSpc>
                <a:spcPct val="120000"/>
              </a:lnSpc>
              <a:spcBef>
                <a:spcPts val="726"/>
              </a:spcBef>
              <a:spcAft>
                <a:spcPts val="726"/>
              </a:spcAft>
              <a:buFont typeface="Wingdings" panose="05000000000000000000" pitchFamily="2" charset="2"/>
              <a:buChar char="§"/>
            </a:pPr>
            <a:r>
              <a:rPr lang="en-US" sz="11610" b="1" kern="1200" dirty="0" err="1">
                <a:solidFill>
                  <a:schemeClr val="tx1"/>
                </a:solidFill>
                <a:latin typeface="Courier New" panose="02070309020205020404" pitchFamily="49" charset="0"/>
                <a:ea typeface="+mj-ea"/>
                <a:cs typeface="Courier New" panose="02070309020205020404" pitchFamily="49" charset="0"/>
              </a:rPr>
              <a:t>AllowUsers</a:t>
            </a:r>
            <a:r>
              <a:rPr lang="en-US" sz="11610" b="1" kern="1200" dirty="0">
                <a:solidFill>
                  <a:schemeClr val="tx1"/>
                </a:solidFill>
                <a:latin typeface="Courier New" panose="02070309020205020404" pitchFamily="49" charset="0"/>
                <a:ea typeface="+mj-ea"/>
                <a:cs typeface="Courier New" panose="02070309020205020404" pitchFamily="49" charset="0"/>
              </a:rPr>
              <a:t> username1 username2 …</a:t>
            </a:r>
          </a:p>
          <a:p>
            <a:endParaRPr lang="en-CA" dirty="0"/>
          </a:p>
        </p:txBody>
      </p:sp>
    </p:spTree>
    <p:extLst>
      <p:ext uri="{BB962C8B-B14F-4D97-AF65-F5344CB8AC3E}">
        <p14:creationId xmlns:p14="http://schemas.microsoft.com/office/powerpoint/2010/main" val="172779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4658</Words>
  <Application>Microsoft Office PowerPoint</Application>
  <PresentationFormat>Widescreen</PresentationFormat>
  <Paragraphs>345</Paragraphs>
  <Slides>37</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vt:lpstr>
      <vt:lpstr>Calibri</vt:lpstr>
      <vt:lpstr>Calibri Light</vt:lpstr>
      <vt:lpstr>Courier New</vt:lpstr>
      <vt:lpstr>Inter</vt:lpstr>
      <vt:lpstr>Roboto</vt:lpstr>
      <vt:lpstr>sofia-pro</vt:lpstr>
      <vt:lpstr>Wingdings</vt:lpstr>
      <vt:lpstr>Office Theme</vt:lpstr>
      <vt:lpstr>OPS245 Week 11</vt:lpstr>
      <vt:lpstr>Introduction - sshd </vt:lpstr>
      <vt:lpstr>Network Administration</vt:lpstr>
      <vt:lpstr>Hardening a Network</vt:lpstr>
      <vt:lpstr>What is SSH? – published in 1995</vt:lpstr>
      <vt:lpstr>Accessing a Service</vt:lpstr>
      <vt:lpstr>SSHD</vt:lpstr>
      <vt:lpstr>Working with SSHD</vt:lpstr>
      <vt:lpstr>Hardening SSHD</vt:lpstr>
      <vt:lpstr>Public/Private Keys</vt:lpstr>
      <vt:lpstr>Public/Private Keys Cont.</vt:lpstr>
      <vt:lpstr>Creating Key Pairs</vt:lpstr>
      <vt:lpstr>Why Use Key Pairs</vt:lpstr>
      <vt:lpstr>ARP Poisoning</vt:lpstr>
      <vt:lpstr>SSH Tunneling</vt:lpstr>
      <vt:lpstr>Challenge or potential security issues</vt:lpstr>
      <vt:lpstr>Creating an SSH Tunnel</vt:lpstr>
      <vt:lpstr>Summary</vt:lpstr>
      <vt:lpstr>OPS245</vt:lpstr>
      <vt:lpstr>Introduction</vt:lpstr>
      <vt:lpstr>What is a Firewall</vt:lpstr>
      <vt:lpstr>iptables</vt:lpstr>
      <vt:lpstr>How iptables Works</vt:lpstr>
      <vt:lpstr>How iptables Works</vt:lpstr>
      <vt:lpstr>Viewing iptables Rules</vt:lpstr>
      <vt:lpstr>Flushing iptables</vt:lpstr>
      <vt:lpstr>Default Policies</vt:lpstr>
      <vt:lpstr>Setting Default Policies</vt:lpstr>
      <vt:lpstr>Creating Rules</vt:lpstr>
      <vt:lpstr>Matching Packets</vt:lpstr>
      <vt:lpstr>Matching Packets Cont.</vt:lpstr>
      <vt:lpstr>Writing Your Rule</vt:lpstr>
      <vt:lpstr>Rule Order</vt:lpstr>
      <vt:lpstr>Saving Your Rules</vt:lpstr>
      <vt:lpstr>Summary</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14</cp:revision>
  <dcterms:created xsi:type="dcterms:W3CDTF">2022-05-11T23:58:02Z</dcterms:created>
  <dcterms:modified xsi:type="dcterms:W3CDTF">2022-06-14T05:05:36Z</dcterms:modified>
</cp:coreProperties>
</file>