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6" r:id="rId3"/>
    <p:sldId id="268" r:id="rId4"/>
    <p:sldId id="269" r:id="rId5"/>
    <p:sldId id="292" r:id="rId6"/>
    <p:sldId id="271" r:id="rId7"/>
    <p:sldId id="272" r:id="rId8"/>
    <p:sldId id="293" r:id="rId9"/>
    <p:sldId id="273" r:id="rId10"/>
    <p:sldId id="274" r:id="rId11"/>
    <p:sldId id="275" r:id="rId12"/>
    <p:sldId id="276" r:id="rId13"/>
    <p:sldId id="277" r:id="rId14"/>
    <p:sldId id="294" r:id="rId15"/>
    <p:sldId id="279" r:id="rId16"/>
    <p:sldId id="295" r:id="rId17"/>
    <p:sldId id="296" r:id="rId18"/>
    <p:sldId id="280" r:id="rId19"/>
    <p:sldId id="297" r:id="rId20"/>
    <p:sldId id="282"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51" autoAdjust="0"/>
    <p:restoredTop sz="61420" autoAdjust="0"/>
  </p:normalViewPr>
  <p:slideViewPr>
    <p:cSldViewPr snapToGrid="0">
      <p:cViewPr varScale="1">
        <p:scale>
          <a:sx n="52" d="100"/>
          <a:sy n="52" d="100"/>
        </p:scale>
        <p:origin x="199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D989A-D585-4DA2-BC77-82B5198E3F48}" type="datetimeFigureOut">
              <a:rPr lang="en-US" smtClean="0"/>
              <a:t>8/5/2022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BEC11-8109-470B-9E75-6379604A4F27}" type="slidenum">
              <a:rPr lang="en-US" smtClean="0"/>
              <a:t>‹#›</a:t>
            </a:fld>
            <a:endParaRPr lang="en-US"/>
          </a:p>
        </p:txBody>
      </p:sp>
    </p:spTree>
    <p:extLst>
      <p:ext uri="{BB962C8B-B14F-4D97-AF65-F5344CB8AC3E}">
        <p14:creationId xmlns:p14="http://schemas.microsoft.com/office/powerpoint/2010/main" val="396700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have test 2 next week. To accommodate students’ busy schedule, the test 2 will be available to your in a 24-hour window. And, you can start the 2 parts in any sequence take rest between the two parts. We will not have lecture tonight. Wish to post questions so as to invite you having a self-test when you can. </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a:t>
            </a:fld>
            <a:endParaRPr lang="en-US"/>
          </a:p>
        </p:txBody>
      </p:sp>
    </p:spTree>
    <p:extLst>
      <p:ext uri="{BB962C8B-B14F-4D97-AF65-F5344CB8AC3E}">
        <p14:creationId xmlns:p14="http://schemas.microsoft.com/office/powerpoint/2010/main" val="950220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two options on computers:</a:t>
            </a:r>
          </a:p>
          <a:p>
            <a:pPr marL="228600" indent="-228600">
              <a:buAutoNum type="arabicPeriod"/>
            </a:pPr>
            <a:r>
              <a:rPr lang="en-US" dirty="0"/>
              <a:t>DHCP client – zero configuration and computers / devices get IP address from DHCP server automatically.</a:t>
            </a:r>
          </a:p>
          <a:p>
            <a:pPr marL="228600" indent="-228600">
              <a:buAutoNum type="arabicPeriod"/>
            </a:pPr>
            <a:r>
              <a:rPr lang="en-US" dirty="0"/>
              <a:t>Manually assign static IP address.</a:t>
            </a:r>
          </a:p>
          <a:p>
            <a:pPr marL="228600" indent="-228600">
              <a:buAutoNum type="arabicPeriod"/>
            </a:pPr>
            <a:endParaRPr lang="en-US" dirty="0"/>
          </a:p>
          <a:p>
            <a:pPr marL="0" indent="0">
              <a:buNone/>
            </a:pPr>
            <a:r>
              <a:rPr lang="en-US" dirty="0"/>
              <a:t>That is what we did in lab 5. </a:t>
            </a:r>
          </a:p>
        </p:txBody>
      </p:sp>
      <p:sp>
        <p:nvSpPr>
          <p:cNvPr id="4" name="Slide Number Placeholder 3"/>
          <p:cNvSpPr>
            <a:spLocks noGrp="1"/>
          </p:cNvSpPr>
          <p:nvPr>
            <p:ph type="sldNum" sz="quarter" idx="5"/>
          </p:nvPr>
        </p:nvSpPr>
        <p:spPr/>
        <p:txBody>
          <a:bodyPr/>
          <a:lstStyle/>
          <a:p>
            <a:fld id="{39EBEC11-8109-470B-9E75-6379604A4F27}" type="slidenum">
              <a:rPr lang="en-US" smtClean="0"/>
              <a:t>2</a:t>
            </a:fld>
            <a:endParaRPr lang="en-US"/>
          </a:p>
        </p:txBody>
      </p:sp>
    </p:spTree>
    <p:extLst>
      <p:ext uri="{BB962C8B-B14F-4D97-AF65-F5344CB8AC3E}">
        <p14:creationId xmlns:p14="http://schemas.microsoft.com/office/powerpoint/2010/main" val="479038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computer renews IP address, two steps: Request and Acknowledgement.</a:t>
            </a:r>
          </a:p>
          <a:p>
            <a:r>
              <a:rPr lang="en-US" dirty="0"/>
              <a:t>If the computer is brough to another network, 6 steps: Request, </a:t>
            </a:r>
            <a:r>
              <a:rPr lang="en-US" dirty="0" err="1"/>
              <a:t>Nack</a:t>
            </a:r>
            <a:r>
              <a:rPr lang="en-US" dirty="0"/>
              <a:t> (because the old IOP was not understood by the DHCP server in 2</a:t>
            </a:r>
            <a:r>
              <a:rPr lang="en-US" baseline="30000" dirty="0"/>
              <a:t>nd</a:t>
            </a:r>
            <a:r>
              <a:rPr lang="en-US" dirty="0"/>
              <a:t> network), DORA then. </a:t>
            </a:r>
          </a:p>
        </p:txBody>
      </p:sp>
      <p:sp>
        <p:nvSpPr>
          <p:cNvPr id="4" name="Slide Number Placeholder 3"/>
          <p:cNvSpPr>
            <a:spLocks noGrp="1"/>
          </p:cNvSpPr>
          <p:nvPr>
            <p:ph type="sldNum" sz="quarter" idx="5"/>
          </p:nvPr>
        </p:nvSpPr>
        <p:spPr/>
        <p:txBody>
          <a:bodyPr/>
          <a:lstStyle/>
          <a:p>
            <a:fld id="{39EBEC11-8109-470B-9E75-6379604A4F27}" type="slidenum">
              <a:rPr lang="en-US" smtClean="0"/>
              <a:t>7</a:t>
            </a:fld>
            <a:endParaRPr lang="en-US"/>
          </a:p>
        </p:txBody>
      </p:sp>
    </p:spTree>
    <p:extLst>
      <p:ext uri="{BB962C8B-B14F-4D97-AF65-F5344CB8AC3E}">
        <p14:creationId xmlns:p14="http://schemas.microsoft.com/office/powerpoint/2010/main" val="2941599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IPv4 process. Find out IPv6 process by yourself. </a:t>
            </a:r>
          </a:p>
        </p:txBody>
      </p:sp>
      <p:sp>
        <p:nvSpPr>
          <p:cNvPr id="4" name="Slide Number Placeholder 3"/>
          <p:cNvSpPr>
            <a:spLocks noGrp="1"/>
          </p:cNvSpPr>
          <p:nvPr>
            <p:ph type="sldNum" sz="quarter" idx="5"/>
          </p:nvPr>
        </p:nvSpPr>
        <p:spPr/>
        <p:txBody>
          <a:bodyPr/>
          <a:lstStyle/>
          <a:p>
            <a:fld id="{39EBEC11-8109-470B-9E75-6379604A4F27}" type="slidenum">
              <a:rPr lang="en-US" smtClean="0"/>
              <a:t>8</a:t>
            </a:fld>
            <a:endParaRPr lang="en-US"/>
          </a:p>
        </p:txBody>
      </p:sp>
    </p:spTree>
    <p:extLst>
      <p:ext uri="{BB962C8B-B14F-4D97-AF65-F5344CB8AC3E}">
        <p14:creationId xmlns:p14="http://schemas.microsoft.com/office/powerpoint/2010/main" val="825515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and copy the slide here to remind you the general steps. Other </a:t>
            </a:r>
            <a:r>
              <a:rPr lang="en-US"/>
              <a:t>related considerations:</a:t>
            </a:r>
            <a:endParaRPr lang="en-US" dirty="0"/>
          </a:p>
          <a:p>
            <a:pPr algn="l">
              <a:buFont typeface="+mj-lt"/>
              <a:buAutoNum type="arabicPeriod"/>
            </a:pPr>
            <a:r>
              <a:rPr lang="en-US" b="0" i="0" dirty="0">
                <a:solidFill>
                  <a:srgbClr val="FFFFFF"/>
                </a:solidFill>
                <a:effectLst/>
                <a:latin typeface="-apple-system"/>
              </a:rPr>
              <a:t>if the </a:t>
            </a:r>
            <a:r>
              <a:rPr lang="en-US" b="0" i="0" dirty="0" err="1">
                <a:solidFill>
                  <a:srgbClr val="FFFFFF"/>
                </a:solidFill>
                <a:effectLst/>
                <a:latin typeface="-apple-system"/>
              </a:rPr>
              <a:t>dhcp</a:t>
            </a:r>
            <a:r>
              <a:rPr lang="en-US" b="0" i="0" dirty="0">
                <a:solidFill>
                  <a:srgbClr val="FFFFFF"/>
                </a:solidFill>
                <a:effectLst/>
                <a:latin typeface="-apple-system"/>
              </a:rPr>
              <a:t> server service is up</a:t>
            </a:r>
          </a:p>
          <a:p>
            <a:pPr algn="l">
              <a:buFont typeface="+mj-lt"/>
              <a:buAutoNum type="arabicPeriod"/>
            </a:pPr>
            <a:r>
              <a:rPr lang="en-US" b="0" i="0" dirty="0">
                <a:solidFill>
                  <a:srgbClr val="FFFFFF"/>
                </a:solidFill>
                <a:effectLst/>
                <a:latin typeface="-apple-system"/>
              </a:rPr>
              <a:t>if the </a:t>
            </a:r>
            <a:r>
              <a:rPr lang="en-US" b="0" i="0" dirty="0" err="1">
                <a:solidFill>
                  <a:srgbClr val="FFFFFF"/>
                </a:solidFill>
                <a:effectLst/>
                <a:latin typeface="-apple-system"/>
              </a:rPr>
              <a:t>dhcp</a:t>
            </a:r>
            <a:r>
              <a:rPr lang="en-US" b="0" i="0" dirty="0">
                <a:solidFill>
                  <a:srgbClr val="FFFFFF"/>
                </a:solidFill>
                <a:effectLst/>
                <a:latin typeface="-apple-system"/>
              </a:rPr>
              <a:t> server is reachable</a:t>
            </a:r>
          </a:p>
          <a:p>
            <a:pPr algn="l">
              <a:buFont typeface="+mj-lt"/>
              <a:buAutoNum type="arabicPeriod"/>
            </a:pPr>
            <a:r>
              <a:rPr lang="en-US" b="0" i="0" dirty="0">
                <a:solidFill>
                  <a:srgbClr val="FFFFFF"/>
                </a:solidFill>
                <a:effectLst/>
                <a:latin typeface="-apple-system"/>
              </a:rPr>
              <a:t>if there is any free address in the pool.</a:t>
            </a:r>
          </a:p>
          <a:p>
            <a:pPr algn="l">
              <a:buFont typeface="+mj-lt"/>
              <a:buAutoNum type="arabicPeriod"/>
            </a:pPr>
            <a:r>
              <a:rPr lang="en-US" b="0" i="0" dirty="0">
                <a:solidFill>
                  <a:srgbClr val="FFFFFF"/>
                </a:solidFill>
                <a:effectLst/>
                <a:latin typeface="-apple-system"/>
              </a:rPr>
              <a:t>any network change</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18</a:t>
            </a:fld>
            <a:endParaRPr lang="en-US"/>
          </a:p>
        </p:txBody>
      </p:sp>
    </p:spTree>
    <p:extLst>
      <p:ext uri="{BB962C8B-B14F-4D97-AF65-F5344CB8AC3E}">
        <p14:creationId xmlns:p14="http://schemas.microsoft.com/office/powerpoint/2010/main" val="4184808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Practice is the key to learn and build muscle memory. </a:t>
            </a:r>
          </a:p>
        </p:txBody>
      </p:sp>
      <p:sp>
        <p:nvSpPr>
          <p:cNvPr id="4" name="Slide Number Placeholder 3"/>
          <p:cNvSpPr>
            <a:spLocks noGrp="1"/>
          </p:cNvSpPr>
          <p:nvPr>
            <p:ph type="sldNum" sz="quarter" idx="5"/>
          </p:nvPr>
        </p:nvSpPr>
        <p:spPr/>
        <p:txBody>
          <a:bodyPr/>
          <a:lstStyle/>
          <a:p>
            <a:fld id="{39EBEC11-8109-470B-9E75-6379604A4F27}" type="slidenum">
              <a:rPr lang="en-US" smtClean="0"/>
              <a:t>21</a:t>
            </a:fld>
            <a:endParaRPr lang="en-US"/>
          </a:p>
        </p:txBody>
      </p:sp>
    </p:spTree>
    <p:extLst>
      <p:ext uri="{BB962C8B-B14F-4D97-AF65-F5344CB8AC3E}">
        <p14:creationId xmlns:p14="http://schemas.microsoft.com/office/powerpoint/2010/main" val="167240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470-B88B-AF83-3E2D-A103E6C667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B5DE9D-ADE1-56F0-DE25-D401229C66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F8525B-44DE-E0EF-D1A7-8962C33B7936}"/>
              </a:ext>
            </a:extLst>
          </p:cNvPr>
          <p:cNvSpPr>
            <a:spLocks noGrp="1"/>
          </p:cNvSpPr>
          <p:nvPr>
            <p:ph type="dt" sz="half" idx="10"/>
          </p:nvPr>
        </p:nvSpPr>
        <p:spPr/>
        <p:txBody>
          <a:bodyPr/>
          <a:lstStyle/>
          <a:p>
            <a:fld id="{957B670D-DE0A-4871-8D02-C71BF9F2C728}" type="datetimeFigureOut">
              <a:rPr lang="en-US" smtClean="0"/>
              <a:t>8/5/2022</a:t>
            </a:fld>
            <a:endParaRPr lang="en-US"/>
          </a:p>
        </p:txBody>
      </p:sp>
      <p:sp>
        <p:nvSpPr>
          <p:cNvPr id="5" name="Footer Placeholder 4">
            <a:extLst>
              <a:ext uri="{FF2B5EF4-FFF2-40B4-BE49-F238E27FC236}">
                <a16:creationId xmlns:a16="http://schemas.microsoft.com/office/drawing/2014/main" id="{23FA7794-3DBD-4641-D313-1D6C91ED6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E433CF-0432-331C-8D52-B2BD66E9078D}"/>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1296710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0EB8-D3B5-D2D6-8257-93F861E818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C120F8-7BEC-8074-00DB-64240FDF51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B79B3-D516-D9BD-FACD-B30C96A32022}"/>
              </a:ext>
            </a:extLst>
          </p:cNvPr>
          <p:cNvSpPr>
            <a:spLocks noGrp="1"/>
          </p:cNvSpPr>
          <p:nvPr>
            <p:ph type="dt" sz="half" idx="10"/>
          </p:nvPr>
        </p:nvSpPr>
        <p:spPr/>
        <p:txBody>
          <a:bodyPr/>
          <a:lstStyle/>
          <a:p>
            <a:fld id="{957B670D-DE0A-4871-8D02-C71BF9F2C728}" type="datetimeFigureOut">
              <a:rPr lang="en-US" smtClean="0"/>
              <a:t>8/5/2022</a:t>
            </a:fld>
            <a:endParaRPr lang="en-US"/>
          </a:p>
        </p:txBody>
      </p:sp>
      <p:sp>
        <p:nvSpPr>
          <p:cNvPr id="5" name="Footer Placeholder 4">
            <a:extLst>
              <a:ext uri="{FF2B5EF4-FFF2-40B4-BE49-F238E27FC236}">
                <a16:creationId xmlns:a16="http://schemas.microsoft.com/office/drawing/2014/main" id="{32025053-AE9E-D26E-90A5-54C52CB1A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45A19-D3FD-EFEC-A3DA-78BE1ECDCC33}"/>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904254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8A2F09-3A40-8DA4-ECD0-6A348B9CFE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DF6F88-9E9F-DCCA-99A2-EAE0074ACA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5D53B-D310-6DD3-9B1E-CB08DD969DE9}"/>
              </a:ext>
            </a:extLst>
          </p:cNvPr>
          <p:cNvSpPr>
            <a:spLocks noGrp="1"/>
          </p:cNvSpPr>
          <p:nvPr>
            <p:ph type="dt" sz="half" idx="10"/>
          </p:nvPr>
        </p:nvSpPr>
        <p:spPr/>
        <p:txBody>
          <a:bodyPr/>
          <a:lstStyle/>
          <a:p>
            <a:fld id="{957B670D-DE0A-4871-8D02-C71BF9F2C728}" type="datetimeFigureOut">
              <a:rPr lang="en-US" smtClean="0"/>
              <a:t>8/5/2022</a:t>
            </a:fld>
            <a:endParaRPr lang="en-US"/>
          </a:p>
        </p:txBody>
      </p:sp>
      <p:sp>
        <p:nvSpPr>
          <p:cNvPr id="5" name="Footer Placeholder 4">
            <a:extLst>
              <a:ext uri="{FF2B5EF4-FFF2-40B4-BE49-F238E27FC236}">
                <a16:creationId xmlns:a16="http://schemas.microsoft.com/office/drawing/2014/main" id="{8964CA6E-1DE9-A34D-DA81-0C3518210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8B6F1-0998-BBE3-8EDF-2BB964065B3A}"/>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2572120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562" y="273422"/>
            <a:ext cx="10972120" cy="1144631"/>
          </a:xfrm>
          <a:prstGeom prst="rect">
            <a:avLst/>
          </a:prstGeom>
        </p:spPr>
        <p:txBody>
          <a:bodyPr lIns="0" tIns="0" rIns="0" bIns="0" anchor="ctr"/>
          <a:lstStyle/>
          <a:p>
            <a:pPr algn="ctr"/>
            <a:endParaRPr lang="en-CA" sz="5321"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609562" y="1604399"/>
            <a:ext cx="10972120" cy="3977254"/>
          </a:xfrm>
          <a:prstGeom prst="rect">
            <a:avLst/>
          </a:prstGeom>
        </p:spPr>
        <p:txBody>
          <a:bodyPr lIns="0" tIns="0" rIns="0" bIns="0">
            <a:normAutofit/>
          </a:bodyPr>
          <a:lstStyle/>
          <a:p>
            <a:endParaRPr lang="en-CA" sz="387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709482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943F9-0D73-934C-6A54-7940E2F2D9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2F52AF-A606-A2E9-98B2-7F3B865EE7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DFAAB6-D17B-8D01-FC1C-8BD6FB4E2B73}"/>
              </a:ext>
            </a:extLst>
          </p:cNvPr>
          <p:cNvSpPr>
            <a:spLocks noGrp="1"/>
          </p:cNvSpPr>
          <p:nvPr>
            <p:ph type="dt" sz="half" idx="10"/>
          </p:nvPr>
        </p:nvSpPr>
        <p:spPr/>
        <p:txBody>
          <a:bodyPr/>
          <a:lstStyle/>
          <a:p>
            <a:fld id="{957B670D-DE0A-4871-8D02-C71BF9F2C728}" type="datetimeFigureOut">
              <a:rPr lang="en-US" smtClean="0"/>
              <a:t>8/5/2022</a:t>
            </a:fld>
            <a:endParaRPr lang="en-US"/>
          </a:p>
        </p:txBody>
      </p:sp>
      <p:sp>
        <p:nvSpPr>
          <p:cNvPr id="5" name="Footer Placeholder 4">
            <a:extLst>
              <a:ext uri="{FF2B5EF4-FFF2-40B4-BE49-F238E27FC236}">
                <a16:creationId xmlns:a16="http://schemas.microsoft.com/office/drawing/2014/main" id="{C4084B21-9E65-A3A2-C7CC-287F9BBA3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AF387-D136-8545-2643-633EC5F54ADD}"/>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848782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D079-9093-C388-9DC2-72F4DCD11C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40CB34-D767-BBA2-C89C-9C8E176442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D87579-4DE5-705B-B1D0-C97F92199A53}"/>
              </a:ext>
            </a:extLst>
          </p:cNvPr>
          <p:cNvSpPr>
            <a:spLocks noGrp="1"/>
          </p:cNvSpPr>
          <p:nvPr>
            <p:ph type="dt" sz="half" idx="10"/>
          </p:nvPr>
        </p:nvSpPr>
        <p:spPr/>
        <p:txBody>
          <a:bodyPr/>
          <a:lstStyle/>
          <a:p>
            <a:fld id="{957B670D-DE0A-4871-8D02-C71BF9F2C728}" type="datetimeFigureOut">
              <a:rPr lang="en-US" smtClean="0"/>
              <a:t>8/5/2022</a:t>
            </a:fld>
            <a:endParaRPr lang="en-US"/>
          </a:p>
        </p:txBody>
      </p:sp>
      <p:sp>
        <p:nvSpPr>
          <p:cNvPr id="5" name="Footer Placeholder 4">
            <a:extLst>
              <a:ext uri="{FF2B5EF4-FFF2-40B4-BE49-F238E27FC236}">
                <a16:creationId xmlns:a16="http://schemas.microsoft.com/office/drawing/2014/main" id="{940B5FBB-1D84-A4EC-2BD4-638815137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BB1483-796C-DE33-AD5F-72004CA7BC07}"/>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346906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630E9-1C87-64A9-9D86-C4CC8FF742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BE108C-3710-972C-CEED-73C7C0A2AF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F54B71-5745-2AD7-F0D1-466FDE97A5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7146D1-6004-74B6-FE1F-F3232DDA4069}"/>
              </a:ext>
            </a:extLst>
          </p:cNvPr>
          <p:cNvSpPr>
            <a:spLocks noGrp="1"/>
          </p:cNvSpPr>
          <p:nvPr>
            <p:ph type="dt" sz="half" idx="10"/>
          </p:nvPr>
        </p:nvSpPr>
        <p:spPr/>
        <p:txBody>
          <a:bodyPr/>
          <a:lstStyle/>
          <a:p>
            <a:fld id="{957B670D-DE0A-4871-8D02-C71BF9F2C728}" type="datetimeFigureOut">
              <a:rPr lang="en-US" smtClean="0"/>
              <a:t>8/5/2022</a:t>
            </a:fld>
            <a:endParaRPr lang="en-US"/>
          </a:p>
        </p:txBody>
      </p:sp>
      <p:sp>
        <p:nvSpPr>
          <p:cNvPr id="6" name="Footer Placeholder 5">
            <a:extLst>
              <a:ext uri="{FF2B5EF4-FFF2-40B4-BE49-F238E27FC236}">
                <a16:creationId xmlns:a16="http://schemas.microsoft.com/office/drawing/2014/main" id="{0CC112E1-0E1B-0ACA-CDAB-5EC83D983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1C9A98-EB11-D423-93CB-EB669B490753}"/>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459260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683-8D77-6380-EE89-B7B6055372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5BBE42-C0DA-E4EF-D219-F242A01B46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D300CF-C20D-DC1A-CF90-8A2C212543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434D96-679F-2476-7067-5A5EAC87E6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AF9BD7-ADCC-2F08-5A77-FEA6A939AD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8485BE-BB61-1C5A-60ED-796599B63B32}"/>
              </a:ext>
            </a:extLst>
          </p:cNvPr>
          <p:cNvSpPr>
            <a:spLocks noGrp="1"/>
          </p:cNvSpPr>
          <p:nvPr>
            <p:ph type="dt" sz="half" idx="10"/>
          </p:nvPr>
        </p:nvSpPr>
        <p:spPr/>
        <p:txBody>
          <a:bodyPr/>
          <a:lstStyle/>
          <a:p>
            <a:fld id="{957B670D-DE0A-4871-8D02-C71BF9F2C728}" type="datetimeFigureOut">
              <a:rPr lang="en-US" smtClean="0"/>
              <a:t>8/5/2022</a:t>
            </a:fld>
            <a:endParaRPr lang="en-US"/>
          </a:p>
        </p:txBody>
      </p:sp>
      <p:sp>
        <p:nvSpPr>
          <p:cNvPr id="8" name="Footer Placeholder 7">
            <a:extLst>
              <a:ext uri="{FF2B5EF4-FFF2-40B4-BE49-F238E27FC236}">
                <a16:creationId xmlns:a16="http://schemas.microsoft.com/office/drawing/2014/main" id="{6F4BB33C-6D50-9AE6-8AA7-9DD60B5811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1E66A0-38E3-25FB-A8DF-30780B16B564}"/>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58865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7967F-D71F-7B8C-75BD-00B8138B04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570B1F-390E-7561-79FD-CE615ABC9BEF}"/>
              </a:ext>
            </a:extLst>
          </p:cNvPr>
          <p:cNvSpPr>
            <a:spLocks noGrp="1"/>
          </p:cNvSpPr>
          <p:nvPr>
            <p:ph type="dt" sz="half" idx="10"/>
          </p:nvPr>
        </p:nvSpPr>
        <p:spPr/>
        <p:txBody>
          <a:bodyPr/>
          <a:lstStyle/>
          <a:p>
            <a:fld id="{957B670D-DE0A-4871-8D02-C71BF9F2C728}" type="datetimeFigureOut">
              <a:rPr lang="en-US" smtClean="0"/>
              <a:t>8/5/2022</a:t>
            </a:fld>
            <a:endParaRPr lang="en-US"/>
          </a:p>
        </p:txBody>
      </p:sp>
      <p:sp>
        <p:nvSpPr>
          <p:cNvPr id="4" name="Footer Placeholder 3">
            <a:extLst>
              <a:ext uri="{FF2B5EF4-FFF2-40B4-BE49-F238E27FC236}">
                <a16:creationId xmlns:a16="http://schemas.microsoft.com/office/drawing/2014/main" id="{CAD2AF4F-9E99-C417-B6AB-2A1ECFF4C3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26E6AB-9426-0777-3082-2A1123EB337B}"/>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399689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55F3DE-6F9F-2CC3-FBE5-F06A0BD37C54}"/>
              </a:ext>
            </a:extLst>
          </p:cNvPr>
          <p:cNvSpPr>
            <a:spLocks noGrp="1"/>
          </p:cNvSpPr>
          <p:nvPr>
            <p:ph type="dt" sz="half" idx="10"/>
          </p:nvPr>
        </p:nvSpPr>
        <p:spPr/>
        <p:txBody>
          <a:bodyPr/>
          <a:lstStyle/>
          <a:p>
            <a:fld id="{957B670D-DE0A-4871-8D02-C71BF9F2C728}" type="datetimeFigureOut">
              <a:rPr lang="en-US" smtClean="0"/>
              <a:t>8/5/2022</a:t>
            </a:fld>
            <a:endParaRPr lang="en-US"/>
          </a:p>
        </p:txBody>
      </p:sp>
      <p:sp>
        <p:nvSpPr>
          <p:cNvPr id="3" name="Footer Placeholder 2">
            <a:extLst>
              <a:ext uri="{FF2B5EF4-FFF2-40B4-BE49-F238E27FC236}">
                <a16:creationId xmlns:a16="http://schemas.microsoft.com/office/drawing/2014/main" id="{230E2400-8578-8107-4DB6-007A018A07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560FEA-CDDD-9D98-2CF2-0C9CB0190A76}"/>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2232535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10370-D692-5D86-83C5-E1FCBACC1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5B9741-132A-6548-A003-808D008C8F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76FD3E-70BC-9C3D-8833-1149EE408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EEF656-D98D-1B8E-4376-5D3CA54EECAE}"/>
              </a:ext>
            </a:extLst>
          </p:cNvPr>
          <p:cNvSpPr>
            <a:spLocks noGrp="1"/>
          </p:cNvSpPr>
          <p:nvPr>
            <p:ph type="dt" sz="half" idx="10"/>
          </p:nvPr>
        </p:nvSpPr>
        <p:spPr/>
        <p:txBody>
          <a:bodyPr/>
          <a:lstStyle/>
          <a:p>
            <a:fld id="{957B670D-DE0A-4871-8D02-C71BF9F2C728}" type="datetimeFigureOut">
              <a:rPr lang="en-US" smtClean="0"/>
              <a:t>8/5/2022</a:t>
            </a:fld>
            <a:endParaRPr lang="en-US"/>
          </a:p>
        </p:txBody>
      </p:sp>
      <p:sp>
        <p:nvSpPr>
          <p:cNvPr id="6" name="Footer Placeholder 5">
            <a:extLst>
              <a:ext uri="{FF2B5EF4-FFF2-40B4-BE49-F238E27FC236}">
                <a16:creationId xmlns:a16="http://schemas.microsoft.com/office/drawing/2014/main" id="{A51E7BD5-AF64-09DC-EEE5-6CD0AC1640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3F1E54-7D94-862E-F9FF-55AE4251F022}"/>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1247309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9C2B-1E94-28D3-D514-FC46977CF0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E6E91F-3FFE-F46E-EABB-6D0497005E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A95F3E-DED7-1798-E614-AE07E6D99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20A1E-B201-A0C1-7E00-6E49C7B31168}"/>
              </a:ext>
            </a:extLst>
          </p:cNvPr>
          <p:cNvSpPr>
            <a:spLocks noGrp="1"/>
          </p:cNvSpPr>
          <p:nvPr>
            <p:ph type="dt" sz="half" idx="10"/>
          </p:nvPr>
        </p:nvSpPr>
        <p:spPr/>
        <p:txBody>
          <a:bodyPr/>
          <a:lstStyle/>
          <a:p>
            <a:fld id="{957B670D-DE0A-4871-8D02-C71BF9F2C728}" type="datetimeFigureOut">
              <a:rPr lang="en-US" smtClean="0"/>
              <a:t>8/5/2022</a:t>
            </a:fld>
            <a:endParaRPr lang="en-US"/>
          </a:p>
        </p:txBody>
      </p:sp>
      <p:sp>
        <p:nvSpPr>
          <p:cNvPr id="6" name="Footer Placeholder 5">
            <a:extLst>
              <a:ext uri="{FF2B5EF4-FFF2-40B4-BE49-F238E27FC236}">
                <a16:creationId xmlns:a16="http://schemas.microsoft.com/office/drawing/2014/main" id="{0DA6DCD7-E4E4-EED8-680D-CC95FE826B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EEB9BB-7CDE-644C-0064-CCFDBB961E84}"/>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713743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2DF953-1EDF-C74A-E1F1-3184E7BDEF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C4E413-7EFA-C406-3C8C-1F687A226E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1B68A-48FE-79FC-AB64-A59F2C5F6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7B670D-DE0A-4871-8D02-C71BF9F2C728}" type="datetimeFigureOut">
              <a:rPr lang="en-US" smtClean="0"/>
              <a:t>8/5/2022</a:t>
            </a:fld>
            <a:endParaRPr lang="en-US"/>
          </a:p>
        </p:txBody>
      </p:sp>
      <p:sp>
        <p:nvSpPr>
          <p:cNvPr id="5" name="Footer Placeholder 4">
            <a:extLst>
              <a:ext uri="{FF2B5EF4-FFF2-40B4-BE49-F238E27FC236}">
                <a16:creationId xmlns:a16="http://schemas.microsoft.com/office/drawing/2014/main" id="{447488D2-3AB4-9BC4-581E-658A596B0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F5E712-A736-FB63-FFD6-9B876034BC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D8788-3B19-4715-AB99-48A224D84ADE}" type="slidenum">
              <a:rPr lang="en-US" smtClean="0"/>
              <a:t>‹#›</a:t>
            </a:fld>
            <a:endParaRPr lang="en-US"/>
          </a:p>
        </p:txBody>
      </p:sp>
    </p:spTree>
    <p:extLst>
      <p:ext uri="{BB962C8B-B14F-4D97-AF65-F5344CB8AC3E}">
        <p14:creationId xmlns:p14="http://schemas.microsoft.com/office/powerpoint/2010/main" val="2687185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C4B8-3B88-F76B-1705-2187C72A18E4}"/>
              </a:ext>
            </a:extLst>
          </p:cNvPr>
          <p:cNvSpPr>
            <a:spLocks noGrp="1"/>
          </p:cNvSpPr>
          <p:nvPr>
            <p:ph type="ctrTitle"/>
          </p:nvPr>
        </p:nvSpPr>
        <p:spPr/>
        <p:txBody>
          <a:bodyPr/>
          <a:lstStyle/>
          <a:p>
            <a:r>
              <a:rPr lang="en-US" dirty="0"/>
              <a:t>OPS245 Week 12</a:t>
            </a:r>
          </a:p>
        </p:txBody>
      </p:sp>
      <p:sp>
        <p:nvSpPr>
          <p:cNvPr id="3" name="Subtitle 2">
            <a:extLst>
              <a:ext uri="{FF2B5EF4-FFF2-40B4-BE49-F238E27FC236}">
                <a16:creationId xmlns:a16="http://schemas.microsoft.com/office/drawing/2014/main" id="{A5E95C11-997F-4FA4-C27B-912FB0EF239B}"/>
              </a:ext>
            </a:extLst>
          </p:cNvPr>
          <p:cNvSpPr>
            <a:spLocks noGrp="1"/>
          </p:cNvSpPr>
          <p:nvPr>
            <p:ph type="subTitle" idx="1"/>
          </p:nvPr>
        </p:nvSpPr>
        <p:spPr/>
        <p:txBody>
          <a:bodyPr/>
          <a:lstStyle/>
          <a:p>
            <a:r>
              <a:rPr lang="en-US" dirty="0"/>
              <a:t>Jonathan.ye@senecacollege.ca</a:t>
            </a:r>
          </a:p>
        </p:txBody>
      </p:sp>
    </p:spTree>
    <p:extLst>
      <p:ext uri="{BB962C8B-B14F-4D97-AF65-F5344CB8AC3E}">
        <p14:creationId xmlns:p14="http://schemas.microsoft.com/office/powerpoint/2010/main" val="79610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88" y="261232"/>
            <a:ext cx="8937327" cy="1131569"/>
          </a:xfrm>
        </p:spPr>
        <p:txBody>
          <a:bodyPr/>
          <a:lstStyle/>
          <a:p>
            <a:r>
              <a:rPr lang="en-US" sz="4838" dirty="0"/>
              <a:t>Setting up a DHCP Server Cont.</a:t>
            </a:r>
            <a:endParaRPr lang="en-CA" sz="4838" dirty="0"/>
          </a:p>
        </p:txBody>
      </p:sp>
      <p:sp>
        <p:nvSpPr>
          <p:cNvPr id="3" name="Text Placeholder 2"/>
          <p:cNvSpPr>
            <a:spLocks noGrp="1"/>
          </p:cNvSpPr>
          <p:nvPr>
            <p:ph type="body"/>
          </p:nvPr>
        </p:nvSpPr>
        <p:spPr>
          <a:xfrm>
            <a:off x="462886" y="1813246"/>
            <a:ext cx="11266229" cy="4693855"/>
          </a:xfrm>
        </p:spPr>
        <p:txBody>
          <a:bodyPr anchor="t" anchorCtr="0">
            <a:normAutofit fontScale="25000" lnSpcReduction="20000"/>
          </a:bodyPr>
          <a:lstStyle/>
          <a:p>
            <a:pPr marL="414703" indent="-414703">
              <a:lnSpc>
                <a:spcPct val="120000"/>
              </a:lnSpc>
              <a:spcBef>
                <a:spcPts val="363"/>
              </a:spcBef>
              <a:spcAft>
                <a:spcPts val="363"/>
              </a:spcAft>
              <a:buFont typeface="Arial" panose="020B0604020202020204" pitchFamily="34" charset="0"/>
              <a:buChar char="•"/>
            </a:pPr>
            <a:r>
              <a:rPr lang="en-US" sz="11610" dirty="0">
                <a:latin typeface="+mn-lt"/>
              </a:rPr>
              <a:t>The main configuration file you’ll be working with can be found at: </a:t>
            </a:r>
          </a:p>
          <a:p>
            <a:pPr lvl="2" algn="l" rtl="0">
              <a:lnSpc>
                <a:spcPct val="120000"/>
              </a:lnSpc>
              <a:spcBef>
                <a:spcPts val="363"/>
              </a:spcBef>
              <a:spcAft>
                <a:spcPts val="363"/>
              </a:spcAft>
            </a:pPr>
            <a:r>
              <a:rPr lang="en-US" sz="11610" b="1" kern="1200" dirty="0">
                <a:solidFill>
                  <a:schemeClr val="tx1"/>
                </a:solidFill>
                <a:latin typeface="+mn-lt"/>
                <a:ea typeface="+mj-ea"/>
                <a:cs typeface="+mj-cs"/>
              </a:rPr>
              <a:t>	/</a:t>
            </a:r>
            <a:r>
              <a:rPr lang="en-US" sz="11610" b="1" kern="1200" dirty="0" err="1">
                <a:solidFill>
                  <a:schemeClr val="tx1"/>
                </a:solidFill>
                <a:latin typeface="+mn-lt"/>
                <a:ea typeface="+mj-ea"/>
                <a:cs typeface="+mj-cs"/>
              </a:rPr>
              <a:t>etc</a:t>
            </a:r>
            <a:r>
              <a:rPr lang="en-US" sz="11610" b="1" kern="1200" dirty="0">
                <a:solidFill>
                  <a:schemeClr val="tx1"/>
                </a:solidFill>
                <a:latin typeface="+mn-lt"/>
                <a:ea typeface="+mj-ea"/>
                <a:cs typeface="+mj-cs"/>
              </a:rPr>
              <a:t>/</a:t>
            </a:r>
            <a:r>
              <a:rPr lang="en-US" sz="11610" b="1" kern="1200" dirty="0" err="1">
                <a:solidFill>
                  <a:schemeClr val="tx1"/>
                </a:solidFill>
                <a:latin typeface="+mn-lt"/>
                <a:ea typeface="+mj-ea"/>
                <a:cs typeface="+mj-cs"/>
              </a:rPr>
              <a:t>dhcp</a:t>
            </a:r>
            <a:r>
              <a:rPr lang="en-US" sz="11610" b="1" kern="1200" dirty="0">
                <a:solidFill>
                  <a:schemeClr val="tx1"/>
                </a:solidFill>
                <a:latin typeface="+mn-lt"/>
                <a:ea typeface="+mj-ea"/>
                <a:cs typeface="+mj-cs"/>
              </a:rPr>
              <a:t>/</a:t>
            </a:r>
            <a:r>
              <a:rPr lang="en-US" sz="11610" b="1" kern="1200" dirty="0" err="1">
                <a:solidFill>
                  <a:schemeClr val="tx1"/>
                </a:solidFill>
                <a:latin typeface="+mn-lt"/>
                <a:ea typeface="+mj-ea"/>
                <a:cs typeface="+mj-cs"/>
              </a:rPr>
              <a:t>dhcpd.conf</a:t>
            </a:r>
            <a:endParaRPr lang="en-US" sz="11610" b="1" kern="1200" dirty="0">
              <a:solidFill>
                <a:schemeClr val="tx1"/>
              </a:solidFill>
              <a:latin typeface="+mn-lt"/>
              <a:ea typeface="+mj-ea"/>
              <a:cs typeface="+mj-cs"/>
            </a:endParaRPr>
          </a:p>
          <a:p>
            <a:pPr marL="414703" indent="-414703">
              <a:lnSpc>
                <a:spcPct val="120000"/>
              </a:lnSpc>
              <a:spcBef>
                <a:spcPts val="363"/>
              </a:spcBef>
              <a:spcAft>
                <a:spcPts val="363"/>
              </a:spcAft>
              <a:buFont typeface="Arial" panose="020B0604020202020204" pitchFamily="34" charset="0"/>
              <a:buChar char="•"/>
            </a:pPr>
            <a:r>
              <a:rPr lang="en-US" sz="11610" dirty="0">
                <a:latin typeface="+mn-lt"/>
              </a:rPr>
              <a:t>Generally, this contains:</a:t>
            </a:r>
          </a:p>
          <a:p>
            <a:pPr marL="965722" lvl="1" indent="-416624" algn="l" rtl="0">
              <a:lnSpc>
                <a:spcPct val="120000"/>
              </a:lnSpc>
              <a:spcBef>
                <a:spcPts val="363"/>
              </a:spcBef>
              <a:spcAft>
                <a:spcPts val="363"/>
              </a:spcAft>
              <a:buFont typeface="Wingdings" panose="05000000000000000000" pitchFamily="2" charset="2"/>
              <a:buChar char="§"/>
            </a:pPr>
            <a:r>
              <a:rPr lang="en-US" sz="11610" b="1" kern="1200" dirty="0">
                <a:solidFill>
                  <a:schemeClr val="tx1"/>
                </a:solidFill>
                <a:latin typeface="+mn-lt"/>
                <a:ea typeface="+mj-ea"/>
                <a:cs typeface="+mj-cs"/>
              </a:rPr>
              <a:t>Global Settings</a:t>
            </a:r>
            <a:r>
              <a:rPr lang="en-US" sz="11610" kern="1200" dirty="0">
                <a:solidFill>
                  <a:schemeClr val="tx1"/>
                </a:solidFill>
                <a:latin typeface="+mn-lt"/>
                <a:ea typeface="+mj-ea"/>
                <a:cs typeface="+mj-cs"/>
              </a:rPr>
              <a:t>: Options that apply throughout the entire network</a:t>
            </a:r>
          </a:p>
          <a:p>
            <a:pPr marL="965722" lvl="1" indent="-416624" algn="l" rtl="0">
              <a:lnSpc>
                <a:spcPct val="120000"/>
              </a:lnSpc>
              <a:spcBef>
                <a:spcPts val="363"/>
              </a:spcBef>
              <a:spcAft>
                <a:spcPts val="363"/>
              </a:spcAft>
              <a:buFont typeface="Wingdings" panose="05000000000000000000" pitchFamily="2" charset="2"/>
              <a:buChar char="§"/>
            </a:pPr>
            <a:r>
              <a:rPr lang="en-US" sz="11610" b="1" kern="1200" dirty="0">
                <a:solidFill>
                  <a:schemeClr val="tx1"/>
                </a:solidFill>
                <a:latin typeface="+mn-lt"/>
                <a:ea typeface="+mj-ea"/>
                <a:cs typeface="+mj-cs"/>
              </a:rPr>
              <a:t>Subnet Declarations</a:t>
            </a:r>
            <a:r>
              <a:rPr lang="en-US" sz="11610" kern="1200" dirty="0">
                <a:solidFill>
                  <a:schemeClr val="tx1"/>
                </a:solidFill>
                <a:latin typeface="+mn-lt"/>
                <a:ea typeface="+mj-ea"/>
                <a:cs typeface="+mj-cs"/>
              </a:rPr>
              <a:t>: Options that apply only to that subnet</a:t>
            </a:r>
          </a:p>
          <a:p>
            <a:pPr marL="418543" indent="-407024">
              <a:lnSpc>
                <a:spcPct val="120000"/>
              </a:lnSpc>
              <a:spcBef>
                <a:spcPts val="363"/>
              </a:spcBef>
              <a:spcAft>
                <a:spcPts val="363"/>
              </a:spcAft>
              <a:buFont typeface="Arial" panose="020B0604020202020204" pitchFamily="34" charset="0"/>
              <a:buChar char="•"/>
            </a:pPr>
            <a:r>
              <a:rPr lang="en-US" sz="11610" dirty="0">
                <a:latin typeface="+mn-lt"/>
              </a:rPr>
              <a:t>Like our SSH server, any changes made to this file will only be applied once the </a:t>
            </a:r>
            <a:r>
              <a:rPr lang="en-US" sz="11610" dirty="0" err="1">
                <a:latin typeface="+mn-lt"/>
              </a:rPr>
              <a:t>dhcp</a:t>
            </a:r>
            <a:r>
              <a:rPr lang="en-US" sz="11610" dirty="0">
                <a:latin typeface="+mn-lt"/>
              </a:rPr>
              <a:t> service is restarted.</a:t>
            </a:r>
          </a:p>
          <a:p>
            <a:pPr marL="11520">
              <a:lnSpc>
                <a:spcPct val="120000"/>
              </a:lnSpc>
              <a:spcBef>
                <a:spcPts val="363"/>
              </a:spcBef>
              <a:spcAft>
                <a:spcPts val="363"/>
              </a:spcAft>
            </a:pPr>
            <a:r>
              <a:rPr lang="en-US" sz="11610" b="1" dirty="0">
                <a:latin typeface="Courier New" panose="02070309020205020404" pitchFamily="49" charset="0"/>
                <a:cs typeface="Courier New" panose="02070309020205020404" pitchFamily="49" charset="0"/>
              </a:rPr>
              <a:t>	</a:t>
            </a:r>
            <a:r>
              <a:rPr lang="en-US" sz="11610" b="1" dirty="0" err="1">
                <a:latin typeface="Courier New" panose="02070309020205020404" pitchFamily="49" charset="0"/>
                <a:cs typeface="Courier New" panose="02070309020205020404" pitchFamily="49" charset="0"/>
              </a:rPr>
              <a:t>systemctl</a:t>
            </a:r>
            <a:r>
              <a:rPr lang="en-US" sz="11610" b="1" dirty="0">
                <a:latin typeface="Courier New" panose="02070309020205020404" pitchFamily="49" charset="0"/>
                <a:cs typeface="Courier New" panose="02070309020205020404" pitchFamily="49" charset="0"/>
              </a:rPr>
              <a:t> restart </a:t>
            </a:r>
            <a:r>
              <a:rPr lang="en-US" sz="11610" b="1" dirty="0" err="1">
                <a:latin typeface="Courier New" panose="02070309020205020404" pitchFamily="49" charset="0"/>
                <a:cs typeface="Courier New" panose="02070309020205020404" pitchFamily="49" charset="0"/>
              </a:rPr>
              <a:t>dhcpd</a:t>
            </a:r>
            <a:endParaRPr lang="en-CA" sz="1161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31416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Global Options</a:t>
            </a:r>
            <a:endParaRPr lang="en-CA" dirty="0"/>
          </a:p>
        </p:txBody>
      </p:sp>
      <p:sp>
        <p:nvSpPr>
          <p:cNvPr id="3" name="Text Placeholder 2"/>
          <p:cNvSpPr>
            <a:spLocks noGrp="1"/>
          </p:cNvSpPr>
          <p:nvPr>
            <p:ph type="body"/>
          </p:nvPr>
        </p:nvSpPr>
        <p:spPr>
          <a:xfrm>
            <a:off x="759199" y="1735740"/>
            <a:ext cx="10847788" cy="4861028"/>
          </a:xfrm>
        </p:spPr>
        <p:txBody>
          <a:bodyPr>
            <a:normAutofit fontScale="25000" lnSpcReduction="20000"/>
          </a:bodyPr>
          <a:lstStyle/>
          <a:p>
            <a:pPr marL="414703" indent="-414703">
              <a:lnSpc>
                <a:spcPct val="110000"/>
              </a:lnSpc>
              <a:spcBef>
                <a:spcPts val="726"/>
              </a:spcBef>
              <a:spcAft>
                <a:spcPts val="726"/>
              </a:spcAft>
              <a:buFont typeface="Arial" panose="020B0604020202020204" pitchFamily="34" charset="0"/>
              <a:buChar char="•"/>
            </a:pPr>
            <a:r>
              <a:rPr lang="en-US" sz="11610" dirty="0">
                <a:latin typeface="+mn-lt"/>
              </a:rPr>
              <a:t>Common global options:</a:t>
            </a:r>
          </a:p>
          <a:p>
            <a:pPr marL="827487" lvl="1" indent="-416624" algn="l" rtl="0">
              <a:lnSpc>
                <a:spcPct val="110000"/>
              </a:lnSpc>
              <a:spcBef>
                <a:spcPts val="726"/>
              </a:spcBef>
              <a:spcAft>
                <a:spcPts val="726"/>
              </a:spcAft>
              <a:buFont typeface="Wingdings" panose="05000000000000000000" pitchFamily="2" charset="2"/>
              <a:buChar char="§"/>
            </a:pPr>
            <a:r>
              <a:rPr lang="en-US" sz="11610" b="1" kern="1200" dirty="0">
                <a:solidFill>
                  <a:schemeClr val="tx1"/>
                </a:solidFill>
                <a:latin typeface="+mn-lt"/>
                <a:ea typeface="+mj-ea"/>
                <a:cs typeface="+mj-cs"/>
              </a:rPr>
              <a:t>IP address range </a:t>
            </a:r>
            <a:r>
              <a:rPr lang="en-US" sz="11610" kern="1200" dirty="0">
                <a:solidFill>
                  <a:schemeClr val="tx1"/>
                </a:solidFill>
                <a:latin typeface="+mn-lt"/>
                <a:ea typeface="+mj-ea"/>
                <a:cs typeface="+mj-cs"/>
              </a:rPr>
              <a:t>- Allows you to specify the range of addresses for your DHCP pool (start and end addresses).</a:t>
            </a:r>
          </a:p>
          <a:p>
            <a:pPr marL="827487" lvl="1" indent="-416624" algn="l" rtl="0">
              <a:lnSpc>
                <a:spcPct val="110000"/>
              </a:lnSpc>
              <a:spcBef>
                <a:spcPts val="726"/>
              </a:spcBef>
              <a:spcAft>
                <a:spcPts val="726"/>
              </a:spcAft>
              <a:buFont typeface="Wingdings" panose="05000000000000000000" pitchFamily="2" charset="2"/>
              <a:buChar char="§"/>
            </a:pPr>
            <a:r>
              <a:rPr lang="en-US" sz="11610" b="1" kern="1200" dirty="0">
                <a:solidFill>
                  <a:schemeClr val="tx1"/>
                </a:solidFill>
                <a:latin typeface="+mn-lt"/>
                <a:ea typeface="+mj-ea"/>
                <a:cs typeface="+mj-cs"/>
              </a:rPr>
              <a:t>Lease duration </a:t>
            </a:r>
            <a:r>
              <a:rPr lang="en-US" sz="11610" kern="1200" dirty="0">
                <a:solidFill>
                  <a:schemeClr val="tx1"/>
                </a:solidFill>
                <a:latin typeface="+mn-lt"/>
                <a:ea typeface="+mj-ea"/>
                <a:cs typeface="+mj-cs"/>
              </a:rPr>
              <a:t>- Set the default and maximum lease time for clients.</a:t>
            </a:r>
          </a:p>
          <a:p>
            <a:pPr marL="827487" lvl="1" indent="-416624" algn="l" rtl="0">
              <a:lnSpc>
                <a:spcPct val="110000"/>
              </a:lnSpc>
              <a:spcBef>
                <a:spcPts val="726"/>
              </a:spcBef>
              <a:spcAft>
                <a:spcPts val="726"/>
              </a:spcAft>
              <a:buFont typeface="Wingdings" panose="05000000000000000000" pitchFamily="2" charset="2"/>
              <a:buChar char="§"/>
            </a:pPr>
            <a:r>
              <a:rPr lang="en-US" sz="11610" b="1" kern="1200" dirty="0">
                <a:solidFill>
                  <a:schemeClr val="tx1"/>
                </a:solidFill>
                <a:latin typeface="+mn-lt"/>
                <a:ea typeface="+mj-ea"/>
                <a:cs typeface="+mj-cs"/>
              </a:rPr>
              <a:t>Router (default gateway) </a:t>
            </a:r>
            <a:r>
              <a:rPr lang="en-US" sz="11610" kern="1200" dirty="0">
                <a:solidFill>
                  <a:schemeClr val="tx1"/>
                </a:solidFill>
                <a:latin typeface="+mn-lt"/>
                <a:ea typeface="+mj-ea"/>
                <a:cs typeface="+mj-cs"/>
              </a:rPr>
              <a:t>- Optional setting for the default gateway for your clients.</a:t>
            </a:r>
          </a:p>
          <a:p>
            <a:pPr marL="827487" lvl="1" indent="-416624" algn="l" rtl="0">
              <a:lnSpc>
                <a:spcPct val="110000"/>
              </a:lnSpc>
              <a:spcBef>
                <a:spcPts val="726"/>
              </a:spcBef>
              <a:spcAft>
                <a:spcPts val="726"/>
              </a:spcAft>
              <a:buFont typeface="Wingdings" panose="05000000000000000000" pitchFamily="2" charset="2"/>
              <a:buChar char="§"/>
            </a:pPr>
            <a:r>
              <a:rPr lang="en-US" sz="11610" b="1" kern="1200" dirty="0">
                <a:solidFill>
                  <a:schemeClr val="tx1"/>
                </a:solidFill>
                <a:latin typeface="+mn-lt"/>
                <a:ea typeface="+mj-ea"/>
                <a:cs typeface="+mj-cs"/>
              </a:rPr>
              <a:t>Domain Name </a:t>
            </a:r>
            <a:r>
              <a:rPr lang="en-US" sz="11610" kern="1200" dirty="0">
                <a:solidFill>
                  <a:schemeClr val="tx1"/>
                </a:solidFill>
                <a:latin typeface="+mn-lt"/>
                <a:ea typeface="+mj-ea"/>
                <a:cs typeface="+mj-cs"/>
              </a:rPr>
              <a:t>and </a:t>
            </a:r>
            <a:r>
              <a:rPr lang="en-US" sz="11610" b="1" kern="1200" dirty="0">
                <a:solidFill>
                  <a:schemeClr val="tx1"/>
                </a:solidFill>
                <a:latin typeface="+mn-lt"/>
                <a:ea typeface="+mj-ea"/>
                <a:cs typeface="+mj-cs"/>
              </a:rPr>
              <a:t>DNS servers </a:t>
            </a:r>
            <a:r>
              <a:rPr lang="en-US" sz="11610" kern="1200" dirty="0">
                <a:solidFill>
                  <a:schemeClr val="tx1"/>
                </a:solidFill>
                <a:latin typeface="+mn-lt"/>
                <a:ea typeface="+mj-ea"/>
                <a:cs typeface="+mj-cs"/>
              </a:rPr>
              <a:t>- Optional setting to assign the parent domain and the addresses of DNS servers to the client.</a:t>
            </a:r>
          </a:p>
          <a:p>
            <a:endParaRPr lang="en-CA" dirty="0"/>
          </a:p>
        </p:txBody>
      </p:sp>
    </p:spTree>
    <p:extLst>
      <p:ext uri="{BB962C8B-B14F-4D97-AF65-F5344CB8AC3E}">
        <p14:creationId xmlns:p14="http://schemas.microsoft.com/office/powerpoint/2010/main" val="877248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Lease Duration</a:t>
            </a:r>
            <a:endParaRPr lang="en-CA" dirty="0"/>
          </a:p>
        </p:txBody>
      </p:sp>
      <p:sp>
        <p:nvSpPr>
          <p:cNvPr id="3" name="Text Placeholder 2"/>
          <p:cNvSpPr>
            <a:spLocks noGrp="1"/>
          </p:cNvSpPr>
          <p:nvPr>
            <p:ph type="body"/>
          </p:nvPr>
        </p:nvSpPr>
        <p:spPr>
          <a:xfrm>
            <a:off x="716939" y="1856627"/>
            <a:ext cx="10758122" cy="4740141"/>
          </a:xfrm>
        </p:spPr>
        <p:txBody>
          <a:bodyPr>
            <a:normAutofit fontScale="25000" lnSpcReduction="20000"/>
          </a:bodyPr>
          <a:lstStyle/>
          <a:p>
            <a:pPr marL="414703" indent="-414703">
              <a:lnSpc>
                <a:spcPct val="110000"/>
              </a:lnSpc>
              <a:spcBef>
                <a:spcPts val="726"/>
              </a:spcBef>
              <a:spcAft>
                <a:spcPts val="726"/>
              </a:spcAft>
              <a:buFont typeface="Arial" panose="020B0604020202020204" pitchFamily="34" charset="0"/>
              <a:buChar char="•"/>
            </a:pPr>
            <a:r>
              <a:rPr lang="en-US" sz="11610" dirty="0">
                <a:latin typeface="+mn-lt"/>
              </a:rPr>
              <a:t>Lease duration refers to the amount of time an IP address is paired with a device. </a:t>
            </a:r>
          </a:p>
          <a:p>
            <a:pPr marL="414703" indent="-414703">
              <a:lnSpc>
                <a:spcPct val="110000"/>
              </a:lnSpc>
              <a:spcBef>
                <a:spcPts val="726"/>
              </a:spcBef>
              <a:spcAft>
                <a:spcPts val="726"/>
              </a:spcAft>
              <a:buFont typeface="Arial" panose="020B0604020202020204" pitchFamily="34" charset="0"/>
              <a:buChar char="•"/>
            </a:pPr>
            <a:r>
              <a:rPr lang="en-US" sz="11610" dirty="0">
                <a:latin typeface="+mn-lt"/>
              </a:rPr>
              <a:t>Once that time passes, one of two things can happen: </a:t>
            </a:r>
          </a:p>
          <a:p>
            <a:pPr marL="896604" lvl="1" indent="-416624" algn="l" rtl="0">
              <a:lnSpc>
                <a:spcPct val="110000"/>
              </a:lnSpc>
              <a:spcBef>
                <a:spcPts val="726"/>
              </a:spcBef>
              <a:spcAft>
                <a:spcPts val="726"/>
              </a:spcAft>
              <a:buFont typeface="Wingdings" panose="05000000000000000000" pitchFamily="2" charset="2"/>
              <a:buChar char="§"/>
            </a:pPr>
            <a:r>
              <a:rPr lang="en-US" sz="11610" kern="1200" dirty="0">
                <a:solidFill>
                  <a:schemeClr val="tx1"/>
                </a:solidFill>
                <a:latin typeface="+mn-lt"/>
                <a:ea typeface="+mj-ea"/>
                <a:cs typeface="+mj-cs"/>
              </a:rPr>
              <a:t>The client device has asked to renew its lease (resetting the counter)</a:t>
            </a:r>
          </a:p>
          <a:p>
            <a:pPr marL="896604" lvl="1" indent="-416624" algn="l" rtl="0">
              <a:lnSpc>
                <a:spcPct val="110000"/>
              </a:lnSpc>
              <a:spcBef>
                <a:spcPts val="726"/>
              </a:spcBef>
              <a:spcAft>
                <a:spcPts val="726"/>
              </a:spcAft>
              <a:buFont typeface="Wingdings" panose="05000000000000000000" pitchFamily="2" charset="2"/>
              <a:buChar char="§"/>
            </a:pPr>
            <a:r>
              <a:rPr lang="en-US" sz="11610" kern="1200" dirty="0">
                <a:solidFill>
                  <a:schemeClr val="tx1"/>
                </a:solidFill>
                <a:latin typeface="+mn-lt"/>
                <a:ea typeface="+mj-ea"/>
                <a:cs typeface="+mj-cs"/>
              </a:rPr>
              <a:t>No renewal is requested</a:t>
            </a:r>
          </a:p>
          <a:p>
            <a:pPr marL="414703" indent="-414703">
              <a:lnSpc>
                <a:spcPct val="110000"/>
              </a:lnSpc>
              <a:spcBef>
                <a:spcPts val="726"/>
              </a:spcBef>
              <a:spcAft>
                <a:spcPts val="726"/>
              </a:spcAft>
              <a:buFont typeface="Arial" panose="020B0604020202020204" pitchFamily="34" charset="0"/>
              <a:buChar char="•"/>
            </a:pPr>
            <a:r>
              <a:rPr lang="en-US" sz="11610" dirty="0">
                <a:latin typeface="+mn-lt"/>
              </a:rPr>
              <a:t>If there has been no renewal, the IP address is disassociated with the MAC address and returned to the pool of available addresses.</a:t>
            </a:r>
          </a:p>
          <a:p>
            <a:endParaRPr lang="en-CA" dirty="0"/>
          </a:p>
        </p:txBody>
      </p:sp>
    </p:spTree>
    <p:extLst>
      <p:ext uri="{BB962C8B-B14F-4D97-AF65-F5344CB8AC3E}">
        <p14:creationId xmlns:p14="http://schemas.microsoft.com/office/powerpoint/2010/main" val="3709406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Lease Duration</a:t>
            </a:r>
            <a:endParaRPr lang="en-CA" dirty="0"/>
          </a:p>
        </p:txBody>
      </p:sp>
      <p:sp>
        <p:nvSpPr>
          <p:cNvPr id="3" name="Text Placeholder 2"/>
          <p:cNvSpPr>
            <a:spLocks noGrp="1"/>
          </p:cNvSpPr>
          <p:nvPr>
            <p:ph type="body"/>
          </p:nvPr>
        </p:nvSpPr>
        <p:spPr>
          <a:xfrm>
            <a:off x="759198" y="1982617"/>
            <a:ext cx="10489123" cy="3955268"/>
          </a:xfrm>
        </p:spPr>
        <p:txBody>
          <a:bodyPr anchor="t" anchorCtr="0"/>
          <a:lstStyle/>
          <a:p>
            <a:pPr marL="414703" indent="-414703">
              <a:lnSpc>
                <a:spcPct val="100000"/>
              </a:lnSpc>
              <a:spcBef>
                <a:spcPts val="726"/>
              </a:spcBef>
              <a:spcAft>
                <a:spcPts val="726"/>
              </a:spcAft>
              <a:buFont typeface="Arial" panose="020B0604020202020204" pitchFamily="34" charset="0"/>
              <a:buChar char="•"/>
            </a:pPr>
            <a:r>
              <a:rPr lang="en-US" sz="2903" dirty="0"/>
              <a:t>The two main types of lease duration settings are:</a:t>
            </a:r>
          </a:p>
          <a:p>
            <a:pPr marL="827487" lvl="1" indent="-414703" algn="l" rtl="0">
              <a:spcBef>
                <a:spcPts val="726"/>
              </a:spcBef>
              <a:spcAft>
                <a:spcPts val="726"/>
              </a:spcAft>
              <a:buFont typeface="Wingdings" panose="05000000000000000000" pitchFamily="2" charset="2"/>
              <a:buChar char="§"/>
            </a:pPr>
            <a:r>
              <a:rPr lang="en-US" sz="2903" b="1" kern="1200" dirty="0">
                <a:solidFill>
                  <a:schemeClr val="tx1"/>
                </a:solidFill>
                <a:latin typeface="+mj-lt"/>
                <a:ea typeface="+mj-ea"/>
                <a:cs typeface="+mj-cs"/>
              </a:rPr>
              <a:t>default-lease-time</a:t>
            </a:r>
            <a:r>
              <a:rPr lang="en-US" sz="2903" kern="1200" dirty="0">
                <a:solidFill>
                  <a:schemeClr val="tx1"/>
                </a:solidFill>
                <a:latin typeface="+mj-lt"/>
                <a:ea typeface="+mj-ea"/>
                <a:cs typeface="+mj-cs"/>
              </a:rPr>
              <a:t>: If the client doesn’t specify duration during the handshake, it’s given this time</a:t>
            </a:r>
          </a:p>
          <a:p>
            <a:pPr marL="827487" lvl="1" indent="-414703" algn="l" rtl="0">
              <a:spcBef>
                <a:spcPts val="726"/>
              </a:spcBef>
              <a:spcAft>
                <a:spcPts val="726"/>
              </a:spcAft>
              <a:buFont typeface="Wingdings" panose="05000000000000000000" pitchFamily="2" charset="2"/>
              <a:buChar char="§"/>
            </a:pPr>
            <a:r>
              <a:rPr lang="en-US" sz="2903" b="1" kern="1200" dirty="0">
                <a:solidFill>
                  <a:schemeClr val="tx1"/>
                </a:solidFill>
                <a:latin typeface="+mj-lt"/>
                <a:ea typeface="+mj-ea"/>
                <a:cs typeface="+mj-cs"/>
              </a:rPr>
              <a:t>max-lease-time</a:t>
            </a:r>
            <a:r>
              <a:rPr lang="en-US" sz="2903" kern="1200" dirty="0">
                <a:solidFill>
                  <a:schemeClr val="tx1"/>
                </a:solidFill>
                <a:latin typeface="+mj-lt"/>
                <a:ea typeface="+mj-ea"/>
                <a:cs typeface="+mj-cs"/>
              </a:rPr>
              <a:t>: If the client does specify duration, this is the maximum amount of time it can ask for.</a:t>
            </a:r>
          </a:p>
          <a:p>
            <a:pPr marL="414703" indent="-414703">
              <a:lnSpc>
                <a:spcPct val="100000"/>
              </a:lnSpc>
              <a:spcBef>
                <a:spcPts val="726"/>
              </a:spcBef>
              <a:spcAft>
                <a:spcPts val="726"/>
              </a:spcAft>
              <a:buFont typeface="Arial" panose="020B0604020202020204" pitchFamily="34" charset="0"/>
              <a:buChar char="•"/>
            </a:pPr>
            <a:r>
              <a:rPr lang="en-US" sz="2903" dirty="0"/>
              <a:t>Lease time is written in </a:t>
            </a:r>
            <a:r>
              <a:rPr lang="en-US" sz="2903" b="1" dirty="0"/>
              <a:t>seconds</a:t>
            </a:r>
            <a:r>
              <a:rPr lang="en-US" sz="2903" dirty="0"/>
              <a:t>.</a:t>
            </a:r>
          </a:p>
          <a:p>
            <a:endParaRPr lang="en-CA" dirty="0"/>
          </a:p>
        </p:txBody>
      </p:sp>
    </p:spTree>
    <p:extLst>
      <p:ext uri="{BB962C8B-B14F-4D97-AF65-F5344CB8AC3E}">
        <p14:creationId xmlns:p14="http://schemas.microsoft.com/office/powerpoint/2010/main" val="294056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Troubleshooting</a:t>
            </a:r>
            <a:endParaRPr lang="en-CA" dirty="0"/>
          </a:p>
        </p:txBody>
      </p:sp>
      <p:sp>
        <p:nvSpPr>
          <p:cNvPr id="3" name="Text Placeholder 2"/>
          <p:cNvSpPr>
            <a:spLocks noGrp="1"/>
          </p:cNvSpPr>
          <p:nvPr>
            <p:ph type="body"/>
          </p:nvPr>
        </p:nvSpPr>
        <p:spPr>
          <a:xfrm>
            <a:off x="363257" y="1695890"/>
            <a:ext cx="11465487" cy="4979250"/>
          </a:xfrm>
        </p:spPr>
        <p:txBody>
          <a:bodyPr anchor="t" anchorCtr="0">
            <a:noAutofit/>
          </a:bodyPr>
          <a:lstStyle/>
          <a:p>
            <a:pPr marL="414703" indent="-414703">
              <a:lnSpc>
                <a:spcPct val="100000"/>
              </a:lnSpc>
              <a:spcBef>
                <a:spcPts val="363"/>
              </a:spcBef>
              <a:spcAft>
                <a:spcPts val="363"/>
              </a:spcAft>
              <a:buFont typeface="Arial" panose="020B0604020202020204" pitchFamily="34" charset="0"/>
              <a:buChar char="•"/>
            </a:pPr>
            <a:r>
              <a:rPr lang="en-US" sz="2661" dirty="0">
                <a:latin typeface="+mn-lt"/>
              </a:rPr>
              <a:t>Troubleshooting DHCP daemon is an important part of working with the service. If you’ve made changes to the configuration file and restarted, your first step is to check that the service is running properly.</a:t>
            </a:r>
          </a:p>
          <a:p>
            <a:pPr marL="414703" indent="-414703">
              <a:lnSpc>
                <a:spcPct val="100000"/>
              </a:lnSpc>
              <a:spcBef>
                <a:spcPts val="363"/>
              </a:spcBef>
              <a:spcAft>
                <a:spcPts val="363"/>
              </a:spcAft>
              <a:buFont typeface="Arial" panose="020B0604020202020204" pitchFamily="34" charset="0"/>
              <a:buChar char="•"/>
            </a:pPr>
            <a:r>
              <a:rPr lang="en-US" sz="2661" dirty="0">
                <a:latin typeface="+mn-lt"/>
              </a:rPr>
              <a:t>Check status:</a:t>
            </a:r>
          </a:p>
          <a:p>
            <a:pPr lvl="1" algn="l" rtl="0">
              <a:spcBef>
                <a:spcPts val="363"/>
              </a:spcBef>
              <a:spcAft>
                <a:spcPts val="363"/>
              </a:spcAft>
            </a:pPr>
            <a:r>
              <a:rPr lang="en-US" sz="2661" b="1" kern="1200" dirty="0">
                <a:solidFill>
                  <a:schemeClr val="tx1"/>
                </a:solidFill>
                <a:latin typeface="Courier New" panose="02070309020205020404" pitchFamily="49" charset="0"/>
                <a:ea typeface="+mj-ea"/>
                <a:cs typeface="Courier New" panose="02070309020205020404" pitchFamily="49" charset="0"/>
              </a:rPr>
              <a:t>	</a:t>
            </a:r>
            <a:r>
              <a:rPr lang="en-US" sz="2661" b="1" kern="1200" dirty="0" err="1">
                <a:solidFill>
                  <a:schemeClr val="tx1"/>
                </a:solidFill>
                <a:latin typeface="Courier New" panose="02070309020205020404" pitchFamily="49" charset="0"/>
                <a:ea typeface="+mj-ea"/>
                <a:cs typeface="Courier New" panose="02070309020205020404" pitchFamily="49" charset="0"/>
              </a:rPr>
              <a:t>systemctl</a:t>
            </a:r>
            <a:r>
              <a:rPr lang="en-US" sz="2661" b="1" kern="1200" dirty="0">
                <a:solidFill>
                  <a:schemeClr val="tx1"/>
                </a:solidFill>
                <a:latin typeface="Courier New" panose="02070309020205020404" pitchFamily="49" charset="0"/>
                <a:ea typeface="+mj-ea"/>
                <a:cs typeface="Courier New" panose="02070309020205020404" pitchFamily="49" charset="0"/>
              </a:rPr>
              <a:t> status </a:t>
            </a:r>
            <a:r>
              <a:rPr lang="en-US" sz="2661" b="1" kern="1200" dirty="0" err="1">
                <a:solidFill>
                  <a:schemeClr val="tx1"/>
                </a:solidFill>
                <a:latin typeface="Courier New" panose="02070309020205020404" pitchFamily="49" charset="0"/>
                <a:ea typeface="+mj-ea"/>
                <a:cs typeface="Courier New" panose="02070309020205020404" pitchFamily="49" charset="0"/>
              </a:rPr>
              <a:t>dhcpd</a:t>
            </a:r>
            <a:endParaRPr lang="en-US" sz="2661" b="1" kern="1200" dirty="0">
              <a:solidFill>
                <a:schemeClr val="tx1"/>
              </a:solidFill>
              <a:latin typeface="Courier New" panose="02070309020205020404" pitchFamily="49" charset="0"/>
              <a:ea typeface="+mj-ea"/>
              <a:cs typeface="Courier New" panose="02070309020205020404" pitchFamily="49" charset="0"/>
            </a:endParaRPr>
          </a:p>
          <a:p>
            <a:pPr marL="414703" indent="-414703">
              <a:lnSpc>
                <a:spcPct val="100000"/>
              </a:lnSpc>
              <a:spcBef>
                <a:spcPts val="363"/>
              </a:spcBef>
              <a:spcAft>
                <a:spcPts val="363"/>
              </a:spcAft>
              <a:buFont typeface="Arial" panose="020B0604020202020204" pitchFamily="34" charset="0"/>
              <a:buChar char="•"/>
            </a:pPr>
            <a:r>
              <a:rPr lang="en-US" sz="2661" dirty="0">
                <a:latin typeface="+mn-lt"/>
              </a:rPr>
              <a:t>Watch </a:t>
            </a:r>
            <a:r>
              <a:rPr lang="en-US" sz="2661" b="1" dirty="0" err="1">
                <a:latin typeface="+mn-lt"/>
              </a:rPr>
              <a:t>dhcpd</a:t>
            </a:r>
            <a:r>
              <a:rPr lang="en-US" sz="2661" dirty="0">
                <a:latin typeface="+mn-lt"/>
              </a:rPr>
              <a:t> status messages in real-time:</a:t>
            </a:r>
          </a:p>
          <a:p>
            <a:pPr lvl="1" algn="l" rtl="0">
              <a:spcBef>
                <a:spcPts val="363"/>
              </a:spcBef>
              <a:spcAft>
                <a:spcPts val="363"/>
              </a:spcAft>
            </a:pPr>
            <a:r>
              <a:rPr lang="en-US" sz="2661" b="1" kern="1200" dirty="0">
                <a:solidFill>
                  <a:schemeClr val="tx1"/>
                </a:solidFill>
                <a:latin typeface="Courier New" panose="02070309020205020404" pitchFamily="49" charset="0"/>
                <a:ea typeface="+mj-ea"/>
                <a:cs typeface="Courier New" panose="02070309020205020404" pitchFamily="49" charset="0"/>
              </a:rPr>
              <a:t>	tail -f /var/log/messages</a:t>
            </a:r>
          </a:p>
          <a:p>
            <a:pPr marL="414703" indent="-414703">
              <a:lnSpc>
                <a:spcPct val="100000"/>
              </a:lnSpc>
              <a:spcBef>
                <a:spcPts val="363"/>
              </a:spcBef>
              <a:spcAft>
                <a:spcPts val="363"/>
              </a:spcAft>
              <a:buFont typeface="Arial" panose="020B0604020202020204" pitchFamily="34" charset="0"/>
              <a:buChar char="•"/>
            </a:pPr>
            <a:r>
              <a:rPr lang="en-US" sz="2661" dirty="0">
                <a:latin typeface="+mn-lt"/>
              </a:rPr>
              <a:t>The most common problem with </a:t>
            </a:r>
            <a:r>
              <a:rPr lang="en-US" sz="2661" dirty="0" err="1">
                <a:latin typeface="+mn-lt"/>
              </a:rPr>
              <a:t>DHCPd</a:t>
            </a:r>
            <a:r>
              <a:rPr lang="en-US" sz="2661" dirty="0">
                <a:latin typeface="+mn-lt"/>
              </a:rPr>
              <a:t> is typos in the config file.</a:t>
            </a:r>
            <a:r>
              <a:rPr lang="az-Latn-AZ" sz="2661" dirty="0">
                <a:latin typeface="+mn-lt"/>
              </a:rPr>
              <a:t> </a:t>
            </a:r>
            <a:r>
              <a:rPr lang="en-US" sz="2661" u="sng" dirty="0">
                <a:latin typeface="+mn-lt"/>
              </a:rPr>
              <a:t>Pay special attention to semicolons! They matter!</a:t>
            </a:r>
          </a:p>
          <a:p>
            <a:pPr marL="414703" lvl="1" indent="-414703" algn="l" rtl="0">
              <a:spcBef>
                <a:spcPts val="363"/>
              </a:spcBef>
              <a:spcAft>
                <a:spcPts val="363"/>
              </a:spcAft>
              <a:buFont typeface="Arial" panose="020B0604020202020204" pitchFamily="34" charset="0"/>
              <a:buChar char="•"/>
            </a:pPr>
            <a:r>
              <a:rPr lang="en-US" sz="2661" kern="1200" dirty="0">
                <a:solidFill>
                  <a:schemeClr val="tx1"/>
                </a:solidFill>
                <a:latin typeface="+mn-lt"/>
                <a:ea typeface="+mj-ea"/>
                <a:cs typeface="+mj-cs"/>
              </a:rPr>
              <a:t>As an administrator, one of the most common issues you will encounter on a regular basis is typos. Seemingly minor things can break a service.</a:t>
            </a:r>
            <a:endParaRPr lang="en-CA" sz="2661" dirty="0"/>
          </a:p>
        </p:txBody>
      </p:sp>
    </p:spTree>
    <p:extLst>
      <p:ext uri="{BB962C8B-B14F-4D97-AF65-F5344CB8AC3E}">
        <p14:creationId xmlns:p14="http://schemas.microsoft.com/office/powerpoint/2010/main" val="3849587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Cont.</a:t>
            </a:r>
            <a:endParaRPr lang="en-CA" dirty="0"/>
          </a:p>
        </p:txBody>
      </p:sp>
      <p:sp>
        <p:nvSpPr>
          <p:cNvPr id="3" name="Text Placeholder 2"/>
          <p:cNvSpPr>
            <a:spLocks noGrp="1"/>
          </p:cNvSpPr>
          <p:nvPr>
            <p:ph type="body"/>
          </p:nvPr>
        </p:nvSpPr>
        <p:spPr>
          <a:xfrm>
            <a:off x="878753" y="1912877"/>
            <a:ext cx="10608679" cy="4683892"/>
          </a:xfrm>
        </p:spPr>
        <p:txBody>
          <a:bodyPr anchor="t" anchorCtr="0"/>
          <a:lstStyle/>
          <a:p>
            <a:pPr marL="414703" indent="-414703">
              <a:lnSpc>
                <a:spcPct val="100000"/>
              </a:lnSpc>
              <a:spcBef>
                <a:spcPts val="726"/>
              </a:spcBef>
              <a:spcAft>
                <a:spcPts val="726"/>
              </a:spcAft>
              <a:buFont typeface="Arial" panose="020B0604020202020204" pitchFamily="34" charset="0"/>
              <a:buChar char="•"/>
            </a:pPr>
            <a:r>
              <a:rPr lang="en-US" sz="2903" dirty="0"/>
              <a:t>There are other files you can check when troubleshooting:</a:t>
            </a:r>
          </a:p>
          <a:p>
            <a:pPr marL="414703" lvl="1" indent="-414703" algn="l" rtl="0">
              <a:spcBef>
                <a:spcPts val="726"/>
              </a:spcBef>
              <a:spcAft>
                <a:spcPts val="726"/>
              </a:spcAft>
              <a:buFont typeface="Arial" panose="020B0604020202020204" pitchFamily="34" charset="0"/>
              <a:buChar char="•"/>
            </a:pPr>
            <a:r>
              <a:rPr lang="en-US" sz="2903" b="1" kern="1200" dirty="0">
                <a:solidFill>
                  <a:schemeClr val="tx1"/>
                </a:solidFill>
                <a:latin typeface="+mj-lt"/>
                <a:ea typeface="+mj-ea"/>
                <a:cs typeface="+mj-cs"/>
              </a:rPr>
              <a:t>/var/lib/</a:t>
            </a:r>
            <a:r>
              <a:rPr lang="en-US" sz="2903" b="1" kern="1200" dirty="0" err="1">
                <a:solidFill>
                  <a:schemeClr val="tx1"/>
                </a:solidFill>
                <a:latin typeface="+mj-lt"/>
                <a:ea typeface="+mj-ea"/>
                <a:cs typeface="+mj-cs"/>
              </a:rPr>
              <a:t>dhcpd</a:t>
            </a:r>
            <a:r>
              <a:rPr lang="en-US" sz="2903" b="1" kern="1200" dirty="0">
                <a:solidFill>
                  <a:schemeClr val="tx1"/>
                </a:solidFill>
                <a:latin typeface="+mj-lt"/>
                <a:ea typeface="+mj-ea"/>
                <a:cs typeface="+mj-cs"/>
              </a:rPr>
              <a:t>/</a:t>
            </a:r>
            <a:r>
              <a:rPr lang="en-US" sz="2903" b="1" kern="1200" dirty="0" err="1">
                <a:solidFill>
                  <a:schemeClr val="tx1"/>
                </a:solidFill>
                <a:latin typeface="+mj-lt"/>
                <a:ea typeface="+mj-ea"/>
                <a:cs typeface="+mj-cs"/>
              </a:rPr>
              <a:t>dhcpd.leases</a:t>
            </a:r>
            <a:r>
              <a:rPr lang="en-US" sz="2903" b="1" kern="1200" dirty="0">
                <a:solidFill>
                  <a:schemeClr val="tx1"/>
                </a:solidFill>
                <a:latin typeface="+mj-lt"/>
                <a:ea typeface="+mj-ea"/>
                <a:cs typeface="+mj-cs"/>
              </a:rPr>
              <a:t> </a:t>
            </a:r>
            <a:r>
              <a:rPr lang="en-US" sz="2903" kern="1200" dirty="0">
                <a:solidFill>
                  <a:schemeClr val="tx1"/>
                </a:solidFill>
                <a:latin typeface="+mj-lt"/>
                <a:ea typeface="+mj-ea"/>
                <a:cs typeface="+mj-cs"/>
              </a:rPr>
              <a:t>- This file is on the </a:t>
            </a:r>
            <a:r>
              <a:rPr lang="en-US" sz="2903" u="sng" kern="1200" dirty="0">
                <a:solidFill>
                  <a:schemeClr val="tx1"/>
                </a:solidFill>
                <a:latin typeface="+mj-lt"/>
                <a:ea typeface="+mj-ea"/>
                <a:cs typeface="+mj-cs"/>
              </a:rPr>
              <a:t>server</a:t>
            </a:r>
            <a:r>
              <a:rPr lang="en-US" sz="2903" kern="1200" dirty="0">
                <a:solidFill>
                  <a:schemeClr val="tx1"/>
                </a:solidFill>
                <a:latin typeface="+mj-lt"/>
                <a:ea typeface="+mj-ea"/>
                <a:cs typeface="+mj-cs"/>
              </a:rPr>
              <a:t> and holds a record of leased addresses. If the service (or server computer) is restarted, it reads this file to know what’s been assigned.</a:t>
            </a:r>
          </a:p>
          <a:p>
            <a:pPr marL="414703" lvl="1" indent="-414703" algn="l" rtl="0">
              <a:spcBef>
                <a:spcPts val="726"/>
              </a:spcBef>
              <a:spcAft>
                <a:spcPts val="726"/>
              </a:spcAft>
              <a:buFont typeface="Arial" panose="020B0604020202020204" pitchFamily="34" charset="0"/>
              <a:buChar char="•"/>
            </a:pPr>
            <a:r>
              <a:rPr lang="en-US" sz="2903" b="1" kern="1200" dirty="0">
                <a:solidFill>
                  <a:schemeClr val="tx1"/>
                </a:solidFill>
                <a:latin typeface="+mj-lt"/>
                <a:ea typeface="+mj-ea"/>
                <a:cs typeface="+mj-cs"/>
              </a:rPr>
              <a:t>/var/lib/</a:t>
            </a:r>
            <a:r>
              <a:rPr lang="en-US" sz="2903" b="1" kern="1200" dirty="0" err="1">
                <a:solidFill>
                  <a:schemeClr val="tx1"/>
                </a:solidFill>
                <a:latin typeface="+mj-lt"/>
                <a:ea typeface="+mj-ea"/>
                <a:cs typeface="+mj-cs"/>
              </a:rPr>
              <a:t>dhclient</a:t>
            </a:r>
            <a:r>
              <a:rPr lang="en-US" sz="2903" b="1" kern="1200" dirty="0">
                <a:solidFill>
                  <a:schemeClr val="tx1"/>
                </a:solidFill>
                <a:latin typeface="+mj-lt"/>
                <a:ea typeface="+mj-ea"/>
                <a:cs typeface="+mj-cs"/>
              </a:rPr>
              <a:t>/ </a:t>
            </a:r>
            <a:r>
              <a:rPr lang="en-US" sz="2903" kern="1200" dirty="0">
                <a:solidFill>
                  <a:schemeClr val="tx1"/>
                </a:solidFill>
                <a:latin typeface="+mj-lt"/>
                <a:ea typeface="+mj-ea"/>
                <a:cs typeface="+mj-cs"/>
              </a:rPr>
              <a:t>- This directory on the client stores its records of leases.</a:t>
            </a:r>
          </a:p>
          <a:p>
            <a:endParaRPr lang="en-CA" dirty="0"/>
          </a:p>
        </p:txBody>
      </p:sp>
    </p:spTree>
    <p:extLst>
      <p:ext uri="{BB962C8B-B14F-4D97-AF65-F5344CB8AC3E}">
        <p14:creationId xmlns:p14="http://schemas.microsoft.com/office/powerpoint/2010/main" val="2912270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Client Control</a:t>
            </a:r>
            <a:endParaRPr lang="en-CA" dirty="0"/>
          </a:p>
        </p:txBody>
      </p:sp>
      <p:sp>
        <p:nvSpPr>
          <p:cNvPr id="3" name="Text Placeholder 2"/>
          <p:cNvSpPr>
            <a:spLocks noGrp="1"/>
          </p:cNvSpPr>
          <p:nvPr>
            <p:ph type="body"/>
          </p:nvPr>
        </p:nvSpPr>
        <p:spPr>
          <a:xfrm>
            <a:off x="430422" y="1823210"/>
            <a:ext cx="11345932" cy="4672596"/>
          </a:xfrm>
        </p:spPr>
        <p:txBody>
          <a:bodyPr anchor="t" anchorCtr="0">
            <a:normAutofit fontScale="25000" lnSpcReduction="20000"/>
          </a:bodyPr>
          <a:lstStyle/>
          <a:p>
            <a:pPr marL="414703" indent="-414703">
              <a:lnSpc>
                <a:spcPct val="110000"/>
              </a:lnSpc>
              <a:spcBef>
                <a:spcPts val="726"/>
              </a:spcBef>
              <a:spcAft>
                <a:spcPts val="726"/>
              </a:spcAft>
              <a:buFont typeface="Arial" panose="020B0604020202020204" pitchFamily="34" charset="0"/>
              <a:buChar char="•"/>
            </a:pPr>
            <a:r>
              <a:rPr lang="en-US" sz="11610" dirty="0">
                <a:latin typeface="+mn-lt"/>
              </a:rPr>
              <a:t>On your client machine, there are three ways to get it to run through the 4-way DHCP handshake.</a:t>
            </a:r>
          </a:p>
          <a:p>
            <a:pPr marL="827487" lvl="1" indent="-345586" algn="l" rtl="0">
              <a:lnSpc>
                <a:spcPct val="110000"/>
              </a:lnSpc>
              <a:spcBef>
                <a:spcPts val="726"/>
              </a:spcBef>
              <a:spcAft>
                <a:spcPts val="726"/>
              </a:spcAft>
              <a:buFont typeface="Wingdings" panose="05000000000000000000" pitchFamily="2" charset="2"/>
              <a:buChar char="§"/>
            </a:pPr>
            <a:r>
              <a:rPr lang="en-US" sz="11610" kern="1200" dirty="0">
                <a:solidFill>
                  <a:schemeClr val="tx1"/>
                </a:solidFill>
                <a:latin typeface="+mn-lt"/>
                <a:ea typeface="+mj-ea"/>
                <a:cs typeface="+mj-cs"/>
              </a:rPr>
              <a:t>A system reboot</a:t>
            </a:r>
          </a:p>
          <a:p>
            <a:pPr marL="827487" lvl="1" indent="-345586" algn="l" rtl="0">
              <a:lnSpc>
                <a:spcPct val="110000"/>
              </a:lnSpc>
              <a:spcBef>
                <a:spcPts val="726"/>
              </a:spcBef>
              <a:spcAft>
                <a:spcPts val="726"/>
              </a:spcAft>
              <a:buFont typeface="Wingdings" panose="05000000000000000000" pitchFamily="2" charset="2"/>
              <a:buChar char="§"/>
            </a:pPr>
            <a:r>
              <a:rPr lang="en-US" sz="11610" kern="1200" dirty="0">
                <a:solidFill>
                  <a:schemeClr val="tx1"/>
                </a:solidFill>
                <a:latin typeface="+mn-lt"/>
                <a:ea typeface="+mj-ea"/>
                <a:cs typeface="+mj-cs"/>
              </a:rPr>
              <a:t>Bringing an interface down, then up again</a:t>
            </a:r>
          </a:p>
          <a:p>
            <a:pPr marL="827487" lvl="1" indent="-345586" algn="l" rtl="0">
              <a:lnSpc>
                <a:spcPct val="110000"/>
              </a:lnSpc>
              <a:spcBef>
                <a:spcPts val="726"/>
              </a:spcBef>
              <a:spcAft>
                <a:spcPts val="726"/>
              </a:spcAft>
              <a:buFont typeface="Wingdings" panose="05000000000000000000" pitchFamily="2" charset="2"/>
              <a:buChar char="§"/>
            </a:pPr>
            <a:r>
              <a:rPr lang="en-US" sz="11610" kern="1200" dirty="0">
                <a:solidFill>
                  <a:schemeClr val="tx1"/>
                </a:solidFill>
                <a:latin typeface="+mn-lt"/>
                <a:ea typeface="+mj-ea"/>
                <a:cs typeface="+mj-cs"/>
              </a:rPr>
              <a:t>Running this command: </a:t>
            </a:r>
            <a:r>
              <a:rPr lang="en-US" sz="11610" b="1" kern="1200" dirty="0" err="1">
                <a:solidFill>
                  <a:schemeClr val="tx1"/>
                </a:solidFill>
                <a:latin typeface="Courier New" panose="02070309020205020404" pitchFamily="49" charset="0"/>
                <a:ea typeface="+mj-ea"/>
                <a:cs typeface="Courier New" panose="02070309020205020404" pitchFamily="49" charset="0"/>
              </a:rPr>
              <a:t>dhclient</a:t>
            </a:r>
            <a:endParaRPr lang="en-US" sz="11610" b="1" kern="1200" dirty="0">
              <a:solidFill>
                <a:schemeClr val="tx1"/>
              </a:solidFill>
              <a:latin typeface="Courier New" panose="02070309020205020404" pitchFamily="49" charset="0"/>
              <a:ea typeface="+mj-ea"/>
              <a:cs typeface="Courier New" panose="02070309020205020404" pitchFamily="49" charset="0"/>
            </a:endParaRPr>
          </a:p>
          <a:p>
            <a:pPr marL="414703" indent="-414703">
              <a:lnSpc>
                <a:spcPct val="110000"/>
              </a:lnSpc>
              <a:spcBef>
                <a:spcPts val="726"/>
              </a:spcBef>
              <a:spcAft>
                <a:spcPts val="726"/>
              </a:spcAft>
              <a:buFont typeface="Arial" panose="020B0604020202020204" pitchFamily="34" charset="0"/>
              <a:buChar char="•"/>
            </a:pPr>
            <a:r>
              <a:rPr lang="en-US" sz="11610" dirty="0">
                <a:latin typeface="+mn-lt"/>
              </a:rPr>
              <a:t>In your previous lab, you set your VMs to use static network configuration. Make sure to change them back to DHCP as Lab 8 tells you.</a:t>
            </a:r>
            <a:endParaRPr lang="en-CA" dirty="0"/>
          </a:p>
        </p:txBody>
      </p:sp>
    </p:spTree>
    <p:extLst>
      <p:ext uri="{BB962C8B-B14F-4D97-AF65-F5344CB8AC3E}">
        <p14:creationId xmlns:p14="http://schemas.microsoft.com/office/powerpoint/2010/main" val="3649243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Static Addressing</a:t>
            </a:r>
            <a:endParaRPr lang="en-CA" dirty="0"/>
          </a:p>
        </p:txBody>
      </p:sp>
      <p:sp>
        <p:nvSpPr>
          <p:cNvPr id="3" name="Text Placeholder 2"/>
          <p:cNvSpPr>
            <a:spLocks noGrp="1"/>
          </p:cNvSpPr>
          <p:nvPr>
            <p:ph type="body"/>
          </p:nvPr>
        </p:nvSpPr>
        <p:spPr>
          <a:xfrm>
            <a:off x="562514" y="1695888"/>
            <a:ext cx="11066973" cy="5039028"/>
          </a:xfrm>
        </p:spPr>
        <p:txBody>
          <a:bodyPr anchor="t" anchorCtr="0">
            <a:normAutofit fontScale="25000" lnSpcReduction="20000"/>
          </a:bodyPr>
          <a:lstStyle/>
          <a:p>
            <a:pPr marL="414703" indent="-414703">
              <a:lnSpc>
                <a:spcPct val="120000"/>
              </a:lnSpc>
              <a:spcBef>
                <a:spcPts val="0"/>
              </a:spcBef>
              <a:buFont typeface="Arial" panose="020B0604020202020204" pitchFamily="34" charset="0"/>
              <a:buChar char="•"/>
            </a:pPr>
            <a:r>
              <a:rPr lang="en-US" sz="11610" dirty="0">
                <a:latin typeface="+mn-lt"/>
              </a:rPr>
              <a:t>There’s actually a third type of IP address allocation a DHCP server can provide. </a:t>
            </a:r>
            <a:r>
              <a:rPr lang="en-US" sz="11610" b="1" dirty="0">
                <a:latin typeface="+mn-lt"/>
              </a:rPr>
              <a:t>Fixed addressing </a:t>
            </a:r>
            <a:r>
              <a:rPr lang="en-US" sz="11610" dirty="0">
                <a:latin typeface="+mn-lt"/>
              </a:rPr>
              <a:t>(or reservations in Windows) allows you to associate a particular IP address with a particular device.</a:t>
            </a:r>
          </a:p>
          <a:p>
            <a:pPr marL="414703" indent="-414703">
              <a:lnSpc>
                <a:spcPct val="120000"/>
              </a:lnSpc>
              <a:spcBef>
                <a:spcPts val="0"/>
              </a:spcBef>
              <a:buFont typeface="Arial" panose="020B0604020202020204" pitchFamily="34" charset="0"/>
              <a:buChar char="•"/>
            </a:pPr>
            <a:r>
              <a:rPr lang="en-US" sz="11610" dirty="0">
                <a:latin typeface="+mn-lt"/>
              </a:rPr>
              <a:t>This is similar to what you did in Lab 7 with static network configuration. The difference here is you’re specifying network information using the DHCP server.</a:t>
            </a:r>
          </a:p>
          <a:p>
            <a:pPr marL="414703" indent="-414703">
              <a:lnSpc>
                <a:spcPct val="120000"/>
              </a:lnSpc>
              <a:spcBef>
                <a:spcPts val="0"/>
              </a:spcBef>
              <a:buFont typeface="Arial" panose="020B0604020202020204" pitchFamily="34" charset="0"/>
              <a:buChar char="•"/>
            </a:pPr>
            <a:r>
              <a:rPr lang="en-US" sz="11610" dirty="0">
                <a:latin typeface="+mn-lt"/>
              </a:rPr>
              <a:t>The device that’s assigned a fixed address still goes through the DHCP handshake process.</a:t>
            </a:r>
          </a:p>
          <a:p>
            <a:pPr marL="414703" lvl="1" indent="-414703" algn="l" rtl="0">
              <a:lnSpc>
                <a:spcPct val="120000"/>
              </a:lnSpc>
              <a:buFont typeface="Arial" panose="020B0604020202020204" pitchFamily="34" charset="0"/>
              <a:buChar char="•"/>
            </a:pPr>
            <a:r>
              <a:rPr lang="en-US" sz="11610" kern="1200" dirty="0">
                <a:solidFill>
                  <a:schemeClr val="tx1"/>
                </a:solidFill>
                <a:latin typeface="+mn-lt"/>
                <a:ea typeface="+mj-ea"/>
                <a:cs typeface="+mj-cs"/>
              </a:rPr>
              <a:t>You’ve just created an entry that specifies a request coming from a certain MAC address always gets the same IP address.</a:t>
            </a:r>
          </a:p>
          <a:p>
            <a:pPr>
              <a:spcBef>
                <a:spcPts val="0"/>
              </a:spcBef>
            </a:pPr>
            <a:endParaRPr lang="en-CA" dirty="0"/>
          </a:p>
        </p:txBody>
      </p:sp>
    </p:spTree>
    <p:extLst>
      <p:ext uri="{BB962C8B-B14F-4D97-AF65-F5344CB8AC3E}">
        <p14:creationId xmlns:p14="http://schemas.microsoft.com/office/powerpoint/2010/main" val="3961449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609755" y="273422"/>
            <a:ext cx="10971736" cy="1144631"/>
          </a:xfrm>
          <a:prstGeom prst="rect">
            <a:avLst/>
          </a:prstGeom>
          <a:noFill/>
          <a:ln>
            <a:noFill/>
          </a:ln>
        </p:spPr>
        <p:txBody>
          <a:bodyPr lIns="0" tIns="0" rIns="0" bIns="0" anchor="ctr"/>
          <a:lstStyle/>
          <a:p>
            <a:r>
              <a:rPr lang="en-CA" sz="5321" spc="-1" dirty="0">
                <a:solidFill>
                  <a:srgbClr val="000000"/>
                </a:solidFill>
                <a:uFill>
                  <a:solidFill>
                    <a:srgbClr val="FFFFFF"/>
                  </a:solidFill>
                </a:uFill>
                <a:latin typeface="Arial"/>
              </a:rPr>
              <a:t>Troubleshooting Process</a:t>
            </a:r>
          </a:p>
        </p:txBody>
      </p:sp>
      <p:sp>
        <p:nvSpPr>
          <p:cNvPr id="85" name="TextShape 2"/>
          <p:cNvSpPr txBox="1"/>
          <p:nvPr/>
        </p:nvSpPr>
        <p:spPr>
          <a:xfrm>
            <a:off x="609755" y="1831246"/>
            <a:ext cx="10971736" cy="4851302"/>
          </a:xfrm>
          <a:prstGeom prst="rect">
            <a:avLst/>
          </a:prstGeom>
          <a:noFill/>
          <a:ln>
            <a:noFill/>
          </a:ln>
        </p:spPr>
        <p:txBody>
          <a:bodyPr lIns="0" tIns="0" rIns="0" bIns="0">
            <a:normAutofit lnSpcReduction="10000"/>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Generally, troubleshooting consists of three basic elements:</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Gathering information (e.g. finding out what was recently changed on the machine. What is its current state?).</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Eliminating things the problem is NOT.</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Having tenacity and patience</a:t>
            </a:r>
          </a:p>
          <a:p>
            <a:pPr marL="1567382" lvl="2" indent="-348307">
              <a:spcBef>
                <a:spcPts val="1028"/>
              </a:spcBef>
              <a:buClr>
                <a:srgbClr val="000000"/>
              </a:buClr>
              <a:buSzPct val="45000"/>
              <a:buFont typeface="Wingdings" charset="2"/>
              <a:buChar char=""/>
            </a:pPr>
            <a:r>
              <a:rPr lang="en-CA" sz="2903" spc="-1" dirty="0">
                <a:solidFill>
                  <a:srgbClr val="000000"/>
                </a:solidFill>
                <a:uFill>
                  <a:solidFill>
                    <a:srgbClr val="FFFFFF"/>
                  </a:solidFill>
                </a:uFill>
                <a:latin typeface="Arial"/>
              </a:rPr>
              <a:t>Solving a problem could take hours.  May require delving into documentation.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p:nvPr>
        </p:nvSpPr>
        <p:spPr>
          <a:xfrm>
            <a:off x="609755" y="2164145"/>
            <a:ext cx="10708308" cy="3943110"/>
          </a:xfrm>
        </p:spPr>
        <p:txBody>
          <a:bodyPr anchor="t" anchorCtr="0"/>
          <a:lstStyle/>
          <a:p>
            <a:pPr marL="414703" indent="-414703">
              <a:lnSpc>
                <a:spcPct val="100000"/>
              </a:lnSpc>
              <a:spcBef>
                <a:spcPts val="726"/>
              </a:spcBef>
              <a:spcAft>
                <a:spcPts val="726"/>
              </a:spcAft>
              <a:buFont typeface="Arial" panose="020B0604020202020204" pitchFamily="34" charset="0"/>
              <a:buChar char="•"/>
            </a:pPr>
            <a:r>
              <a:rPr lang="en-US" sz="2903" dirty="0"/>
              <a:t>In this lesson you have learned how to configure common settings for a DHCP server and continued to practice common skills you will use for every service you ever work with.</a:t>
            </a:r>
            <a:endParaRPr lang="en-CA" sz="2903" dirty="0"/>
          </a:p>
        </p:txBody>
      </p:sp>
      <p:sp>
        <p:nvSpPr>
          <p:cNvPr id="6" name="Title 5"/>
          <p:cNvSpPr>
            <a:spLocks noGrp="1"/>
          </p:cNvSpPr>
          <p:nvPr>
            <p:ph type="title"/>
          </p:nvPr>
        </p:nvSpPr>
        <p:spPr/>
        <p:txBody>
          <a:bodyPr/>
          <a:lstStyle/>
          <a:p>
            <a:r>
              <a:rPr lang="en-US" dirty="0"/>
              <a:t>Summary</a:t>
            </a:r>
            <a:endParaRPr lang="en-CA" dirty="0"/>
          </a:p>
        </p:txBody>
      </p:sp>
    </p:spTree>
    <p:extLst>
      <p:ext uri="{BB962C8B-B14F-4D97-AF65-F5344CB8AC3E}">
        <p14:creationId xmlns:p14="http://schemas.microsoft.com/office/powerpoint/2010/main" val="5307463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CA" dirty="0"/>
          </a:p>
        </p:txBody>
      </p:sp>
      <p:sp>
        <p:nvSpPr>
          <p:cNvPr id="4" name="Text Placeholder 3"/>
          <p:cNvSpPr>
            <a:spLocks noGrp="1"/>
          </p:cNvSpPr>
          <p:nvPr>
            <p:ph type="body"/>
          </p:nvPr>
        </p:nvSpPr>
        <p:spPr>
          <a:xfrm>
            <a:off x="609755" y="1962692"/>
            <a:ext cx="10987269" cy="4634077"/>
          </a:xfrm>
        </p:spPr>
        <p:txBody>
          <a:bodyPr anchor="t" anchorCtr="0"/>
          <a:lstStyle/>
          <a:p>
            <a:pPr marL="414703" indent="-414703">
              <a:lnSpc>
                <a:spcPct val="100000"/>
              </a:lnSpc>
              <a:spcBef>
                <a:spcPts val="726"/>
              </a:spcBef>
              <a:spcAft>
                <a:spcPts val="726"/>
              </a:spcAft>
              <a:buFont typeface="Arial" panose="020B0604020202020204" pitchFamily="34" charset="0"/>
              <a:buChar char="•"/>
            </a:pPr>
            <a:r>
              <a:rPr lang="en-US" sz="2903" dirty="0"/>
              <a:t>In this lesson you will learn how to configure a </a:t>
            </a:r>
            <a:r>
              <a:rPr lang="en-US" sz="2903" b="1" dirty="0"/>
              <a:t>Dynamic Host Control Protocol (DHCP) </a:t>
            </a:r>
            <a:r>
              <a:rPr lang="en-US" sz="2903" dirty="0"/>
              <a:t>server for your network.</a:t>
            </a:r>
          </a:p>
          <a:p>
            <a:pPr marL="414703" indent="-414703">
              <a:lnSpc>
                <a:spcPct val="100000"/>
              </a:lnSpc>
              <a:spcBef>
                <a:spcPts val="726"/>
              </a:spcBef>
              <a:spcAft>
                <a:spcPts val="726"/>
              </a:spcAft>
              <a:buFont typeface="Arial" panose="020B0604020202020204" pitchFamily="34" charset="0"/>
              <a:buChar char="•"/>
            </a:pPr>
            <a:r>
              <a:rPr lang="en-US" sz="2903" dirty="0"/>
              <a:t>This will allow you to control the </a:t>
            </a:r>
            <a:r>
              <a:rPr lang="en-US" sz="2903" dirty="0" err="1"/>
              <a:t>ip</a:t>
            </a:r>
            <a:r>
              <a:rPr lang="en-US" sz="2903" dirty="0"/>
              <a:t> addresses assigned in your network and give you more practice configuring common services.</a:t>
            </a:r>
            <a:endParaRPr lang="en-CA" sz="2903"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609755" y="273422"/>
            <a:ext cx="10971736" cy="1144631"/>
          </a:xfrm>
          <a:prstGeom prst="rect">
            <a:avLst/>
          </a:prstGeom>
          <a:noFill/>
          <a:ln>
            <a:noFill/>
          </a:ln>
        </p:spPr>
        <p:txBody>
          <a:bodyPr lIns="0" tIns="0" rIns="0" bIns="0" anchor="ctr"/>
          <a:lstStyle/>
          <a:p>
            <a:r>
              <a:rPr lang="en-CA" sz="5321" spc="-1" dirty="0">
                <a:solidFill>
                  <a:srgbClr val="000000"/>
                </a:solidFill>
                <a:uFill>
                  <a:solidFill>
                    <a:srgbClr val="FFFFFF"/>
                  </a:solidFill>
                </a:uFill>
                <a:latin typeface="Arial"/>
              </a:rPr>
              <a:t>Information sources</a:t>
            </a:r>
          </a:p>
        </p:txBody>
      </p:sp>
      <p:sp>
        <p:nvSpPr>
          <p:cNvPr id="89" name="TextShape 2"/>
          <p:cNvSpPr txBox="1"/>
          <p:nvPr/>
        </p:nvSpPr>
        <p:spPr>
          <a:xfrm>
            <a:off x="609754" y="1859603"/>
            <a:ext cx="11139266" cy="4870205"/>
          </a:xfrm>
          <a:prstGeom prst="rect">
            <a:avLst/>
          </a:prstGeom>
          <a:noFill/>
          <a:ln>
            <a:noFill/>
          </a:ln>
        </p:spPr>
        <p:txBody>
          <a:bodyPr lIns="0" tIns="0" rIns="0" bIns="0">
            <a:normAutofit/>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Google</a:t>
            </a:r>
          </a:p>
          <a:p>
            <a:pPr marL="522461" indent="-391846">
              <a:spcBef>
                <a:spcPts val="1714"/>
              </a:spcBef>
              <a:buClr>
                <a:srgbClr val="000000"/>
              </a:buClr>
              <a:buSzPct val="45000"/>
              <a:buFont typeface="Wingdings" charset="2"/>
              <a:buChar char=""/>
            </a:pPr>
            <a:r>
              <a:rPr lang="en-CA" sz="3870" spc="-1" dirty="0" err="1">
                <a:solidFill>
                  <a:srgbClr val="000000"/>
                </a:solidFill>
                <a:uFill>
                  <a:solidFill>
                    <a:srgbClr val="FFFFFF"/>
                  </a:solidFill>
                </a:uFill>
                <a:latin typeface="Arial"/>
              </a:rPr>
              <a:t>Youtube</a:t>
            </a:r>
            <a:endParaRPr lang="en-CA" sz="3870" spc="-1" dirty="0">
              <a:solidFill>
                <a:srgbClr val="000000"/>
              </a:solidFill>
              <a:uFill>
                <a:solidFill>
                  <a:srgbClr val="FFFFFF"/>
                </a:solidFill>
              </a:uFill>
              <a:latin typeface="Arial"/>
            </a:endParaRP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Wiki</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Vendors’ site such as Python.org</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And, what else? </a:t>
            </a:r>
            <a:r>
              <a:rPr lang="en-CA" sz="3870" spc="-1" dirty="0">
                <a:solidFill>
                  <a:srgbClr val="000000"/>
                </a:solidFill>
                <a:uFill>
                  <a:solidFill>
                    <a:srgbClr val="FFFFFF"/>
                  </a:solidFill>
                </a:uFill>
                <a:latin typeface="Arial"/>
                <a:sym typeface="Wingdings" panose="05000000000000000000" pitchFamily="2" charset="2"/>
              </a:rPr>
              <a:t></a:t>
            </a:r>
            <a:endParaRPr lang="en-CA" sz="3386"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F0A1-B891-662A-D4C8-20EC611CA16B}"/>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E96E619F-EC4E-55C5-C2D2-A9887A04D524}"/>
              </a:ext>
            </a:extLst>
          </p:cNvPr>
          <p:cNvSpPr>
            <a:spLocks noGrp="1"/>
          </p:cNvSpPr>
          <p:nvPr>
            <p:ph idx="1"/>
          </p:nvPr>
        </p:nvSpPr>
        <p:spPr/>
        <p:txBody>
          <a:bodyPr>
            <a:normAutofit/>
          </a:bodyPr>
          <a:lstStyle/>
          <a:p>
            <a:pPr marL="0" indent="0">
              <a:buNone/>
            </a:pPr>
            <a:r>
              <a:rPr lang="en-US" dirty="0"/>
              <a:t>Any question? </a:t>
            </a:r>
          </a:p>
          <a:p>
            <a:pPr marL="0" indent="0">
              <a:buNone/>
            </a:pP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520359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DHCP?</a:t>
            </a:r>
            <a:endParaRPr lang="en-CA" dirty="0"/>
          </a:p>
        </p:txBody>
      </p:sp>
      <p:sp>
        <p:nvSpPr>
          <p:cNvPr id="3" name="Text Placeholder 2"/>
          <p:cNvSpPr>
            <a:spLocks noGrp="1"/>
          </p:cNvSpPr>
          <p:nvPr>
            <p:ph type="body"/>
          </p:nvPr>
        </p:nvSpPr>
        <p:spPr>
          <a:xfrm>
            <a:off x="609755" y="2082244"/>
            <a:ext cx="10907565" cy="4285377"/>
          </a:xfrm>
        </p:spPr>
        <p:txBody>
          <a:bodyPr anchor="t" anchorCtr="0"/>
          <a:lstStyle/>
          <a:p>
            <a:pPr marL="414703" indent="-414703">
              <a:lnSpc>
                <a:spcPct val="100000"/>
              </a:lnSpc>
              <a:spcBef>
                <a:spcPts val="726"/>
              </a:spcBef>
              <a:spcAft>
                <a:spcPts val="726"/>
              </a:spcAft>
              <a:buFont typeface="Arial" panose="020B0604020202020204" pitchFamily="34" charset="0"/>
              <a:buChar char="•"/>
            </a:pPr>
            <a:r>
              <a:rPr lang="en-US" sz="2903" dirty="0"/>
              <a:t>DHCP stands for Dynamic Host Configuration Protocol.</a:t>
            </a:r>
          </a:p>
          <a:p>
            <a:pPr marL="414703" indent="-414703">
              <a:lnSpc>
                <a:spcPct val="100000"/>
              </a:lnSpc>
              <a:spcBef>
                <a:spcPts val="726"/>
              </a:spcBef>
              <a:spcAft>
                <a:spcPts val="726"/>
              </a:spcAft>
              <a:buFont typeface="Arial" panose="020B0604020202020204" pitchFamily="34" charset="0"/>
              <a:buChar char="•"/>
            </a:pPr>
            <a:r>
              <a:rPr lang="en-US" sz="2903" dirty="0"/>
              <a:t>It allows network devices (computers, printers, smart phones, etc.) to be automatically configured so they can communicate over the network.</a:t>
            </a:r>
          </a:p>
          <a:p>
            <a:pPr marL="414703" indent="-414703">
              <a:lnSpc>
                <a:spcPct val="100000"/>
              </a:lnSpc>
              <a:spcBef>
                <a:spcPts val="726"/>
              </a:spcBef>
              <a:spcAft>
                <a:spcPts val="726"/>
              </a:spcAft>
              <a:buFont typeface="Arial" panose="020B0604020202020204" pitchFamily="34" charset="0"/>
              <a:buChar char="•"/>
            </a:pPr>
            <a:r>
              <a:rPr lang="en-US" sz="2903" dirty="0"/>
              <a:t>This automatic configuration will assign devices an IP address, subnet, gateway, DNS, and other information.</a:t>
            </a:r>
          </a:p>
          <a:p>
            <a:endParaRPr lang="en-CA" dirty="0"/>
          </a:p>
        </p:txBody>
      </p:sp>
    </p:spTree>
    <p:extLst>
      <p:ext uri="{BB962C8B-B14F-4D97-AF65-F5344CB8AC3E}">
        <p14:creationId xmlns:p14="http://schemas.microsoft.com/office/powerpoint/2010/main" val="1791298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vs. Static Networks</a:t>
            </a:r>
            <a:endParaRPr lang="en-CA" dirty="0"/>
          </a:p>
        </p:txBody>
      </p:sp>
      <p:sp>
        <p:nvSpPr>
          <p:cNvPr id="3" name="Text Placeholder 2"/>
          <p:cNvSpPr>
            <a:spLocks noGrp="1"/>
          </p:cNvSpPr>
          <p:nvPr>
            <p:ph type="body"/>
          </p:nvPr>
        </p:nvSpPr>
        <p:spPr>
          <a:xfrm>
            <a:off x="480237" y="1785555"/>
            <a:ext cx="11306081" cy="4811213"/>
          </a:xfrm>
        </p:spPr>
        <p:txBody>
          <a:bodyPr>
            <a:normAutofit fontScale="25000" lnSpcReduction="20000"/>
          </a:bodyPr>
          <a:lstStyle/>
          <a:p>
            <a:pPr marL="414703" indent="-414703">
              <a:lnSpc>
                <a:spcPct val="120000"/>
              </a:lnSpc>
              <a:spcBef>
                <a:spcPts val="726"/>
              </a:spcBef>
              <a:spcAft>
                <a:spcPts val="726"/>
              </a:spcAft>
              <a:buFont typeface="Arial" panose="020B0604020202020204" pitchFamily="34" charset="0"/>
              <a:buChar char="•"/>
            </a:pPr>
            <a:r>
              <a:rPr lang="en-US" sz="11610" dirty="0">
                <a:latin typeface="+mn-lt"/>
              </a:rPr>
              <a:t>DHCP is served from a central location. In addition to simplifying configuration, DHCP also keeps track of IP addresses that are given out to devices on your network. </a:t>
            </a:r>
          </a:p>
          <a:p>
            <a:pPr marL="414703" indent="-414703">
              <a:lnSpc>
                <a:spcPct val="120000"/>
              </a:lnSpc>
              <a:spcBef>
                <a:spcPts val="726"/>
              </a:spcBef>
              <a:spcAft>
                <a:spcPts val="726"/>
              </a:spcAft>
              <a:buFont typeface="Arial" panose="020B0604020202020204" pitchFamily="34" charset="0"/>
              <a:buChar char="•"/>
            </a:pPr>
            <a:r>
              <a:rPr lang="en-US" sz="11610" dirty="0">
                <a:latin typeface="+mn-lt"/>
              </a:rPr>
              <a:t>This prevents two devices from having the same address, something that can happen if you aren’t careful when using static network configuration.</a:t>
            </a:r>
          </a:p>
          <a:p>
            <a:pPr marL="414703" indent="-414703">
              <a:lnSpc>
                <a:spcPct val="120000"/>
              </a:lnSpc>
              <a:spcBef>
                <a:spcPts val="726"/>
              </a:spcBef>
              <a:spcAft>
                <a:spcPts val="726"/>
              </a:spcAft>
              <a:buFont typeface="Arial" panose="020B0604020202020204" pitchFamily="34" charset="0"/>
              <a:buChar char="•"/>
            </a:pPr>
            <a:r>
              <a:rPr lang="en-US" sz="11610" dirty="0">
                <a:latin typeface="+mn-lt"/>
              </a:rPr>
              <a:t>It’s also useful for roaming, or mobile-type devices. A laptop used at work and home would be a pain to reconfigure every time you go from one to another. DHCP does this for you.</a:t>
            </a:r>
          </a:p>
          <a:p>
            <a:endParaRPr lang="en-CA" dirty="0"/>
          </a:p>
        </p:txBody>
      </p:sp>
    </p:spTree>
    <p:extLst>
      <p:ext uri="{BB962C8B-B14F-4D97-AF65-F5344CB8AC3E}">
        <p14:creationId xmlns:p14="http://schemas.microsoft.com/office/powerpoint/2010/main" val="3515352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DHCP Work?</a:t>
            </a:r>
            <a:endParaRPr lang="en-CA" dirty="0"/>
          </a:p>
        </p:txBody>
      </p:sp>
      <p:sp>
        <p:nvSpPr>
          <p:cNvPr id="3" name="Text Placeholder 2"/>
          <p:cNvSpPr>
            <a:spLocks noGrp="1"/>
          </p:cNvSpPr>
          <p:nvPr>
            <p:ph type="body"/>
          </p:nvPr>
        </p:nvSpPr>
        <p:spPr>
          <a:xfrm>
            <a:off x="480237" y="1745703"/>
            <a:ext cx="11296118" cy="4851065"/>
          </a:xfrm>
        </p:spPr>
        <p:txBody>
          <a:bodyPr>
            <a:normAutofit fontScale="25000" lnSpcReduction="20000"/>
          </a:bodyPr>
          <a:lstStyle/>
          <a:p>
            <a:pPr marL="414703" indent="-414703">
              <a:lnSpc>
                <a:spcPct val="120000"/>
              </a:lnSpc>
              <a:spcBef>
                <a:spcPts val="726"/>
              </a:spcBef>
              <a:spcAft>
                <a:spcPts val="726"/>
              </a:spcAft>
              <a:buFont typeface="Arial" panose="020B0604020202020204" pitchFamily="34" charset="0"/>
              <a:buChar char="•"/>
            </a:pPr>
            <a:r>
              <a:rPr lang="en-US" sz="11610" dirty="0">
                <a:latin typeface="+mn-lt"/>
              </a:rPr>
              <a:t>When a device, set to use DHCP connects to a network, it sends out a general broadcast message asking for network configuration information. This goes out to all devices on the physical network but is ignored by all but the DHCP server.</a:t>
            </a:r>
          </a:p>
          <a:p>
            <a:pPr marL="414703" indent="-414703">
              <a:lnSpc>
                <a:spcPct val="120000"/>
              </a:lnSpc>
              <a:spcBef>
                <a:spcPts val="726"/>
              </a:spcBef>
              <a:spcAft>
                <a:spcPts val="726"/>
              </a:spcAft>
              <a:buFont typeface="Arial" panose="020B0604020202020204" pitchFamily="34" charset="0"/>
              <a:buChar char="•"/>
            </a:pPr>
            <a:r>
              <a:rPr lang="en-US" sz="11610" dirty="0">
                <a:latin typeface="+mn-lt"/>
              </a:rPr>
              <a:t>This transmission uses MAC addressing to start things off, as the connecting device doesn’t yet have an IP address. (The MAC address is the physical address assigned to network cards when they’re manufactured.)</a:t>
            </a:r>
          </a:p>
          <a:p>
            <a:pPr marL="414703" indent="-414703">
              <a:lnSpc>
                <a:spcPct val="120000"/>
              </a:lnSpc>
              <a:spcBef>
                <a:spcPts val="726"/>
              </a:spcBef>
              <a:spcAft>
                <a:spcPts val="726"/>
              </a:spcAft>
              <a:buFont typeface="Arial" panose="020B0604020202020204" pitchFamily="34" charset="0"/>
              <a:buChar char="•"/>
            </a:pPr>
            <a:r>
              <a:rPr lang="en-US" sz="11610" dirty="0">
                <a:latin typeface="+mn-lt"/>
              </a:rPr>
              <a:t>In Lab 8, we’re going to set up a DHCP server.</a:t>
            </a:r>
          </a:p>
          <a:p>
            <a:pPr>
              <a:lnSpc>
                <a:spcPct val="120000"/>
              </a:lnSpc>
            </a:pPr>
            <a:endParaRPr lang="en-CA" dirty="0"/>
          </a:p>
        </p:txBody>
      </p:sp>
    </p:spTree>
    <p:extLst>
      <p:ext uri="{BB962C8B-B14F-4D97-AF65-F5344CB8AC3E}">
        <p14:creationId xmlns:p14="http://schemas.microsoft.com/office/powerpoint/2010/main" val="423104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Allocation</a:t>
            </a:r>
            <a:endParaRPr lang="en-CA" dirty="0"/>
          </a:p>
        </p:txBody>
      </p:sp>
      <p:sp>
        <p:nvSpPr>
          <p:cNvPr id="3" name="Text Placeholder 2"/>
          <p:cNvSpPr>
            <a:spLocks noGrp="1"/>
          </p:cNvSpPr>
          <p:nvPr>
            <p:ph type="body"/>
          </p:nvPr>
        </p:nvSpPr>
        <p:spPr>
          <a:xfrm>
            <a:off x="393145" y="1494435"/>
            <a:ext cx="11223804" cy="5293825"/>
          </a:xfrm>
        </p:spPr>
        <p:txBody>
          <a:bodyPr anchor="t" anchorCtr="0">
            <a:normAutofit fontScale="25000" lnSpcReduction="20000"/>
          </a:bodyPr>
          <a:lstStyle/>
          <a:p>
            <a:pPr marL="414703" indent="-414703">
              <a:lnSpc>
                <a:spcPct val="120000"/>
              </a:lnSpc>
              <a:spcBef>
                <a:spcPts val="0"/>
              </a:spcBef>
              <a:buFont typeface="Arial" panose="020B0604020202020204" pitchFamily="34" charset="0"/>
              <a:buChar char="•"/>
            </a:pPr>
            <a:r>
              <a:rPr lang="en-US" sz="11610" dirty="0">
                <a:latin typeface="+mn-lt"/>
              </a:rPr>
              <a:t>IP address allocation is what we call an address that has been assigned to a client by the DHCP server. The server has a pool of addresses and assigns one that’s free.</a:t>
            </a:r>
          </a:p>
          <a:p>
            <a:pPr marL="414703" indent="-414703">
              <a:lnSpc>
                <a:spcPct val="120000"/>
              </a:lnSpc>
              <a:spcBef>
                <a:spcPts val="0"/>
              </a:spcBef>
              <a:buFont typeface="Arial" panose="020B0604020202020204" pitchFamily="34" charset="0"/>
              <a:buChar char="•"/>
            </a:pPr>
            <a:r>
              <a:rPr lang="en-US" sz="11610" dirty="0">
                <a:latin typeface="+mn-lt"/>
              </a:rPr>
              <a:t>There are two types of allocation:</a:t>
            </a:r>
          </a:p>
          <a:p>
            <a:pPr marL="896604" lvl="1" indent="-416624" algn="l" rtl="0">
              <a:lnSpc>
                <a:spcPct val="120000"/>
              </a:lnSpc>
              <a:buFont typeface="Wingdings" panose="05000000000000000000" pitchFamily="2" charset="2"/>
              <a:buChar char="§"/>
            </a:pPr>
            <a:r>
              <a:rPr lang="en-US" sz="11610" b="1" kern="1200" dirty="0">
                <a:solidFill>
                  <a:schemeClr val="tx1"/>
                </a:solidFill>
                <a:latin typeface="+mn-lt"/>
                <a:ea typeface="+mj-ea"/>
                <a:cs typeface="+mj-cs"/>
              </a:rPr>
              <a:t>Automatic</a:t>
            </a:r>
            <a:r>
              <a:rPr lang="en-US" sz="11610" kern="1200" dirty="0">
                <a:solidFill>
                  <a:schemeClr val="tx1"/>
                </a:solidFill>
                <a:latin typeface="+mn-lt"/>
                <a:ea typeface="+mj-ea"/>
                <a:cs typeface="+mj-cs"/>
              </a:rPr>
              <a:t> - The server assigns an IP address to a MAC address. Once associated, it is permanent.</a:t>
            </a:r>
          </a:p>
          <a:p>
            <a:pPr marL="896604" lvl="1" indent="-416624" algn="l" rtl="0">
              <a:lnSpc>
                <a:spcPct val="120000"/>
              </a:lnSpc>
              <a:buFont typeface="Wingdings" panose="05000000000000000000" pitchFamily="2" charset="2"/>
              <a:buChar char="§"/>
            </a:pPr>
            <a:r>
              <a:rPr lang="en-US" sz="11610" b="1" kern="1200" dirty="0">
                <a:solidFill>
                  <a:schemeClr val="tx1"/>
                </a:solidFill>
                <a:latin typeface="+mn-lt"/>
                <a:ea typeface="+mj-ea"/>
                <a:cs typeface="+mj-cs"/>
              </a:rPr>
              <a:t>Dynamic</a:t>
            </a:r>
            <a:r>
              <a:rPr lang="en-US" sz="11610" kern="1200" dirty="0">
                <a:solidFill>
                  <a:schemeClr val="tx1"/>
                </a:solidFill>
                <a:latin typeface="+mn-lt"/>
                <a:ea typeface="+mj-ea"/>
                <a:cs typeface="+mj-cs"/>
              </a:rPr>
              <a:t> - The server assigns an IP address to a MAC address using DHCP leasing. This sets a timer for how long a MAC address can use an assigned IP. It can be renewed infinitely, but if the client doesn’t renew, the IP address is removed and added back to the pool.</a:t>
            </a:r>
          </a:p>
          <a:p>
            <a:pPr marL="414703" indent="-414703">
              <a:lnSpc>
                <a:spcPct val="120000"/>
              </a:lnSpc>
              <a:spcBef>
                <a:spcPts val="0"/>
              </a:spcBef>
              <a:buFont typeface="Arial" panose="020B0604020202020204" pitchFamily="34" charset="0"/>
              <a:buChar char="•"/>
            </a:pPr>
            <a:r>
              <a:rPr lang="en-US" sz="11610" dirty="0">
                <a:latin typeface="+mn-lt"/>
              </a:rPr>
              <a:t>Unless told otherwise, </a:t>
            </a:r>
            <a:r>
              <a:rPr lang="en-US" sz="11610" b="1" dirty="0"/>
              <a:t>always use dynamic address allocation.</a:t>
            </a:r>
          </a:p>
          <a:p>
            <a:pPr>
              <a:lnSpc>
                <a:spcPct val="120000"/>
              </a:lnSpc>
              <a:spcBef>
                <a:spcPts val="0"/>
              </a:spcBef>
            </a:pPr>
            <a:endParaRPr lang="en-CA" dirty="0"/>
          </a:p>
        </p:txBody>
      </p:sp>
    </p:spTree>
    <p:extLst>
      <p:ext uri="{BB962C8B-B14F-4D97-AF65-F5344CB8AC3E}">
        <p14:creationId xmlns:p14="http://schemas.microsoft.com/office/powerpoint/2010/main" val="2914681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DHCP: 4-Way Handshake</a:t>
            </a:r>
            <a:endParaRPr lang="en-CA" dirty="0"/>
          </a:p>
        </p:txBody>
      </p:sp>
      <p:sp>
        <p:nvSpPr>
          <p:cNvPr id="5" name="Text Placeholder 4"/>
          <p:cNvSpPr>
            <a:spLocks noGrp="1"/>
          </p:cNvSpPr>
          <p:nvPr>
            <p:ph type="body"/>
          </p:nvPr>
        </p:nvSpPr>
        <p:spPr>
          <a:xfrm>
            <a:off x="457903" y="1757000"/>
            <a:ext cx="11537636" cy="4949362"/>
          </a:xfrm>
        </p:spPr>
        <p:txBody>
          <a:bodyPr anchor="t" anchorCtr="0">
            <a:normAutofit fontScale="25000" lnSpcReduction="20000"/>
          </a:bodyPr>
          <a:lstStyle/>
          <a:p>
            <a:pPr marL="414703" indent="-414703">
              <a:lnSpc>
                <a:spcPct val="120000"/>
              </a:lnSpc>
              <a:spcBef>
                <a:spcPts val="0"/>
              </a:spcBef>
              <a:buFont typeface="Arial" panose="020B0604020202020204" pitchFamily="34" charset="0"/>
              <a:buChar char="•"/>
            </a:pPr>
            <a:r>
              <a:rPr lang="en-US" sz="11610" dirty="0">
                <a:latin typeface="+mn-lt"/>
              </a:rPr>
              <a:t>The acronym </a:t>
            </a:r>
            <a:r>
              <a:rPr lang="en-US" sz="11610" b="1" dirty="0">
                <a:latin typeface="+mn-lt"/>
              </a:rPr>
              <a:t>DORA</a:t>
            </a:r>
            <a:r>
              <a:rPr lang="en-US" sz="11610" dirty="0">
                <a:latin typeface="+mn-lt"/>
              </a:rPr>
              <a:t> is an easy way to remember how the DHCP handshake works:</a:t>
            </a:r>
          </a:p>
          <a:p>
            <a:pPr marL="827487" lvl="1" indent="-345586" algn="l" rtl="0">
              <a:lnSpc>
                <a:spcPct val="120000"/>
              </a:lnSpc>
              <a:buFont typeface="Wingdings" panose="05000000000000000000" pitchFamily="2" charset="2"/>
              <a:buChar char="§"/>
            </a:pPr>
            <a:r>
              <a:rPr lang="en-US" sz="11610" b="1" kern="1200" dirty="0">
                <a:solidFill>
                  <a:schemeClr val="tx1"/>
                </a:solidFill>
                <a:latin typeface="+mn-lt"/>
                <a:ea typeface="+mj-ea"/>
                <a:cs typeface="+mj-cs"/>
              </a:rPr>
              <a:t>Discovery</a:t>
            </a:r>
            <a:r>
              <a:rPr lang="en-US" sz="11610" kern="1200" dirty="0">
                <a:solidFill>
                  <a:schemeClr val="tx1"/>
                </a:solidFill>
                <a:latin typeface="+mn-lt"/>
                <a:ea typeface="+mj-ea"/>
                <a:cs typeface="+mj-cs"/>
              </a:rPr>
              <a:t>: The client broadcasts a message (IP lease request) on a sub-network to discover available DHCP servers.</a:t>
            </a:r>
          </a:p>
          <a:p>
            <a:pPr marL="827487" lvl="1" indent="-345586" algn="l" rtl="0">
              <a:lnSpc>
                <a:spcPct val="120000"/>
              </a:lnSpc>
              <a:buFont typeface="Wingdings" panose="05000000000000000000" pitchFamily="2" charset="2"/>
              <a:buChar char="§"/>
            </a:pPr>
            <a:r>
              <a:rPr lang="en-US" sz="11610" b="1" kern="1200" dirty="0">
                <a:solidFill>
                  <a:schemeClr val="tx1"/>
                </a:solidFill>
                <a:latin typeface="+mn-lt"/>
                <a:ea typeface="+mj-ea"/>
                <a:cs typeface="+mj-cs"/>
              </a:rPr>
              <a:t>Offer</a:t>
            </a:r>
            <a:r>
              <a:rPr lang="en-US" sz="11610" kern="1200" dirty="0">
                <a:solidFill>
                  <a:schemeClr val="tx1"/>
                </a:solidFill>
                <a:latin typeface="+mn-lt"/>
                <a:ea typeface="+mj-ea"/>
                <a:cs typeface="+mj-cs"/>
              </a:rPr>
              <a:t>: The DHCP server receives the request from the client, reserves an IP address for the client, and sends a DHCPOFFER.</a:t>
            </a:r>
          </a:p>
          <a:p>
            <a:pPr marL="827487" lvl="1" indent="-345586" algn="l" rtl="0">
              <a:lnSpc>
                <a:spcPct val="120000"/>
              </a:lnSpc>
              <a:buFont typeface="Wingdings" panose="05000000000000000000" pitchFamily="2" charset="2"/>
              <a:buChar char="§"/>
            </a:pPr>
            <a:r>
              <a:rPr lang="en-US" sz="11610" b="1" kern="1200" dirty="0">
                <a:solidFill>
                  <a:schemeClr val="tx1"/>
                </a:solidFill>
                <a:latin typeface="+mn-lt"/>
                <a:ea typeface="+mj-ea"/>
                <a:cs typeface="+mj-cs"/>
              </a:rPr>
              <a:t>Request</a:t>
            </a:r>
            <a:r>
              <a:rPr lang="en-US" sz="11610" kern="1200" dirty="0">
                <a:solidFill>
                  <a:schemeClr val="tx1"/>
                </a:solidFill>
                <a:latin typeface="+mn-lt"/>
                <a:ea typeface="+mj-ea"/>
                <a:cs typeface="+mj-cs"/>
              </a:rPr>
              <a:t>: The client receives the offer, and sends a request asking to be assigned that offered IP address.</a:t>
            </a:r>
          </a:p>
          <a:p>
            <a:pPr marL="827487" lvl="1" indent="-345586" algn="l" rtl="0">
              <a:lnSpc>
                <a:spcPct val="120000"/>
              </a:lnSpc>
              <a:buFont typeface="Wingdings" panose="05000000000000000000" pitchFamily="2" charset="2"/>
              <a:buChar char="§"/>
            </a:pPr>
            <a:r>
              <a:rPr lang="en-US" sz="11610" b="1" kern="1200" dirty="0">
                <a:solidFill>
                  <a:schemeClr val="tx1"/>
                </a:solidFill>
                <a:latin typeface="+mn-lt"/>
                <a:ea typeface="+mj-ea"/>
                <a:cs typeface="+mj-cs"/>
              </a:rPr>
              <a:t>Acknowledgement</a:t>
            </a:r>
            <a:r>
              <a:rPr lang="en-US" sz="11610" kern="1200" dirty="0">
                <a:solidFill>
                  <a:schemeClr val="tx1"/>
                </a:solidFill>
                <a:latin typeface="+mn-lt"/>
                <a:ea typeface="+mj-ea"/>
                <a:cs typeface="+mj-cs"/>
              </a:rPr>
              <a:t>: The DHCP server receives the request and sends the client an acknowledgement that they can use that IP address. The client then applies this address to itself.</a:t>
            </a:r>
          </a:p>
          <a:p>
            <a:endParaRPr lang="en-CA" dirty="0"/>
          </a:p>
        </p:txBody>
      </p:sp>
    </p:spTree>
    <p:extLst>
      <p:ext uri="{BB962C8B-B14F-4D97-AF65-F5344CB8AC3E}">
        <p14:creationId xmlns:p14="http://schemas.microsoft.com/office/powerpoint/2010/main" val="4210632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DHCP: 4-Way Handshake</a:t>
            </a:r>
            <a:endParaRPr lang="en-CA" dirty="0"/>
          </a:p>
        </p:txBody>
      </p:sp>
      <p:pic>
        <p:nvPicPr>
          <p:cNvPr id="1026" name="Picture 2">
            <a:extLst>
              <a:ext uri="{FF2B5EF4-FFF2-40B4-BE49-F238E27FC236}">
                <a16:creationId xmlns:a16="http://schemas.microsoft.com/office/drawing/2014/main" id="{FEA67FA4-03BD-4853-A38A-9CE48E6904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8438" y="1882279"/>
            <a:ext cx="9595124" cy="4975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815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a DHCP Server</a:t>
            </a:r>
            <a:endParaRPr lang="en-CA" dirty="0"/>
          </a:p>
        </p:txBody>
      </p:sp>
      <p:sp>
        <p:nvSpPr>
          <p:cNvPr id="3" name="Text Placeholder 2"/>
          <p:cNvSpPr>
            <a:spLocks noGrp="1"/>
          </p:cNvSpPr>
          <p:nvPr>
            <p:ph type="body"/>
          </p:nvPr>
        </p:nvSpPr>
        <p:spPr>
          <a:xfrm>
            <a:off x="442960" y="1783359"/>
            <a:ext cx="11306080" cy="4813410"/>
          </a:xfrm>
        </p:spPr>
        <p:txBody>
          <a:bodyPr anchor="t" anchorCtr="0"/>
          <a:lstStyle/>
          <a:p>
            <a:pPr marL="414703" indent="-414703">
              <a:lnSpc>
                <a:spcPct val="100000"/>
              </a:lnSpc>
              <a:spcBef>
                <a:spcPts val="363"/>
              </a:spcBef>
              <a:spcAft>
                <a:spcPts val="363"/>
              </a:spcAft>
              <a:buFont typeface="Arial" panose="020B0604020202020204" pitchFamily="34" charset="0"/>
              <a:buChar char="•"/>
            </a:pPr>
            <a:r>
              <a:rPr lang="en-US" sz="2903" dirty="0">
                <a:latin typeface="+mn-lt"/>
              </a:rPr>
              <a:t>Depending on your Linux installation, the DHCP server package may already be installed. On CentOS, this package is simply called “</a:t>
            </a:r>
            <a:r>
              <a:rPr lang="en-US" sz="2903" b="1" dirty="0" err="1">
                <a:latin typeface="+mn-lt"/>
              </a:rPr>
              <a:t>dhcp</a:t>
            </a:r>
            <a:r>
              <a:rPr lang="en-US" sz="2903" dirty="0">
                <a:latin typeface="+mn-lt"/>
              </a:rPr>
              <a:t>”. Other Linux distros may use a different package name.</a:t>
            </a:r>
          </a:p>
          <a:p>
            <a:pPr marL="414703" indent="-414703">
              <a:lnSpc>
                <a:spcPct val="100000"/>
              </a:lnSpc>
              <a:spcBef>
                <a:spcPts val="363"/>
              </a:spcBef>
              <a:spcAft>
                <a:spcPts val="363"/>
              </a:spcAft>
              <a:buFont typeface="Arial" panose="020B0604020202020204" pitchFamily="34" charset="0"/>
              <a:buChar char="•"/>
            </a:pPr>
            <a:r>
              <a:rPr lang="en-US" sz="2903" dirty="0">
                <a:latin typeface="+mn-lt"/>
              </a:rPr>
              <a:t>To check if the DHCP service (</a:t>
            </a:r>
            <a:r>
              <a:rPr lang="en-US" sz="2903" dirty="0" err="1">
                <a:latin typeface="+mn-lt"/>
              </a:rPr>
              <a:t>dhcpd</a:t>
            </a:r>
            <a:r>
              <a:rPr lang="en-US" sz="2903" dirty="0">
                <a:latin typeface="+mn-lt"/>
              </a:rPr>
              <a:t>) is installed:</a:t>
            </a:r>
          </a:p>
          <a:p>
            <a:pPr lvl="2" algn="l" rtl="0">
              <a:spcBef>
                <a:spcPts val="363"/>
              </a:spcBef>
              <a:spcAft>
                <a:spcPts val="363"/>
              </a:spcAft>
            </a:pPr>
            <a:r>
              <a:rPr lang="en-US" sz="2903" b="1" kern="1200" dirty="0">
                <a:solidFill>
                  <a:schemeClr val="tx1"/>
                </a:solidFill>
                <a:latin typeface="Courier New" panose="02070309020205020404" pitchFamily="49" charset="0"/>
                <a:ea typeface="+mj-ea"/>
                <a:cs typeface="Courier New" panose="02070309020205020404" pitchFamily="49" charset="0"/>
              </a:rPr>
              <a:t>	rpm -</a:t>
            </a:r>
            <a:r>
              <a:rPr lang="en-US" sz="2903" b="1" kern="1200" dirty="0" err="1">
                <a:solidFill>
                  <a:schemeClr val="tx1"/>
                </a:solidFill>
                <a:latin typeface="Courier New" panose="02070309020205020404" pitchFamily="49" charset="0"/>
                <a:ea typeface="+mj-ea"/>
                <a:cs typeface="Courier New" panose="02070309020205020404" pitchFamily="49" charset="0"/>
              </a:rPr>
              <a:t>qa</a:t>
            </a:r>
            <a:r>
              <a:rPr lang="en-US" sz="2903" b="1" kern="1200" dirty="0">
                <a:solidFill>
                  <a:schemeClr val="tx1"/>
                </a:solidFill>
                <a:latin typeface="Courier New" panose="02070309020205020404" pitchFamily="49" charset="0"/>
                <a:ea typeface="+mj-ea"/>
                <a:cs typeface="Courier New" panose="02070309020205020404" pitchFamily="49" charset="0"/>
              </a:rPr>
              <a:t> </a:t>
            </a:r>
            <a:r>
              <a:rPr lang="en-US" sz="2903" b="1" kern="1200" dirty="0" err="1">
                <a:solidFill>
                  <a:schemeClr val="tx1"/>
                </a:solidFill>
                <a:latin typeface="Courier New" panose="02070309020205020404" pitchFamily="49" charset="0"/>
                <a:ea typeface="+mj-ea"/>
                <a:cs typeface="Courier New" panose="02070309020205020404" pitchFamily="49" charset="0"/>
              </a:rPr>
              <a:t>dhcp</a:t>
            </a:r>
            <a:endParaRPr lang="en-US" sz="2903" b="1" kern="1200" dirty="0">
              <a:solidFill>
                <a:schemeClr val="tx1"/>
              </a:solidFill>
              <a:latin typeface="Courier New" panose="02070309020205020404" pitchFamily="49" charset="0"/>
              <a:ea typeface="+mj-ea"/>
              <a:cs typeface="Courier New" panose="02070309020205020404" pitchFamily="49" charset="0"/>
            </a:endParaRPr>
          </a:p>
          <a:p>
            <a:pPr lvl="2" algn="l" rtl="0">
              <a:spcBef>
                <a:spcPts val="363"/>
              </a:spcBef>
              <a:spcAft>
                <a:spcPts val="363"/>
              </a:spcAft>
            </a:pPr>
            <a:r>
              <a:rPr lang="en-US" sz="2903" b="1" kern="1200" dirty="0">
                <a:solidFill>
                  <a:schemeClr val="tx1"/>
                </a:solidFill>
                <a:latin typeface="Courier New" panose="02070309020205020404" pitchFamily="49" charset="0"/>
                <a:ea typeface="+mj-ea"/>
                <a:cs typeface="Courier New" panose="02070309020205020404" pitchFamily="49" charset="0"/>
              </a:rPr>
              <a:t>	yum info </a:t>
            </a:r>
            <a:r>
              <a:rPr lang="en-US" sz="2903" b="1" kern="1200" dirty="0" err="1">
                <a:solidFill>
                  <a:schemeClr val="tx1"/>
                </a:solidFill>
                <a:latin typeface="Courier New" panose="02070309020205020404" pitchFamily="49" charset="0"/>
                <a:ea typeface="+mj-ea"/>
                <a:cs typeface="Courier New" panose="02070309020205020404" pitchFamily="49" charset="0"/>
              </a:rPr>
              <a:t>dhcp</a:t>
            </a:r>
            <a:endParaRPr lang="en-US" sz="2903" b="1" kern="1200" dirty="0">
              <a:solidFill>
                <a:schemeClr val="tx1"/>
              </a:solidFill>
              <a:latin typeface="Courier New" panose="02070309020205020404" pitchFamily="49" charset="0"/>
              <a:ea typeface="+mj-ea"/>
              <a:cs typeface="Courier New" panose="02070309020205020404" pitchFamily="49" charset="0"/>
            </a:endParaRPr>
          </a:p>
          <a:p>
            <a:pPr marL="414703" indent="-414703">
              <a:lnSpc>
                <a:spcPct val="100000"/>
              </a:lnSpc>
              <a:spcBef>
                <a:spcPts val="363"/>
              </a:spcBef>
              <a:spcAft>
                <a:spcPts val="363"/>
              </a:spcAft>
              <a:buFont typeface="Arial" panose="020B0604020202020204" pitchFamily="34" charset="0"/>
              <a:buChar char="•"/>
            </a:pPr>
            <a:r>
              <a:rPr lang="en-US" sz="2903" dirty="0">
                <a:latin typeface="+mn-lt"/>
              </a:rPr>
              <a:t>If it isn’t installed, do so by running:</a:t>
            </a:r>
          </a:p>
          <a:p>
            <a:pPr>
              <a:lnSpc>
                <a:spcPct val="100000"/>
              </a:lnSpc>
              <a:spcBef>
                <a:spcPts val="363"/>
              </a:spcBef>
              <a:spcAft>
                <a:spcPts val="363"/>
              </a:spcAft>
            </a:pPr>
            <a:r>
              <a:rPr lang="en-US" sz="2903" b="1" dirty="0">
                <a:latin typeface="+mn-lt"/>
                <a:cs typeface="Courier New" panose="02070309020205020404" pitchFamily="49" charset="0"/>
              </a:rPr>
              <a:t>	</a:t>
            </a:r>
            <a:r>
              <a:rPr lang="en-US" sz="2903" b="1" dirty="0">
                <a:latin typeface="Courier New" panose="02070309020205020404" pitchFamily="49" charset="0"/>
                <a:cs typeface="Courier New" panose="02070309020205020404" pitchFamily="49" charset="0"/>
              </a:rPr>
              <a:t>yum install </a:t>
            </a:r>
            <a:r>
              <a:rPr lang="en-US" sz="2903" b="1" dirty="0" err="1">
                <a:latin typeface="Courier New" panose="02070309020205020404" pitchFamily="49" charset="0"/>
                <a:cs typeface="Courier New" panose="02070309020205020404" pitchFamily="49" charset="0"/>
              </a:rPr>
              <a:t>dhcp</a:t>
            </a:r>
            <a:r>
              <a:rPr lang="en-US" sz="2903" b="1" dirty="0">
                <a:latin typeface="Courier New" panose="02070309020205020404" pitchFamily="49" charset="0"/>
                <a:cs typeface="Courier New" panose="02070309020205020404" pitchFamily="49" charset="0"/>
              </a:rPr>
              <a:t> -y</a:t>
            </a:r>
          </a:p>
          <a:p>
            <a:pPr>
              <a:lnSpc>
                <a:spcPct val="100000"/>
              </a:lnSpc>
              <a:spcBef>
                <a:spcPts val="363"/>
              </a:spcBef>
              <a:spcAft>
                <a:spcPts val="363"/>
              </a:spcAft>
            </a:pPr>
            <a:endParaRPr lang="en-CA" dirty="0"/>
          </a:p>
        </p:txBody>
      </p:sp>
    </p:spTree>
    <p:extLst>
      <p:ext uri="{BB962C8B-B14F-4D97-AF65-F5344CB8AC3E}">
        <p14:creationId xmlns:p14="http://schemas.microsoft.com/office/powerpoint/2010/main" val="480499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884</TotalTime>
  <Words>1643</Words>
  <Application>Microsoft Office PowerPoint</Application>
  <PresentationFormat>Widescreen</PresentationFormat>
  <Paragraphs>123</Paragraphs>
  <Slides>21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-apple-system</vt:lpstr>
      <vt:lpstr>Arial</vt:lpstr>
      <vt:lpstr>Calibri</vt:lpstr>
      <vt:lpstr>Calibri Light</vt:lpstr>
      <vt:lpstr>Courier New</vt:lpstr>
      <vt:lpstr>Symbol</vt:lpstr>
      <vt:lpstr>Wingdings</vt:lpstr>
      <vt:lpstr>Office Theme</vt:lpstr>
      <vt:lpstr>OPS245 Week 12</vt:lpstr>
      <vt:lpstr>Introduction</vt:lpstr>
      <vt:lpstr>What is DHCP?</vt:lpstr>
      <vt:lpstr>DHCP vs. Static Networks</vt:lpstr>
      <vt:lpstr>How Does DHCP Work?</vt:lpstr>
      <vt:lpstr>Address Allocation</vt:lpstr>
      <vt:lpstr>DHCP: 4-Way Handshake</vt:lpstr>
      <vt:lpstr>DHCP: 4-Way Handshake</vt:lpstr>
      <vt:lpstr>Setting up a DHCP Server</vt:lpstr>
      <vt:lpstr>Setting up a DHCP Server Cont.</vt:lpstr>
      <vt:lpstr>DHCP: Global Options</vt:lpstr>
      <vt:lpstr>DHCP: Lease Duration</vt:lpstr>
      <vt:lpstr>Controlling Lease Duration</vt:lpstr>
      <vt:lpstr>DHCP Troubleshooting</vt:lpstr>
      <vt:lpstr>Troubleshooting Cont.</vt:lpstr>
      <vt:lpstr>DHCP Client Control</vt:lpstr>
      <vt:lpstr>DHCP Static Addressing</vt:lpstr>
      <vt:lpstr>PowerPoint Presentation</vt:lpstr>
      <vt:lpstr>Summary</vt:lpstr>
      <vt:lpstr>PowerPoint Presentation</vt:lpstr>
      <vt:lpstr>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OPS345 Week 1 Prep</dc:title>
  <dc:creator>Jonathan Ye</dc:creator>
  <cp:lastModifiedBy>Jonathan Ye</cp:lastModifiedBy>
  <cp:revision>14</cp:revision>
  <dcterms:created xsi:type="dcterms:W3CDTF">2022-05-11T23:58:02Z</dcterms:created>
  <dcterms:modified xsi:type="dcterms:W3CDTF">2022-08-06T00:55:18Z</dcterms:modified>
</cp:coreProperties>
</file>