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4" r:id="rId3"/>
    <p:sldId id="275" r:id="rId4"/>
    <p:sldId id="276" r:id="rId5"/>
    <p:sldId id="277" r:id="rId6"/>
    <p:sldId id="284" r:id="rId7"/>
    <p:sldId id="278" r:id="rId8"/>
    <p:sldId id="279" r:id="rId9"/>
    <p:sldId id="280" r:id="rId10"/>
    <p:sldId id="281" r:id="rId11"/>
    <p:sldId id="282" r:id="rId12"/>
    <p:sldId id="283" r:id="rId13"/>
    <p:sldId id="257" r:id="rId14"/>
    <p:sldId id="258" r:id="rId15"/>
    <p:sldId id="259" r:id="rId16"/>
    <p:sldId id="260" r:id="rId17"/>
    <p:sldId id="261" r:id="rId18"/>
    <p:sldId id="262" r:id="rId19"/>
    <p:sldId id="263" r:id="rId20"/>
    <p:sldId id="264" r:id="rId21"/>
    <p:sldId id="265" r:id="rId22"/>
    <p:sldId id="266" r:id="rId23"/>
    <p:sldId id="271" r:id="rId24"/>
    <p:sldId id="268" r:id="rId25"/>
    <p:sldId id="269" r:id="rId26"/>
    <p:sldId id="272" r:id="rId27"/>
    <p:sldId id="273" r:id="rId28"/>
    <p:sldId id="267"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preview and explain both of Linux administration and Python scripting.</a:t>
            </a:r>
          </a:p>
          <a:p>
            <a:r>
              <a:rPr lang="en-US" dirty="0"/>
              <a:t>After the 1</a:t>
            </a:r>
            <a:r>
              <a:rPr lang="en-US" baseline="30000" dirty="0"/>
              <a:t>st</a:t>
            </a:r>
            <a:r>
              <a:rPr lang="en-US" dirty="0"/>
              <a:t> VM, we will create nested VM Hypervisor (host) in the C7host. KVM will host 3 more VMs while it is installed in C7host and nested in VMWare Workstation Pro V16.</a:t>
            </a:r>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70508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explain the basic command syntax is not in my plan. Please go to python.org and youtube.com. If you cannot find any information in 2 min, talk to me in the class. I can help you to develop and polish searching skills. </a:t>
            </a:r>
          </a:p>
          <a:p>
            <a:r>
              <a:rPr lang="en-US" dirty="0"/>
              <a:t>One of examples is https://www.tutorialspoint.com/python3/index.htm</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136651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logic can manage the commands flow based on predefined condition, user input or other factors:</a:t>
            </a:r>
          </a:p>
          <a:p>
            <a:r>
              <a:rPr lang="en-US" dirty="0"/>
              <a:t>Example 1: auto complete by running a bunch of commands – the essential script style </a:t>
            </a:r>
          </a:p>
          <a:p>
            <a:r>
              <a:rPr lang="en-US" dirty="0"/>
              <a:t>Example 2: control the computation based on the conditions. If user select option 1, run the 1</a:t>
            </a:r>
            <a:r>
              <a:rPr lang="en-US" baseline="30000" dirty="0"/>
              <a:t>st</a:t>
            </a:r>
            <a:r>
              <a:rPr lang="en-US" dirty="0"/>
              <a:t> group of commands; if user chooses option 2, run the 2</a:t>
            </a:r>
            <a:r>
              <a:rPr lang="en-US" baseline="30000" dirty="0"/>
              <a:t>nd</a:t>
            </a:r>
            <a:r>
              <a:rPr lang="en-US" dirty="0"/>
              <a:t> group of commands. …. If user selects option n, run the Nth group of commands. (Such operation can be achieved by [if, </a:t>
            </a:r>
            <a:r>
              <a:rPr lang="en-US" dirty="0" err="1"/>
              <a:t>elif</a:t>
            </a:r>
            <a:r>
              <a:rPr lang="en-US" dirty="0"/>
              <a:t>, </a:t>
            </a:r>
            <a:r>
              <a:rPr lang="en-US" dirty="0" err="1"/>
              <a:t>elif</a:t>
            </a:r>
            <a:r>
              <a:rPr lang="en-US" dirty="0"/>
              <a:t>, </a:t>
            </a:r>
            <a:r>
              <a:rPr lang="en-US" dirty="0" err="1"/>
              <a:t>elif</a:t>
            </a:r>
            <a:r>
              <a:rPr lang="en-US" dirty="0"/>
              <a:t>] or other option selection mechanism. </a:t>
            </a:r>
          </a:p>
          <a:p>
            <a:r>
              <a:rPr lang="en-US" dirty="0"/>
              <a:t>Example 3: keep the fortune wheel rotation until the user “say” stop.</a:t>
            </a:r>
          </a:p>
          <a:p>
            <a:r>
              <a:rPr lang="en-US" dirty="0"/>
              <a:t>Example 4: loop to search until finding the keywords (or  lucky number). Think about the feature of FIND and REPLACE.</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14</a:t>
            </a:fld>
            <a:endParaRPr lang="en-US"/>
          </a:p>
        </p:txBody>
      </p:sp>
    </p:spTree>
    <p:extLst>
      <p:ext uri="{BB962C8B-B14F-4D97-AF65-F5344CB8AC3E}">
        <p14:creationId xmlns:p14="http://schemas.microsoft.com/office/powerpoint/2010/main" val="335363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is possible to keep running something when the condition is FALSE. You can use the logical operator to manage the selection condition.</a:t>
            </a:r>
          </a:p>
          <a:p>
            <a:endParaRPr lang="en-US" dirty="0"/>
          </a:p>
          <a:p>
            <a:r>
              <a:rPr lang="en-US" dirty="0"/>
              <a:t>Below is the if1.py</a:t>
            </a:r>
          </a:p>
          <a:p>
            <a:r>
              <a:rPr lang="en-US" dirty="0"/>
              <a:t>#!/usr/bin/env python3</a:t>
            </a:r>
          </a:p>
          <a:p>
            <a:r>
              <a:rPr lang="en-US" dirty="0"/>
              <a:t>magic='42’</a:t>
            </a:r>
          </a:p>
          <a:p>
            <a:r>
              <a:rPr lang="en-US" dirty="0"/>
              <a:t>guess =  input("Guess the magic number: ")</a:t>
            </a:r>
          </a:p>
          <a:p>
            <a:r>
              <a:rPr lang="en-US" dirty="0"/>
              <a:t>if magic == guess:  </a:t>
            </a:r>
          </a:p>
          <a:p>
            <a:r>
              <a:rPr lang="en-US" dirty="0"/>
              <a:t>    print(guess + " is correct!!")</a:t>
            </a:r>
          </a:p>
        </p:txBody>
      </p:sp>
      <p:sp>
        <p:nvSpPr>
          <p:cNvPr id="4" name="Slide Number Placeholder 3"/>
          <p:cNvSpPr>
            <a:spLocks noGrp="1"/>
          </p:cNvSpPr>
          <p:nvPr>
            <p:ph type="sldNum" sz="quarter" idx="5"/>
          </p:nvPr>
        </p:nvSpPr>
        <p:spPr/>
        <p:txBody>
          <a:bodyPr/>
          <a:lstStyle/>
          <a:p>
            <a:fld id="{39EBEC11-8109-470B-9E75-6379604A4F27}" type="slidenum">
              <a:rPr lang="en-US" smtClean="0"/>
              <a:t>15</a:t>
            </a:fld>
            <a:endParaRPr lang="en-US"/>
          </a:p>
        </p:txBody>
      </p:sp>
    </p:spTree>
    <p:extLst>
      <p:ext uri="{BB962C8B-B14F-4D97-AF65-F5344CB8AC3E}">
        <p14:creationId xmlns:p14="http://schemas.microsoft.com/office/powerpoint/2010/main" val="955939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below:</a:t>
            </a:r>
          </a:p>
          <a:p>
            <a:endParaRPr lang="en-US" dirty="0"/>
          </a:p>
          <a:p>
            <a:r>
              <a:rPr lang="en-US" dirty="0"/>
              <a:t>If </a:t>
            </a:r>
            <a:r>
              <a:rPr lang="en-US" dirty="0" err="1"/>
              <a:t>compareNum</a:t>
            </a:r>
            <a:r>
              <a:rPr lang="en-US" dirty="0"/>
              <a:t>==18:</a:t>
            </a:r>
          </a:p>
          <a:p>
            <a:r>
              <a:rPr lang="en-US" dirty="0"/>
              <a:t>	print(“My lucky number is 18.”)</a:t>
            </a:r>
          </a:p>
          <a:p>
            <a:endParaRPr lang="en-US" dirty="0"/>
          </a:p>
          <a:p>
            <a:r>
              <a:rPr lang="en-US" dirty="0"/>
              <a:t>Vs</a:t>
            </a:r>
          </a:p>
          <a:p>
            <a:endParaRPr lang="en-US" dirty="0"/>
          </a:p>
          <a:p>
            <a:r>
              <a:rPr lang="en-US" dirty="0"/>
              <a:t>If </a:t>
            </a:r>
            <a:r>
              <a:rPr lang="en-US" dirty="0" err="1"/>
              <a:t>compareNum</a:t>
            </a:r>
            <a:r>
              <a:rPr lang="en-US" dirty="0"/>
              <a:t>!=18:</a:t>
            </a:r>
          </a:p>
          <a:p>
            <a:r>
              <a:rPr lang="en-US" dirty="0"/>
              <a:t>    print(“Play it again”)</a:t>
            </a:r>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192835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 !=, &lt;, &gt;, &gt;=, M= are logical operators. </a:t>
            </a:r>
          </a:p>
        </p:txBody>
      </p:sp>
      <p:sp>
        <p:nvSpPr>
          <p:cNvPr id="4" name="Slide Number Placeholder 3"/>
          <p:cNvSpPr>
            <a:spLocks noGrp="1"/>
          </p:cNvSpPr>
          <p:nvPr>
            <p:ph type="sldNum" sz="quarter" idx="5"/>
          </p:nvPr>
        </p:nvSpPr>
        <p:spPr/>
        <p:txBody>
          <a:bodyPr/>
          <a:lstStyle/>
          <a:p>
            <a:fld id="{39EBEC11-8109-470B-9E75-6379604A4F27}" type="slidenum">
              <a:rPr lang="en-US" smtClean="0"/>
              <a:t>17</a:t>
            </a:fld>
            <a:endParaRPr lang="en-US"/>
          </a:p>
        </p:txBody>
      </p:sp>
    </p:spTree>
    <p:extLst>
      <p:ext uri="{BB962C8B-B14F-4D97-AF65-F5344CB8AC3E}">
        <p14:creationId xmlns:p14="http://schemas.microsoft.com/office/powerpoint/2010/main" val="284308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how you can compare two files:</a:t>
            </a:r>
          </a:p>
          <a:p>
            <a:r>
              <a:rPr lang="en-US" dirty="0"/>
              <a:t>Continuously compare strings in two files. </a:t>
            </a:r>
          </a:p>
          <a:p>
            <a:endParaRPr lang="en-US" dirty="0"/>
          </a:p>
          <a:p>
            <a:r>
              <a:rPr lang="en-US" dirty="0"/>
              <a:t>File operation is not mentioned now. But, it is critical to know:</a:t>
            </a:r>
          </a:p>
          <a:p>
            <a:pPr marL="228600" indent="-228600">
              <a:buAutoNum type="arabicPeriod"/>
            </a:pPr>
            <a:r>
              <a:rPr lang="en-US" dirty="0"/>
              <a:t>Create file</a:t>
            </a:r>
          </a:p>
          <a:p>
            <a:pPr marL="228600" indent="-228600">
              <a:buAutoNum type="arabicPeriod"/>
            </a:pPr>
            <a:r>
              <a:rPr lang="en-US" dirty="0"/>
              <a:t>Input or update contents</a:t>
            </a:r>
          </a:p>
          <a:p>
            <a:pPr marL="228600" indent="-228600">
              <a:buAutoNum type="arabicPeriod"/>
            </a:pPr>
            <a:r>
              <a:rPr lang="en-US" dirty="0"/>
              <a:t>Save it or close the file</a:t>
            </a:r>
          </a:p>
          <a:p>
            <a:pPr marL="228600" indent="-228600">
              <a:buAutoNum type="arabicPeriod"/>
            </a:pPr>
            <a:endParaRPr lang="en-US" dirty="0"/>
          </a:p>
          <a:p>
            <a:pPr marL="0" indent="0">
              <a:buNone/>
            </a:pPr>
            <a:r>
              <a:rPr lang="en-US" dirty="0"/>
              <a:t>This is the process to create a report, log file or proof of any incident.</a:t>
            </a:r>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2973057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Neat format can help read the coding and understand its logics.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4188049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#!/usr/bin/env python3</a:t>
            </a:r>
          </a:p>
          <a:p>
            <a:r>
              <a:rPr lang="en-US" dirty="0"/>
              <a:t>magic=42</a:t>
            </a:r>
          </a:p>
          <a:p>
            <a:r>
              <a:rPr lang="en-US" dirty="0"/>
              <a:t>guess = input("Guess the magic number: ")</a:t>
            </a:r>
          </a:p>
          <a:p>
            <a:r>
              <a:rPr lang="en-US" dirty="0" err="1"/>
              <a:t>intguess</a:t>
            </a:r>
            <a:r>
              <a:rPr lang="en-US" dirty="0"/>
              <a:t> = int(guess)</a:t>
            </a:r>
          </a:p>
          <a:p>
            <a:r>
              <a:rPr lang="en-US" dirty="0"/>
              <a:t>if magic == </a:t>
            </a:r>
            <a:r>
              <a:rPr lang="en-US" dirty="0" err="1"/>
              <a:t>intguess</a:t>
            </a:r>
            <a:r>
              <a:rPr lang="en-US" dirty="0"/>
              <a:t>:</a:t>
            </a:r>
          </a:p>
          <a:p>
            <a:r>
              <a:rPr lang="en-US" dirty="0"/>
              <a:t>	print(guess + " is correct!!")</a:t>
            </a:r>
          </a:p>
          <a:p>
            <a:r>
              <a:rPr lang="en-US" dirty="0"/>
              <a:t>if magic != </a:t>
            </a:r>
            <a:r>
              <a:rPr lang="en-US" dirty="0" err="1"/>
              <a:t>intguess</a:t>
            </a:r>
            <a:r>
              <a:rPr lang="en-US" dirty="0"/>
              <a:t>:</a:t>
            </a:r>
          </a:p>
          <a:p>
            <a:r>
              <a:rPr lang="en-US" dirty="0"/>
              <a:t>	print("Sorry, " + guess + " is not correct.")</a:t>
            </a:r>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2220049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#!/usr/bin/env python3</a:t>
            </a:r>
          </a:p>
          <a:p>
            <a:r>
              <a:rPr lang="en-US" dirty="0"/>
              <a:t>magic='42’</a:t>
            </a:r>
          </a:p>
          <a:p>
            <a:r>
              <a:rPr lang="en-US" dirty="0"/>
              <a:t>guess = input("Guess the magic number: ")</a:t>
            </a:r>
          </a:p>
          <a:p>
            <a:r>
              <a:rPr lang="en-US" dirty="0"/>
              <a:t>if magic == guess:</a:t>
            </a:r>
          </a:p>
          <a:p>
            <a:r>
              <a:rPr lang="en-US" dirty="0"/>
              <a:t>	print(guess + " is correct!!")</a:t>
            </a:r>
          </a:p>
          <a:p>
            <a:r>
              <a:rPr lang="en-US" dirty="0"/>
              <a:t>else:</a:t>
            </a:r>
          </a:p>
          <a:p>
            <a:r>
              <a:rPr lang="en-US" dirty="0"/>
              <a:t>	print("Sorry, " + guess + " is not correct.")</a:t>
            </a:r>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135593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reason is to remove dependency of hardware. The VM files can be copied again and again when the host system stops working and is replaced. Thus, VMs’ life is extended forever. </a:t>
            </a:r>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770000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#!/usr/bin/env python3</a:t>
            </a:r>
          </a:p>
          <a:p>
            <a:r>
              <a:rPr lang="en-US" dirty="0"/>
              <a:t>#if3.py</a:t>
            </a:r>
          </a:p>
          <a:p>
            <a:r>
              <a:rPr lang="en-US" dirty="0"/>
              <a:t>magic=42</a:t>
            </a:r>
          </a:p>
          <a:p>
            <a:r>
              <a:rPr lang="en-US" dirty="0"/>
              <a:t>guess = input("Guess the magic number: ")</a:t>
            </a:r>
          </a:p>
          <a:p>
            <a:r>
              <a:rPr lang="en-US" dirty="0"/>
              <a:t>if magic == int(guess):</a:t>
            </a:r>
          </a:p>
          <a:p>
            <a:r>
              <a:rPr lang="en-US" dirty="0"/>
              <a:t>  print(guess + " is correct!!")</a:t>
            </a:r>
          </a:p>
          <a:p>
            <a:r>
              <a:rPr lang="en-US" dirty="0"/>
              <a:t>else:</a:t>
            </a:r>
          </a:p>
          <a:p>
            <a:r>
              <a:rPr lang="en-US" dirty="0"/>
              <a:t>  print("Sorry, " + guess + " is not correct.")</a:t>
            </a:r>
          </a:p>
          <a:p>
            <a:r>
              <a:rPr lang="en-US" dirty="0"/>
              <a:t>  diff=magic - int(guess)</a:t>
            </a:r>
          </a:p>
          <a:p>
            <a:r>
              <a:rPr lang="en-US" dirty="0"/>
              <a:t>  if diff &gt; -5 and diff &lt; 5:</a:t>
            </a:r>
          </a:p>
          <a:p>
            <a:r>
              <a:rPr lang="en-US" dirty="0"/>
              <a:t>    print("Close though...")</a:t>
            </a:r>
          </a:p>
          <a:p>
            <a:endParaRPr lang="en-US" dirty="0"/>
          </a:p>
          <a:p>
            <a:r>
              <a:rPr lang="en-US" dirty="0"/>
              <a:t>+++</a:t>
            </a:r>
          </a:p>
          <a:p>
            <a:r>
              <a:rPr lang="en-US" dirty="0"/>
              <a:t>#!/usr/bin/env python3</a:t>
            </a:r>
          </a:p>
          <a:p>
            <a:r>
              <a:rPr lang="en-US" dirty="0"/>
              <a:t>#if4.py</a:t>
            </a:r>
          </a:p>
          <a:p>
            <a:r>
              <a:rPr lang="en-US" dirty="0"/>
              <a:t>magic=42</a:t>
            </a:r>
          </a:p>
          <a:p>
            <a:r>
              <a:rPr lang="en-US" dirty="0"/>
              <a:t>guess = input("Guess the magic number: ")</a:t>
            </a:r>
          </a:p>
          <a:p>
            <a:r>
              <a:rPr lang="en-US" dirty="0" err="1"/>
              <a:t>intguess</a:t>
            </a:r>
            <a:r>
              <a:rPr lang="en-US" dirty="0"/>
              <a:t> =int(guess)</a:t>
            </a:r>
          </a:p>
          <a:p>
            <a:r>
              <a:rPr lang="en-US" dirty="0"/>
              <a:t>if magic == </a:t>
            </a:r>
            <a:r>
              <a:rPr lang="en-US" dirty="0" err="1"/>
              <a:t>intguess</a:t>
            </a:r>
            <a:r>
              <a:rPr lang="en-US" dirty="0"/>
              <a:t>:</a:t>
            </a:r>
          </a:p>
          <a:p>
            <a:r>
              <a:rPr lang="en-US" dirty="0"/>
              <a:t>  print(guess + " is correct!!")</a:t>
            </a:r>
          </a:p>
          <a:p>
            <a:r>
              <a:rPr lang="en-US" dirty="0"/>
              <a:t>else:</a:t>
            </a:r>
          </a:p>
          <a:p>
            <a:r>
              <a:rPr lang="en-US" dirty="0"/>
              <a:t>  print("Sorry, " + guess + " is not correct.")</a:t>
            </a:r>
          </a:p>
          <a:p>
            <a:r>
              <a:rPr lang="en-US" dirty="0"/>
              <a:t>  diff=magic - </a:t>
            </a:r>
            <a:r>
              <a:rPr lang="en-US" dirty="0" err="1"/>
              <a:t>intguess</a:t>
            </a:r>
            <a:endParaRPr lang="en-US" dirty="0"/>
          </a:p>
          <a:p>
            <a:r>
              <a:rPr lang="en-US" dirty="0"/>
              <a:t>  if diff &gt; -5 and diff &lt; 5:</a:t>
            </a:r>
          </a:p>
          <a:p>
            <a:r>
              <a:rPr lang="en-US" dirty="0"/>
              <a:t>    print("Close though...")</a:t>
            </a:r>
          </a:p>
          <a:p>
            <a:r>
              <a:rPr lang="en-US" dirty="0"/>
              <a:t> else:</a:t>
            </a:r>
          </a:p>
          <a:p>
            <a:r>
              <a:rPr lang="en-US" dirty="0"/>
              <a:t>    print("Not even close.")</a:t>
            </a:r>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13379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so.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First baby step is to move. Then we can improve techniques.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641911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lights: red – stop, green – move, yellow – keep moving or stop (one more condition to check if you pass the line)</a:t>
            </a:r>
          </a:p>
          <a:p>
            <a:r>
              <a:rPr lang="en-US" dirty="0"/>
              <a:t>Temp ranges: Cold, chill, normal, warm, hot</a:t>
            </a:r>
          </a:p>
          <a:p>
            <a:r>
              <a:rPr lang="en-US" dirty="0"/>
              <a:t>Grade: A (89%+), B, C, D, F (whatever percentage you like to give to them)</a:t>
            </a:r>
          </a:p>
          <a:p>
            <a:r>
              <a:rPr lang="en-US" dirty="0"/>
              <a:t>Speeding ticket fine: 1 – 14 km/h, 15-29 km/h,  30- 44 km/h,  45-59km/h (Those numbers can be different)</a:t>
            </a:r>
          </a:p>
        </p:txBody>
      </p:sp>
      <p:sp>
        <p:nvSpPr>
          <p:cNvPr id="4" name="Slide Number Placeholder 3"/>
          <p:cNvSpPr>
            <a:spLocks noGrp="1"/>
          </p:cNvSpPr>
          <p:nvPr>
            <p:ph type="sldNum" sz="quarter" idx="5"/>
          </p:nvPr>
        </p:nvSpPr>
        <p:spPr/>
        <p:txBody>
          <a:bodyPr/>
          <a:lstStyle/>
          <a:p>
            <a:fld id="{39EBEC11-8109-470B-9E75-6379604A4F27}" type="slidenum">
              <a:rPr lang="en-US" smtClean="0"/>
              <a:t>27</a:t>
            </a:fld>
            <a:endParaRPr lang="en-US"/>
          </a:p>
        </p:txBody>
      </p:sp>
    </p:spTree>
    <p:extLst>
      <p:ext uri="{BB962C8B-B14F-4D97-AF65-F5344CB8AC3E}">
        <p14:creationId xmlns:p14="http://schemas.microsoft.com/office/powerpoint/2010/main" val="4070601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28</a:t>
            </a:fld>
            <a:endParaRPr lang="en-US"/>
          </a:p>
        </p:txBody>
      </p:sp>
    </p:spTree>
    <p:extLst>
      <p:ext uri="{BB962C8B-B14F-4D97-AF65-F5344CB8AC3E}">
        <p14:creationId xmlns:p14="http://schemas.microsoft.com/office/powerpoint/2010/main" val="1476403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recall what installation options you can have when you install Linux or Windows OS onto the physical computers?</a:t>
            </a: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146136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3 VM hypervisor solutions are from VMWare, Citrix and Microsoft.  Go to their website to collect information of product, service, license, cost, user experience/support. </a:t>
            </a:r>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249025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read Lab 2  instruction carefully. </a:t>
            </a:r>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148922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any editor such as vi or vim </a:t>
            </a:r>
            <a:r>
              <a:rPr lang="en-US" dirty="0" err="1"/>
              <a:t>grub.cfg</a:t>
            </a:r>
            <a:r>
              <a:rPr lang="en-US" dirty="0"/>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***Need to be slow to find the right place.</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584949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KVM virtual machine manager is the graphical program to create, install and manage your VMs.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can run it from the menu:</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Applications → System → Virtual Machine Manager</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It needs root access, so it will prompt you for the root password</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375319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Read the instructions </a:t>
            </a:r>
            <a:r>
              <a:rPr lang="en-CA" sz="3870" b="1" spc="-1" dirty="0">
                <a:solidFill>
                  <a:srgbClr val="000000"/>
                </a:solidFill>
                <a:uFill>
                  <a:solidFill>
                    <a:srgbClr val="FFFFFF"/>
                  </a:solidFill>
                </a:uFill>
                <a:latin typeface="Arial"/>
              </a:rPr>
              <a:t>carefully</a:t>
            </a:r>
            <a:r>
              <a:rPr lang="en-CA" sz="3870" spc="-1" dirty="0">
                <a:solidFill>
                  <a:srgbClr val="000000"/>
                </a:solidFill>
                <a:uFill>
                  <a:solidFill>
                    <a:srgbClr val="FFFFFF"/>
                  </a:solidFill>
                </a:uFill>
                <a:latin typeface="Arial"/>
              </a:rPr>
              <a: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If you make a mistake you may need to wipe out the VM and start again:</a:t>
            </a:r>
          </a:p>
          <a:p>
            <a:pPr marL="1758951" lvl="2" indent="-552938">
              <a:spcBef>
                <a:spcPts val="1371"/>
              </a:spcBef>
              <a:buClr>
                <a:srgbClr val="000000"/>
              </a:buClr>
              <a:buSzPct val="75000"/>
              <a:buFont typeface="Wingdings" panose="05000000000000000000" pitchFamily="2" charset="2"/>
              <a:buChar char="ü"/>
            </a:pPr>
            <a:r>
              <a:rPr lang="en-CA" sz="3386" spc="-1" dirty="0">
                <a:solidFill>
                  <a:srgbClr val="000000"/>
                </a:solidFill>
                <a:uFill>
                  <a:solidFill>
                    <a:srgbClr val="FFFFFF"/>
                  </a:solidFill>
                </a:uFill>
                <a:latin typeface="Arial"/>
              </a:rPr>
              <a:t>Virtual Machine → Shutdown → Force Off</a:t>
            </a:r>
          </a:p>
          <a:p>
            <a:pPr marL="1758951" lvl="2" indent="-552938">
              <a:spcBef>
                <a:spcPts val="1371"/>
              </a:spcBef>
              <a:buClr>
                <a:srgbClr val="000000"/>
              </a:buClr>
              <a:buSzPct val="75000"/>
              <a:buFont typeface="Wingdings" panose="05000000000000000000" pitchFamily="2" charset="2"/>
              <a:buChar char="ü"/>
            </a:pPr>
            <a:r>
              <a:rPr lang="en-CA" sz="3386" spc="-1" dirty="0">
                <a:solidFill>
                  <a:srgbClr val="000000"/>
                </a:solidFill>
                <a:uFill>
                  <a:solidFill>
                    <a:srgbClr val="FFFFFF"/>
                  </a:solidFill>
                </a:uFill>
                <a:latin typeface="Arial"/>
              </a:rPr>
              <a:t>Then close the VM window, right click on the VM in Virtual Manager and select ‘Delete’</a:t>
            </a:r>
          </a:p>
          <a:p>
            <a:pPr marL="2186716" lvl="3" indent="-414703">
              <a:spcBef>
                <a:spcPts val="1028"/>
              </a:spcBef>
              <a:buClr>
                <a:srgbClr val="000000"/>
              </a:buClr>
              <a:buSzPct val="45000"/>
              <a:buFont typeface="Wingdings" panose="05000000000000000000" pitchFamily="2" charset="2"/>
              <a:buChar char="ü"/>
            </a:pPr>
            <a:r>
              <a:rPr lang="en-CA" sz="2903" spc="-1" dirty="0">
                <a:solidFill>
                  <a:srgbClr val="000000"/>
                </a:solidFill>
                <a:uFill>
                  <a:solidFill>
                    <a:srgbClr val="FFFFFF"/>
                  </a:solidFill>
                </a:uFill>
                <a:latin typeface="Arial"/>
              </a:rPr>
              <a:t>Check the box to delete its assigned storage.</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297836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those user account commands and become comfortable to operate without notes or google.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30393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3992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5/25/2022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5/25/2022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3</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User Names on Machines</a:t>
            </a:r>
          </a:p>
        </p:txBody>
      </p:sp>
      <p:sp>
        <p:nvSpPr>
          <p:cNvPr id="99" name="TextShape 2"/>
          <p:cNvSpPr txBox="1"/>
          <p:nvPr/>
        </p:nvSpPr>
        <p:spPr>
          <a:xfrm>
            <a:off x="609755" y="1767518"/>
            <a:ext cx="11224335" cy="4817059"/>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order to simplify this course, you will use the same usernames and passwords on your host and all three VMs.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do not, the shell scripts will not work correctly until you fix the user accounts.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While you could do so with the </a:t>
            </a: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usermod</a:t>
            </a:r>
            <a:r>
              <a:rPr lang="en-CA" sz="3386" spc="-1" dirty="0">
                <a:solidFill>
                  <a:srgbClr val="000000"/>
                </a:solidFill>
                <a:uFill>
                  <a:solidFill>
                    <a:srgbClr val="FFFFFF"/>
                  </a:solidFill>
                </a:uFill>
                <a:latin typeface="Arial"/>
              </a:rPr>
              <a:t> command, for now it would be simpler to just delete the incorrect user and create a new one with </a:t>
            </a: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useradd</a:t>
            </a:r>
            <a:r>
              <a:rPr lang="en-CA" sz="3386"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Post Install Tasks</a:t>
            </a:r>
          </a:p>
        </p:txBody>
      </p:sp>
      <p:sp>
        <p:nvSpPr>
          <p:cNvPr id="101" name="TextShape 2"/>
          <p:cNvSpPr txBox="1"/>
          <p:nvPr/>
        </p:nvSpPr>
        <p:spPr>
          <a:xfrm>
            <a:off x="609755" y="1824230"/>
            <a:ext cx="11252691" cy="4760347"/>
          </a:xfrm>
          <a:prstGeom prst="rect">
            <a:avLst/>
          </a:prstGeom>
          <a:noFill/>
          <a:ln>
            <a:noFill/>
          </a:ln>
        </p:spPr>
        <p:txBody>
          <a:bodyPr lIns="0" tIns="0" rIns="0" bIns="0">
            <a:normAutofit fontScale="925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Just like your host machine, you will want to perform some post-installation tasks on the VMs.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Turn off the screen-saver (centos1 only)</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Test internet connectivity</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Get updates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Switch from </a:t>
            </a:r>
            <a:r>
              <a:rPr lang="en-CA" sz="3386" b="1" spc="-1" dirty="0" err="1">
                <a:solidFill>
                  <a:srgbClr val="000000"/>
                </a:solidFill>
                <a:uFill>
                  <a:solidFill>
                    <a:srgbClr val="FFFFFF"/>
                  </a:solidFill>
                </a:uFill>
                <a:latin typeface="Arial"/>
              </a:rPr>
              <a:t>firewalld</a:t>
            </a:r>
            <a:r>
              <a:rPr lang="en-CA" sz="3386" spc="-1" dirty="0">
                <a:solidFill>
                  <a:srgbClr val="000000"/>
                </a:solidFill>
                <a:uFill>
                  <a:solidFill>
                    <a:srgbClr val="FFFFFF"/>
                  </a:solidFill>
                </a:uFill>
                <a:latin typeface="Arial"/>
              </a:rPr>
              <a:t> to </a:t>
            </a:r>
            <a:r>
              <a:rPr lang="en-CA" sz="3386" b="1" spc="-1" dirty="0">
                <a:solidFill>
                  <a:srgbClr val="000000"/>
                </a:solidFill>
                <a:uFill>
                  <a:solidFill>
                    <a:srgbClr val="FFFFFF"/>
                  </a:solidFill>
                </a:uFill>
                <a:latin typeface="Arial"/>
              </a:rPr>
              <a:t>iptables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Set </a:t>
            </a:r>
            <a:r>
              <a:rPr lang="en-CA" sz="3386" spc="-1" dirty="0" err="1">
                <a:solidFill>
                  <a:srgbClr val="000000"/>
                </a:solidFill>
                <a:uFill>
                  <a:solidFill>
                    <a:srgbClr val="FFFFFF"/>
                  </a:solidFill>
                </a:uFill>
                <a:latin typeface="Arial"/>
              </a:rPr>
              <a:t>SELinux</a:t>
            </a:r>
            <a:r>
              <a:rPr lang="en-CA" sz="3386" spc="-1" dirty="0">
                <a:solidFill>
                  <a:srgbClr val="000000"/>
                </a:solidFill>
                <a:uFill>
                  <a:solidFill>
                    <a:srgbClr val="FFFFFF"/>
                  </a:solidFill>
                </a:uFill>
                <a:latin typeface="Arial"/>
              </a:rPr>
              <a:t> to </a:t>
            </a:r>
            <a:r>
              <a:rPr lang="en-CA" sz="3386" b="1" spc="-1" dirty="0">
                <a:solidFill>
                  <a:srgbClr val="000000"/>
                </a:solidFill>
                <a:uFill>
                  <a:solidFill>
                    <a:srgbClr val="FFFFFF"/>
                  </a:solidFill>
                </a:uFill>
                <a:latin typeface="Arial"/>
              </a:rPr>
              <a:t>permissive</a:t>
            </a:r>
            <a:r>
              <a:rPr lang="en-CA" sz="3386" spc="-1" dirty="0">
                <a:solidFill>
                  <a:srgbClr val="000000"/>
                </a:solidFill>
                <a:uFill>
                  <a:solidFill>
                    <a:srgbClr val="FFFFFF"/>
                  </a:solidFill>
                </a:uFill>
                <a:latin typeface="Arial"/>
              </a:rPr>
              <a:t> mode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Now if only you had a script that could do this...</a:t>
            </a:r>
          </a:p>
          <a:p>
            <a:pPr marL="1044922" lvl="1" indent="-391846">
              <a:spcBef>
                <a:spcPts val="1371"/>
              </a:spcBef>
              <a:buClr>
                <a:srgbClr val="000000"/>
              </a:buClr>
              <a:buSzPct val="75000"/>
              <a:buFont typeface="Symbol" charset="2"/>
              <a:buChar char=""/>
            </a:pP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609755" y="320226"/>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Summary</a:t>
            </a:r>
            <a:endParaRPr lang="en-CA" sz="4318" spc="-1">
              <a:solidFill>
                <a:srgbClr val="000000"/>
              </a:solidFill>
              <a:uFill>
                <a:solidFill>
                  <a:srgbClr val="FFFFFF"/>
                </a:solidFill>
              </a:uFill>
              <a:latin typeface="Arial"/>
            </a:endParaRPr>
          </a:p>
        </p:txBody>
      </p:sp>
      <p:sp>
        <p:nvSpPr>
          <p:cNvPr id="103" name="CustomShape 2"/>
          <p:cNvSpPr/>
          <p:nvPr/>
        </p:nvSpPr>
        <p:spPr>
          <a:xfrm>
            <a:off x="609755" y="1833683"/>
            <a:ext cx="10970865" cy="379673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975" algn="just">
              <a:spcAft>
                <a:spcPts val="1388"/>
              </a:spcAft>
              <a:buClr>
                <a:srgbClr val="000000"/>
              </a:buClr>
              <a:buSzPct val="45000"/>
              <a:buFont typeface="Wingdings" charset="2"/>
              <a:buChar char=""/>
            </a:pPr>
            <a:endParaRPr lang="en-CA" sz="3144" spc="-1" dirty="0">
              <a:solidFill>
                <a:srgbClr val="000000"/>
              </a:solidFill>
              <a:uFill>
                <a:solidFill>
                  <a:srgbClr val="FFFFFF"/>
                </a:solidFill>
              </a:uFill>
              <a:latin typeface="Arial"/>
            </a:endParaRPr>
          </a:p>
        </p:txBody>
      </p:sp>
      <p:pic>
        <p:nvPicPr>
          <p:cNvPr id="4" name="Picture 3" descr="Graphical user interface, text, application&#10;&#10;Description automatically generated">
            <a:extLst>
              <a:ext uri="{FF2B5EF4-FFF2-40B4-BE49-F238E27FC236}">
                <a16:creationId xmlns:a16="http://schemas.microsoft.com/office/drawing/2014/main" id="{6CE46135-B68D-7C88-061D-D0E32AEFEB97}"/>
              </a:ext>
            </a:extLst>
          </p:cNvPr>
          <p:cNvPicPr>
            <a:picLocks noChangeAspect="1"/>
          </p:cNvPicPr>
          <p:nvPr/>
        </p:nvPicPr>
        <p:blipFill>
          <a:blip r:embed="rId3"/>
          <a:stretch>
            <a:fillRect/>
          </a:stretch>
        </p:blipFill>
        <p:spPr>
          <a:xfrm>
            <a:off x="67100" y="1384992"/>
            <a:ext cx="4556914" cy="3698464"/>
          </a:xfrm>
          <a:prstGeom prst="rect">
            <a:avLst/>
          </a:prstGeom>
        </p:spPr>
      </p:pic>
      <p:sp>
        <p:nvSpPr>
          <p:cNvPr id="5" name="TextShape 1">
            <a:extLst>
              <a:ext uri="{FF2B5EF4-FFF2-40B4-BE49-F238E27FC236}">
                <a16:creationId xmlns:a16="http://schemas.microsoft.com/office/drawing/2014/main" id="{A92A4E4E-BAB2-245C-18A3-FF2E4D28ED51}"/>
              </a:ext>
            </a:extLst>
          </p:cNvPr>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Some screenshots</a:t>
            </a:r>
          </a:p>
        </p:txBody>
      </p:sp>
      <p:pic>
        <p:nvPicPr>
          <p:cNvPr id="6" name="Picture 5" descr="Graphical user interface, text, application&#10;&#10;Description automatically generated">
            <a:extLst>
              <a:ext uri="{FF2B5EF4-FFF2-40B4-BE49-F238E27FC236}">
                <a16:creationId xmlns:a16="http://schemas.microsoft.com/office/drawing/2014/main" id="{EBA492F4-4535-3459-11FC-B604214BBEED}"/>
              </a:ext>
            </a:extLst>
          </p:cNvPr>
          <p:cNvPicPr>
            <a:picLocks noChangeAspect="1"/>
          </p:cNvPicPr>
          <p:nvPr/>
        </p:nvPicPr>
        <p:blipFill>
          <a:blip r:embed="rId4"/>
          <a:stretch>
            <a:fillRect/>
          </a:stretch>
        </p:blipFill>
        <p:spPr>
          <a:xfrm>
            <a:off x="4524878" y="1617662"/>
            <a:ext cx="4403725" cy="3622675"/>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265C65A3-5858-375E-1679-98EC485844F3}"/>
              </a:ext>
            </a:extLst>
          </p:cNvPr>
          <p:cNvPicPr>
            <a:picLocks noChangeAspect="1"/>
          </p:cNvPicPr>
          <p:nvPr/>
        </p:nvPicPr>
        <p:blipFill>
          <a:blip r:embed="rId5"/>
          <a:stretch>
            <a:fillRect/>
          </a:stretch>
        </p:blipFill>
        <p:spPr>
          <a:xfrm>
            <a:off x="7118724" y="3205168"/>
            <a:ext cx="4800600" cy="38227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09755" y="261232"/>
            <a:ext cx="8487857" cy="112982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160" name="CustomShape 2"/>
          <p:cNvSpPr/>
          <p:nvPr/>
        </p:nvSpPr>
        <p:spPr>
          <a:xfrm>
            <a:off x="447523" y="1580726"/>
            <a:ext cx="10969559" cy="397464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966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will continue to learn about python scripting by adding logical control statements</a:t>
            </a:r>
            <a:endParaRPr lang="en-CA" sz="3144" spc="-1" dirty="0">
              <a:solidFill>
                <a:srgbClr val="000000"/>
              </a:solidFill>
              <a:uFill>
                <a:solidFill>
                  <a:srgbClr val="FFFFFF"/>
                </a:solidFill>
              </a:uFill>
              <a:latin typeface="Arial"/>
            </a:endParaRPr>
          </a:p>
          <a:p>
            <a:pPr marL="522461" lvl="1" indent="-260360">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If, else, </a:t>
            </a:r>
            <a:r>
              <a:rPr lang="en-CA" sz="3144" spc="-1" dirty="0" err="1">
                <a:solidFill>
                  <a:srgbClr val="000000"/>
                </a:solidFill>
                <a:uFill>
                  <a:solidFill>
                    <a:srgbClr val="FFFFFF"/>
                  </a:solidFill>
                </a:uFill>
                <a:latin typeface="Arial"/>
                <a:ea typeface="DejaVu Sans"/>
              </a:rPr>
              <a:t>elif</a:t>
            </a:r>
            <a:endParaRPr lang="en-CA" sz="3144" spc="-1" dirty="0">
              <a:solidFill>
                <a:srgbClr val="000000"/>
              </a:solidFill>
              <a:uFill>
                <a:solidFill>
                  <a:srgbClr val="FFFFFF"/>
                </a:solidFill>
              </a:uFill>
              <a:latin typeface="Arial"/>
            </a:endParaRPr>
          </a:p>
        </p:txBody>
      </p:sp>
      <p:sp>
        <p:nvSpPr>
          <p:cNvPr id="4" name="TextShape 1">
            <a:extLst>
              <a:ext uri="{FF2B5EF4-FFF2-40B4-BE49-F238E27FC236}">
                <a16:creationId xmlns:a16="http://schemas.microsoft.com/office/drawing/2014/main" id="{7058FDDC-6E78-6851-1345-85DCC44FA172}"/>
              </a:ext>
            </a:extLst>
          </p:cNvPr>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Python Logical Control</a:t>
            </a:r>
          </a:p>
        </p:txBody>
      </p:sp>
      <p:pic>
        <p:nvPicPr>
          <p:cNvPr id="3" name="Picture 2">
            <a:extLst>
              <a:ext uri="{FF2B5EF4-FFF2-40B4-BE49-F238E27FC236}">
                <a16:creationId xmlns:a16="http://schemas.microsoft.com/office/drawing/2014/main" id="{D469D84B-78FE-FE4A-9D40-931A86D4483A}"/>
              </a:ext>
            </a:extLst>
          </p:cNvPr>
          <p:cNvPicPr>
            <a:picLocks noChangeAspect="1"/>
          </p:cNvPicPr>
          <p:nvPr/>
        </p:nvPicPr>
        <p:blipFill>
          <a:blip r:embed="rId3"/>
          <a:stretch>
            <a:fillRect/>
          </a:stretch>
        </p:blipFill>
        <p:spPr>
          <a:xfrm>
            <a:off x="5628601" y="2623699"/>
            <a:ext cx="6563399" cy="423430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755" y="91866"/>
            <a:ext cx="10969994" cy="150643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Control Flow Statements</a:t>
            </a:r>
            <a:br>
              <a:rPr sz="2177"/>
            </a:br>
            <a:r>
              <a:rPr lang="en-CA" sz="5321" spc="-1">
                <a:solidFill>
                  <a:srgbClr val="000000"/>
                </a:solidFill>
                <a:uFill>
                  <a:solidFill>
                    <a:srgbClr val="FFFFFF"/>
                  </a:solidFill>
                </a:uFill>
                <a:latin typeface="Arial"/>
                <a:ea typeface="DejaVu Sans"/>
              </a:rPr>
              <a:t> - Logic</a:t>
            </a:r>
            <a:endParaRPr lang="en-CA" sz="5321" spc="-1">
              <a:solidFill>
                <a:srgbClr val="000000"/>
              </a:solidFill>
              <a:uFill>
                <a:solidFill>
                  <a:srgbClr val="FFFFFF"/>
                </a:solidFill>
              </a:uFill>
              <a:latin typeface="Arial"/>
            </a:endParaRPr>
          </a:p>
        </p:txBody>
      </p:sp>
      <p:sp>
        <p:nvSpPr>
          <p:cNvPr id="162" name="CustomShape 2"/>
          <p:cNvSpPr/>
          <p:nvPr/>
        </p:nvSpPr>
        <p:spPr>
          <a:xfrm>
            <a:off x="609755" y="1727268"/>
            <a:ext cx="10969994" cy="506869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22461" indent="-390539">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Without the ability to make decisions, scripts would always perform the same task.</a:t>
            </a:r>
            <a:endParaRPr lang="en-CA" sz="3870" spc="-1" dirty="0">
              <a:solidFill>
                <a:srgbClr val="000000"/>
              </a:solidFill>
              <a:uFill>
                <a:solidFill>
                  <a:srgbClr val="FFFFFF"/>
                </a:solidFill>
              </a:uFill>
              <a:latin typeface="Arial"/>
            </a:endParaRPr>
          </a:p>
          <a:p>
            <a:pPr marL="1044922" lvl="1" indent="-390539">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Never changing</a:t>
            </a:r>
            <a:endParaRPr lang="en-CA" sz="3386" spc="-1" dirty="0">
              <a:solidFill>
                <a:srgbClr val="000000"/>
              </a:solidFill>
              <a:uFill>
                <a:solidFill>
                  <a:srgbClr val="FFFFFF"/>
                </a:solidFill>
              </a:uFill>
              <a:latin typeface="Arial"/>
            </a:endParaRPr>
          </a:p>
          <a:p>
            <a:pPr marL="1044922" lvl="1" indent="-390539">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See </a:t>
            </a:r>
            <a:r>
              <a:rPr lang="en-CA" sz="3386" b="1" i="1" spc="-1" dirty="0">
                <a:solidFill>
                  <a:srgbClr val="000000"/>
                </a:solidFill>
                <a:uFill>
                  <a:solidFill>
                    <a:srgbClr val="FFFFFF"/>
                  </a:solidFill>
                </a:uFill>
                <a:latin typeface="Arial"/>
                <a:ea typeface="DejaVu Sans"/>
              </a:rPr>
              <a:t>menu.py</a:t>
            </a:r>
            <a:endParaRPr lang="en-CA" sz="3386" b="1" i="1" spc="-1" dirty="0">
              <a:solidFill>
                <a:srgbClr val="000000"/>
              </a:solidFill>
              <a:uFill>
                <a:solidFill>
                  <a:srgbClr val="FFFFFF"/>
                </a:solidFill>
              </a:uFill>
              <a:latin typeface="Arial"/>
            </a:endParaRPr>
          </a:p>
          <a:p>
            <a:pPr marL="522461" indent="-390539">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Logical structures like </a:t>
            </a:r>
            <a:r>
              <a:rPr lang="en-CA" sz="3870" b="1" spc="-1" dirty="0">
                <a:solidFill>
                  <a:srgbClr val="000000"/>
                </a:solidFill>
                <a:uFill>
                  <a:solidFill>
                    <a:srgbClr val="FFFFFF"/>
                  </a:solidFill>
                </a:uFill>
                <a:latin typeface="Arial"/>
                <a:ea typeface="DejaVu Sans"/>
              </a:rPr>
              <a:t>if</a:t>
            </a:r>
            <a:r>
              <a:rPr lang="en-CA" sz="3870" spc="-1" dirty="0">
                <a:solidFill>
                  <a:srgbClr val="000000"/>
                </a:solidFill>
                <a:uFill>
                  <a:solidFill>
                    <a:srgbClr val="FFFFFF"/>
                  </a:solidFill>
                </a:uFill>
                <a:latin typeface="Arial"/>
                <a:ea typeface="DejaVu Sans"/>
              </a:rPr>
              <a:t> </a:t>
            </a:r>
            <a:r>
              <a:rPr lang="en-CA" sz="3870" b="1" spc="-1" dirty="0">
                <a:solidFill>
                  <a:srgbClr val="000000"/>
                </a:solidFill>
                <a:uFill>
                  <a:solidFill>
                    <a:srgbClr val="FFFFFF"/>
                  </a:solidFill>
                </a:uFill>
                <a:latin typeface="Arial"/>
                <a:ea typeface="DejaVu Sans"/>
              </a:rPr>
              <a:t>statements</a:t>
            </a:r>
            <a:r>
              <a:rPr lang="en-CA" sz="3870" spc="-1" dirty="0">
                <a:solidFill>
                  <a:srgbClr val="000000"/>
                </a:solidFill>
                <a:uFill>
                  <a:solidFill>
                    <a:srgbClr val="FFFFFF"/>
                  </a:solidFill>
                </a:uFill>
                <a:latin typeface="Arial"/>
                <a:ea typeface="DejaVu Sans"/>
              </a:rPr>
              <a:t> allow scripts to respond differently to different conditions.</a:t>
            </a:r>
            <a:endParaRPr lang="en-CA" sz="3870" spc="-1" dirty="0">
              <a:solidFill>
                <a:srgbClr val="000000"/>
              </a:solidFill>
              <a:uFill>
                <a:solidFill>
                  <a:srgbClr val="FFFFFF"/>
                </a:solidFill>
              </a:uFill>
              <a:latin typeface="Arial"/>
            </a:endParaRPr>
          </a:p>
          <a:p>
            <a:pPr marL="1044922" lvl="1" indent="-390539">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Understanding the purpose and use of logical structures will allow you to make scripts that perform useful tasks and respond in a flexible manner.</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Decision Making</a:t>
            </a:r>
            <a:endParaRPr lang="en-CA" sz="5321" spc="-1">
              <a:solidFill>
                <a:srgbClr val="000000"/>
              </a:solidFill>
              <a:uFill>
                <a:solidFill>
                  <a:srgbClr val="FFFFFF"/>
                </a:solidFill>
              </a:uFill>
              <a:latin typeface="Arial"/>
            </a:endParaRPr>
          </a:p>
        </p:txBody>
      </p:sp>
      <p:sp>
        <p:nvSpPr>
          <p:cNvPr id="164" name="CustomShape 2"/>
          <p:cNvSpPr/>
          <p:nvPr/>
        </p:nvSpPr>
        <p:spPr>
          <a:xfrm>
            <a:off x="609755" y="1604398"/>
            <a:ext cx="10969994" cy="508760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22461" indent="-390539">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process of decision making within a script requires that you check a condition.</a:t>
            </a:r>
            <a:endParaRPr lang="en-CA" sz="3870" spc="-1" dirty="0">
              <a:solidFill>
                <a:srgbClr val="000000"/>
              </a:solidFill>
              <a:uFill>
                <a:solidFill>
                  <a:srgbClr val="FFFFFF"/>
                </a:solidFill>
              </a:uFill>
              <a:latin typeface="Arial"/>
            </a:endParaRPr>
          </a:p>
          <a:p>
            <a:pPr marL="1044922" lvl="1" indent="-390539">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e.g.</a:t>
            </a:r>
            <a:endParaRPr lang="en-CA" sz="3386" spc="-1" dirty="0">
              <a:solidFill>
                <a:srgbClr val="000000"/>
              </a:solidFill>
              <a:uFill>
                <a:solidFill>
                  <a:srgbClr val="FFFFFF"/>
                </a:solidFill>
              </a:uFill>
              <a:latin typeface="Arial"/>
            </a:endParaRPr>
          </a:p>
          <a:p>
            <a:pPr marL="1567382" lvl="2" indent="-347001">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Do these strings match?</a:t>
            </a:r>
            <a:endParaRPr lang="en-CA" sz="2903" spc="-1" dirty="0">
              <a:solidFill>
                <a:srgbClr val="000000"/>
              </a:solidFill>
              <a:uFill>
                <a:solidFill>
                  <a:srgbClr val="FFFFFF"/>
                </a:solidFill>
              </a:uFill>
              <a:latin typeface="Arial"/>
            </a:endParaRPr>
          </a:p>
          <a:p>
            <a:pPr marL="1567382" lvl="2" indent="-347001">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Are these numbers equal?</a:t>
            </a:r>
            <a:endParaRPr lang="en-CA" sz="2903" spc="-1" dirty="0">
              <a:solidFill>
                <a:srgbClr val="000000"/>
              </a:solidFill>
              <a:uFill>
                <a:solidFill>
                  <a:srgbClr val="FFFFFF"/>
                </a:solidFill>
              </a:uFill>
              <a:latin typeface="Arial"/>
            </a:endParaRPr>
          </a:p>
          <a:p>
            <a:pPr marL="1567382" lvl="2" indent="-347001">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Is this file executable?</a:t>
            </a:r>
            <a:endParaRPr lang="en-CA" sz="2903" spc="-1" dirty="0">
              <a:solidFill>
                <a:srgbClr val="000000"/>
              </a:solidFill>
              <a:uFill>
                <a:solidFill>
                  <a:srgbClr val="FFFFFF"/>
                </a:solidFill>
              </a:uFill>
              <a:latin typeface="Arial"/>
            </a:endParaRPr>
          </a:p>
          <a:p>
            <a:pPr marL="522461" indent="-390539">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that condition is True, the script runs some code, if not, it doesn't run it.</a:t>
            </a:r>
            <a:endParaRPr lang="en-CA" sz="3870" spc="-1" dirty="0">
              <a:solidFill>
                <a:srgbClr val="000000"/>
              </a:solidFill>
              <a:uFill>
                <a:solidFill>
                  <a:srgbClr val="FFFFFF"/>
                </a:solidFill>
              </a:uFill>
              <a:latin typeface="Arial"/>
            </a:endParaRPr>
          </a:p>
          <a:p>
            <a:pPr marL="1044922" lvl="1" indent="-390539">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run </a:t>
            </a:r>
            <a:r>
              <a:rPr lang="en-CA" sz="3386" b="1" i="1" spc="-1" dirty="0">
                <a:solidFill>
                  <a:srgbClr val="000000"/>
                </a:solidFill>
                <a:uFill>
                  <a:solidFill>
                    <a:srgbClr val="FFFFFF"/>
                  </a:solidFill>
                </a:uFill>
                <a:latin typeface="Arial"/>
                <a:ea typeface="DejaVu Sans"/>
              </a:rPr>
              <a:t>if1.py </a:t>
            </a:r>
            <a:r>
              <a:rPr lang="en-CA" sz="3386" spc="-1" dirty="0">
                <a:solidFill>
                  <a:srgbClr val="000000"/>
                </a:solidFill>
                <a:uFill>
                  <a:solidFill>
                    <a:srgbClr val="FFFFFF"/>
                  </a:solidFill>
                </a:uFill>
                <a:latin typeface="Arial"/>
                <a:ea typeface="DejaVu Sans"/>
              </a:rPr>
              <a:t>(but don't look in it yet)</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If Statements</a:t>
            </a:r>
            <a:endParaRPr lang="en-CA" sz="5321" spc="-1">
              <a:solidFill>
                <a:srgbClr val="000000"/>
              </a:solidFill>
              <a:uFill>
                <a:solidFill>
                  <a:srgbClr val="FFFFFF"/>
                </a:solidFill>
              </a:uFill>
              <a:latin typeface="Arial"/>
            </a:endParaRPr>
          </a:p>
        </p:txBody>
      </p:sp>
      <p:sp>
        <p:nvSpPr>
          <p:cNvPr id="166" name="CustomShape 2"/>
          <p:cNvSpPr/>
          <p:nvPr/>
        </p:nvSpPr>
        <p:spPr>
          <a:xfrm>
            <a:off x="609755" y="1604398"/>
            <a:ext cx="10970865" cy="517266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Just like in bash, python has </a:t>
            </a:r>
            <a:r>
              <a:rPr lang="en-CA" sz="3870" b="1" spc="-1" dirty="0">
                <a:solidFill>
                  <a:srgbClr val="000000"/>
                </a:solidFill>
                <a:uFill>
                  <a:solidFill>
                    <a:srgbClr val="FFFFFF"/>
                  </a:solidFill>
                </a:uFill>
                <a:latin typeface="Arial"/>
                <a:ea typeface="DejaVu Sans"/>
              </a:rPr>
              <a:t>if statements </a:t>
            </a:r>
            <a:r>
              <a:rPr lang="en-CA" sz="3870" spc="-1" dirty="0">
                <a:solidFill>
                  <a:srgbClr val="000000"/>
                </a:solidFill>
                <a:uFill>
                  <a:solidFill>
                    <a:srgbClr val="FFFFFF"/>
                  </a:solidFill>
                </a:uFill>
                <a:latin typeface="Arial"/>
                <a:ea typeface="DejaVu Sans"/>
              </a:rPr>
              <a:t>to allow us to run code only when certain conditions are met.</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format is:</a:t>
            </a:r>
            <a:endParaRPr lang="en-CA" sz="3870" spc="-1" dirty="0">
              <a:solidFill>
                <a:srgbClr val="000000"/>
              </a:solidFill>
              <a:uFill>
                <a:solidFill>
                  <a:srgbClr val="FFFFFF"/>
                </a:solidFill>
              </a:uFill>
              <a:latin typeface="Arial"/>
            </a:endParaRPr>
          </a:p>
          <a:p>
            <a:pPr lvl="2"/>
            <a:r>
              <a:rPr lang="en-CA" sz="3870" spc="-1" dirty="0">
                <a:solidFill>
                  <a:srgbClr val="000000"/>
                </a:solidFill>
                <a:uFill>
                  <a:solidFill>
                    <a:srgbClr val="FFFFFF"/>
                  </a:solidFill>
                </a:uFill>
                <a:latin typeface="Courier New"/>
                <a:ea typeface="DejaVu Sans"/>
              </a:rPr>
              <a:t>if </a:t>
            </a:r>
            <a:r>
              <a:rPr lang="en-CA" sz="3870" i="1" spc="-1" dirty="0">
                <a:solidFill>
                  <a:srgbClr val="000000"/>
                </a:solidFill>
                <a:uFill>
                  <a:solidFill>
                    <a:srgbClr val="FFFFFF"/>
                  </a:solidFill>
                </a:uFill>
                <a:latin typeface="Courier New"/>
                <a:ea typeface="DejaVu Sans"/>
              </a:rPr>
              <a:t>condition</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a:p>
            <a:pPr lvl="2"/>
            <a:r>
              <a:rPr lang="en-CA" sz="3870" spc="-1" dirty="0">
                <a:solidFill>
                  <a:srgbClr val="000000"/>
                </a:solidFill>
                <a:uFill>
                  <a:solidFill>
                    <a:srgbClr val="FFFFFF"/>
                  </a:solidFill>
                </a:uFill>
                <a:latin typeface="Courier New"/>
                <a:ea typeface="DejaVu Sans"/>
              </a:rPr>
              <a:t>  #block of code</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the condition is </a:t>
            </a:r>
            <a:r>
              <a:rPr lang="en-CA" sz="3870" b="1" spc="-1" dirty="0">
                <a:solidFill>
                  <a:srgbClr val="000000"/>
                </a:solidFill>
                <a:uFill>
                  <a:solidFill>
                    <a:srgbClr val="FFFFFF"/>
                  </a:solidFill>
                </a:uFill>
                <a:latin typeface="Arial"/>
                <a:ea typeface="DejaVu Sans"/>
              </a:rPr>
              <a:t>True</a:t>
            </a:r>
            <a:r>
              <a:rPr lang="en-CA" sz="3870" spc="-1" dirty="0">
                <a:solidFill>
                  <a:srgbClr val="000000"/>
                </a:solidFill>
                <a:uFill>
                  <a:solidFill>
                    <a:srgbClr val="FFFFFF"/>
                  </a:solidFill>
                </a:uFill>
                <a:latin typeface="Arial"/>
                <a:ea typeface="DejaVu Sans"/>
              </a:rPr>
              <a:t>, run the block of code.</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the condition is </a:t>
            </a:r>
            <a:r>
              <a:rPr lang="en-CA" sz="3870" b="1" spc="-1" dirty="0">
                <a:solidFill>
                  <a:srgbClr val="000000"/>
                </a:solidFill>
                <a:uFill>
                  <a:solidFill>
                    <a:srgbClr val="FFFFFF"/>
                  </a:solidFill>
                </a:uFill>
                <a:latin typeface="Arial"/>
                <a:ea typeface="DejaVu Sans"/>
              </a:rPr>
              <a:t>False</a:t>
            </a:r>
            <a:r>
              <a:rPr lang="en-CA" sz="3870" spc="-1" dirty="0">
                <a:solidFill>
                  <a:srgbClr val="000000"/>
                </a:solidFill>
                <a:uFill>
                  <a:solidFill>
                    <a:srgbClr val="FFFFFF"/>
                  </a:solidFill>
                </a:uFill>
                <a:latin typeface="Arial"/>
                <a:ea typeface="DejaVu Sans"/>
              </a:rPr>
              <a:t>, do not run the block of code.</a:t>
            </a:r>
            <a:endParaRPr lang="en-CA" sz="3870" spc="-1" dirty="0">
              <a:solidFill>
                <a:srgbClr val="000000"/>
              </a:solidFill>
              <a:uFill>
                <a:solidFill>
                  <a:srgbClr val="FFFFFF"/>
                </a:solidFill>
              </a:uFill>
              <a:latin typeface="Arial"/>
            </a:endParaRPr>
          </a:p>
          <a:p>
            <a:pPr>
              <a:lnSpc>
                <a:spcPct val="100000"/>
              </a:lnSpc>
            </a:pP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Conditions in Python</a:t>
            </a:r>
            <a:endParaRPr lang="en-CA" sz="5321" spc="-1">
              <a:solidFill>
                <a:srgbClr val="000000"/>
              </a:solidFill>
              <a:uFill>
                <a:solidFill>
                  <a:srgbClr val="FFFFFF"/>
                </a:solidFill>
              </a:uFill>
              <a:latin typeface="Arial"/>
            </a:endParaRPr>
          </a:p>
        </p:txBody>
      </p:sp>
      <p:sp>
        <p:nvSpPr>
          <p:cNvPr id="168" name="CustomShape 2"/>
          <p:cNvSpPr/>
          <p:nvPr/>
        </p:nvSpPr>
        <p:spPr>
          <a:xfrm>
            <a:off x="609754" y="1878505"/>
            <a:ext cx="11385018" cy="456774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522461" indent="-390975">
              <a:spcBef>
                <a:spcPts val="1714"/>
              </a:spcBef>
              <a:buClr>
                <a:srgbClr val="000000"/>
              </a:buClr>
              <a:buSzPct val="45000"/>
              <a:buFont typeface="Wingdings" charset="2"/>
              <a:buChar char=""/>
            </a:pPr>
            <a:r>
              <a:rPr lang="en-CA" sz="2419" spc="-1" dirty="0">
                <a:solidFill>
                  <a:srgbClr val="000000"/>
                </a:solidFill>
                <a:uFill>
                  <a:solidFill>
                    <a:srgbClr val="FFFFFF"/>
                  </a:solidFill>
                </a:uFill>
                <a:latin typeface="Arial"/>
                <a:ea typeface="DejaVu Sans"/>
              </a:rPr>
              <a:t>Strings, integers, and floats will use the same set of comparison conditions:</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 B </a:t>
            </a:r>
            <a:r>
              <a:rPr lang="en-CA" sz="2419" spc="-1" dirty="0">
                <a:solidFill>
                  <a:srgbClr val="000000"/>
                </a:solidFill>
                <a:uFill>
                  <a:solidFill>
                    <a:srgbClr val="FFFFFF"/>
                  </a:solidFill>
                </a:uFill>
                <a:latin typeface="Arial"/>
                <a:ea typeface="DejaVu Sans"/>
              </a:rPr>
              <a:t>	– True if the value of A is equal to the value of B</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 B </a:t>
            </a:r>
            <a:r>
              <a:rPr lang="en-CA" sz="2419" spc="-1" dirty="0">
                <a:solidFill>
                  <a:srgbClr val="000000"/>
                </a:solidFill>
                <a:uFill>
                  <a:solidFill>
                    <a:srgbClr val="FFFFFF"/>
                  </a:solidFill>
                </a:uFill>
                <a:latin typeface="Arial"/>
                <a:ea typeface="DejaVu Sans"/>
              </a:rPr>
              <a:t>	– True if the value of A is different than (not equal to) the value of B</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&lt; B </a:t>
            </a:r>
            <a:r>
              <a:rPr lang="en-CA" sz="2419" spc="-1" dirty="0">
                <a:solidFill>
                  <a:srgbClr val="000000"/>
                </a:solidFill>
                <a:uFill>
                  <a:solidFill>
                    <a:srgbClr val="FFFFFF"/>
                  </a:solidFill>
                </a:uFill>
                <a:latin typeface="Arial"/>
                <a:ea typeface="DejaVu Sans"/>
              </a:rPr>
              <a:t>	– True if the value of A is less than the value of B</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&gt; B </a:t>
            </a:r>
            <a:r>
              <a:rPr lang="en-CA" sz="2419" spc="-1" dirty="0">
                <a:solidFill>
                  <a:srgbClr val="000000"/>
                </a:solidFill>
                <a:uFill>
                  <a:solidFill>
                    <a:srgbClr val="FFFFFF"/>
                  </a:solidFill>
                </a:uFill>
                <a:latin typeface="Arial"/>
                <a:ea typeface="DejaVu Sans"/>
              </a:rPr>
              <a:t>	–  True if the value of A is greater than the value of B</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&lt;= B </a:t>
            </a:r>
            <a:r>
              <a:rPr lang="en-CA" sz="2419" spc="-1" dirty="0">
                <a:solidFill>
                  <a:srgbClr val="000000"/>
                </a:solidFill>
                <a:uFill>
                  <a:solidFill>
                    <a:srgbClr val="FFFFFF"/>
                  </a:solidFill>
                </a:uFill>
                <a:latin typeface="Arial"/>
                <a:ea typeface="DejaVu Sans"/>
              </a:rPr>
              <a:t>	– True if the value of A is less than or equal to the value of B</a:t>
            </a:r>
            <a:endParaRPr lang="en-CA" sz="2419"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2419" b="1" spc="-1" dirty="0">
                <a:solidFill>
                  <a:srgbClr val="000000"/>
                </a:solidFill>
                <a:uFill>
                  <a:solidFill>
                    <a:srgbClr val="FFFFFF"/>
                  </a:solidFill>
                </a:uFill>
                <a:latin typeface="Arial"/>
                <a:ea typeface="DejaVu Sans"/>
              </a:rPr>
              <a:t>A &gt;= B </a:t>
            </a:r>
            <a:r>
              <a:rPr lang="en-CA" sz="2419" spc="-1" dirty="0">
                <a:solidFill>
                  <a:srgbClr val="000000"/>
                </a:solidFill>
                <a:uFill>
                  <a:solidFill>
                    <a:srgbClr val="FFFFFF"/>
                  </a:solidFill>
                </a:uFill>
                <a:latin typeface="Arial"/>
                <a:ea typeface="DejaVu Sans"/>
              </a:rPr>
              <a:t>	–  True if the value of A is greater than or equal to the value of B</a:t>
            </a:r>
            <a:endParaRPr lang="en-CA" sz="2419"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2419" spc="-1" dirty="0">
                <a:solidFill>
                  <a:srgbClr val="000000"/>
                </a:solidFill>
                <a:uFill>
                  <a:solidFill>
                    <a:srgbClr val="FFFFFF"/>
                  </a:solidFill>
                </a:uFill>
                <a:latin typeface="Arial"/>
                <a:ea typeface="DejaVu Sans"/>
              </a:rPr>
              <a:t>For </a:t>
            </a:r>
            <a:r>
              <a:rPr lang="en-CA" sz="2419" b="1" spc="-1" dirty="0" err="1">
                <a:solidFill>
                  <a:srgbClr val="000000"/>
                </a:solidFill>
                <a:uFill>
                  <a:solidFill>
                    <a:srgbClr val="FFFFFF"/>
                  </a:solidFill>
                </a:uFill>
                <a:latin typeface="Arial"/>
                <a:ea typeface="DejaVu Sans"/>
              </a:rPr>
              <a:t>ints</a:t>
            </a:r>
            <a:r>
              <a:rPr lang="en-CA" sz="2419" spc="-1" dirty="0">
                <a:solidFill>
                  <a:srgbClr val="000000"/>
                </a:solidFill>
                <a:uFill>
                  <a:solidFill>
                    <a:srgbClr val="FFFFFF"/>
                  </a:solidFill>
                </a:uFill>
                <a:latin typeface="Arial"/>
                <a:ea typeface="DejaVu Sans"/>
              </a:rPr>
              <a:t> and </a:t>
            </a:r>
            <a:r>
              <a:rPr lang="en-CA" sz="2419" b="1" spc="-1" dirty="0">
                <a:solidFill>
                  <a:srgbClr val="000000"/>
                </a:solidFill>
                <a:uFill>
                  <a:solidFill>
                    <a:srgbClr val="FFFFFF"/>
                  </a:solidFill>
                </a:uFill>
                <a:latin typeface="Arial"/>
                <a:ea typeface="DejaVu Sans"/>
              </a:rPr>
              <a:t>floats</a:t>
            </a:r>
            <a:r>
              <a:rPr lang="en-CA" sz="2419" spc="-1" dirty="0">
                <a:solidFill>
                  <a:srgbClr val="000000"/>
                </a:solidFill>
                <a:uFill>
                  <a:solidFill>
                    <a:srgbClr val="FFFFFF"/>
                  </a:solidFill>
                </a:uFill>
                <a:latin typeface="Arial"/>
                <a:ea typeface="DejaVu Sans"/>
              </a:rPr>
              <a:t>, that’s pretty straightforward.</a:t>
            </a:r>
            <a:endParaRPr lang="en-CA" sz="2419"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String Comparisons</a:t>
            </a:r>
            <a:endParaRPr lang="en-CA" sz="5321" spc="-1">
              <a:solidFill>
                <a:srgbClr val="000000"/>
              </a:solidFill>
              <a:uFill>
                <a:solidFill>
                  <a:srgbClr val="FFFFFF"/>
                </a:solidFill>
              </a:uFill>
              <a:latin typeface="Arial"/>
            </a:endParaRPr>
          </a:p>
        </p:txBody>
      </p:sp>
      <p:sp>
        <p:nvSpPr>
          <p:cNvPr id="170" name="CustomShape 2"/>
          <p:cNvSpPr/>
          <p:nvPr/>
        </p:nvSpPr>
        <p:spPr>
          <a:xfrm>
            <a:off x="609755" y="1604399"/>
            <a:ext cx="10970865" cy="509705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When using conditions with strings, the strings are compared character by character.</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they differ, the </a:t>
            </a:r>
            <a:r>
              <a:rPr lang="en-CA" sz="3870" spc="-1" dirty="0" err="1">
                <a:solidFill>
                  <a:srgbClr val="000000"/>
                </a:solidFill>
                <a:uFill>
                  <a:solidFill>
                    <a:srgbClr val="FFFFFF"/>
                  </a:solidFill>
                </a:uFill>
                <a:latin typeface="Arial"/>
                <a:ea typeface="DejaVu Sans"/>
              </a:rPr>
              <a:t>unicode</a:t>
            </a:r>
            <a:r>
              <a:rPr lang="en-CA" sz="3870" spc="-1" dirty="0">
                <a:solidFill>
                  <a:srgbClr val="000000"/>
                </a:solidFill>
                <a:uFill>
                  <a:solidFill>
                    <a:srgbClr val="FFFFFF"/>
                  </a:solidFill>
                </a:uFill>
                <a:latin typeface="Arial"/>
                <a:ea typeface="DejaVu Sans"/>
              </a:rPr>
              <a:t> value of the </a:t>
            </a:r>
            <a:r>
              <a:rPr lang="en-CA" sz="3870" b="1" spc="-1" dirty="0">
                <a:solidFill>
                  <a:srgbClr val="000000"/>
                </a:solidFill>
                <a:uFill>
                  <a:solidFill>
                    <a:srgbClr val="FFFFFF"/>
                  </a:solidFill>
                </a:uFill>
                <a:latin typeface="Arial"/>
                <a:ea typeface="DejaVu Sans"/>
              </a:rPr>
              <a:t>n</a:t>
            </a:r>
            <a:r>
              <a:rPr lang="en-CA" sz="3870" spc="-1" baseline="30000" dirty="0">
                <a:solidFill>
                  <a:srgbClr val="000000"/>
                </a:solidFill>
                <a:uFill>
                  <a:solidFill>
                    <a:srgbClr val="FFFFFF"/>
                  </a:solidFill>
                </a:uFill>
                <a:latin typeface="Arial"/>
                <a:ea typeface="DejaVu Sans"/>
              </a:rPr>
              <a:t>th</a:t>
            </a:r>
            <a:r>
              <a:rPr lang="en-CA" sz="3870" spc="-1" dirty="0">
                <a:solidFill>
                  <a:srgbClr val="000000"/>
                </a:solidFill>
                <a:uFill>
                  <a:solidFill>
                    <a:srgbClr val="FFFFFF"/>
                  </a:solidFill>
                </a:uFill>
                <a:latin typeface="Arial"/>
                <a:ea typeface="DejaVu Sans"/>
              </a:rPr>
              <a:t> character in each string is compared just like an int.</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one string is longer, but they match up to the end of the shorter string (e.g. </a:t>
            </a:r>
            <a:r>
              <a:rPr lang="en-CA" sz="3870" i="1" spc="-1" dirty="0">
                <a:solidFill>
                  <a:srgbClr val="000000"/>
                </a:solidFill>
                <a:uFill>
                  <a:solidFill>
                    <a:srgbClr val="FFFFFF"/>
                  </a:solidFill>
                </a:uFill>
                <a:latin typeface="Arial"/>
                <a:ea typeface="DejaVu Sans"/>
              </a:rPr>
              <a:t>‘team’ </a:t>
            </a:r>
            <a:r>
              <a:rPr lang="en-CA" sz="3870" spc="-1" dirty="0">
                <a:solidFill>
                  <a:srgbClr val="000000"/>
                </a:solidFill>
                <a:uFill>
                  <a:solidFill>
                    <a:srgbClr val="FFFFFF"/>
                  </a:solidFill>
                </a:uFill>
                <a:latin typeface="Arial"/>
                <a:ea typeface="DejaVu Sans"/>
              </a:rPr>
              <a:t>and</a:t>
            </a:r>
            <a:r>
              <a:rPr lang="en-CA" sz="3870" i="1" spc="-1" dirty="0">
                <a:solidFill>
                  <a:srgbClr val="000000"/>
                </a:solidFill>
                <a:uFill>
                  <a:solidFill>
                    <a:srgbClr val="FFFFFF"/>
                  </a:solidFill>
                </a:uFill>
                <a:latin typeface="Arial"/>
                <a:ea typeface="DejaVu Sans"/>
              </a:rPr>
              <a:t> ‘teamwork’) </a:t>
            </a:r>
            <a:r>
              <a:rPr lang="en-CA" sz="3870" spc="-1" dirty="0">
                <a:solidFill>
                  <a:srgbClr val="000000"/>
                </a:solidFill>
                <a:uFill>
                  <a:solidFill>
                    <a:srgbClr val="FFFFFF"/>
                  </a:solidFill>
                </a:uFill>
                <a:latin typeface="Arial"/>
                <a:ea typeface="DejaVu Sans"/>
              </a:rPr>
              <a:t>the string with more characters is greater.</a:t>
            </a:r>
            <a:endParaRPr lang="en-CA" sz="3870" spc="-1" dirty="0">
              <a:solidFill>
                <a:srgbClr val="000000"/>
              </a:solidFill>
              <a:uFill>
                <a:solidFill>
                  <a:srgbClr val="FFFFFF"/>
                </a:solidFill>
              </a:uFill>
              <a:latin typeface="Arial"/>
            </a:endParaRPr>
          </a:p>
          <a:p>
            <a:pPr marL="1075398" lvl="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they differ before that point, the character difference counts (e.g. </a:t>
            </a:r>
            <a:r>
              <a:rPr lang="en-CA" sz="3870" i="1" spc="-1" dirty="0">
                <a:solidFill>
                  <a:srgbClr val="000000"/>
                </a:solidFill>
                <a:uFill>
                  <a:solidFill>
                    <a:srgbClr val="FFFFFF"/>
                  </a:solidFill>
                </a:uFill>
                <a:latin typeface="Arial"/>
                <a:ea typeface="DejaVu Sans"/>
              </a:rPr>
              <a:t>tear </a:t>
            </a:r>
            <a:r>
              <a:rPr lang="en-CA" sz="3870" spc="-1" dirty="0">
                <a:solidFill>
                  <a:srgbClr val="000000"/>
                </a:solidFill>
                <a:uFill>
                  <a:solidFill>
                    <a:srgbClr val="FFFFFF"/>
                  </a:solidFill>
                </a:uFill>
                <a:latin typeface="Arial"/>
                <a:ea typeface="DejaVu Sans"/>
              </a:rPr>
              <a:t>and</a:t>
            </a:r>
            <a:r>
              <a:rPr lang="en-CA" sz="3870" i="1" spc="-1" dirty="0">
                <a:solidFill>
                  <a:srgbClr val="000000"/>
                </a:solidFill>
                <a:uFill>
                  <a:solidFill>
                    <a:srgbClr val="FFFFFF"/>
                  </a:solidFill>
                </a:uFill>
                <a:latin typeface="Arial"/>
                <a:ea typeface="DejaVu Sans"/>
              </a:rPr>
              <a:t> teamwork</a:t>
            </a:r>
            <a:r>
              <a:rPr lang="en-CA" sz="3870" spc="-1" dirty="0">
                <a:solidFill>
                  <a:srgbClr val="000000"/>
                </a:solidFill>
                <a:uFill>
                  <a:solidFill>
                    <a:srgbClr val="FFFFFF"/>
                  </a:solidFill>
                </a:uFill>
                <a:latin typeface="Arial"/>
                <a:ea typeface="DejaVu Sans"/>
              </a:rPr>
              <a:t>).</a:t>
            </a:r>
            <a:endParaRPr lang="en-CA" sz="3870" spc="-1" dirty="0">
              <a:solidFill>
                <a:srgbClr val="000000"/>
              </a:solidFill>
              <a:uFill>
                <a:solidFill>
                  <a:srgbClr val="FFFFFF"/>
                </a:solidFill>
              </a:uFill>
              <a:latin typeface="Arial"/>
            </a:endParaRPr>
          </a:p>
          <a:p>
            <a:pPr marL="1075398" lvl="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Letters later in the alphabet are ‘bigger’.</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Indentation in Python</a:t>
            </a:r>
            <a:endParaRPr lang="en-CA" sz="5321" spc="-1">
              <a:solidFill>
                <a:srgbClr val="000000"/>
              </a:solidFill>
              <a:uFill>
                <a:solidFill>
                  <a:srgbClr val="FFFFFF"/>
                </a:solidFill>
              </a:uFill>
              <a:latin typeface="Arial"/>
            </a:endParaRPr>
          </a:p>
        </p:txBody>
      </p:sp>
      <p:sp>
        <p:nvSpPr>
          <p:cNvPr id="172" name="CustomShape 2"/>
          <p:cNvSpPr/>
          <p:nvPr/>
        </p:nvSpPr>
        <p:spPr>
          <a:xfrm>
            <a:off x="609755" y="1604399"/>
            <a:ext cx="10970865" cy="509705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Notice the block of code inside the if statement was indented.</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Unlike bash’s </a:t>
            </a:r>
            <a:r>
              <a:rPr lang="en-CA" sz="3870" spc="-1" dirty="0">
                <a:solidFill>
                  <a:srgbClr val="000000"/>
                </a:solidFill>
                <a:uFill>
                  <a:solidFill>
                    <a:srgbClr val="FFFFFF"/>
                  </a:solidFill>
                </a:uFill>
                <a:latin typeface="Courier New"/>
                <a:ea typeface="DejaVu Sans"/>
              </a:rPr>
              <a:t>then</a:t>
            </a:r>
            <a:r>
              <a:rPr lang="en-CA" sz="3870" spc="-1" dirty="0">
                <a:solidFill>
                  <a:srgbClr val="000000"/>
                </a:solidFill>
                <a:uFill>
                  <a:solidFill>
                    <a:srgbClr val="FFFFFF"/>
                  </a:solidFill>
                </a:uFill>
                <a:latin typeface="Arial"/>
                <a:ea typeface="DejaVu Sans"/>
              </a:rPr>
              <a:t> and </a:t>
            </a:r>
            <a:r>
              <a:rPr lang="en-CA" sz="3870" spc="-1" dirty="0">
                <a:solidFill>
                  <a:srgbClr val="000000"/>
                </a:solidFill>
                <a:uFill>
                  <a:solidFill>
                    <a:srgbClr val="FFFFFF"/>
                  </a:solidFill>
                </a:uFill>
                <a:latin typeface="Courier New"/>
                <a:ea typeface="DejaVu Sans"/>
              </a:rPr>
              <a:t>fi</a:t>
            </a:r>
            <a:r>
              <a:rPr lang="en-CA" sz="3870" spc="-1" dirty="0">
                <a:solidFill>
                  <a:srgbClr val="000000"/>
                </a:solidFill>
                <a:uFill>
                  <a:solidFill>
                    <a:srgbClr val="FFFFFF"/>
                  </a:solidFill>
                </a:uFill>
                <a:latin typeface="Arial"/>
                <a:ea typeface="DejaVu Sans"/>
              </a:rPr>
              <a:t> to define the block, python uses the </a:t>
            </a:r>
            <a:r>
              <a:rPr lang="en-CA" sz="3870" b="1" spc="-1" dirty="0">
                <a:solidFill>
                  <a:srgbClr val="000000"/>
                </a:solidFill>
                <a:uFill>
                  <a:solidFill>
                    <a:srgbClr val="FFFFFF"/>
                  </a:solidFill>
                </a:uFill>
                <a:latin typeface="Arial"/>
                <a:ea typeface="DejaVu Sans"/>
              </a:rPr>
              <a:t>indentation</a:t>
            </a:r>
            <a:r>
              <a:rPr lang="en-CA" sz="3870" spc="-1" dirty="0">
                <a:solidFill>
                  <a:srgbClr val="000000"/>
                </a:solidFill>
                <a:uFill>
                  <a:solidFill>
                    <a:srgbClr val="FFFFFF"/>
                  </a:solidFill>
                </a:uFill>
                <a:latin typeface="Arial"/>
                <a:ea typeface="DejaVu Sans"/>
              </a:rPr>
              <a:t>.</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end of the indented block is the end of the if statement.</a:t>
            </a:r>
            <a:endParaRPr lang="en-CA" sz="3870"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With the exception of </a:t>
            </a:r>
            <a:r>
              <a:rPr lang="en-CA" sz="3386" spc="-1" dirty="0">
                <a:solidFill>
                  <a:srgbClr val="000000"/>
                </a:solidFill>
                <a:uFill>
                  <a:solidFill>
                    <a:srgbClr val="FFFFFF"/>
                  </a:solidFill>
                </a:uFill>
                <a:latin typeface="Courier New"/>
                <a:ea typeface="DejaVu Sans"/>
              </a:rPr>
              <a:t>else</a:t>
            </a:r>
            <a:r>
              <a:rPr lang="en-CA" sz="3386" spc="-1" dirty="0">
                <a:solidFill>
                  <a:srgbClr val="000000"/>
                </a:solidFill>
                <a:uFill>
                  <a:solidFill>
                    <a:srgbClr val="FFFFFF"/>
                  </a:solidFill>
                </a:uFill>
                <a:latin typeface="Arial"/>
                <a:ea typeface="DejaVu Sans"/>
              </a:rPr>
              <a:t>, and </a:t>
            </a:r>
            <a:r>
              <a:rPr lang="en-CA" sz="3386" spc="-1" dirty="0" err="1">
                <a:solidFill>
                  <a:srgbClr val="000000"/>
                </a:solidFill>
                <a:uFill>
                  <a:solidFill>
                    <a:srgbClr val="FFFFFF"/>
                  </a:solidFill>
                </a:uFill>
                <a:latin typeface="Courier New"/>
                <a:ea typeface="DejaVu Sans"/>
              </a:rPr>
              <a:t>elif</a:t>
            </a:r>
            <a:r>
              <a:rPr lang="en-CA" sz="3386" spc="-1" dirty="0">
                <a:solidFill>
                  <a:srgbClr val="000000"/>
                </a:solidFill>
                <a:uFill>
                  <a:solidFill>
                    <a:srgbClr val="FFFFFF"/>
                  </a:solidFill>
                </a:uFill>
                <a:latin typeface="Arial"/>
                <a:ea typeface="DejaVu Sans"/>
              </a:rPr>
              <a:t>.</a:t>
            </a:r>
            <a:endParaRPr lang="en-CA" sz="3386" spc="-1" dirty="0">
              <a:solidFill>
                <a:srgbClr val="000000"/>
              </a:solidFill>
              <a:uFill>
                <a:solidFill>
                  <a:srgbClr val="FFFFFF"/>
                </a:solidFill>
              </a:uFill>
              <a:latin typeface="Arial"/>
            </a:endParaRPr>
          </a:p>
          <a:p>
            <a:pPr marL="1567382" lvl="2" indent="-347436">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Which do </a:t>
            </a:r>
            <a:r>
              <a:rPr lang="en-CA" sz="2903" b="1" spc="-1" dirty="0">
                <a:solidFill>
                  <a:srgbClr val="000000"/>
                </a:solidFill>
                <a:uFill>
                  <a:solidFill>
                    <a:srgbClr val="FFFFFF"/>
                  </a:solidFill>
                </a:uFill>
                <a:latin typeface="Arial"/>
                <a:ea typeface="DejaVu Sans"/>
              </a:rPr>
              <a:t>not</a:t>
            </a:r>
            <a:r>
              <a:rPr lang="en-CA" sz="2903" spc="-1" dirty="0">
                <a:solidFill>
                  <a:srgbClr val="000000"/>
                </a:solidFill>
                <a:uFill>
                  <a:solidFill>
                    <a:srgbClr val="FFFFFF"/>
                  </a:solidFill>
                </a:uFill>
                <a:latin typeface="Arial"/>
                <a:ea typeface="DejaVu Sans"/>
              </a:rPr>
              <a:t> get indented.</a:t>
            </a:r>
            <a:endParaRPr lang="en-CA" sz="2903"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They behave the same way they did in bash.</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91866"/>
            <a:ext cx="8707727" cy="1507743"/>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Reasons to use a Virtual Machine</a:t>
            </a:r>
          </a:p>
        </p:txBody>
      </p:sp>
      <p:sp>
        <p:nvSpPr>
          <p:cNvPr id="85" name="TextShape 2"/>
          <p:cNvSpPr txBox="1"/>
          <p:nvPr/>
        </p:nvSpPr>
        <p:spPr>
          <a:xfrm>
            <a:off x="439619" y="1906862"/>
            <a:ext cx="11460633" cy="4775686"/>
          </a:xfrm>
          <a:prstGeom prst="rect">
            <a:avLst/>
          </a:prstGeom>
          <a:noFill/>
          <a:ln>
            <a:noFill/>
          </a:ln>
        </p:spPr>
        <p:txBody>
          <a:bodyPr lIns="0" tIns="0" rIns="0" bIns="0">
            <a:normAutofit fontScale="77500" lnSpcReduction="20000"/>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Virtual machines are not the future... They have existed for at least 2 decades.</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One of the first uses of VMs were to create other OS environments in order to have programmers compile, run, and test software without having to use multiple physical machines, or restart with multiple boot menus.</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Other uses of VMs have evolved to include:</a:t>
            </a:r>
          </a:p>
          <a:p>
            <a:pPr marL="1044922" lvl="1" indent="-391846" algn="just">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Network Simulation (connecting VMs of various OS types)</a:t>
            </a:r>
          </a:p>
          <a:p>
            <a:pPr marL="1044922" lvl="1" indent="-391846" algn="just">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Penetration testing (for network security)</a:t>
            </a:r>
          </a:p>
          <a:p>
            <a:pPr marL="1044922" lvl="1" indent="-391846" algn="just">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Learning to use another OS (without having to reboot the computer).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609755" y="273422"/>
            <a:ext cx="10970430" cy="114332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5321" spc="-1">
                <a:solidFill>
                  <a:srgbClr val="000000"/>
                </a:solidFill>
                <a:uFill>
                  <a:solidFill>
                    <a:srgbClr val="FFFFFF"/>
                  </a:solidFill>
                </a:uFill>
                <a:latin typeface="Arial"/>
                <a:ea typeface="DejaVu Sans"/>
              </a:rPr>
              <a:t>If statements - Else</a:t>
            </a:r>
            <a:endParaRPr lang="en-CA" sz="5321" spc="-1">
              <a:solidFill>
                <a:srgbClr val="000000"/>
              </a:solidFill>
              <a:uFill>
                <a:solidFill>
                  <a:srgbClr val="FFFFFF"/>
                </a:solidFill>
              </a:uFill>
              <a:latin typeface="Arial"/>
            </a:endParaRPr>
          </a:p>
        </p:txBody>
      </p:sp>
      <p:sp>
        <p:nvSpPr>
          <p:cNvPr id="174" name="CustomShape 2"/>
          <p:cNvSpPr/>
          <p:nvPr/>
        </p:nvSpPr>
        <p:spPr>
          <a:xfrm>
            <a:off x="609754" y="1937655"/>
            <a:ext cx="11356662" cy="464692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Now that we have basic if statements and condition checking, we can move on to some more complex issues.</a:t>
            </a:r>
            <a:endParaRPr lang="en-CA" sz="3870"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What if you want to run some code if a condition is </a:t>
            </a:r>
            <a:r>
              <a:rPr lang="en-CA" sz="3870" b="1" spc="-1" dirty="0">
                <a:solidFill>
                  <a:srgbClr val="000000"/>
                </a:solidFill>
                <a:uFill>
                  <a:solidFill>
                    <a:srgbClr val="FFFFFF"/>
                  </a:solidFill>
                </a:uFill>
                <a:latin typeface="Arial"/>
                <a:ea typeface="DejaVu Sans"/>
              </a:rPr>
              <a:t>True</a:t>
            </a:r>
            <a:r>
              <a:rPr lang="en-CA" sz="3870" spc="-1" dirty="0">
                <a:solidFill>
                  <a:srgbClr val="000000"/>
                </a:solidFill>
                <a:uFill>
                  <a:solidFill>
                    <a:srgbClr val="FFFFFF"/>
                  </a:solidFill>
                </a:uFill>
                <a:latin typeface="Arial"/>
                <a:ea typeface="DejaVu Sans"/>
              </a:rPr>
              <a:t>, but other code if it is </a:t>
            </a:r>
            <a:r>
              <a:rPr lang="en-CA" sz="3870" b="1" spc="-1" dirty="0">
                <a:solidFill>
                  <a:srgbClr val="000000"/>
                </a:solidFill>
                <a:uFill>
                  <a:solidFill>
                    <a:srgbClr val="FFFFFF"/>
                  </a:solidFill>
                </a:uFill>
                <a:latin typeface="Arial"/>
                <a:ea typeface="DejaVu Sans"/>
              </a:rPr>
              <a:t>False</a:t>
            </a:r>
            <a:r>
              <a:rPr lang="en-CA" sz="3870" spc="-1" dirty="0">
                <a:solidFill>
                  <a:srgbClr val="000000"/>
                </a:solidFill>
                <a:uFill>
                  <a:solidFill>
                    <a:srgbClr val="FFFFFF"/>
                  </a:solidFill>
                </a:uFill>
                <a:latin typeface="Arial"/>
                <a:ea typeface="DejaVu Sans"/>
              </a:rPr>
              <a:t>?</a:t>
            </a:r>
            <a:endParaRPr lang="en-CA" sz="3870"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Perhaps check that a file exists. If it does, do something with it. </a:t>
            </a: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If it does not exist, warn the user and exit gracefully.</a:t>
            </a:r>
            <a:endParaRPr lang="en-CA" sz="3386"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You can already do this with two separate if statements.</a:t>
            </a:r>
            <a:endParaRPr lang="en-CA" sz="3870"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See </a:t>
            </a:r>
            <a:r>
              <a:rPr lang="en-CA" sz="3386" b="1" i="1" spc="-1" dirty="0">
                <a:solidFill>
                  <a:srgbClr val="000000"/>
                </a:solidFill>
                <a:uFill>
                  <a:solidFill>
                    <a:srgbClr val="FFFFFF"/>
                  </a:solidFill>
                </a:uFill>
                <a:latin typeface="Arial"/>
                <a:ea typeface="DejaVu Sans"/>
              </a:rPr>
              <a:t>twoIf.py</a:t>
            </a:r>
            <a:endParaRPr lang="en-CA" sz="3386" b="1" i="1"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09755" y="273422"/>
            <a:ext cx="10970430" cy="114332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5321" spc="-1">
                <a:solidFill>
                  <a:srgbClr val="000000"/>
                </a:solidFill>
                <a:uFill>
                  <a:solidFill>
                    <a:srgbClr val="FFFFFF"/>
                  </a:solidFill>
                </a:uFill>
                <a:latin typeface="Arial"/>
                <a:ea typeface="DejaVu Sans"/>
              </a:rPr>
              <a:t>If Statements – Else cont.</a:t>
            </a:r>
            <a:endParaRPr lang="en-CA" sz="5321" spc="-1">
              <a:solidFill>
                <a:srgbClr val="000000"/>
              </a:solidFill>
              <a:uFill>
                <a:solidFill>
                  <a:srgbClr val="FFFFFF"/>
                </a:solidFill>
              </a:uFill>
              <a:latin typeface="Arial"/>
            </a:endParaRPr>
          </a:p>
        </p:txBody>
      </p:sp>
      <p:sp>
        <p:nvSpPr>
          <p:cNvPr id="176" name="CustomShape 2"/>
          <p:cNvSpPr/>
          <p:nvPr/>
        </p:nvSpPr>
        <p:spPr>
          <a:xfrm>
            <a:off x="609755" y="1604398"/>
            <a:ext cx="10970430" cy="489856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Using multiple if statements in the way </a:t>
            </a:r>
            <a:r>
              <a:rPr lang="en-CA" sz="3870" b="1" i="1" spc="-1" dirty="0">
                <a:solidFill>
                  <a:srgbClr val="000000"/>
                </a:solidFill>
                <a:uFill>
                  <a:solidFill>
                    <a:srgbClr val="FFFFFF"/>
                  </a:solidFill>
                </a:uFill>
                <a:latin typeface="Arial"/>
                <a:ea typeface="DejaVu Sans"/>
              </a:rPr>
              <a:t>twoIf.py </a:t>
            </a:r>
            <a:r>
              <a:rPr lang="en-CA" sz="3870" spc="-1" dirty="0">
                <a:solidFill>
                  <a:srgbClr val="000000"/>
                </a:solidFill>
                <a:uFill>
                  <a:solidFill>
                    <a:srgbClr val="FFFFFF"/>
                  </a:solidFill>
                </a:uFill>
                <a:latin typeface="Arial"/>
                <a:ea typeface="DejaVu Sans"/>
              </a:rPr>
              <a:t>does works.</a:t>
            </a:r>
            <a:endParaRPr lang="en-CA" sz="3870"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It is not outright 'wrong'</a:t>
            </a:r>
            <a:endParaRPr lang="en-CA" sz="3386"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But it is inefficient.</a:t>
            </a:r>
            <a:endParaRPr lang="en-CA" sz="3386" spc="-1" dirty="0">
              <a:solidFill>
                <a:srgbClr val="000000"/>
              </a:solidFill>
              <a:uFill>
                <a:solidFill>
                  <a:srgbClr val="FFFFFF"/>
                </a:solidFill>
              </a:uFill>
              <a:latin typeface="Arial"/>
            </a:endParaRPr>
          </a:p>
          <a:p>
            <a:pPr marL="1567382" lvl="2" indent="-347436">
              <a:spcBef>
                <a:spcPts val="1028"/>
              </a:spcBef>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You are checking the same condition twice.</a:t>
            </a:r>
            <a:endParaRPr lang="en-CA" sz="3144" spc="-1" dirty="0">
              <a:solidFill>
                <a:srgbClr val="000000"/>
              </a:solidFill>
              <a:uFill>
                <a:solidFill>
                  <a:srgbClr val="FFFFFF"/>
                </a:solidFill>
              </a:uFill>
              <a:latin typeface="Arial"/>
            </a:endParaRPr>
          </a:p>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There is special syntax to allow us to run a different block of code if the condition evaluates to </a:t>
            </a:r>
            <a:r>
              <a:rPr lang="en-CA" sz="3870" b="1" spc="-1" dirty="0">
                <a:solidFill>
                  <a:srgbClr val="000000"/>
                </a:solidFill>
                <a:uFill>
                  <a:solidFill>
                    <a:srgbClr val="FFFFFF"/>
                  </a:solidFill>
                </a:uFill>
                <a:latin typeface="Arial"/>
                <a:ea typeface="DejaVu Sans"/>
              </a:rPr>
              <a:t>False</a:t>
            </a:r>
            <a:r>
              <a:rPr lang="en-CA" sz="3870" spc="-1" dirty="0">
                <a:solidFill>
                  <a:srgbClr val="000000"/>
                </a:solidFill>
                <a:uFill>
                  <a:solidFill>
                    <a:srgbClr val="FFFFFF"/>
                  </a:solidFill>
                </a:uFill>
                <a:latin typeface="Arial"/>
                <a:ea typeface="DejaVu Sans"/>
              </a:rPr>
              <a:t>.</a:t>
            </a:r>
            <a:endParaRPr lang="en-CA" sz="3870" spc="-1" dirty="0">
              <a:solidFill>
                <a:srgbClr val="000000"/>
              </a:solidFill>
              <a:uFill>
                <a:solidFill>
                  <a:srgbClr val="FFFFFF"/>
                </a:solidFill>
              </a:uFill>
              <a:latin typeface="Arial"/>
            </a:endParaRPr>
          </a:p>
          <a:p>
            <a:pPr marL="1044922" lvl="1" indent="-390975">
              <a:spcBef>
                <a:spcPts val="1714"/>
              </a:spcBef>
              <a:buClr>
                <a:srgbClr val="000000"/>
              </a:buClr>
              <a:buSzPct val="75000"/>
              <a:buFont typeface="Symbol"/>
              <a:buChar char=""/>
            </a:pPr>
            <a:r>
              <a:rPr lang="en-CA" sz="3870" spc="-1" dirty="0">
                <a:solidFill>
                  <a:srgbClr val="000000"/>
                </a:solidFill>
                <a:uFill>
                  <a:solidFill>
                    <a:srgbClr val="FFFFFF"/>
                  </a:solidFill>
                </a:uFill>
                <a:latin typeface="Arial"/>
                <a:ea typeface="DejaVu Sans"/>
              </a:rPr>
              <a:t>See </a:t>
            </a:r>
            <a:r>
              <a:rPr lang="en-CA" sz="3870" b="1" i="1" spc="-1" dirty="0">
                <a:solidFill>
                  <a:srgbClr val="000000"/>
                </a:solidFill>
                <a:uFill>
                  <a:solidFill>
                    <a:srgbClr val="FFFFFF"/>
                  </a:solidFill>
                </a:uFill>
                <a:latin typeface="Arial"/>
                <a:ea typeface="DejaVu Sans"/>
              </a:rPr>
              <a:t>if2.py</a:t>
            </a:r>
            <a:endParaRPr lang="en-CA" sz="3870" b="1" i="1"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609755" y="273422"/>
            <a:ext cx="10970430" cy="114332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5321" spc="-1">
                <a:solidFill>
                  <a:srgbClr val="000000"/>
                </a:solidFill>
                <a:uFill>
                  <a:solidFill>
                    <a:srgbClr val="FFFFFF"/>
                  </a:solidFill>
                </a:uFill>
                <a:latin typeface="Arial"/>
                <a:ea typeface="DejaVu Sans"/>
              </a:rPr>
              <a:t>Nested If statements</a:t>
            </a:r>
            <a:endParaRPr lang="en-CA" sz="5321" spc="-1">
              <a:solidFill>
                <a:srgbClr val="000000"/>
              </a:solidFill>
              <a:uFill>
                <a:solidFill>
                  <a:srgbClr val="FFFFFF"/>
                </a:solidFill>
              </a:uFill>
              <a:latin typeface="Arial"/>
            </a:endParaRPr>
          </a:p>
        </p:txBody>
      </p:sp>
      <p:sp>
        <p:nvSpPr>
          <p:cNvPr id="178" name="CustomShape 2"/>
          <p:cNvSpPr/>
          <p:nvPr/>
        </p:nvSpPr>
        <p:spPr>
          <a:xfrm>
            <a:off x="609755" y="1604399"/>
            <a:ext cx="10970430" cy="5115956"/>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code that you run inside the block can be as complex or as simple as you need it to be.</a:t>
            </a:r>
            <a:endParaRPr lang="en-CA" sz="3870"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The interior block can even include its own if statements as long as they are completely contained inside the outer if.</a:t>
            </a:r>
            <a:endParaRPr lang="en-CA" sz="3386"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See </a:t>
            </a:r>
            <a:r>
              <a:rPr lang="en-CA" sz="3386" b="1" i="1" spc="-1" dirty="0">
                <a:solidFill>
                  <a:srgbClr val="000000"/>
                </a:solidFill>
                <a:uFill>
                  <a:solidFill>
                    <a:srgbClr val="FFFFFF"/>
                  </a:solidFill>
                </a:uFill>
                <a:latin typeface="Arial"/>
                <a:ea typeface="DejaVu Sans"/>
              </a:rPr>
              <a:t>if3.py</a:t>
            </a:r>
            <a:endParaRPr lang="en-CA" sz="3386" b="1" i="1"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Note the several layers of indentation.</a:t>
            </a:r>
            <a:endParaRPr lang="en-CA" sz="3386"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The internal </a:t>
            </a:r>
            <a:r>
              <a:rPr lang="en-CA" sz="3386" b="1" spc="-1" dirty="0">
                <a:solidFill>
                  <a:srgbClr val="000000"/>
                </a:solidFill>
                <a:uFill>
                  <a:solidFill>
                    <a:srgbClr val="FFFFFF"/>
                  </a:solidFill>
                </a:uFill>
                <a:latin typeface="Arial"/>
                <a:ea typeface="DejaVu Sans"/>
              </a:rPr>
              <a:t>if</a:t>
            </a:r>
            <a:r>
              <a:rPr lang="en-CA" sz="3386" spc="-1" dirty="0">
                <a:solidFill>
                  <a:srgbClr val="000000"/>
                </a:solidFill>
                <a:uFill>
                  <a:solidFill>
                    <a:srgbClr val="FFFFFF"/>
                  </a:solidFill>
                </a:uFill>
                <a:latin typeface="Arial"/>
                <a:ea typeface="DejaVu Sans"/>
              </a:rPr>
              <a:t> could even have its own </a:t>
            </a:r>
            <a:r>
              <a:rPr lang="en-CA" sz="3386" b="1" spc="-1" dirty="0">
                <a:solidFill>
                  <a:srgbClr val="000000"/>
                </a:solidFill>
                <a:uFill>
                  <a:solidFill>
                    <a:srgbClr val="FFFFFF"/>
                  </a:solidFill>
                </a:uFill>
                <a:latin typeface="Arial"/>
                <a:ea typeface="DejaVu Sans"/>
              </a:rPr>
              <a:t>else</a:t>
            </a:r>
            <a:r>
              <a:rPr lang="en-CA" sz="3386" spc="-1" dirty="0">
                <a:solidFill>
                  <a:srgbClr val="000000"/>
                </a:solidFill>
                <a:uFill>
                  <a:solidFill>
                    <a:srgbClr val="FFFFFF"/>
                  </a:solidFill>
                </a:uFill>
                <a:latin typeface="Arial"/>
                <a:ea typeface="DejaVu Sans"/>
              </a:rPr>
              <a:t> statements (and these could have internal ifs, </a:t>
            </a:r>
            <a:r>
              <a:rPr lang="en-CA" sz="3386" spc="-1" dirty="0" err="1">
                <a:solidFill>
                  <a:srgbClr val="000000"/>
                </a:solidFill>
                <a:uFill>
                  <a:solidFill>
                    <a:srgbClr val="FFFFFF"/>
                  </a:solidFill>
                </a:uFill>
                <a:latin typeface="Arial"/>
                <a:ea typeface="DejaVu Sans"/>
              </a:rPr>
              <a:t>etc</a:t>
            </a:r>
            <a:r>
              <a:rPr lang="en-CA" sz="3386" spc="-1" dirty="0">
                <a:solidFill>
                  <a:srgbClr val="000000"/>
                </a:solidFill>
                <a:uFill>
                  <a:solidFill>
                    <a:srgbClr val="FFFFFF"/>
                  </a:solidFill>
                </a:uFill>
                <a:latin typeface="Arial"/>
                <a:ea typeface="DejaVu Sans"/>
              </a:rPr>
              <a:t>).</a:t>
            </a:r>
            <a:endParaRPr lang="en-CA" sz="3386" spc="-1" dirty="0">
              <a:solidFill>
                <a:srgbClr val="000000"/>
              </a:solidFill>
              <a:uFill>
                <a:solidFill>
                  <a:srgbClr val="FFFFFF"/>
                </a:solidFill>
              </a:uFill>
              <a:latin typeface="Arial"/>
            </a:endParaRPr>
          </a:p>
          <a:p>
            <a:pPr marL="1044922" lvl="1" indent="-390975">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See </a:t>
            </a:r>
            <a:r>
              <a:rPr lang="en-CA" sz="3386" b="1" i="1" spc="-1" dirty="0">
                <a:solidFill>
                  <a:srgbClr val="000000"/>
                </a:solidFill>
                <a:uFill>
                  <a:solidFill>
                    <a:srgbClr val="FFFFFF"/>
                  </a:solidFill>
                </a:uFill>
                <a:latin typeface="Arial"/>
                <a:ea typeface="DejaVu Sans"/>
              </a:rPr>
              <a:t>if4.py</a:t>
            </a:r>
            <a:endParaRPr lang="en-CA" sz="3386" b="1" i="1"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609755" y="1805327"/>
            <a:ext cx="10970865" cy="493393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276469" indent="-275598">
              <a:lnSpc>
                <a:spcPct val="90000"/>
              </a:lnSpc>
              <a:spcBef>
                <a:spcPts val="1211"/>
              </a:spcBef>
              <a:buClr>
                <a:srgbClr val="000000"/>
              </a:buClr>
              <a:buFont typeface="Arial"/>
              <a:buChar char="•"/>
            </a:pPr>
            <a:r>
              <a:rPr lang="en-CA" sz="2661" spc="-1" dirty="0">
                <a:solidFill>
                  <a:srgbClr val="000000"/>
                </a:solidFill>
                <a:uFill>
                  <a:solidFill>
                    <a:srgbClr val="FFFFFF"/>
                  </a:solidFill>
                </a:uFill>
                <a:latin typeface="Arial"/>
                <a:ea typeface="DejaVu Sans"/>
              </a:rPr>
              <a:t>The logic behind </a:t>
            </a:r>
            <a:r>
              <a:rPr lang="en-CA" sz="2661" spc="-1" dirty="0">
                <a:solidFill>
                  <a:srgbClr val="000000"/>
                </a:solidFill>
                <a:uFill>
                  <a:solidFill>
                    <a:srgbClr val="FFFFFF"/>
                  </a:solidFill>
                </a:uFill>
                <a:latin typeface="Courier New"/>
                <a:ea typeface="DejaVu Sans"/>
              </a:rPr>
              <a:t>else</a:t>
            </a:r>
            <a:r>
              <a:rPr lang="en-CA" sz="2661" spc="-1" dirty="0">
                <a:solidFill>
                  <a:srgbClr val="000000"/>
                </a:solidFill>
                <a:uFill>
                  <a:solidFill>
                    <a:srgbClr val="FFFFFF"/>
                  </a:solidFill>
                </a:uFill>
                <a:latin typeface="Arial"/>
                <a:ea typeface="DejaVu Sans"/>
              </a:rPr>
              <a:t> and </a:t>
            </a:r>
            <a:r>
              <a:rPr lang="en-CA" sz="2661" spc="-1" dirty="0" err="1">
                <a:solidFill>
                  <a:srgbClr val="000000"/>
                </a:solidFill>
                <a:uFill>
                  <a:solidFill>
                    <a:srgbClr val="FFFFFF"/>
                  </a:solidFill>
                </a:uFill>
                <a:latin typeface="Courier New"/>
                <a:ea typeface="DejaVu Sans"/>
              </a:rPr>
              <a:t>elif</a:t>
            </a:r>
            <a:r>
              <a:rPr lang="en-CA" sz="2661" spc="-1" dirty="0">
                <a:solidFill>
                  <a:srgbClr val="000000"/>
                </a:solidFill>
                <a:uFill>
                  <a:solidFill>
                    <a:srgbClr val="FFFFFF"/>
                  </a:solidFill>
                </a:uFill>
                <a:latin typeface="Arial"/>
                <a:ea typeface="DejaVu Sans"/>
              </a:rPr>
              <a:t> is the same as it was in bash:</a:t>
            </a:r>
            <a:endParaRPr lang="en-CA" sz="2661" spc="-1" dirty="0">
              <a:solidFill>
                <a:srgbClr val="000000"/>
              </a:solidFill>
              <a:uFill>
                <a:solidFill>
                  <a:srgbClr val="FFFFFF"/>
                </a:solidFill>
              </a:uFill>
              <a:latin typeface="Arial"/>
            </a:endParaRPr>
          </a:p>
          <a:p>
            <a:pPr marL="829407" lvl="1" indent="-275598">
              <a:lnSpc>
                <a:spcPct val="90000"/>
              </a:lnSpc>
              <a:spcBef>
                <a:spcPts val="1211"/>
              </a:spcBef>
              <a:buClr>
                <a:srgbClr val="000000"/>
              </a:buClr>
              <a:buFont typeface="Arial"/>
              <a:buChar char="•"/>
            </a:pPr>
            <a:r>
              <a:rPr lang="en-CA" sz="2661" spc="-1" dirty="0">
                <a:solidFill>
                  <a:srgbClr val="000000"/>
                </a:solidFill>
                <a:uFill>
                  <a:solidFill>
                    <a:srgbClr val="FFFFFF"/>
                  </a:solidFill>
                </a:uFill>
                <a:latin typeface="Arial"/>
                <a:ea typeface="DejaVu Sans"/>
              </a:rPr>
              <a:t>If the original condition was False, you can check another condition with </a:t>
            </a:r>
            <a:r>
              <a:rPr lang="en-CA" sz="2661" spc="-1" dirty="0" err="1">
                <a:solidFill>
                  <a:srgbClr val="000000"/>
                </a:solidFill>
                <a:uFill>
                  <a:solidFill>
                    <a:srgbClr val="FFFFFF"/>
                  </a:solidFill>
                </a:uFill>
                <a:latin typeface="Courier New"/>
                <a:ea typeface="DejaVu Sans"/>
              </a:rPr>
              <a:t>elif</a:t>
            </a:r>
            <a:endParaRPr lang="en-CA" sz="2661" spc="-1" dirty="0">
              <a:solidFill>
                <a:srgbClr val="000000"/>
              </a:solidFill>
              <a:uFill>
                <a:solidFill>
                  <a:srgbClr val="FFFFFF"/>
                </a:solidFill>
              </a:uFill>
              <a:latin typeface="Arial"/>
            </a:endParaRPr>
          </a:p>
          <a:p>
            <a:pPr marL="829407" lvl="1" indent="-275598">
              <a:lnSpc>
                <a:spcPct val="90000"/>
              </a:lnSpc>
              <a:spcBef>
                <a:spcPts val="1211"/>
              </a:spcBef>
              <a:buClr>
                <a:srgbClr val="000000"/>
              </a:buClr>
              <a:buFont typeface="Arial"/>
              <a:buChar char="•"/>
            </a:pPr>
            <a:r>
              <a:rPr lang="en-CA" sz="2661" spc="-1" dirty="0">
                <a:solidFill>
                  <a:srgbClr val="000000"/>
                </a:solidFill>
                <a:uFill>
                  <a:solidFill>
                    <a:srgbClr val="FFFFFF"/>
                  </a:solidFill>
                </a:uFill>
                <a:latin typeface="Arial"/>
                <a:ea typeface="DejaVu Sans"/>
              </a:rPr>
              <a:t>If all the conditions (the original </a:t>
            </a:r>
            <a:r>
              <a:rPr lang="en-CA" sz="2661" spc="-1" dirty="0">
                <a:solidFill>
                  <a:srgbClr val="000000"/>
                </a:solidFill>
                <a:uFill>
                  <a:solidFill>
                    <a:srgbClr val="FFFFFF"/>
                  </a:solidFill>
                </a:uFill>
                <a:latin typeface="Courier New"/>
                <a:ea typeface="DejaVu Sans"/>
              </a:rPr>
              <a:t>if</a:t>
            </a:r>
            <a:r>
              <a:rPr lang="en-CA" sz="2661" spc="-1" dirty="0">
                <a:solidFill>
                  <a:srgbClr val="000000"/>
                </a:solidFill>
                <a:uFill>
                  <a:solidFill>
                    <a:srgbClr val="FFFFFF"/>
                  </a:solidFill>
                </a:uFill>
                <a:latin typeface="Arial"/>
                <a:ea typeface="DejaVu Sans"/>
              </a:rPr>
              <a:t>, and any </a:t>
            </a:r>
            <a:r>
              <a:rPr lang="en-CA" sz="2661" spc="-1" dirty="0" err="1">
                <a:solidFill>
                  <a:srgbClr val="000000"/>
                </a:solidFill>
                <a:uFill>
                  <a:solidFill>
                    <a:srgbClr val="FFFFFF"/>
                  </a:solidFill>
                </a:uFill>
                <a:latin typeface="Courier New"/>
                <a:ea typeface="DejaVu Sans"/>
              </a:rPr>
              <a:t>elif</a:t>
            </a:r>
            <a:r>
              <a:rPr lang="en-CA" sz="2661" spc="-1" dirty="0" err="1">
                <a:solidFill>
                  <a:srgbClr val="000000"/>
                </a:solidFill>
                <a:uFill>
                  <a:solidFill>
                    <a:srgbClr val="FFFFFF"/>
                  </a:solidFill>
                </a:uFill>
                <a:latin typeface="Arial"/>
                <a:ea typeface="DejaVu Sans"/>
              </a:rPr>
              <a:t>s</a:t>
            </a:r>
            <a:r>
              <a:rPr lang="en-CA" sz="2661" spc="-1" dirty="0">
                <a:solidFill>
                  <a:srgbClr val="000000"/>
                </a:solidFill>
                <a:uFill>
                  <a:solidFill>
                    <a:srgbClr val="FFFFFF"/>
                  </a:solidFill>
                </a:uFill>
                <a:latin typeface="Arial"/>
                <a:ea typeface="DejaVu Sans"/>
              </a:rPr>
              <a:t>) were false, the code after </a:t>
            </a:r>
            <a:r>
              <a:rPr lang="en-CA" sz="2661" spc="-1" dirty="0">
                <a:solidFill>
                  <a:srgbClr val="000000"/>
                </a:solidFill>
                <a:uFill>
                  <a:solidFill>
                    <a:srgbClr val="FFFFFF"/>
                  </a:solidFill>
                </a:uFill>
                <a:latin typeface="Courier New"/>
                <a:ea typeface="DejaVu Sans"/>
              </a:rPr>
              <a:t>else</a:t>
            </a:r>
            <a:r>
              <a:rPr lang="en-CA" sz="2661" spc="-1" dirty="0">
                <a:solidFill>
                  <a:srgbClr val="000000"/>
                </a:solidFill>
                <a:uFill>
                  <a:solidFill>
                    <a:srgbClr val="FFFFFF"/>
                  </a:solidFill>
                </a:uFill>
                <a:latin typeface="Arial"/>
                <a:ea typeface="DejaVu Sans"/>
              </a:rPr>
              <a:t> gets run</a:t>
            </a:r>
            <a:endParaRPr lang="en-CA" sz="2661"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if condition:</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  #block of code</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err="1">
                <a:solidFill>
                  <a:srgbClr val="000000"/>
                </a:solidFill>
                <a:uFill>
                  <a:solidFill>
                    <a:srgbClr val="FFFFFF"/>
                  </a:solidFill>
                </a:uFill>
                <a:latin typeface="Courier New"/>
                <a:ea typeface="DejaVu Sans"/>
              </a:rPr>
              <a:t>elif</a:t>
            </a:r>
            <a:r>
              <a:rPr lang="en-CA" sz="2419" spc="-1" dirty="0">
                <a:solidFill>
                  <a:srgbClr val="000000"/>
                </a:solidFill>
                <a:uFill>
                  <a:solidFill>
                    <a:srgbClr val="FFFFFF"/>
                  </a:solidFill>
                </a:uFill>
                <a:latin typeface="Courier New"/>
                <a:ea typeface="DejaVu Sans"/>
              </a:rPr>
              <a:t> </a:t>
            </a:r>
            <a:r>
              <a:rPr lang="en-CA" sz="2419" spc="-1" dirty="0" err="1">
                <a:solidFill>
                  <a:srgbClr val="000000"/>
                </a:solidFill>
                <a:uFill>
                  <a:solidFill>
                    <a:srgbClr val="FFFFFF"/>
                  </a:solidFill>
                </a:uFill>
                <a:latin typeface="Courier New"/>
                <a:ea typeface="DejaVu Sans"/>
              </a:rPr>
              <a:t>anothercondition</a:t>
            </a:r>
            <a:r>
              <a:rPr lang="en-CA" sz="2419" spc="-1" dirty="0">
                <a:solidFill>
                  <a:srgbClr val="000000"/>
                </a:solidFill>
                <a:uFill>
                  <a:solidFill>
                    <a:srgbClr val="FFFFFF"/>
                  </a:solidFill>
                </a:uFill>
                <a:latin typeface="Courier New"/>
                <a:ea typeface="DejaVu Sans"/>
              </a:rPr>
              <a:t>:</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  #a different block of code</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err="1">
                <a:solidFill>
                  <a:srgbClr val="000000"/>
                </a:solidFill>
                <a:uFill>
                  <a:solidFill>
                    <a:srgbClr val="FFFFFF"/>
                  </a:solidFill>
                </a:uFill>
                <a:latin typeface="Courier New"/>
                <a:ea typeface="DejaVu Sans"/>
              </a:rPr>
              <a:t>elif</a:t>
            </a:r>
            <a:r>
              <a:rPr lang="en-CA" sz="2419" spc="-1" dirty="0">
                <a:solidFill>
                  <a:srgbClr val="000000"/>
                </a:solidFill>
                <a:uFill>
                  <a:solidFill>
                    <a:srgbClr val="FFFFFF"/>
                  </a:solidFill>
                </a:uFill>
                <a:latin typeface="Courier New"/>
                <a:ea typeface="DejaVu Sans"/>
              </a:rPr>
              <a:t> </a:t>
            </a:r>
            <a:r>
              <a:rPr lang="en-CA" sz="2419" spc="-1" dirty="0" err="1">
                <a:solidFill>
                  <a:srgbClr val="000000"/>
                </a:solidFill>
                <a:uFill>
                  <a:solidFill>
                    <a:srgbClr val="FFFFFF"/>
                  </a:solidFill>
                </a:uFill>
                <a:latin typeface="Courier New"/>
                <a:ea typeface="DejaVu Sans"/>
              </a:rPr>
              <a:t>maybeanothercondition</a:t>
            </a:r>
            <a:r>
              <a:rPr lang="en-CA" sz="2419" spc="-1" dirty="0">
                <a:solidFill>
                  <a:srgbClr val="000000"/>
                </a:solidFill>
                <a:uFill>
                  <a:solidFill>
                    <a:srgbClr val="FFFFFF"/>
                  </a:solidFill>
                </a:uFill>
                <a:latin typeface="Courier New"/>
                <a:ea typeface="DejaVu Sans"/>
              </a:rPr>
              <a:t>:</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  #and another block of code to run</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else:</a:t>
            </a:r>
            <a:endParaRPr lang="en-CA" sz="2419" spc="-1" dirty="0">
              <a:solidFill>
                <a:srgbClr val="000000"/>
              </a:solidFill>
              <a:uFill>
                <a:solidFill>
                  <a:srgbClr val="FFFFFF"/>
                </a:solidFill>
              </a:uFill>
              <a:latin typeface="Arial"/>
            </a:endParaRPr>
          </a:p>
          <a:p>
            <a:pPr lvl="3">
              <a:lnSpc>
                <a:spcPct val="120000"/>
              </a:lnSpc>
              <a:spcBef>
                <a:spcPts val="363"/>
              </a:spcBef>
              <a:spcAft>
                <a:spcPts val="363"/>
              </a:spcAft>
            </a:pPr>
            <a:r>
              <a:rPr lang="en-CA" sz="2419" spc="-1" dirty="0">
                <a:solidFill>
                  <a:srgbClr val="000000"/>
                </a:solidFill>
                <a:uFill>
                  <a:solidFill>
                    <a:srgbClr val="FFFFFF"/>
                  </a:solidFill>
                </a:uFill>
                <a:latin typeface="Courier New"/>
                <a:ea typeface="DejaVu Sans"/>
              </a:rPr>
              <a:t>  #only if the conditions came back false.</a:t>
            </a:r>
            <a:endParaRPr lang="en-CA" sz="2419" spc="-1" dirty="0">
              <a:solidFill>
                <a:srgbClr val="000000"/>
              </a:solidFill>
              <a:uFill>
                <a:solidFill>
                  <a:srgbClr val="FFFFFF"/>
                </a:solidFill>
              </a:uFill>
              <a:latin typeface="Arial"/>
            </a:endParaRPr>
          </a:p>
        </p:txBody>
      </p:sp>
      <p:sp>
        <p:nvSpPr>
          <p:cNvPr id="180" name="CustomShape 2"/>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CA" sz="5321" spc="-1">
                <a:solidFill>
                  <a:srgbClr val="000000"/>
                </a:solidFill>
                <a:uFill>
                  <a:solidFill>
                    <a:srgbClr val="FFFFFF"/>
                  </a:solidFill>
                </a:uFill>
                <a:latin typeface="Arial"/>
                <a:ea typeface="DejaVu Sans"/>
              </a:rPr>
              <a:t>Elif statements in Python</a:t>
            </a:r>
            <a:endParaRPr lang="en-CA" sz="5321"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Nested If Statements</a:t>
            </a:r>
            <a:endParaRPr lang="en-CA" sz="5321" spc="-1">
              <a:solidFill>
                <a:srgbClr val="000000"/>
              </a:solidFill>
              <a:uFill>
                <a:solidFill>
                  <a:srgbClr val="FFFFFF"/>
                </a:solidFill>
              </a:uFill>
              <a:latin typeface="Arial"/>
            </a:endParaRPr>
          </a:p>
        </p:txBody>
      </p:sp>
      <p:sp>
        <p:nvSpPr>
          <p:cNvPr id="182" name="CustomShape 2"/>
          <p:cNvSpPr/>
          <p:nvPr/>
        </p:nvSpPr>
        <p:spPr>
          <a:xfrm>
            <a:off x="609755" y="1604399"/>
            <a:ext cx="10970865"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975">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you need to nest if statements in python, just follow the indentation.</a:t>
            </a:r>
            <a:endParaRPr lang="en-CA" sz="3870" spc="-1" dirty="0">
              <a:solidFill>
                <a:srgbClr val="000000"/>
              </a:solidFill>
              <a:uFill>
                <a:solidFill>
                  <a:srgbClr val="FFFFFF"/>
                </a:solidFill>
              </a:uFill>
              <a:latin typeface="Arial"/>
            </a:endParaRPr>
          </a:p>
          <a:p>
            <a:pPr lvl="1"/>
            <a:r>
              <a:rPr lang="en-CA" sz="3386" spc="-1" dirty="0">
                <a:solidFill>
                  <a:srgbClr val="000000"/>
                </a:solidFill>
                <a:uFill>
                  <a:solidFill>
                    <a:srgbClr val="FFFFFF"/>
                  </a:solidFill>
                </a:uFill>
                <a:latin typeface="Courier New"/>
                <a:ea typeface="DejaVu Sans"/>
              </a:rPr>
              <a:t>if grade &gt;= 80:</a:t>
            </a:r>
            <a:endParaRPr lang="en-CA" sz="3386" spc="-1" dirty="0">
              <a:solidFill>
                <a:srgbClr val="000000"/>
              </a:solidFill>
              <a:uFill>
                <a:solidFill>
                  <a:srgbClr val="FFFFFF"/>
                </a:solidFill>
              </a:uFill>
              <a:latin typeface="Arial"/>
            </a:endParaRPr>
          </a:p>
          <a:p>
            <a:pPr lvl="1"/>
            <a:r>
              <a:rPr lang="en-CA" sz="3386" spc="-1" dirty="0">
                <a:solidFill>
                  <a:srgbClr val="000000"/>
                </a:solidFill>
                <a:uFill>
                  <a:solidFill>
                    <a:srgbClr val="FFFFFF"/>
                  </a:solidFill>
                </a:uFill>
                <a:latin typeface="Courier New"/>
                <a:ea typeface="DejaVu Sans"/>
              </a:rPr>
              <a:t>  print(‘That is an A’)</a:t>
            </a:r>
            <a:endParaRPr lang="en-CA" sz="3386" spc="-1" dirty="0">
              <a:solidFill>
                <a:srgbClr val="000000"/>
              </a:solidFill>
              <a:uFill>
                <a:solidFill>
                  <a:srgbClr val="FFFFFF"/>
                </a:solidFill>
              </a:uFill>
              <a:latin typeface="Arial"/>
            </a:endParaRPr>
          </a:p>
          <a:p>
            <a:pPr lvl="1"/>
            <a:r>
              <a:rPr lang="en-CA" sz="3386" spc="-1" dirty="0">
                <a:solidFill>
                  <a:srgbClr val="000000"/>
                </a:solidFill>
                <a:uFill>
                  <a:solidFill>
                    <a:srgbClr val="FFFFFF"/>
                  </a:solidFill>
                </a:uFill>
                <a:latin typeface="Courier New"/>
                <a:ea typeface="DejaVu Sans"/>
              </a:rPr>
              <a:t>  if grade &gt;= 90:</a:t>
            </a:r>
            <a:endParaRPr lang="en-CA" sz="3386" spc="-1" dirty="0">
              <a:solidFill>
                <a:srgbClr val="000000"/>
              </a:solidFill>
              <a:uFill>
                <a:solidFill>
                  <a:srgbClr val="FFFFFF"/>
                </a:solidFill>
              </a:uFill>
              <a:latin typeface="Arial"/>
            </a:endParaRPr>
          </a:p>
          <a:p>
            <a:pPr lvl="1"/>
            <a:r>
              <a:rPr lang="en-CA" sz="3386" spc="-1" dirty="0">
                <a:solidFill>
                  <a:srgbClr val="000000"/>
                </a:solidFill>
                <a:uFill>
                  <a:solidFill>
                    <a:srgbClr val="FFFFFF"/>
                  </a:solidFill>
                </a:uFill>
                <a:latin typeface="Courier New"/>
                <a:ea typeface="DejaVu Sans"/>
              </a:rPr>
              <a:t>    print(‘Better yet, that is an A+’)</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CA" sz="5321" spc="-1">
                <a:solidFill>
                  <a:srgbClr val="000000"/>
                </a:solidFill>
                <a:uFill>
                  <a:solidFill>
                    <a:srgbClr val="FFFFFF"/>
                  </a:solidFill>
                </a:uFill>
                <a:latin typeface="Arial"/>
                <a:ea typeface="DejaVu Sans"/>
              </a:rPr>
              <a:t>Boolean Variables</a:t>
            </a:r>
            <a:endParaRPr lang="en-CA" sz="5321" spc="-1">
              <a:solidFill>
                <a:srgbClr val="000000"/>
              </a:solidFill>
              <a:uFill>
                <a:solidFill>
                  <a:srgbClr val="FFFFFF"/>
                </a:solidFill>
              </a:uFill>
              <a:latin typeface="Arial"/>
            </a:endParaRPr>
          </a:p>
        </p:txBody>
      </p:sp>
      <p:sp>
        <p:nvSpPr>
          <p:cNvPr id="184" name="CustomShape 2"/>
          <p:cNvSpPr/>
          <p:nvPr/>
        </p:nvSpPr>
        <p:spPr>
          <a:xfrm>
            <a:off x="609755" y="1604398"/>
            <a:ext cx="10970865" cy="5106505"/>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A Boolean variable has two possible values:</a:t>
            </a:r>
            <a:endParaRPr lang="en-CA" sz="3386" spc="-1" dirty="0">
              <a:solidFill>
                <a:srgbClr val="000000"/>
              </a:solidFill>
              <a:uFill>
                <a:solidFill>
                  <a:srgbClr val="FFFFFF"/>
                </a:solidFill>
              </a:uFill>
              <a:latin typeface="Arial"/>
            </a:endParaRPr>
          </a:p>
          <a:p>
            <a:pPr marL="829407" lvl="1" indent="-275598">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True or False</a:t>
            </a:r>
            <a:endParaRPr lang="en-CA" sz="2903" spc="-1" dirty="0">
              <a:solidFill>
                <a:srgbClr val="000000"/>
              </a:solidFill>
              <a:uFill>
                <a:solidFill>
                  <a:srgbClr val="FFFFFF"/>
                </a:solidFill>
              </a:uFill>
              <a:latin typeface="Arial"/>
            </a:endParaRPr>
          </a:p>
          <a:p>
            <a:pPr marL="829407" lvl="1" indent="-275598">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Like a light switch or a binary bit, it is ON or OFF.</a:t>
            </a:r>
            <a:endParaRPr lang="en-CA" sz="2903" spc="-1" dirty="0">
              <a:solidFill>
                <a:srgbClr val="000000"/>
              </a:solidFill>
              <a:uFill>
                <a:solidFill>
                  <a:srgbClr val="FFFFFF"/>
                </a:solidFill>
              </a:uFill>
              <a:latin typeface="Arial"/>
            </a:endParaRPr>
          </a:p>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When you’ve been using conditions they actually evaluate to a Boolean</a:t>
            </a:r>
            <a:endParaRPr lang="en-CA" sz="3386" spc="-1" dirty="0">
              <a:solidFill>
                <a:srgbClr val="000000"/>
              </a:solidFill>
              <a:uFill>
                <a:solidFill>
                  <a:srgbClr val="FFFFFF"/>
                </a:solidFill>
              </a:uFill>
              <a:latin typeface="Arial"/>
            </a:endParaRPr>
          </a:p>
          <a:p>
            <a:pPr marL="829407" lvl="1" indent="-275598">
              <a:spcBef>
                <a:spcPts val="603"/>
              </a:spcBef>
              <a:buClr>
                <a:srgbClr val="000000"/>
              </a:buClr>
              <a:buFont typeface="Arial"/>
              <a:buChar char="•"/>
            </a:pPr>
            <a:r>
              <a:rPr lang="en-CA" sz="2903" spc="-1" dirty="0">
                <a:solidFill>
                  <a:srgbClr val="000000"/>
                </a:solidFill>
                <a:uFill>
                  <a:solidFill>
                    <a:srgbClr val="FFFFFF"/>
                  </a:solidFill>
                </a:uFill>
                <a:latin typeface="Courier New"/>
                <a:ea typeface="DejaVu Sans"/>
              </a:rPr>
              <a:t>5 == 5</a:t>
            </a:r>
            <a:r>
              <a:rPr lang="en-CA" sz="2903" spc="-1" dirty="0">
                <a:solidFill>
                  <a:srgbClr val="000000"/>
                </a:solidFill>
                <a:uFill>
                  <a:solidFill>
                    <a:srgbClr val="FFFFFF"/>
                  </a:solidFill>
                </a:uFill>
                <a:latin typeface="Arial"/>
                <a:ea typeface="DejaVu Sans"/>
              </a:rPr>
              <a:t> is True</a:t>
            </a:r>
            <a:endParaRPr lang="en-CA" sz="2903" spc="-1" dirty="0">
              <a:solidFill>
                <a:srgbClr val="000000"/>
              </a:solidFill>
              <a:uFill>
                <a:solidFill>
                  <a:srgbClr val="FFFFFF"/>
                </a:solidFill>
              </a:uFill>
              <a:latin typeface="Arial"/>
            </a:endParaRPr>
          </a:p>
          <a:p>
            <a:pPr marL="829407" lvl="1" indent="-275598">
              <a:spcBef>
                <a:spcPts val="603"/>
              </a:spcBef>
              <a:buClr>
                <a:srgbClr val="000000"/>
              </a:buClr>
              <a:buFont typeface="Arial"/>
              <a:buChar char="•"/>
            </a:pPr>
            <a:r>
              <a:rPr lang="en-CA" sz="2903" spc="-1" dirty="0">
                <a:solidFill>
                  <a:srgbClr val="000000"/>
                </a:solidFill>
                <a:uFill>
                  <a:solidFill>
                    <a:srgbClr val="FFFFFF"/>
                  </a:solidFill>
                </a:uFill>
                <a:latin typeface="Courier New"/>
                <a:ea typeface="DejaVu Sans"/>
              </a:rPr>
              <a:t>5 &gt; 245</a:t>
            </a:r>
            <a:r>
              <a:rPr lang="en-CA" sz="2903" spc="-1" dirty="0">
                <a:solidFill>
                  <a:srgbClr val="000000"/>
                </a:solidFill>
                <a:uFill>
                  <a:solidFill>
                    <a:srgbClr val="FFFFFF"/>
                  </a:solidFill>
                </a:uFill>
                <a:latin typeface="Arial"/>
                <a:ea typeface="DejaVu Sans"/>
              </a:rPr>
              <a:t> is False</a:t>
            </a:r>
            <a:endParaRPr lang="en-CA" sz="2903" spc="-1" dirty="0">
              <a:solidFill>
                <a:srgbClr val="000000"/>
              </a:solidFill>
              <a:uFill>
                <a:solidFill>
                  <a:srgbClr val="FFFFFF"/>
                </a:solidFill>
              </a:uFill>
              <a:latin typeface="Arial"/>
            </a:endParaRPr>
          </a:p>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Look back at the conditions you’ve used so far.</a:t>
            </a:r>
            <a:endParaRPr lang="en-CA" sz="3386" spc="-1" dirty="0">
              <a:solidFill>
                <a:srgbClr val="000000"/>
              </a:solidFill>
              <a:uFill>
                <a:solidFill>
                  <a:srgbClr val="FFFFFF"/>
                </a:solidFill>
              </a:uFill>
              <a:latin typeface="Arial"/>
            </a:endParaRPr>
          </a:p>
          <a:p>
            <a:pPr marL="829407" lvl="1" indent="-275598">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They will all evaluate to either True or False.</a:t>
            </a:r>
            <a:endParaRPr lang="en-CA" sz="2903"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609755" y="273423"/>
            <a:ext cx="10970865" cy="114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CA" sz="5321" spc="-1" dirty="0">
                <a:solidFill>
                  <a:srgbClr val="000000"/>
                </a:solidFill>
                <a:uFill>
                  <a:solidFill>
                    <a:srgbClr val="FFFFFF"/>
                  </a:solidFill>
                </a:uFill>
                <a:latin typeface="Arial"/>
                <a:ea typeface="DejaVu Sans"/>
              </a:rPr>
              <a:t>Compound Conditions</a:t>
            </a:r>
            <a:endParaRPr lang="en-CA" sz="5321" spc="-1" dirty="0">
              <a:solidFill>
                <a:srgbClr val="000000"/>
              </a:solidFill>
              <a:uFill>
                <a:solidFill>
                  <a:srgbClr val="FFFFFF"/>
                </a:solidFill>
              </a:uFill>
              <a:latin typeface="Arial"/>
            </a:endParaRPr>
          </a:p>
        </p:txBody>
      </p:sp>
      <p:sp>
        <p:nvSpPr>
          <p:cNvPr id="184" name="CustomShape 2"/>
          <p:cNvSpPr/>
          <p:nvPr/>
        </p:nvSpPr>
        <p:spPr>
          <a:xfrm>
            <a:off x="609755" y="1604398"/>
            <a:ext cx="10970865" cy="33262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It is possible that what you are trying to check does not fit in a single normal condition.</a:t>
            </a:r>
          </a:p>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Using </a:t>
            </a:r>
            <a:r>
              <a:rPr lang="en-CA" sz="3386" b="1" spc="-1" dirty="0">
                <a:solidFill>
                  <a:srgbClr val="000000"/>
                </a:solidFill>
                <a:uFill>
                  <a:solidFill>
                    <a:srgbClr val="FFFFFF"/>
                  </a:solidFill>
                </a:uFill>
                <a:latin typeface="Arial"/>
                <a:ea typeface="DejaVu Sans"/>
              </a:rPr>
              <a:t>or</a:t>
            </a:r>
            <a:r>
              <a:rPr lang="en-CA" sz="3386" spc="-1" dirty="0">
                <a:solidFill>
                  <a:srgbClr val="000000"/>
                </a:solidFill>
                <a:uFill>
                  <a:solidFill>
                    <a:srgbClr val="FFFFFF"/>
                  </a:solidFill>
                </a:uFill>
                <a:latin typeface="Arial"/>
                <a:ea typeface="DejaVu Sans"/>
              </a:rPr>
              <a:t> and </a:t>
            </a:r>
            <a:r>
              <a:rPr lang="en-CA" sz="3386" b="1" spc="-1" dirty="0" err="1">
                <a:solidFill>
                  <a:srgbClr val="000000"/>
                </a:solidFill>
                <a:uFill>
                  <a:solidFill>
                    <a:srgbClr val="FFFFFF"/>
                  </a:solidFill>
                </a:uFill>
                <a:latin typeface="Arial"/>
                <a:ea typeface="DejaVu Sans"/>
              </a:rPr>
              <a:t>and</a:t>
            </a:r>
            <a:r>
              <a:rPr lang="en-CA" sz="3386" spc="-1" dirty="0">
                <a:solidFill>
                  <a:srgbClr val="000000"/>
                </a:solidFill>
                <a:uFill>
                  <a:solidFill>
                    <a:srgbClr val="FFFFFF"/>
                  </a:solidFill>
                </a:uFill>
                <a:latin typeface="Arial"/>
                <a:ea typeface="DejaVu Sans"/>
              </a:rPr>
              <a:t> you can combine two conditions together.</a:t>
            </a:r>
          </a:p>
          <a:p>
            <a:pPr marL="871">
              <a:lnSpc>
                <a:spcPct val="90000"/>
              </a:lnSpc>
              <a:spcBef>
                <a:spcPts val="1211"/>
              </a:spcBef>
              <a:buClr>
                <a:srgbClr val="000000"/>
              </a:buClr>
            </a:pPr>
            <a:r>
              <a:rPr lang="en-CA" sz="3386" spc="-1" dirty="0">
                <a:solidFill>
                  <a:srgbClr val="000000"/>
                </a:solidFill>
                <a:uFill>
                  <a:solidFill>
                    <a:srgbClr val="FFFFFF"/>
                  </a:solidFill>
                </a:uFill>
                <a:latin typeface="Arial"/>
                <a:ea typeface="DejaVu Sans"/>
              </a:rPr>
              <a:t>	if &lt;condition&gt; and &lt;condition&gt;:</a:t>
            </a:r>
          </a:p>
          <a:p>
            <a:pPr marL="871">
              <a:lnSpc>
                <a:spcPct val="90000"/>
              </a:lnSpc>
              <a:spcBef>
                <a:spcPts val="1211"/>
              </a:spcBef>
              <a:buClr>
                <a:srgbClr val="000000"/>
              </a:buClr>
            </a:pPr>
            <a:r>
              <a:rPr lang="en-CA" sz="3386" spc="-1" dirty="0">
                <a:solidFill>
                  <a:srgbClr val="000000"/>
                </a:solidFill>
                <a:uFill>
                  <a:solidFill>
                    <a:srgbClr val="FFFFFF"/>
                  </a:solidFill>
                </a:uFill>
                <a:latin typeface="Arial"/>
                <a:ea typeface="DejaVu Sans"/>
              </a:rPr>
              <a:t>	if &lt;condition&gt; or &lt;condition&gt;:</a:t>
            </a:r>
          </a:p>
          <a:p>
            <a:pPr marL="276469" indent="-275598">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These both combine the conditions on each side to evaluate the combined value to True or False</a:t>
            </a:r>
          </a:p>
          <a:p>
            <a:pPr marL="276469" indent="-275598">
              <a:lnSpc>
                <a:spcPct val="90000"/>
              </a:lnSpc>
              <a:spcBef>
                <a:spcPts val="1211"/>
              </a:spcBef>
              <a:buClr>
                <a:srgbClr val="000000"/>
              </a:buClr>
              <a:buFont typeface="Arial"/>
              <a:buChar char="•"/>
            </a:pPr>
            <a:endParaRPr lang="en-CA" sz="3386" spc="-1" dirty="0">
              <a:solidFill>
                <a:srgbClr val="000000"/>
              </a:solidFill>
              <a:uFill>
                <a:solidFill>
                  <a:srgbClr val="FFFFFF"/>
                </a:solidFill>
              </a:uFill>
              <a:latin typeface="Arial"/>
            </a:endParaRPr>
          </a:p>
        </p:txBody>
      </p:sp>
      <p:graphicFrame>
        <p:nvGraphicFramePr>
          <p:cNvPr id="2" name="Table 2">
            <a:extLst>
              <a:ext uri="{FF2B5EF4-FFF2-40B4-BE49-F238E27FC236}">
                <a16:creationId xmlns:a16="http://schemas.microsoft.com/office/drawing/2014/main" id="{F827126A-E411-40A9-9A81-CFAC6405B341}"/>
              </a:ext>
            </a:extLst>
          </p:cNvPr>
          <p:cNvGraphicFramePr>
            <a:graphicFrameLocks noGrp="1"/>
          </p:cNvGraphicFramePr>
          <p:nvPr/>
        </p:nvGraphicFramePr>
        <p:xfrm>
          <a:off x="1189539" y="5066615"/>
          <a:ext cx="3942825" cy="1345488"/>
        </p:xfrm>
        <a:graphic>
          <a:graphicData uri="http://schemas.openxmlformats.org/drawingml/2006/table">
            <a:tbl>
              <a:tblPr firstRow="1" bandRow="1">
                <a:tableStyleId>{5C22544A-7EE6-4342-B048-85BDC9FD1C3A}</a:tableStyleId>
              </a:tblPr>
              <a:tblGrid>
                <a:gridCol w="1314275">
                  <a:extLst>
                    <a:ext uri="{9D8B030D-6E8A-4147-A177-3AD203B41FA5}">
                      <a16:colId xmlns:a16="http://schemas.microsoft.com/office/drawing/2014/main" val="3889768157"/>
                    </a:ext>
                  </a:extLst>
                </a:gridCol>
                <a:gridCol w="1314275">
                  <a:extLst>
                    <a:ext uri="{9D8B030D-6E8A-4147-A177-3AD203B41FA5}">
                      <a16:colId xmlns:a16="http://schemas.microsoft.com/office/drawing/2014/main" val="398718564"/>
                    </a:ext>
                  </a:extLst>
                </a:gridCol>
                <a:gridCol w="1314275">
                  <a:extLst>
                    <a:ext uri="{9D8B030D-6E8A-4147-A177-3AD203B41FA5}">
                      <a16:colId xmlns:a16="http://schemas.microsoft.com/office/drawing/2014/main" val="245753244"/>
                    </a:ext>
                  </a:extLst>
                </a:gridCol>
              </a:tblGrid>
              <a:tr h="448496">
                <a:tc>
                  <a:txBody>
                    <a:bodyPr/>
                    <a:lstStyle/>
                    <a:p>
                      <a:r>
                        <a:rPr lang="en-US" sz="2200" dirty="0"/>
                        <a:t>and</a:t>
                      </a:r>
                    </a:p>
                  </a:txBody>
                  <a:tcPr marL="110588" marR="110588" marT="55294" marB="55294"/>
                </a:tc>
                <a:tc>
                  <a:txBody>
                    <a:bodyPr/>
                    <a:lstStyle/>
                    <a:p>
                      <a:r>
                        <a:rPr lang="en-US" sz="2200" dirty="0"/>
                        <a:t>True</a:t>
                      </a:r>
                    </a:p>
                  </a:txBody>
                  <a:tcPr marL="110588" marR="110588" marT="55294" marB="55294"/>
                </a:tc>
                <a:tc>
                  <a:txBody>
                    <a:bodyPr/>
                    <a:lstStyle/>
                    <a:p>
                      <a:r>
                        <a:rPr lang="en-US" sz="2200" dirty="0"/>
                        <a:t>False</a:t>
                      </a:r>
                    </a:p>
                  </a:txBody>
                  <a:tcPr marL="110588" marR="110588" marT="55294" marB="55294"/>
                </a:tc>
                <a:extLst>
                  <a:ext uri="{0D108BD9-81ED-4DB2-BD59-A6C34878D82A}">
                    <a16:rowId xmlns:a16="http://schemas.microsoft.com/office/drawing/2014/main" val="1915066925"/>
                  </a:ext>
                </a:extLst>
              </a:tr>
              <a:tr h="448496">
                <a:tc>
                  <a:txBody>
                    <a:bodyPr/>
                    <a:lstStyle/>
                    <a:p>
                      <a:r>
                        <a:rPr lang="en-US" sz="2200" dirty="0"/>
                        <a:t>True</a:t>
                      </a:r>
                    </a:p>
                  </a:txBody>
                  <a:tcPr marL="110588" marR="110588" marT="55294" marB="55294"/>
                </a:tc>
                <a:tc>
                  <a:txBody>
                    <a:bodyPr/>
                    <a:lstStyle/>
                    <a:p>
                      <a:r>
                        <a:rPr lang="en-US" sz="2200" dirty="0"/>
                        <a:t>True</a:t>
                      </a:r>
                    </a:p>
                  </a:txBody>
                  <a:tcPr marL="110588" marR="110588" marT="55294" marB="55294"/>
                </a:tc>
                <a:tc>
                  <a:txBody>
                    <a:bodyPr/>
                    <a:lstStyle/>
                    <a:p>
                      <a:r>
                        <a:rPr lang="en-US" sz="2200" dirty="0"/>
                        <a:t>False</a:t>
                      </a:r>
                    </a:p>
                  </a:txBody>
                  <a:tcPr marL="110588" marR="110588" marT="55294" marB="55294"/>
                </a:tc>
                <a:extLst>
                  <a:ext uri="{0D108BD9-81ED-4DB2-BD59-A6C34878D82A}">
                    <a16:rowId xmlns:a16="http://schemas.microsoft.com/office/drawing/2014/main" val="2653716578"/>
                  </a:ext>
                </a:extLst>
              </a:tr>
              <a:tr h="448496">
                <a:tc>
                  <a:txBody>
                    <a:bodyPr/>
                    <a:lstStyle/>
                    <a:p>
                      <a:r>
                        <a:rPr lang="en-US" sz="2200" dirty="0"/>
                        <a:t>false</a:t>
                      </a:r>
                    </a:p>
                  </a:txBody>
                  <a:tcPr marL="110588" marR="110588" marT="55294" marB="55294"/>
                </a:tc>
                <a:tc>
                  <a:txBody>
                    <a:bodyPr/>
                    <a:lstStyle/>
                    <a:p>
                      <a:r>
                        <a:rPr lang="en-US" sz="2200" dirty="0"/>
                        <a:t>False</a:t>
                      </a:r>
                    </a:p>
                  </a:txBody>
                  <a:tcPr marL="110588" marR="110588" marT="55294" marB="55294"/>
                </a:tc>
                <a:tc>
                  <a:txBody>
                    <a:bodyPr/>
                    <a:lstStyle/>
                    <a:p>
                      <a:r>
                        <a:rPr lang="en-US" sz="2200" dirty="0"/>
                        <a:t>False</a:t>
                      </a:r>
                    </a:p>
                  </a:txBody>
                  <a:tcPr marL="110588" marR="110588" marT="55294" marB="55294"/>
                </a:tc>
                <a:extLst>
                  <a:ext uri="{0D108BD9-81ED-4DB2-BD59-A6C34878D82A}">
                    <a16:rowId xmlns:a16="http://schemas.microsoft.com/office/drawing/2014/main" val="2567886185"/>
                  </a:ext>
                </a:extLst>
              </a:tr>
            </a:tbl>
          </a:graphicData>
        </a:graphic>
      </p:graphicFrame>
      <p:graphicFrame>
        <p:nvGraphicFramePr>
          <p:cNvPr id="5" name="Table 2">
            <a:extLst>
              <a:ext uri="{FF2B5EF4-FFF2-40B4-BE49-F238E27FC236}">
                <a16:creationId xmlns:a16="http://schemas.microsoft.com/office/drawing/2014/main" id="{7E622C63-671A-4CDE-B3D9-118C1A0E65EF}"/>
              </a:ext>
            </a:extLst>
          </p:cNvPr>
          <p:cNvGraphicFramePr>
            <a:graphicFrameLocks noGrp="1"/>
          </p:cNvGraphicFramePr>
          <p:nvPr/>
        </p:nvGraphicFramePr>
        <p:xfrm>
          <a:off x="6095188" y="5066615"/>
          <a:ext cx="3942825" cy="1345488"/>
        </p:xfrm>
        <a:graphic>
          <a:graphicData uri="http://schemas.openxmlformats.org/drawingml/2006/table">
            <a:tbl>
              <a:tblPr firstRow="1" bandRow="1">
                <a:tableStyleId>{5C22544A-7EE6-4342-B048-85BDC9FD1C3A}</a:tableStyleId>
              </a:tblPr>
              <a:tblGrid>
                <a:gridCol w="1314275">
                  <a:extLst>
                    <a:ext uri="{9D8B030D-6E8A-4147-A177-3AD203B41FA5}">
                      <a16:colId xmlns:a16="http://schemas.microsoft.com/office/drawing/2014/main" val="3889768157"/>
                    </a:ext>
                  </a:extLst>
                </a:gridCol>
                <a:gridCol w="1314275">
                  <a:extLst>
                    <a:ext uri="{9D8B030D-6E8A-4147-A177-3AD203B41FA5}">
                      <a16:colId xmlns:a16="http://schemas.microsoft.com/office/drawing/2014/main" val="398718564"/>
                    </a:ext>
                  </a:extLst>
                </a:gridCol>
                <a:gridCol w="1314275">
                  <a:extLst>
                    <a:ext uri="{9D8B030D-6E8A-4147-A177-3AD203B41FA5}">
                      <a16:colId xmlns:a16="http://schemas.microsoft.com/office/drawing/2014/main" val="245753244"/>
                    </a:ext>
                  </a:extLst>
                </a:gridCol>
              </a:tblGrid>
              <a:tr h="448496">
                <a:tc>
                  <a:txBody>
                    <a:bodyPr/>
                    <a:lstStyle/>
                    <a:p>
                      <a:r>
                        <a:rPr lang="en-US" sz="2200" dirty="0"/>
                        <a:t>or</a:t>
                      </a:r>
                    </a:p>
                  </a:txBody>
                  <a:tcPr marL="110588" marR="110588" marT="55294" marB="55294"/>
                </a:tc>
                <a:tc>
                  <a:txBody>
                    <a:bodyPr/>
                    <a:lstStyle/>
                    <a:p>
                      <a:r>
                        <a:rPr lang="en-US" sz="2200" dirty="0"/>
                        <a:t>True</a:t>
                      </a:r>
                    </a:p>
                  </a:txBody>
                  <a:tcPr marL="110588" marR="110588" marT="55294" marB="55294"/>
                </a:tc>
                <a:tc>
                  <a:txBody>
                    <a:bodyPr/>
                    <a:lstStyle/>
                    <a:p>
                      <a:r>
                        <a:rPr lang="en-US" sz="2200" dirty="0"/>
                        <a:t>False</a:t>
                      </a:r>
                    </a:p>
                  </a:txBody>
                  <a:tcPr marL="110588" marR="110588" marT="55294" marB="55294"/>
                </a:tc>
                <a:extLst>
                  <a:ext uri="{0D108BD9-81ED-4DB2-BD59-A6C34878D82A}">
                    <a16:rowId xmlns:a16="http://schemas.microsoft.com/office/drawing/2014/main" val="1915066925"/>
                  </a:ext>
                </a:extLst>
              </a:tr>
              <a:tr h="448496">
                <a:tc>
                  <a:txBody>
                    <a:bodyPr/>
                    <a:lstStyle/>
                    <a:p>
                      <a:r>
                        <a:rPr lang="en-US" sz="2200" dirty="0"/>
                        <a:t>True</a:t>
                      </a:r>
                    </a:p>
                  </a:txBody>
                  <a:tcPr marL="110588" marR="110588" marT="55294" marB="55294"/>
                </a:tc>
                <a:tc>
                  <a:txBody>
                    <a:bodyPr/>
                    <a:lstStyle/>
                    <a:p>
                      <a:r>
                        <a:rPr lang="en-US" sz="2200" dirty="0"/>
                        <a:t>True</a:t>
                      </a:r>
                    </a:p>
                  </a:txBody>
                  <a:tcPr marL="110588" marR="110588" marT="55294" marB="55294"/>
                </a:tc>
                <a:tc>
                  <a:txBody>
                    <a:bodyPr/>
                    <a:lstStyle/>
                    <a:p>
                      <a:r>
                        <a:rPr lang="en-US" sz="2200" dirty="0"/>
                        <a:t>True</a:t>
                      </a:r>
                    </a:p>
                  </a:txBody>
                  <a:tcPr marL="110588" marR="110588" marT="55294" marB="55294"/>
                </a:tc>
                <a:extLst>
                  <a:ext uri="{0D108BD9-81ED-4DB2-BD59-A6C34878D82A}">
                    <a16:rowId xmlns:a16="http://schemas.microsoft.com/office/drawing/2014/main" val="2653716578"/>
                  </a:ext>
                </a:extLst>
              </a:tr>
              <a:tr h="448496">
                <a:tc>
                  <a:txBody>
                    <a:bodyPr/>
                    <a:lstStyle/>
                    <a:p>
                      <a:r>
                        <a:rPr lang="en-US" sz="2200" dirty="0"/>
                        <a:t>false</a:t>
                      </a:r>
                    </a:p>
                  </a:txBody>
                  <a:tcPr marL="110588" marR="110588" marT="55294" marB="55294"/>
                </a:tc>
                <a:tc>
                  <a:txBody>
                    <a:bodyPr/>
                    <a:lstStyle/>
                    <a:p>
                      <a:r>
                        <a:rPr lang="en-US" sz="2200" dirty="0"/>
                        <a:t>True</a:t>
                      </a:r>
                    </a:p>
                  </a:txBody>
                  <a:tcPr marL="110588" marR="110588" marT="55294" marB="55294"/>
                </a:tc>
                <a:tc>
                  <a:txBody>
                    <a:bodyPr/>
                    <a:lstStyle/>
                    <a:p>
                      <a:r>
                        <a:rPr lang="en-US" sz="2200" dirty="0"/>
                        <a:t>False</a:t>
                      </a:r>
                    </a:p>
                  </a:txBody>
                  <a:tcPr marL="110588" marR="110588" marT="55294" marB="55294"/>
                </a:tc>
                <a:extLst>
                  <a:ext uri="{0D108BD9-81ED-4DB2-BD59-A6C34878D82A}">
                    <a16:rowId xmlns:a16="http://schemas.microsoft.com/office/drawing/2014/main" val="2567886185"/>
                  </a:ext>
                </a:extLst>
              </a:tr>
            </a:tbl>
          </a:graphicData>
        </a:graphic>
      </p:graphicFrame>
    </p:spTree>
    <p:extLst>
      <p:ext uri="{BB962C8B-B14F-4D97-AF65-F5344CB8AC3E}">
        <p14:creationId xmlns:p14="http://schemas.microsoft.com/office/powerpoint/2010/main" val="789862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609755" y="261232"/>
            <a:ext cx="8487857" cy="112982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dirty="0">
                <a:uFill>
                  <a:solidFill>
                    <a:srgbClr val="FFFFFF"/>
                  </a:solidFill>
                </a:uFill>
                <a:latin typeface="Arial"/>
              </a:rPr>
              <a:t>Find your examples</a:t>
            </a:r>
          </a:p>
        </p:txBody>
      </p:sp>
      <p:sp>
        <p:nvSpPr>
          <p:cNvPr id="186" name="CustomShape 2"/>
          <p:cNvSpPr/>
          <p:nvPr/>
        </p:nvSpPr>
        <p:spPr>
          <a:xfrm>
            <a:off x="609755" y="1654468"/>
            <a:ext cx="10969559" cy="397464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966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have learned how to use some logical control statements using python.</a:t>
            </a:r>
            <a:endParaRPr lang="en-CA" sz="3144" spc="-1" dirty="0">
              <a:solidFill>
                <a:srgbClr val="000000"/>
              </a:solidFill>
              <a:uFill>
                <a:solidFill>
                  <a:srgbClr val="FFFFFF"/>
                </a:solidFill>
              </a:uFill>
              <a:latin typeface="Arial"/>
            </a:endParaRPr>
          </a:p>
          <a:p>
            <a:pPr marL="522461" indent="-38966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This allows your scripts perform differently under different conditions.</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3853195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lstStyle/>
          <a:p>
            <a:pPr marL="0" indent="0">
              <a:buNone/>
            </a:pPr>
            <a:r>
              <a:rPr lang="en-US" dirty="0"/>
              <a:t>No mark or bonus. But, good to do:</a:t>
            </a:r>
          </a:p>
          <a:p>
            <a:pPr marL="514350" indent="-514350">
              <a:buAutoNum type="arabicPeriod"/>
            </a:pPr>
            <a:r>
              <a:rPr lang="en-US" dirty="0"/>
              <a:t>Find 3 Linux administration cases in which Python can help</a:t>
            </a:r>
          </a:p>
          <a:p>
            <a:pPr marL="514350" indent="-514350">
              <a:buAutoNum type="arabicPeriod"/>
            </a:pPr>
            <a:r>
              <a:rPr lang="en-US" dirty="0"/>
              <a:t>Find at least 3 Python problem and solutions. </a:t>
            </a:r>
          </a:p>
        </p:txBody>
      </p:sp>
    </p:spTree>
    <p:extLst>
      <p:ext uri="{BB962C8B-B14F-4D97-AF65-F5344CB8AC3E}">
        <p14:creationId xmlns:p14="http://schemas.microsoft.com/office/powerpoint/2010/main" val="25203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VMs in this Course</a:t>
            </a:r>
          </a:p>
        </p:txBody>
      </p:sp>
      <p:sp>
        <p:nvSpPr>
          <p:cNvPr id="87" name="TextShape 2"/>
          <p:cNvSpPr txBox="1"/>
          <p:nvPr/>
        </p:nvSpPr>
        <p:spPr>
          <a:xfrm>
            <a:off x="382907" y="1897410"/>
            <a:ext cx="11507893" cy="4813493"/>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OPS245, we will create three VMs in lab 2:</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Centos1: Gnome Desktop GUI</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Centos2: Command line only</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Centos3: Command line only</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will use the same CentOS Full Install image for these machines. You will install a virtualisation tool called </a:t>
            </a:r>
            <a:r>
              <a:rPr lang="en-CA" sz="3870" b="1" spc="-1" dirty="0">
                <a:solidFill>
                  <a:srgbClr val="000000"/>
                </a:solidFill>
                <a:uFill>
                  <a:solidFill>
                    <a:srgbClr val="FFFFFF"/>
                  </a:solidFill>
                </a:uFill>
                <a:latin typeface="Arial"/>
              </a:rPr>
              <a:t>KVM</a:t>
            </a:r>
            <a:r>
              <a:rPr lang="en-CA" sz="3870" spc="-1" dirty="0">
                <a:solidFill>
                  <a:srgbClr val="000000"/>
                </a:solidFill>
                <a:uFill>
                  <a:solidFill>
                    <a:srgbClr val="FFFFFF"/>
                  </a:solidFill>
                </a:uFill>
                <a:latin typeface="Arial"/>
              </a:rPr>
              <a:t> to create and manage these VMs.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Preparing to Install a VM</a:t>
            </a:r>
          </a:p>
        </p:txBody>
      </p:sp>
      <p:sp>
        <p:nvSpPr>
          <p:cNvPr id="89" name="TextShape 2"/>
          <p:cNvSpPr txBox="1"/>
          <p:nvPr/>
        </p:nvSpPr>
        <p:spPr>
          <a:xfrm>
            <a:off x="609754" y="1814780"/>
            <a:ext cx="11205431" cy="4877220"/>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There are a few steps to take on your Centos host to prepare for hosting nested VMs: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Telling the CPU to allow nested virtualisation</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Making sure the machine is updated</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Installing the KVM virtualisation software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Running the virtualisation software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Allowing Nested Virtualizaion</a:t>
            </a:r>
          </a:p>
        </p:txBody>
      </p:sp>
      <p:sp>
        <p:nvSpPr>
          <p:cNvPr id="91" name="TextShape 2"/>
          <p:cNvSpPr txBox="1"/>
          <p:nvPr/>
        </p:nvSpPr>
        <p:spPr>
          <a:xfrm>
            <a:off x="609754" y="1604398"/>
            <a:ext cx="11243239" cy="5068698"/>
          </a:xfrm>
          <a:prstGeom prst="rect">
            <a:avLst/>
          </a:prstGeom>
          <a:noFill/>
          <a:ln>
            <a:noFill/>
          </a:ln>
        </p:spPr>
        <p:txBody>
          <a:bodyPr lIns="0" tIns="0" rIns="0" bIns="0">
            <a:normAutofit lnSpcReduction="10000"/>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this course your Centos host is a virtual machine itself, running inside VMware Workstation.</a:t>
            </a:r>
          </a:p>
          <a:p>
            <a:pPr marL="1044922" lvl="1" indent="-391846" algn="just">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In later courses you will install it directly onto hardware.</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To allow nested virtualisation (a VM inside a VM) you need to modify boot options and add </a:t>
            </a:r>
            <a:r>
              <a:rPr lang="en-CA" sz="3870" spc="-1" dirty="0" err="1">
                <a:solidFill>
                  <a:srgbClr val="000000"/>
                </a:solidFill>
                <a:uFill>
                  <a:solidFill>
                    <a:srgbClr val="FFFFFF"/>
                  </a:solidFill>
                </a:uFill>
                <a:latin typeface="Courier New"/>
              </a:rPr>
              <a:t>kvm-intel.nested</a:t>
            </a:r>
            <a:r>
              <a:rPr lang="en-CA" sz="3870" spc="-1" dirty="0">
                <a:solidFill>
                  <a:srgbClr val="000000"/>
                </a:solidFill>
                <a:uFill>
                  <a:solidFill>
                    <a:srgbClr val="FFFFFF"/>
                  </a:solidFill>
                </a:uFill>
                <a:latin typeface="Courier New"/>
              </a:rPr>
              <a:t>=1</a:t>
            </a:r>
            <a:r>
              <a:rPr lang="en-CA" sz="3870" spc="-1" dirty="0">
                <a:solidFill>
                  <a:srgbClr val="000000"/>
                </a:solidFill>
                <a:uFill>
                  <a:solidFill>
                    <a:srgbClr val="FFFFFF"/>
                  </a:solidFill>
                </a:uFill>
                <a:latin typeface="Arial"/>
              </a:rPr>
              <a:t> in addition to the steps you already took in VMware.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72AA-A8B2-AAC8-07D6-069D0EE2DA64}"/>
              </a:ext>
            </a:extLst>
          </p:cNvPr>
          <p:cNvSpPr>
            <a:spLocks noGrp="1"/>
          </p:cNvSpPr>
          <p:nvPr>
            <p:ph type="title"/>
          </p:nvPr>
        </p:nvSpPr>
        <p:spPr/>
        <p:txBody>
          <a:bodyPr/>
          <a:lstStyle/>
          <a:p>
            <a:r>
              <a:rPr lang="en-US" dirty="0"/>
              <a:t>Enable nested parameter</a:t>
            </a:r>
          </a:p>
        </p:txBody>
      </p:sp>
      <p:sp>
        <p:nvSpPr>
          <p:cNvPr id="3" name="Text Placeholder 2">
            <a:extLst>
              <a:ext uri="{FF2B5EF4-FFF2-40B4-BE49-F238E27FC236}">
                <a16:creationId xmlns:a16="http://schemas.microsoft.com/office/drawing/2014/main" id="{C28B1B12-FB2D-D356-D51F-B59D0EA706EE}"/>
              </a:ext>
            </a:extLst>
          </p:cNvPr>
          <p:cNvSpPr>
            <a:spLocks noGrp="1"/>
          </p:cNvSpPr>
          <p:nvPr>
            <p:ph type="body"/>
          </p:nvPr>
        </p:nvSpPr>
        <p:spPr/>
        <p:txBody>
          <a:bodyPr/>
          <a:lstStyle/>
          <a:p>
            <a:r>
              <a:rPr lang="en-US" dirty="0"/>
              <a:t>Find your CPU </a:t>
            </a:r>
          </a:p>
          <a:p>
            <a:pPr marL="0" indent="0">
              <a:buNone/>
            </a:pPr>
            <a:r>
              <a:rPr lang="en-US" dirty="0"/>
              <a:t>type. </a:t>
            </a:r>
            <a:r>
              <a:rPr lang="en-US" dirty="0">
                <a:sym typeface="Wingdings" panose="05000000000000000000" pitchFamily="2" charset="2"/>
              </a:rPr>
              <a:t> (Intel or AMD)</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F99943B3-B4EF-9FCE-D3B2-2A91382065F3}"/>
              </a:ext>
            </a:extLst>
          </p:cNvPr>
          <p:cNvPicPr>
            <a:picLocks noChangeAspect="1"/>
          </p:cNvPicPr>
          <p:nvPr/>
        </p:nvPicPr>
        <p:blipFill>
          <a:blip r:embed="rId3"/>
          <a:stretch>
            <a:fillRect/>
          </a:stretch>
        </p:blipFill>
        <p:spPr>
          <a:xfrm>
            <a:off x="3982575" y="1415732"/>
            <a:ext cx="7599107" cy="5168846"/>
          </a:xfrm>
          <a:prstGeom prst="rect">
            <a:avLst/>
          </a:prstGeom>
        </p:spPr>
      </p:pic>
      <p:pic>
        <p:nvPicPr>
          <p:cNvPr id="6" name="Picture 5">
            <a:extLst>
              <a:ext uri="{FF2B5EF4-FFF2-40B4-BE49-F238E27FC236}">
                <a16:creationId xmlns:a16="http://schemas.microsoft.com/office/drawing/2014/main" id="{C264D5EE-D660-DF34-80E9-FDF54CD35755}"/>
              </a:ext>
            </a:extLst>
          </p:cNvPr>
          <p:cNvPicPr>
            <a:picLocks noChangeAspect="1"/>
          </p:cNvPicPr>
          <p:nvPr/>
        </p:nvPicPr>
        <p:blipFill>
          <a:blip r:embed="rId4"/>
          <a:stretch>
            <a:fillRect/>
          </a:stretch>
        </p:blipFill>
        <p:spPr>
          <a:xfrm>
            <a:off x="141492" y="3803968"/>
            <a:ext cx="6334125" cy="1638300"/>
          </a:xfrm>
          <a:prstGeom prst="rect">
            <a:avLst/>
          </a:prstGeom>
        </p:spPr>
      </p:pic>
    </p:spTree>
    <p:extLst>
      <p:ext uri="{BB962C8B-B14F-4D97-AF65-F5344CB8AC3E}">
        <p14:creationId xmlns:p14="http://schemas.microsoft.com/office/powerpoint/2010/main" val="419289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Installing KVM</a:t>
            </a:r>
          </a:p>
        </p:txBody>
      </p:sp>
      <p:sp>
        <p:nvSpPr>
          <p:cNvPr id="93" name="TextShape 2"/>
          <p:cNvSpPr txBox="1"/>
          <p:nvPr/>
        </p:nvSpPr>
        <p:spPr>
          <a:xfrm>
            <a:off x="609755" y="1604399"/>
            <a:ext cx="11214882" cy="5097053"/>
          </a:xfrm>
          <a:prstGeom prst="rect">
            <a:avLst/>
          </a:prstGeom>
          <a:noFill/>
          <a:ln>
            <a:noFill/>
          </a:ln>
        </p:spPr>
        <p:txBody>
          <a:bodyPr lIns="0" tIns="0" rIns="0" bIns="0">
            <a:normAutofit fontScale="70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First, make sure your machine is fully updated.</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Then run</a:t>
            </a:r>
          </a:p>
          <a:p>
            <a:r>
              <a:rPr lang="en-CA" sz="3870" spc="-1" dirty="0">
                <a:solidFill>
                  <a:srgbClr val="000000"/>
                </a:solidFill>
                <a:uFill>
                  <a:solidFill>
                    <a:srgbClr val="FFFFFF"/>
                  </a:solidFill>
                </a:uFill>
                <a:latin typeface="Courier New"/>
              </a:rPr>
              <a:t>yum install </a:t>
            </a:r>
            <a:r>
              <a:rPr lang="en-CA" sz="3870" spc="-1" dirty="0" err="1">
                <a:solidFill>
                  <a:srgbClr val="000000"/>
                </a:solidFill>
                <a:uFill>
                  <a:solidFill>
                    <a:srgbClr val="FFFFFF"/>
                  </a:solidFill>
                </a:uFill>
                <a:latin typeface="Courier New"/>
              </a:rPr>
              <a:t>qemu-kvm</a:t>
            </a:r>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qemu-img</a:t>
            </a:r>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virt</a:t>
            </a:r>
            <a:r>
              <a:rPr lang="en-CA" sz="3870" spc="-1" dirty="0">
                <a:solidFill>
                  <a:srgbClr val="000000"/>
                </a:solidFill>
                <a:uFill>
                  <a:solidFill>
                    <a:srgbClr val="FFFFFF"/>
                  </a:solidFill>
                </a:uFill>
                <a:latin typeface="Courier New"/>
              </a:rPr>
              <a:t>-manager </a:t>
            </a:r>
            <a:r>
              <a:rPr lang="en-CA" sz="3870" spc="-1" dirty="0" err="1">
                <a:solidFill>
                  <a:srgbClr val="000000"/>
                </a:solidFill>
                <a:uFill>
                  <a:solidFill>
                    <a:srgbClr val="FFFFFF"/>
                  </a:solidFill>
                </a:uFill>
                <a:latin typeface="Courier New"/>
              </a:rPr>
              <a:t>libvirt</a:t>
            </a:r>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libvirt</a:t>
            </a:r>
            <a:r>
              <a:rPr lang="en-CA" sz="3870" spc="-1" dirty="0">
                <a:solidFill>
                  <a:srgbClr val="000000"/>
                </a:solidFill>
                <a:uFill>
                  <a:solidFill>
                    <a:srgbClr val="FFFFFF"/>
                  </a:solidFill>
                </a:uFill>
                <a:latin typeface="Courier New"/>
              </a:rPr>
              <a:t>-python \ python-</a:t>
            </a:r>
            <a:r>
              <a:rPr lang="en-CA" sz="3870" spc="-1" dirty="0" err="1">
                <a:solidFill>
                  <a:srgbClr val="000000"/>
                </a:solidFill>
                <a:uFill>
                  <a:solidFill>
                    <a:srgbClr val="FFFFFF"/>
                  </a:solidFill>
                </a:uFill>
                <a:latin typeface="Courier New"/>
              </a:rPr>
              <a:t>virtinst</a:t>
            </a:r>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libvirt</a:t>
            </a:r>
            <a:r>
              <a:rPr lang="en-CA" sz="3870" spc="-1" dirty="0">
                <a:solidFill>
                  <a:srgbClr val="000000"/>
                </a:solidFill>
                <a:uFill>
                  <a:solidFill>
                    <a:srgbClr val="FFFFFF"/>
                  </a:solidFill>
                </a:uFill>
                <a:latin typeface="Courier New"/>
              </a:rPr>
              <a:t>-client </a:t>
            </a:r>
            <a:r>
              <a:rPr lang="en-CA" sz="3870" spc="-1" dirty="0" err="1">
                <a:solidFill>
                  <a:srgbClr val="000000"/>
                </a:solidFill>
                <a:uFill>
                  <a:solidFill>
                    <a:srgbClr val="FFFFFF"/>
                  </a:solidFill>
                </a:uFill>
                <a:latin typeface="Courier New"/>
              </a:rPr>
              <a:t>virt</a:t>
            </a:r>
            <a:r>
              <a:rPr lang="en-CA" sz="3870" spc="-1" dirty="0">
                <a:solidFill>
                  <a:srgbClr val="000000"/>
                </a:solidFill>
                <a:uFill>
                  <a:solidFill>
                    <a:srgbClr val="FFFFFF"/>
                  </a:solidFill>
                </a:uFill>
                <a:latin typeface="Courier New"/>
              </a:rPr>
              <a:t>-install </a:t>
            </a:r>
            <a:r>
              <a:rPr lang="en-CA" sz="3870" spc="-1" dirty="0" err="1">
                <a:solidFill>
                  <a:srgbClr val="000000"/>
                </a:solidFill>
                <a:uFill>
                  <a:solidFill>
                    <a:srgbClr val="FFFFFF"/>
                  </a:solidFill>
                </a:uFill>
                <a:latin typeface="Courier New"/>
              </a:rPr>
              <a:t>virt</a:t>
            </a:r>
            <a:r>
              <a:rPr lang="en-CA" sz="3870" spc="-1" dirty="0">
                <a:solidFill>
                  <a:srgbClr val="000000"/>
                </a:solidFill>
                <a:uFill>
                  <a:solidFill>
                    <a:srgbClr val="FFFFFF"/>
                  </a:solidFill>
                </a:uFill>
                <a:latin typeface="Courier New"/>
              </a:rPr>
              <a:t>-viewer </a:t>
            </a:r>
            <a:r>
              <a:rPr lang="en-CA" sz="3870" spc="-1" dirty="0" err="1">
                <a:solidFill>
                  <a:srgbClr val="000000"/>
                </a:solidFill>
                <a:uFill>
                  <a:solidFill>
                    <a:srgbClr val="FFFFFF"/>
                  </a:solidFill>
                </a:uFill>
                <a:latin typeface="Courier New"/>
              </a:rPr>
              <a:t>bridgu</a:t>
            </a:r>
            <a:r>
              <a:rPr lang="en-CA" sz="3870" spc="-1" dirty="0">
                <a:solidFill>
                  <a:srgbClr val="000000"/>
                </a:solidFill>
                <a:uFill>
                  <a:solidFill>
                    <a:srgbClr val="FFFFFF"/>
                  </a:solidFill>
                </a:uFill>
                <a:latin typeface="Courier New"/>
              </a:rPr>
              <a:t>-utils</a:t>
            </a:r>
            <a:endParaRPr lang="en-CA" sz="3870" spc="-1" dirty="0">
              <a:solidFill>
                <a:srgbClr val="000000"/>
              </a:solidFill>
              <a:uFill>
                <a:solidFill>
                  <a:srgbClr val="FFFFFF"/>
                </a:solidFill>
              </a:uFill>
              <a:latin typeface="Arial"/>
            </a:endParaRP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You will need elevated privileges to do so.</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Enable the virtualisation service, then restart.</a:t>
            </a:r>
          </a:p>
          <a:p>
            <a:r>
              <a:rPr lang="en-CA" sz="3870" spc="-1" dirty="0" err="1">
                <a:solidFill>
                  <a:srgbClr val="000000"/>
                </a:solidFill>
                <a:uFill>
                  <a:solidFill>
                    <a:srgbClr val="FFFFFF"/>
                  </a:solidFill>
                </a:uFill>
                <a:latin typeface="Courier New"/>
              </a:rPr>
              <a:t>systemctl</a:t>
            </a:r>
            <a:r>
              <a:rPr lang="en-CA" sz="3870" spc="-1" dirty="0">
                <a:solidFill>
                  <a:srgbClr val="000000"/>
                </a:solidFill>
                <a:uFill>
                  <a:solidFill>
                    <a:srgbClr val="FFFFFF"/>
                  </a:solidFill>
                </a:uFill>
                <a:latin typeface="Courier New"/>
              </a:rPr>
              <a:t> enable </a:t>
            </a:r>
            <a:r>
              <a:rPr lang="en-CA" sz="3870" spc="-1" dirty="0" err="1">
                <a:solidFill>
                  <a:srgbClr val="000000"/>
                </a:solidFill>
                <a:uFill>
                  <a:solidFill>
                    <a:srgbClr val="FFFFFF"/>
                  </a:solidFill>
                </a:uFill>
                <a:latin typeface="Courier New"/>
              </a:rPr>
              <a:t>libvirtd</a:t>
            </a:r>
            <a:endParaRPr lang="en-CA" sz="3870" spc="-1" dirty="0">
              <a:solidFill>
                <a:srgbClr val="000000"/>
              </a:solidFill>
              <a:uFill>
                <a:solidFill>
                  <a:srgbClr val="FFFFFF"/>
                </a:solidFill>
              </a:uFill>
              <a:latin typeface="Arial"/>
            </a:endParaRPr>
          </a:p>
          <a:p>
            <a:r>
              <a:rPr lang="en-CA" sz="3870" spc="-1" dirty="0">
                <a:solidFill>
                  <a:srgbClr val="000000"/>
                </a:solidFill>
                <a:uFill>
                  <a:solidFill>
                    <a:srgbClr val="FFFFFF"/>
                  </a:solidFill>
                </a:uFill>
                <a:latin typeface="Courier New"/>
              </a:rPr>
              <a:t>reboot</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Again, you will need elevated privileges.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Due to changes to the kernel, you will not be able to run nested virtual machines until after you reboot, so do so now.</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214" y="273422"/>
            <a:ext cx="11581277"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KVM Virtual Machine Manager</a:t>
            </a:r>
          </a:p>
        </p:txBody>
      </p:sp>
      <p:sp>
        <p:nvSpPr>
          <p:cNvPr id="95" name="TextShape 2"/>
          <p:cNvSpPr txBox="1"/>
          <p:nvPr/>
        </p:nvSpPr>
        <p:spPr>
          <a:xfrm>
            <a:off x="535819" y="1791161"/>
            <a:ext cx="11120362" cy="4565304"/>
          </a:xfrm>
          <a:prstGeom prst="rect">
            <a:avLst/>
          </a:prstGeom>
          <a:noFill/>
          <a:ln>
            <a:noFill/>
          </a:ln>
        </p:spPr>
        <p:txBody>
          <a:bodyPr lIns="0" tIns="0" rIns="0" bIns="0">
            <a:normAutofit/>
          </a:bodyPr>
          <a:lstStyle/>
          <a:p>
            <a:pPr marL="130615">
              <a:spcBef>
                <a:spcPts val="1714"/>
              </a:spcBef>
              <a:buClr>
                <a:srgbClr val="000000"/>
              </a:buClr>
              <a:buSzPct val="45000"/>
            </a:pPr>
            <a:endParaRPr lang="en-CA" sz="3870" spc="-1" dirty="0">
              <a:solidFill>
                <a:srgbClr val="000000"/>
              </a:solidFill>
              <a:uFill>
                <a:solidFill>
                  <a:srgbClr val="FFFFFF"/>
                </a:solidFill>
              </a:uFill>
              <a:latin typeface="Aria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A0D4185A-0704-2FB1-13DA-F2766A9254B8}"/>
              </a:ext>
            </a:extLst>
          </p:cNvPr>
          <p:cNvPicPr>
            <a:picLocks noChangeAspect="1"/>
          </p:cNvPicPr>
          <p:nvPr/>
        </p:nvPicPr>
        <p:blipFill>
          <a:blip r:embed="rId3"/>
          <a:stretch>
            <a:fillRect/>
          </a:stretch>
        </p:blipFill>
        <p:spPr>
          <a:xfrm>
            <a:off x="535819" y="1791161"/>
            <a:ext cx="4014985" cy="446135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2E183B8C-B2D2-2027-504F-62AD45FFAB2F}"/>
              </a:ext>
            </a:extLst>
          </p:cNvPr>
          <p:cNvPicPr>
            <a:picLocks noChangeAspect="1"/>
          </p:cNvPicPr>
          <p:nvPr/>
        </p:nvPicPr>
        <p:blipFill>
          <a:blip r:embed="rId4"/>
          <a:stretch>
            <a:fillRect/>
          </a:stretch>
        </p:blipFill>
        <p:spPr>
          <a:xfrm>
            <a:off x="4550804" y="1791161"/>
            <a:ext cx="2689860" cy="186626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1CEB6287-E0F4-30D8-9447-7DCC736A15B0}"/>
              </a:ext>
            </a:extLst>
          </p:cNvPr>
          <p:cNvPicPr>
            <a:picLocks noChangeAspect="1"/>
          </p:cNvPicPr>
          <p:nvPr/>
        </p:nvPicPr>
        <p:blipFill>
          <a:blip r:embed="rId5"/>
          <a:stretch>
            <a:fillRect/>
          </a:stretch>
        </p:blipFill>
        <p:spPr>
          <a:xfrm>
            <a:off x="6096000" y="3657426"/>
            <a:ext cx="4972050" cy="21526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Creating a New VM</a:t>
            </a:r>
          </a:p>
        </p:txBody>
      </p:sp>
      <p:sp>
        <p:nvSpPr>
          <p:cNvPr id="97" name="TextShape 2"/>
          <p:cNvSpPr txBox="1"/>
          <p:nvPr/>
        </p:nvSpPr>
        <p:spPr>
          <a:xfrm>
            <a:off x="505783" y="1897410"/>
            <a:ext cx="11366114" cy="4756782"/>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Follow the instructions in the lab to create all three virtual machines.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Note that you use different techniques for each one so you can learn different ways to install machines.</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21668B5F-EF1B-86AB-EF7B-E4B0F0800DE9}"/>
              </a:ext>
            </a:extLst>
          </p:cNvPr>
          <p:cNvPicPr>
            <a:picLocks noChangeAspect="1"/>
          </p:cNvPicPr>
          <p:nvPr/>
        </p:nvPicPr>
        <p:blipFill>
          <a:blip r:embed="rId3"/>
          <a:stretch>
            <a:fillRect/>
          </a:stretch>
        </p:blipFill>
        <p:spPr>
          <a:xfrm>
            <a:off x="609755" y="4341495"/>
            <a:ext cx="2457450" cy="2516505"/>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66CC9003-A155-8315-3142-603FB5F841C2}"/>
              </a:ext>
            </a:extLst>
          </p:cNvPr>
          <p:cNvPicPr>
            <a:picLocks noChangeAspect="1"/>
          </p:cNvPicPr>
          <p:nvPr/>
        </p:nvPicPr>
        <p:blipFill>
          <a:blip r:embed="rId4"/>
          <a:stretch>
            <a:fillRect/>
          </a:stretch>
        </p:blipFill>
        <p:spPr>
          <a:xfrm>
            <a:off x="3067205" y="4341494"/>
            <a:ext cx="2720777" cy="251650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DB0618AC-26EC-2EBB-CCD4-7DDC4B4A7905}"/>
              </a:ext>
            </a:extLst>
          </p:cNvPr>
          <p:cNvPicPr>
            <a:picLocks noChangeAspect="1"/>
          </p:cNvPicPr>
          <p:nvPr/>
        </p:nvPicPr>
        <p:blipFill>
          <a:blip r:embed="rId5"/>
          <a:stretch>
            <a:fillRect/>
          </a:stretch>
        </p:blipFill>
        <p:spPr>
          <a:xfrm>
            <a:off x="5787982" y="4341493"/>
            <a:ext cx="2725476" cy="2792056"/>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276A833-5905-1328-C03B-1AB3CF842A3C}"/>
              </a:ext>
            </a:extLst>
          </p:cNvPr>
          <p:cNvPicPr>
            <a:picLocks noChangeAspect="1"/>
          </p:cNvPicPr>
          <p:nvPr/>
        </p:nvPicPr>
        <p:blipFill>
          <a:blip r:embed="rId6"/>
          <a:stretch>
            <a:fillRect/>
          </a:stretch>
        </p:blipFill>
        <p:spPr>
          <a:xfrm>
            <a:off x="8508759" y="4318277"/>
            <a:ext cx="2561422" cy="274348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2847</Words>
  <Application>Microsoft Office PowerPoint</Application>
  <PresentationFormat>Widescreen</PresentationFormat>
  <Paragraphs>312</Paragraphs>
  <Slides>29</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Symbol</vt:lpstr>
      <vt:lpstr>Wingdings</vt:lpstr>
      <vt:lpstr>Office Theme</vt:lpstr>
      <vt:lpstr>OPS245 Week 3</vt:lpstr>
      <vt:lpstr>PowerPoint Presentation</vt:lpstr>
      <vt:lpstr>PowerPoint Presentation</vt:lpstr>
      <vt:lpstr>PowerPoint Presentation</vt:lpstr>
      <vt:lpstr>PowerPoint Presentation</vt:lpstr>
      <vt:lpstr>Enable nested parameter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8</cp:revision>
  <dcterms:created xsi:type="dcterms:W3CDTF">2022-05-11T23:58:02Z</dcterms:created>
  <dcterms:modified xsi:type="dcterms:W3CDTF">2022-05-25T23:43:05Z</dcterms:modified>
</cp:coreProperties>
</file>