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6" r:id="rId3"/>
    <p:sldId id="287" r:id="rId4"/>
    <p:sldId id="288" r:id="rId5"/>
    <p:sldId id="289" r:id="rId6"/>
    <p:sldId id="290" r:id="rId7"/>
    <p:sldId id="291" r:id="rId8"/>
    <p:sldId id="292" r:id="rId9"/>
    <p:sldId id="293" r:id="rId10"/>
    <p:sldId id="294" r:id="rId11"/>
    <p:sldId id="296" r:id="rId12"/>
    <p:sldId id="257" r:id="rId13"/>
    <p:sldId id="266" r:id="rId14"/>
    <p:sldId id="271" r:id="rId15"/>
    <p:sldId id="297" r:id="rId16"/>
    <p:sldId id="268" r:id="rId17"/>
    <p:sldId id="269" r:id="rId18"/>
    <p:sldId id="298" r:id="rId19"/>
    <p:sldId id="267"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1" autoAdjust="0"/>
    <p:restoredTop sz="61420" autoAdjust="0"/>
  </p:normalViewPr>
  <p:slideViewPr>
    <p:cSldViewPr snapToGrid="0">
      <p:cViewPr varScale="1">
        <p:scale>
          <a:sx n="52" d="100"/>
          <a:sy n="52" d="100"/>
        </p:scale>
        <p:origin x="19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222222"/>
                </a:solidFill>
                <a:effectLst/>
                <a:latin typeface="Arial" panose="020B0604020202020204" pitchFamily="34" charset="0"/>
              </a:rPr>
              <a:t>Creating &amp; Using Virtual Machines / Continued:</a:t>
            </a:r>
          </a:p>
          <a:p>
            <a:pPr algn="l">
              <a:buFont typeface="Arial" panose="020B0604020202020204" pitchFamily="34" charset="0"/>
              <a:buChar char="•"/>
            </a:pPr>
            <a:r>
              <a:rPr lang="en-US" b="0" i="0" dirty="0">
                <a:solidFill>
                  <a:srgbClr val="222222"/>
                </a:solidFill>
                <a:effectLst/>
                <a:latin typeface="Arial" panose="020B0604020202020204" pitchFamily="34" charset="0"/>
              </a:rPr>
              <a:t>Manipulating Virtual Machines</a:t>
            </a:r>
          </a:p>
          <a:p>
            <a:pPr algn="l">
              <a:buFont typeface="Arial" panose="020B0604020202020204" pitchFamily="34" charset="0"/>
              <a:buChar char="•"/>
            </a:pPr>
            <a:r>
              <a:rPr lang="en-US" b="0" i="0" dirty="0">
                <a:solidFill>
                  <a:srgbClr val="222222"/>
                </a:solidFill>
                <a:effectLst/>
                <a:latin typeface="Arial" panose="020B0604020202020204" pitchFamily="34" charset="0"/>
              </a:rPr>
              <a:t>Backing-up Virtual Machines</a:t>
            </a:r>
          </a:p>
          <a:p>
            <a:pPr algn="l">
              <a:buFont typeface="Arial" panose="020B0604020202020204" pitchFamily="34" charset="0"/>
              <a:buChar char="•"/>
            </a:pPr>
            <a:r>
              <a:rPr lang="en-US" b="0" i="0" dirty="0">
                <a:solidFill>
                  <a:srgbClr val="222222"/>
                </a:solidFill>
                <a:effectLst/>
                <a:latin typeface="Arial" panose="020B0604020202020204" pitchFamily="34" charset="0"/>
              </a:rPr>
              <a:t>Manipulating Virtual Machines with Shell Scripts</a:t>
            </a:r>
          </a:p>
          <a:p>
            <a:pPr algn="l">
              <a:buFont typeface="Arial" panose="020B0604020202020204" pitchFamily="34" charset="0"/>
              <a:buChar char="•"/>
            </a:pPr>
            <a:r>
              <a:rPr lang="en-US" b="0" i="0" dirty="0">
                <a:solidFill>
                  <a:srgbClr val="222222"/>
                </a:solidFill>
                <a:effectLst/>
                <a:latin typeface="Arial" panose="020B0604020202020204" pitchFamily="34" charset="0"/>
              </a:rPr>
              <a:t>Decision Making in Python Scripts</a:t>
            </a:r>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a:p>
        </p:txBody>
      </p:sp>
    </p:spTree>
    <p:extLst>
      <p:ext uri="{BB962C8B-B14F-4D97-AF65-F5344CB8AC3E}">
        <p14:creationId xmlns:p14="http://schemas.microsoft.com/office/powerpoint/2010/main" val="95022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you can do so in the GUI.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10</a:t>
            </a:fld>
            <a:endParaRPr lang="en-US"/>
          </a:p>
        </p:txBody>
      </p:sp>
    </p:spTree>
    <p:extLst>
      <p:ext uri="{BB962C8B-B14F-4D97-AF65-F5344CB8AC3E}">
        <p14:creationId xmlns:p14="http://schemas.microsoft.com/office/powerpoint/2010/main" val="1916769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again. I wish you are NOT scared to see, use and manage Python. </a:t>
            </a:r>
          </a:p>
        </p:txBody>
      </p:sp>
      <p:sp>
        <p:nvSpPr>
          <p:cNvPr id="4" name="Slide Number Placeholder 3"/>
          <p:cNvSpPr>
            <a:spLocks noGrp="1"/>
          </p:cNvSpPr>
          <p:nvPr>
            <p:ph type="sldNum" sz="quarter" idx="5"/>
          </p:nvPr>
        </p:nvSpPr>
        <p:spPr/>
        <p:txBody>
          <a:bodyPr/>
          <a:lstStyle/>
          <a:p>
            <a:fld id="{39EBEC11-8109-470B-9E75-6379604A4F27}" type="slidenum">
              <a:rPr lang="en-US" smtClean="0"/>
              <a:t>11</a:t>
            </a:fld>
            <a:endParaRPr lang="en-US"/>
          </a:p>
        </p:txBody>
      </p:sp>
    </p:spTree>
    <p:extLst>
      <p:ext uri="{BB962C8B-B14F-4D97-AF65-F5344CB8AC3E}">
        <p14:creationId xmlns:p14="http://schemas.microsoft.com/office/powerpoint/2010/main" val="1300886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still not as good as a programmer or students in CS program. But, we know what the codes can do, we can select useful code to make our codes for our works. </a:t>
            </a:r>
          </a:p>
          <a:p>
            <a:endParaRPr lang="en-US" dirty="0"/>
          </a:p>
          <a:p>
            <a:r>
              <a:rPr lang="en-US" dirty="0"/>
              <a:t>Actually, Python has 3 types of loops: for loop, while loop and do while loop. We will cover while loop here.  You may go to www.python.org to find info. Or, below link can offer you info too:</a:t>
            </a:r>
          </a:p>
          <a:p>
            <a:endParaRPr lang="en-US" dirty="0"/>
          </a:p>
          <a:p>
            <a:r>
              <a:rPr lang="en-US" dirty="0"/>
              <a:t>https://www.tutorialstonight.com/python/for-loop-in-python.php#:~:text=What%20is%20loop%20in%20Python%3F%20A%20loop%20in,when%20the%20task%20is%20completed%20%28a%20condition%20satisfies%29.</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12</a:t>
            </a:fld>
            <a:endParaRPr lang="en-US"/>
          </a:p>
        </p:txBody>
      </p:sp>
    </p:spTree>
    <p:extLst>
      <p:ext uri="{BB962C8B-B14F-4D97-AF65-F5344CB8AC3E}">
        <p14:creationId xmlns:p14="http://schemas.microsoft.com/office/powerpoint/2010/main" val="3970352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 </a:t>
            </a:r>
            <a:r>
              <a:rPr lang="en-US" dirty="0">
                <a:sym typeface="Wingdings" panose="05000000000000000000" pitchFamily="2" charset="2"/>
              </a:rPr>
              <a:t> Keep doing the works until the condition reaches the limit. </a:t>
            </a:r>
          </a:p>
          <a:p>
            <a:endParaRPr lang="en-US" dirty="0">
              <a:sym typeface="Wingdings" panose="05000000000000000000" pitchFamily="2" charset="2"/>
            </a:endParaRPr>
          </a:p>
          <a:p>
            <a:r>
              <a:rPr lang="en-US" dirty="0"/>
              <a:t>Python has for loop too. </a:t>
            </a:r>
          </a:p>
        </p:txBody>
      </p:sp>
      <p:sp>
        <p:nvSpPr>
          <p:cNvPr id="4" name="Slide Number Placeholder 3"/>
          <p:cNvSpPr>
            <a:spLocks noGrp="1"/>
          </p:cNvSpPr>
          <p:nvPr>
            <p:ph type="sldNum" sz="quarter" idx="5"/>
          </p:nvPr>
        </p:nvSpPr>
        <p:spPr/>
        <p:txBody>
          <a:bodyPr/>
          <a:lstStyle/>
          <a:p>
            <a:fld id="{39EBEC11-8109-470B-9E75-6379604A4F27}" type="slidenum">
              <a:rPr lang="en-US" smtClean="0"/>
              <a:t>13</a:t>
            </a:fld>
            <a:endParaRPr lang="en-US"/>
          </a:p>
        </p:txBody>
      </p:sp>
    </p:spTree>
    <p:extLst>
      <p:ext uri="{BB962C8B-B14F-4D97-AF65-F5344CB8AC3E}">
        <p14:creationId xmlns:p14="http://schemas.microsoft.com/office/powerpoint/2010/main" val="1436124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While loops repeat as long as a certain </a:t>
            </a:r>
            <a:r>
              <a:rPr lang="en-US" b="0" i="0" dirty="0" err="1">
                <a:solidFill>
                  <a:srgbClr val="212529"/>
                </a:solidFill>
                <a:effectLst/>
                <a:latin typeface="-apple-system"/>
              </a:rPr>
              <a:t>boolean</a:t>
            </a:r>
            <a:r>
              <a:rPr lang="en-US" b="0" i="0" dirty="0">
                <a:solidFill>
                  <a:srgbClr val="212529"/>
                </a:solidFill>
                <a:effectLst/>
                <a:latin typeface="-apple-system"/>
              </a:rPr>
              <a:t> condition is met.</a:t>
            </a:r>
          </a:p>
          <a:p>
            <a:endParaRPr lang="en-US" b="0" i="0" dirty="0">
              <a:solidFill>
                <a:srgbClr val="212529"/>
              </a:solidFill>
              <a:effectLst/>
              <a:latin typeface="-apple-system"/>
            </a:endParaRPr>
          </a:p>
          <a:p>
            <a:r>
              <a:rPr lang="en-US" b="0" i="0" dirty="0">
                <a:solidFill>
                  <a:srgbClr val="212529"/>
                </a:solidFill>
                <a:effectLst/>
                <a:latin typeface="-apple-system"/>
              </a:rPr>
              <a:t>We will not introduce break and continue here. But, they can be useful. </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14</a:t>
            </a:fld>
            <a:endParaRPr lang="en-US"/>
          </a:p>
        </p:txBody>
      </p:sp>
    </p:spTree>
    <p:extLst>
      <p:ext uri="{BB962C8B-B14F-4D97-AF65-F5344CB8AC3E}">
        <p14:creationId xmlns:p14="http://schemas.microsoft.com/office/powerpoint/2010/main" val="3822830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understand the codes. Say find 20 examples using loop structure.</a:t>
            </a:r>
          </a:p>
          <a:p>
            <a:pPr marL="228600" indent="-228600">
              <a:buAutoNum type="arabicPeriod"/>
            </a:pPr>
            <a:r>
              <a:rPr lang="en-US" dirty="0"/>
              <a:t>Player has 3 chances. So, you may use while loop to let him play. If the player lost the life, deduct life </a:t>
            </a:r>
            <a:r>
              <a:rPr lang="en-US" dirty="0" err="1"/>
              <a:t>coutn</a:t>
            </a:r>
            <a:r>
              <a:rPr lang="en-US" dirty="0"/>
              <a:t> from 3 to 2, and 1 later. Let him play. </a:t>
            </a:r>
            <a:r>
              <a:rPr lang="en-US" dirty="0">
                <a:sym typeface="Wingdings" panose="05000000000000000000" pitchFamily="2" charset="2"/>
              </a:rPr>
              <a:t></a:t>
            </a:r>
          </a:p>
          <a:p>
            <a:pPr marL="0" indent="0">
              <a:buNone/>
            </a:pPr>
            <a:r>
              <a:rPr lang="en-US" dirty="0">
                <a:sym typeface="Wingdings" panose="05000000000000000000" pitchFamily="2" charset="2"/>
              </a:rPr>
              <a:t>2. Giving 99 numbers, find out all odd numbers and list them. </a:t>
            </a:r>
          </a:p>
          <a:p>
            <a:pPr marL="0" indent="0">
              <a:buNone/>
            </a:pPr>
            <a:r>
              <a:rPr lang="en-US" dirty="0">
                <a:sym typeface="Wingdings" panose="05000000000000000000" pitchFamily="2" charset="2"/>
              </a:rPr>
              <a:t>3. How to put 1000 balls with 5 different colors into separate bins. </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18</a:t>
            </a:fld>
            <a:endParaRPr lang="en-US"/>
          </a:p>
        </p:txBody>
      </p:sp>
    </p:spTree>
    <p:extLst>
      <p:ext uri="{BB962C8B-B14F-4D97-AF65-F5344CB8AC3E}">
        <p14:creationId xmlns:p14="http://schemas.microsoft.com/office/powerpoint/2010/main" val="118345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promise you to answer your email the same day. But, I will answer your question in the class now.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19</a:t>
            </a:fld>
            <a:endParaRPr lang="en-US"/>
          </a:p>
        </p:txBody>
      </p:sp>
    </p:spTree>
    <p:extLst>
      <p:ext uri="{BB962C8B-B14F-4D97-AF65-F5344CB8AC3E}">
        <p14:creationId xmlns:p14="http://schemas.microsoft.com/office/powerpoint/2010/main" val="147640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20</a:t>
            </a:fld>
            <a:endParaRPr lang="en-US"/>
          </a:p>
        </p:txBody>
      </p:sp>
    </p:spTree>
    <p:extLst>
      <p:ext uri="{BB962C8B-B14F-4D97-AF65-F5344CB8AC3E}">
        <p14:creationId xmlns:p14="http://schemas.microsoft.com/office/powerpoint/2010/main" val="16724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real life, we have different kinds of backup in IT system:</a:t>
            </a:r>
          </a:p>
          <a:p>
            <a:r>
              <a:rPr lang="en-US" dirty="0"/>
              <a:t>Machine image back up;</a:t>
            </a:r>
          </a:p>
          <a:p>
            <a:r>
              <a:rPr lang="en-US" dirty="0"/>
              <a:t>File backup;</a:t>
            </a:r>
          </a:p>
          <a:p>
            <a:r>
              <a:rPr lang="en-US" dirty="0"/>
              <a:t>Database backup;</a:t>
            </a:r>
          </a:p>
          <a:p>
            <a:r>
              <a:rPr lang="en-US" dirty="0"/>
              <a:t>Temp Backup</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173852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at least two more commands (options) related to zip and unzip. </a:t>
            </a:r>
            <a:r>
              <a:rPr lang="en-US" dirty="0">
                <a:sym typeface="Wingdings" panose="05000000000000000000" pitchFamily="2" charset="2"/>
              </a:rPr>
              <a:t></a:t>
            </a:r>
          </a:p>
          <a:p>
            <a:r>
              <a:rPr lang="en-US" dirty="0">
                <a:sym typeface="Wingdings" panose="05000000000000000000" pitchFamily="2" charset="2"/>
              </a:rPr>
              <a:t>And, 3 distros. </a:t>
            </a:r>
          </a:p>
          <a:p>
            <a:r>
              <a:rPr lang="en-US" dirty="0">
                <a:sym typeface="Wingdings" panose="05000000000000000000" pitchFamily="2" charset="2"/>
              </a:rPr>
              <a:t>Make notes for your own.</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a:t>
            </a:fld>
            <a:endParaRPr lang="en-US"/>
          </a:p>
        </p:txBody>
      </p:sp>
    </p:spTree>
    <p:extLst>
      <p:ext uri="{BB962C8B-B14F-4D97-AF65-F5344CB8AC3E}">
        <p14:creationId xmlns:p14="http://schemas.microsoft.com/office/powerpoint/2010/main" val="3355811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4</a:t>
            </a:fld>
            <a:endParaRPr lang="en-US"/>
          </a:p>
        </p:txBody>
      </p:sp>
    </p:spTree>
    <p:extLst>
      <p:ext uri="{BB962C8B-B14F-4D97-AF65-F5344CB8AC3E}">
        <p14:creationId xmlns:p14="http://schemas.microsoft.com/office/powerpoint/2010/main" val="230939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remember your lab 2? </a:t>
            </a:r>
            <a:r>
              <a:rPr lang="en-US" dirty="0">
                <a:sym typeface="Wingdings" panose="05000000000000000000" pitchFamily="2" charset="2"/>
              </a:rPr>
              <a:t></a:t>
            </a:r>
          </a:p>
          <a:p>
            <a:r>
              <a:rPr lang="en-US" dirty="0">
                <a:sym typeface="Wingdings" panose="05000000000000000000" pitchFamily="2" charset="2"/>
              </a:rPr>
              <a:t>And, we do not have to zip files in real life. We should have sufficient disk space storing those backup images.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5</a:t>
            </a:fld>
            <a:endParaRPr lang="en-US"/>
          </a:p>
        </p:txBody>
      </p:sp>
    </p:spTree>
    <p:extLst>
      <p:ext uri="{BB962C8B-B14F-4D97-AF65-F5344CB8AC3E}">
        <p14:creationId xmlns:p14="http://schemas.microsoft.com/office/powerpoint/2010/main" val="192330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matter what. Back up the file, folder, system before your works in any scenarios You will not lose your job if you have extra back ups.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6</a:t>
            </a:fld>
            <a:endParaRPr lang="en-US"/>
          </a:p>
        </p:txBody>
      </p:sp>
    </p:spTree>
    <p:extLst>
      <p:ext uri="{BB962C8B-B14F-4D97-AF65-F5344CB8AC3E}">
        <p14:creationId xmlns:p14="http://schemas.microsoft.com/office/powerpoint/2010/main" val="2370146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remind you again, zip and unzip are taking time. It is not a must in production. But, in the 3</a:t>
            </a:r>
            <a:r>
              <a:rPr lang="en-US" baseline="30000" dirty="0"/>
              <a:t>rd</a:t>
            </a:r>
            <a:r>
              <a:rPr lang="en-US" dirty="0"/>
              <a:t> backup (backup of backup of real data), you may zip it and keep it in an inexpensive storage. </a:t>
            </a:r>
          </a:p>
          <a:p>
            <a:endParaRPr lang="en-US" dirty="0"/>
          </a:p>
          <a:p>
            <a:r>
              <a:rPr lang="en-US" dirty="0"/>
              <a:t>As per CRA, tax related information is required to be kept 7 years. So, you need to have back up to 7 years.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7</a:t>
            </a:fld>
            <a:endParaRPr lang="en-US"/>
          </a:p>
        </p:txBody>
      </p:sp>
    </p:spTree>
    <p:extLst>
      <p:ext uri="{BB962C8B-B14F-4D97-AF65-F5344CB8AC3E}">
        <p14:creationId xmlns:p14="http://schemas.microsoft.com/office/powerpoint/2010/main" val="2879140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consider finding solutions and steps how to restore a corrupted physical system. Understand that there are different options. Disk cloning, image restoring and traditional back up. </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284113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understand that the command </a:t>
            </a:r>
            <a:r>
              <a:rPr lang="en-US" dirty="0" err="1"/>
              <a:t>virsh</a:t>
            </a:r>
            <a:r>
              <a:rPr lang="en-US" dirty="0"/>
              <a:t> is CLI format of the VMM. </a:t>
            </a:r>
          </a:p>
        </p:txBody>
      </p:sp>
      <p:sp>
        <p:nvSpPr>
          <p:cNvPr id="4" name="Slide Number Placeholder 3"/>
          <p:cNvSpPr>
            <a:spLocks noGrp="1"/>
          </p:cNvSpPr>
          <p:nvPr>
            <p:ph type="sldNum" sz="quarter" idx="5"/>
          </p:nvPr>
        </p:nvSpPr>
        <p:spPr/>
        <p:txBody>
          <a:bodyPr/>
          <a:lstStyle/>
          <a:p>
            <a:fld id="{39EBEC11-8109-470B-9E75-6379604A4F27}" type="slidenum">
              <a:rPr lang="en-US" smtClean="0"/>
              <a:t>9</a:t>
            </a:fld>
            <a:endParaRPr lang="en-US"/>
          </a:p>
        </p:txBody>
      </p:sp>
    </p:spTree>
    <p:extLst>
      <p:ext uri="{BB962C8B-B14F-4D97-AF65-F5344CB8AC3E}">
        <p14:creationId xmlns:p14="http://schemas.microsoft.com/office/powerpoint/2010/main" val="49093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562" y="273422"/>
            <a:ext cx="10972120" cy="1144631"/>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562" y="1604399"/>
            <a:ext cx="10972120" cy="3977254"/>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3992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5/27/2022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5/27/2022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4</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Virsh Command Cont.</a:t>
            </a:r>
          </a:p>
        </p:txBody>
      </p:sp>
      <p:sp>
        <p:nvSpPr>
          <p:cNvPr id="97" name="TextShape 2"/>
          <p:cNvSpPr txBox="1"/>
          <p:nvPr/>
        </p:nvSpPr>
        <p:spPr>
          <a:xfrm>
            <a:off x="609754" y="2001382"/>
            <a:ext cx="11299951" cy="3977254"/>
          </a:xfrm>
          <a:prstGeom prst="rect">
            <a:avLst/>
          </a:prstGeom>
          <a:noFill/>
          <a:ln>
            <a:noFill/>
          </a:ln>
        </p:spPr>
        <p:txBody>
          <a:bodyPr lIns="0" tIns="0" rIns="0" bIns="0">
            <a:normAutofit fontScale="925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can also use the </a:t>
            </a:r>
            <a:r>
              <a:rPr lang="en-CA" sz="3870" b="1" spc="-1" dirty="0" err="1">
                <a:solidFill>
                  <a:srgbClr val="000000"/>
                </a:solidFill>
                <a:uFill>
                  <a:solidFill>
                    <a:srgbClr val="FFFFFF"/>
                  </a:solidFill>
                </a:uFill>
                <a:latin typeface="Arial"/>
              </a:rPr>
              <a:t>virsh</a:t>
            </a:r>
            <a:r>
              <a:rPr lang="en-CA" sz="3870" spc="-1" dirty="0">
                <a:solidFill>
                  <a:srgbClr val="000000"/>
                </a:solidFill>
                <a:uFill>
                  <a:solidFill>
                    <a:srgbClr val="FFFFFF"/>
                  </a:solidFill>
                </a:uFill>
                <a:latin typeface="Arial"/>
              </a:rPr>
              <a:t> command to start and stop your VMs.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Useful for controlling VMs from the command line or a script.</a:t>
            </a:r>
          </a:p>
          <a:p>
            <a:pPr marL="522461" indent="-391846">
              <a:spcBef>
                <a:spcPts val="1714"/>
              </a:spcBef>
              <a:buClr>
                <a:srgbClr val="000000"/>
              </a:buClr>
              <a:buSzPct val="45000"/>
              <a:buFont typeface="Wingdings" charset="2"/>
              <a:buChar char=""/>
            </a:pPr>
            <a:r>
              <a:rPr lang="en-CA" sz="3870" spc="-1" dirty="0" err="1">
                <a:solidFill>
                  <a:srgbClr val="000000"/>
                </a:solidFill>
                <a:uFill>
                  <a:solidFill>
                    <a:srgbClr val="FFFFFF"/>
                  </a:solidFill>
                </a:uFill>
                <a:latin typeface="Courier New"/>
              </a:rPr>
              <a:t>virsh</a:t>
            </a:r>
            <a:r>
              <a:rPr lang="en-CA" sz="3870" spc="-1" dirty="0">
                <a:solidFill>
                  <a:srgbClr val="000000"/>
                </a:solidFill>
                <a:uFill>
                  <a:solidFill>
                    <a:srgbClr val="FFFFFF"/>
                  </a:solidFill>
                </a:uFill>
                <a:latin typeface="Courier New"/>
              </a:rPr>
              <a:t> start </a:t>
            </a:r>
            <a:r>
              <a:rPr lang="en-CA" sz="3870" i="1" spc="-1" dirty="0" err="1">
                <a:solidFill>
                  <a:srgbClr val="000000"/>
                </a:solidFill>
                <a:uFill>
                  <a:solidFill>
                    <a:srgbClr val="FFFFFF"/>
                  </a:solidFill>
                </a:uFill>
                <a:latin typeface="Courier New"/>
              </a:rPr>
              <a:t>machinename</a:t>
            </a:r>
            <a:r>
              <a:rPr lang="en-CA" sz="3870" spc="-1" dirty="0">
                <a:solidFill>
                  <a:srgbClr val="000000"/>
                </a:solidFill>
                <a:uFill>
                  <a:solidFill>
                    <a:srgbClr val="FFFFFF"/>
                  </a:solidFill>
                </a:uFill>
                <a:latin typeface="Arial"/>
              </a:rPr>
              <a:t> – start the VM</a:t>
            </a:r>
          </a:p>
          <a:p>
            <a:pPr marL="522461" indent="-391846">
              <a:spcBef>
                <a:spcPts val="1714"/>
              </a:spcBef>
              <a:buClr>
                <a:srgbClr val="000000"/>
              </a:buClr>
              <a:buSzPct val="45000"/>
              <a:buFont typeface="Wingdings" charset="2"/>
              <a:buChar char=""/>
            </a:pPr>
            <a:r>
              <a:rPr lang="en-CA" sz="3870" spc="-1" dirty="0" err="1">
                <a:solidFill>
                  <a:srgbClr val="000000"/>
                </a:solidFill>
                <a:uFill>
                  <a:solidFill>
                    <a:srgbClr val="FFFFFF"/>
                  </a:solidFill>
                </a:uFill>
                <a:latin typeface="Courier New"/>
              </a:rPr>
              <a:t>virsh</a:t>
            </a:r>
            <a:r>
              <a:rPr lang="en-CA" sz="3870" spc="-1" dirty="0">
                <a:solidFill>
                  <a:srgbClr val="000000"/>
                </a:solidFill>
                <a:uFill>
                  <a:solidFill>
                    <a:srgbClr val="FFFFFF"/>
                  </a:solidFill>
                </a:uFill>
                <a:latin typeface="Courier New"/>
              </a:rPr>
              <a:t> shutdown </a:t>
            </a:r>
            <a:r>
              <a:rPr lang="en-CA" sz="3870" i="1" spc="-1" dirty="0" err="1">
                <a:solidFill>
                  <a:srgbClr val="000000"/>
                </a:solidFill>
                <a:uFill>
                  <a:solidFill>
                    <a:srgbClr val="FFFFFF"/>
                  </a:solidFill>
                </a:uFill>
                <a:latin typeface="Courier New"/>
              </a:rPr>
              <a:t>machinename</a:t>
            </a:r>
            <a:r>
              <a:rPr lang="en-CA" sz="3870" spc="-1" dirty="0">
                <a:solidFill>
                  <a:srgbClr val="000000"/>
                </a:solidFill>
                <a:uFill>
                  <a:solidFill>
                    <a:srgbClr val="FFFFFF"/>
                  </a:solidFill>
                </a:uFill>
                <a:latin typeface="Arial"/>
              </a:rPr>
              <a:t> – turn off the VM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755" y="261232"/>
            <a:ext cx="8486986" cy="112895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4318" spc="-1">
                <a:solidFill>
                  <a:srgbClr val="FFFFFF"/>
                </a:solidFill>
                <a:uFill>
                  <a:solidFill>
                    <a:srgbClr val="FFFFFF"/>
                  </a:solidFill>
                </a:uFill>
                <a:latin typeface="Arial"/>
                <a:ea typeface="DejaVu Sans"/>
              </a:rPr>
              <a:t>OPS245</a:t>
            </a:r>
            <a:endParaRPr lang="en-CA" sz="4318" spc="-1">
              <a:solidFill>
                <a:srgbClr val="000000"/>
              </a:solidFill>
              <a:uFill>
                <a:solidFill>
                  <a:srgbClr val="FFFFFF"/>
                </a:solidFill>
              </a:uFill>
              <a:latin typeface="Arial"/>
            </a:endParaRPr>
          </a:p>
        </p:txBody>
      </p:sp>
      <p:sp>
        <p:nvSpPr>
          <p:cNvPr id="118" name="CustomShape 2"/>
          <p:cNvSpPr/>
          <p:nvPr/>
        </p:nvSpPr>
        <p:spPr>
          <a:xfrm>
            <a:off x="609755" y="1654468"/>
            <a:ext cx="10968688" cy="397377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870" spc="-1">
                <a:solidFill>
                  <a:srgbClr val="000000"/>
                </a:solidFill>
                <a:uFill>
                  <a:solidFill>
                    <a:srgbClr val="FFFFFF"/>
                  </a:solidFill>
                </a:uFill>
                <a:latin typeface="Arial"/>
                <a:ea typeface="DejaVu Sans"/>
              </a:rPr>
              <a:t>Python Scripting</a:t>
            </a:r>
            <a:endParaRPr lang="en-CA" sz="3870" spc="-1">
              <a:solidFill>
                <a:srgbClr val="000000"/>
              </a:solidFill>
              <a:uFill>
                <a:solidFill>
                  <a:srgbClr val="FFFFFF"/>
                </a:solidFill>
              </a:uFill>
              <a:latin typeface="Arial"/>
            </a:endParaRPr>
          </a:p>
          <a:p>
            <a:pPr algn="ctr">
              <a:lnSpc>
                <a:spcPct val="100000"/>
              </a:lnSpc>
            </a:pPr>
            <a:r>
              <a:rPr lang="en-CA" sz="3870" spc="-1">
                <a:solidFill>
                  <a:srgbClr val="000000"/>
                </a:solidFill>
                <a:uFill>
                  <a:solidFill>
                    <a:srgbClr val="FFFFFF"/>
                  </a:solidFill>
                </a:uFill>
                <a:latin typeface="Arial"/>
                <a:ea typeface="DejaVu Sans"/>
              </a:rPr>
              <a:t>Part 3</a:t>
            </a:r>
            <a:endParaRPr lang="en-CA" sz="3870" spc="-1">
              <a:solidFill>
                <a:srgbClr val="000000"/>
              </a:solidFill>
              <a:uFill>
                <a:solidFill>
                  <a:srgbClr val="FFFFFF"/>
                </a:solidFill>
              </a:uFill>
              <a:latin typeface="Arial"/>
            </a:endParaRPr>
          </a:p>
        </p:txBody>
      </p:sp>
      <p:pic>
        <p:nvPicPr>
          <p:cNvPr id="119" name="Picture 3"/>
          <p:cNvPicPr/>
          <p:nvPr/>
        </p:nvPicPr>
        <p:blipFill>
          <a:blip r:embed="rId3"/>
          <a:stretch/>
        </p:blipFill>
        <p:spPr>
          <a:xfrm>
            <a:off x="11270625" y="0"/>
            <a:ext cx="919536" cy="170671"/>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755" y="261232"/>
            <a:ext cx="8486986" cy="112895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4318" spc="-1">
                <a:solidFill>
                  <a:srgbClr val="FFFFFF"/>
                </a:solidFill>
                <a:uFill>
                  <a:solidFill>
                    <a:srgbClr val="FFFFFF"/>
                  </a:solidFill>
                </a:uFill>
                <a:latin typeface="Arial"/>
                <a:ea typeface="DejaVu Sans"/>
              </a:rPr>
              <a:t>Outline</a:t>
            </a:r>
            <a:endParaRPr lang="en-CA" sz="4318" spc="-1">
              <a:solidFill>
                <a:srgbClr val="000000"/>
              </a:solidFill>
              <a:uFill>
                <a:solidFill>
                  <a:srgbClr val="FFFFFF"/>
                </a:solidFill>
              </a:uFill>
              <a:latin typeface="Arial"/>
            </a:endParaRPr>
          </a:p>
        </p:txBody>
      </p:sp>
      <p:sp>
        <p:nvSpPr>
          <p:cNvPr id="121" name="CustomShape 2"/>
          <p:cNvSpPr/>
          <p:nvPr/>
        </p:nvSpPr>
        <p:spPr>
          <a:xfrm>
            <a:off x="609755" y="1654468"/>
            <a:ext cx="10968688" cy="397377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88798">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will continue to learn about python scripting by adding more logical control statements</a:t>
            </a:r>
            <a:endParaRPr lang="en-CA" sz="3144" spc="-1" dirty="0">
              <a:solidFill>
                <a:srgbClr val="000000"/>
              </a:solidFill>
              <a:uFill>
                <a:solidFill>
                  <a:srgbClr val="FFFFFF"/>
                </a:solidFill>
              </a:uFill>
              <a:latin typeface="Arial"/>
            </a:endParaRPr>
          </a:p>
          <a:p>
            <a:pPr marL="522461" lvl="1" indent="-259489">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Loops</a:t>
            </a:r>
            <a:endParaRPr lang="en-CA" sz="3144" spc="-1" dirty="0">
              <a:solidFill>
                <a:srgbClr val="000000"/>
              </a:solidFill>
              <a:uFill>
                <a:solidFill>
                  <a:srgbClr val="FFFFFF"/>
                </a:solidFill>
              </a:uFill>
              <a:latin typeface="Arial"/>
            </a:endParaRPr>
          </a:p>
          <a:p>
            <a:pPr marL="783691" lvl="2" indent="-259489">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while</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While Loops</a:t>
            </a:r>
            <a:endParaRPr lang="en-CA" sz="5321" spc="-1">
              <a:solidFill>
                <a:srgbClr val="000000"/>
              </a:solidFill>
              <a:uFill>
                <a:solidFill>
                  <a:srgbClr val="FFFFFF"/>
                </a:solidFill>
              </a:uFill>
              <a:latin typeface="Arial"/>
            </a:endParaRPr>
          </a:p>
        </p:txBody>
      </p:sp>
      <p:sp>
        <p:nvSpPr>
          <p:cNvPr id="139" name="CustomShape 2"/>
          <p:cNvSpPr/>
          <p:nvPr/>
        </p:nvSpPr>
        <p:spPr>
          <a:xfrm>
            <a:off x="609755" y="1604399"/>
            <a:ext cx="11186526" cy="498017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 python </a:t>
            </a:r>
            <a:r>
              <a:rPr lang="en-CA" sz="3870" b="1" spc="-1" dirty="0">
                <a:solidFill>
                  <a:srgbClr val="000000"/>
                </a:solidFill>
                <a:uFill>
                  <a:solidFill>
                    <a:srgbClr val="FFFFFF"/>
                  </a:solidFill>
                </a:uFill>
                <a:latin typeface="Arial"/>
                <a:ea typeface="DejaVu Sans"/>
              </a:rPr>
              <a:t>while</a:t>
            </a:r>
            <a:r>
              <a:rPr lang="en-CA" sz="3870" spc="-1" dirty="0">
                <a:solidFill>
                  <a:srgbClr val="000000"/>
                </a:solidFill>
                <a:uFill>
                  <a:solidFill>
                    <a:srgbClr val="FFFFFF"/>
                  </a:solidFill>
                </a:uFill>
                <a:latin typeface="Arial"/>
                <a:ea typeface="DejaVu Sans"/>
              </a:rPr>
              <a:t> loop is very similar to the bash while loop (just remember the python syntax):</a:t>
            </a:r>
            <a:endParaRPr lang="en-CA" sz="3870" spc="-1" dirty="0">
              <a:solidFill>
                <a:srgbClr val="000000"/>
              </a:solidFill>
              <a:uFill>
                <a:solidFill>
                  <a:srgbClr val="FFFFFF"/>
                </a:solidFill>
              </a:uFill>
              <a:latin typeface="Arial"/>
            </a:endParaRPr>
          </a:p>
          <a:p>
            <a:pPr>
              <a:lnSpc>
                <a:spcPct val="100000"/>
              </a:lnSpc>
            </a:pPr>
            <a:r>
              <a:rPr lang="en-CA" sz="3870" spc="-1" dirty="0">
                <a:solidFill>
                  <a:srgbClr val="000000"/>
                </a:solidFill>
                <a:uFill>
                  <a:solidFill>
                    <a:srgbClr val="FFFFFF"/>
                  </a:solidFill>
                </a:uFill>
                <a:latin typeface="Courier New"/>
                <a:ea typeface="DejaVu Sans"/>
              </a:rPr>
              <a:t>while </a:t>
            </a:r>
            <a:r>
              <a:rPr lang="en-CA" sz="3870" i="1" spc="-1" dirty="0">
                <a:solidFill>
                  <a:srgbClr val="000000"/>
                </a:solidFill>
                <a:uFill>
                  <a:solidFill>
                    <a:srgbClr val="FFFFFF"/>
                  </a:solidFill>
                </a:uFill>
                <a:latin typeface="Courier New"/>
                <a:ea typeface="DejaVu Sans"/>
              </a:rPr>
              <a:t>condition</a:t>
            </a:r>
            <a:r>
              <a:rPr lang="en-CA" sz="3870" spc="-1" dirty="0">
                <a:solidFill>
                  <a:srgbClr val="000000"/>
                </a:solidFill>
                <a:uFill>
                  <a:solidFill>
                    <a:srgbClr val="FFFFFF"/>
                  </a:solidFill>
                </a:uFill>
                <a:latin typeface="Courier New"/>
                <a:ea typeface="DejaVu Sans"/>
              </a:rPr>
              <a:t>:</a:t>
            </a:r>
            <a:endParaRPr lang="en-CA" sz="3870" spc="-1" dirty="0">
              <a:solidFill>
                <a:srgbClr val="000000"/>
              </a:solidFill>
              <a:uFill>
                <a:solidFill>
                  <a:srgbClr val="FFFFFF"/>
                </a:solidFill>
              </a:uFill>
              <a:latin typeface="Arial"/>
            </a:endParaRPr>
          </a:p>
          <a:p>
            <a:pPr>
              <a:lnSpc>
                <a:spcPct val="100000"/>
              </a:lnSpc>
            </a:pPr>
            <a:r>
              <a:rPr lang="en-CA" sz="3870" spc="-1" dirty="0">
                <a:solidFill>
                  <a:srgbClr val="000000"/>
                </a:solidFill>
                <a:uFill>
                  <a:solidFill>
                    <a:srgbClr val="FFFFFF"/>
                  </a:solidFill>
                </a:uFill>
                <a:latin typeface="Courier New"/>
                <a:ea typeface="DejaVu Sans"/>
              </a:rPr>
              <a:t>  #block of code</a:t>
            </a:r>
            <a:endParaRPr lang="en-CA" sz="3870" spc="-1" dirty="0">
              <a:solidFill>
                <a:srgbClr val="000000"/>
              </a:solidFill>
              <a:uFill>
                <a:solidFill>
                  <a:srgbClr val="FFFFFF"/>
                </a:solidFill>
              </a:uFill>
              <a:latin typeface="Arial"/>
            </a:endParaRPr>
          </a:p>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Also remember that something in that block needs to change the condition, so the loop doesn’t go on forever.</a:t>
            </a: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dirty="0">
                <a:solidFill>
                  <a:srgbClr val="000000"/>
                </a:solidFill>
                <a:uFill>
                  <a:solidFill>
                    <a:srgbClr val="FFFFFF"/>
                  </a:solidFill>
                </a:uFill>
                <a:latin typeface="Arial"/>
                <a:ea typeface="DejaVu Sans"/>
              </a:rPr>
              <a:t>Aside – Bad Conditions</a:t>
            </a:r>
            <a:endParaRPr lang="en-CA" sz="5321" spc="-1" dirty="0">
              <a:solidFill>
                <a:srgbClr val="000000"/>
              </a:solidFill>
              <a:uFill>
                <a:solidFill>
                  <a:srgbClr val="FFFFFF"/>
                </a:solidFill>
              </a:uFill>
              <a:latin typeface="Arial"/>
            </a:endParaRPr>
          </a:p>
        </p:txBody>
      </p:sp>
      <p:sp>
        <p:nvSpPr>
          <p:cNvPr id="139" name="CustomShape 2"/>
          <p:cNvSpPr/>
          <p:nvPr/>
        </p:nvSpPr>
        <p:spPr>
          <a:xfrm>
            <a:off x="609755" y="1604399"/>
            <a:ext cx="11186526" cy="498017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Some new scripters will choose ‘bad’ conditions for their loops.</a:t>
            </a:r>
          </a:p>
          <a:p>
            <a:pPr marL="1075398" lvl="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Some examples you will see online use:</a:t>
            </a:r>
          </a:p>
          <a:p>
            <a:pPr marL="685294" lvl="1">
              <a:spcBef>
                <a:spcPts val="1714"/>
              </a:spcBef>
              <a:buClr>
                <a:srgbClr val="000000"/>
              </a:buClr>
              <a:buSzPct val="45000"/>
            </a:pPr>
            <a:r>
              <a:rPr lang="en-CA"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while True:</a:t>
            </a:r>
          </a:p>
          <a:p>
            <a:pPr marL="685294" lvl="1">
              <a:spcBef>
                <a:spcPts val="1714"/>
              </a:spcBef>
              <a:buClr>
                <a:srgbClr val="000000"/>
              </a:buClr>
              <a:buSzPct val="45000"/>
            </a:pPr>
            <a:r>
              <a:rPr lang="en-CA"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#some code</a:t>
            </a:r>
          </a:p>
          <a:p>
            <a:pPr marL="685294" lvl="1">
              <a:spcBef>
                <a:spcPts val="1714"/>
              </a:spcBef>
              <a:buClr>
                <a:srgbClr val="000000"/>
              </a:buClr>
              <a:buSzPct val="45000"/>
            </a:pPr>
            <a:r>
              <a:rPr lang="en-CA"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break #forces the loop to exit</a:t>
            </a:r>
          </a:p>
          <a:p>
            <a:pPr marL="522461" indent="-390104">
              <a:spcBef>
                <a:spcPts val="1714"/>
              </a:spcBef>
              <a:buClr>
                <a:srgbClr val="000000"/>
              </a:buClr>
              <a:buSzPct val="45000"/>
              <a:buFont typeface="Wingdings" charset="2"/>
              <a:buChar char=""/>
            </a:pPr>
            <a:r>
              <a:rPr lang="en-CA" sz="3870" b="1" u="sng" spc="-1" dirty="0">
                <a:solidFill>
                  <a:srgbClr val="000000"/>
                </a:solidFill>
                <a:uFill>
                  <a:solidFill>
                    <a:srgbClr val="FFFFFF"/>
                  </a:solidFill>
                </a:uFill>
                <a:latin typeface="Arial"/>
                <a:ea typeface="DejaVu Sans"/>
              </a:rPr>
              <a:t>DO NOT DO THIS.</a:t>
            </a:r>
          </a:p>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It leads to code that is difficult to follow and debug.</a:t>
            </a:r>
          </a:p>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If you submit code with while True, it will not receive a mark.</a:t>
            </a:r>
          </a:p>
          <a:p>
            <a:pPr marL="1075398" lvl="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Use a ‘real’ condition.</a:t>
            </a:r>
            <a:endParaRPr lang="en-CA" sz="387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5066415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Else in While Loops</a:t>
            </a:r>
            <a:endParaRPr lang="en-CA" sz="5321" spc="-1">
              <a:solidFill>
                <a:srgbClr val="000000"/>
              </a:solidFill>
              <a:uFill>
                <a:solidFill>
                  <a:srgbClr val="FFFFFF"/>
                </a:solidFill>
              </a:uFill>
              <a:latin typeface="Arial"/>
            </a:endParaRPr>
          </a:p>
        </p:txBody>
      </p:sp>
      <p:sp>
        <p:nvSpPr>
          <p:cNvPr id="141" name="CustomShape 2"/>
          <p:cNvSpPr/>
          <p:nvPr/>
        </p:nvSpPr>
        <p:spPr>
          <a:xfrm>
            <a:off x="609755" y="1840697"/>
            <a:ext cx="10969994" cy="397551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Python allows you to use </a:t>
            </a:r>
            <a:r>
              <a:rPr lang="en-CA"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else</a:t>
            </a:r>
            <a:r>
              <a:rPr lang="en-CA" sz="3870" spc="-1" dirty="0">
                <a:solidFill>
                  <a:srgbClr val="000000"/>
                </a:solidFill>
                <a:uFill>
                  <a:solidFill>
                    <a:srgbClr val="FFFFFF"/>
                  </a:solidFill>
                </a:uFill>
                <a:latin typeface="Arial"/>
                <a:ea typeface="DejaVu Sans"/>
              </a:rPr>
              <a:t> to define a last action for the loop to take.</a:t>
            </a:r>
          </a:p>
          <a:p>
            <a:pPr marL="522461" indent="-390104">
              <a:spcBef>
                <a:spcPts val="1714"/>
              </a:spcBef>
              <a:buClr>
                <a:srgbClr val="000000"/>
              </a:buClr>
              <a:buSzPct val="45000"/>
              <a:buFont typeface="Wingdings" charset="2"/>
              <a:buChar char=""/>
            </a:pPr>
            <a:endParaRPr lang="en-CA" sz="3870" spc="-1" dirty="0">
              <a:solidFill>
                <a:srgbClr val="000000"/>
              </a:solidFill>
              <a:uFill>
                <a:solidFill>
                  <a:srgbClr val="FFFFFF"/>
                </a:solidFill>
              </a:uFill>
              <a:latin typeface="Arial"/>
            </a:endParaRPr>
          </a:p>
          <a:p>
            <a:pPr lvl="2"/>
            <a:r>
              <a:rPr lang="en-CA" sz="3386" spc="-1" dirty="0">
                <a:solidFill>
                  <a:srgbClr val="000000"/>
                </a:solidFill>
                <a:uFill>
                  <a:solidFill>
                    <a:srgbClr val="FFFFFF"/>
                  </a:solidFill>
                </a:uFill>
                <a:latin typeface="Courier New"/>
                <a:ea typeface="DejaVu Sans"/>
              </a:rPr>
              <a:t>while </a:t>
            </a:r>
            <a:r>
              <a:rPr lang="en-CA" sz="3386" i="1" spc="-1" dirty="0">
                <a:solidFill>
                  <a:srgbClr val="000000"/>
                </a:solidFill>
                <a:uFill>
                  <a:solidFill>
                    <a:srgbClr val="FFFFFF"/>
                  </a:solidFill>
                </a:uFill>
                <a:latin typeface="Courier New"/>
                <a:ea typeface="DejaVu Sans"/>
              </a:rPr>
              <a:t>condition</a:t>
            </a:r>
            <a:r>
              <a:rPr lang="en-CA" sz="3386" spc="-1" dirty="0">
                <a:solidFill>
                  <a:srgbClr val="000000"/>
                </a:solidFill>
                <a:uFill>
                  <a:solidFill>
                    <a:srgbClr val="FFFFFF"/>
                  </a:solidFill>
                </a:uFill>
                <a:latin typeface="Courier New"/>
                <a:ea typeface="DejaVu Sans"/>
              </a:rPr>
              <a:t>:</a:t>
            </a:r>
            <a:endParaRPr lang="en-CA" sz="3386" spc="-1" dirty="0">
              <a:solidFill>
                <a:srgbClr val="000000"/>
              </a:solidFill>
              <a:uFill>
                <a:solidFill>
                  <a:srgbClr val="FFFFFF"/>
                </a:solidFill>
              </a:uFill>
              <a:latin typeface="Arial"/>
            </a:endParaRPr>
          </a:p>
          <a:p>
            <a:pPr lvl="2"/>
            <a:r>
              <a:rPr lang="en-CA" sz="3386" spc="-1" dirty="0">
                <a:solidFill>
                  <a:srgbClr val="000000"/>
                </a:solidFill>
                <a:uFill>
                  <a:solidFill>
                    <a:srgbClr val="FFFFFF"/>
                  </a:solidFill>
                </a:uFill>
                <a:latin typeface="Courier New"/>
                <a:ea typeface="DejaVu Sans"/>
              </a:rPr>
              <a:t>  #block of code</a:t>
            </a:r>
            <a:endParaRPr lang="en-CA" sz="3386" spc="-1" dirty="0">
              <a:solidFill>
                <a:srgbClr val="000000"/>
              </a:solidFill>
              <a:uFill>
                <a:solidFill>
                  <a:srgbClr val="FFFFFF"/>
                </a:solidFill>
              </a:uFill>
              <a:latin typeface="Arial"/>
            </a:endParaRPr>
          </a:p>
          <a:p>
            <a:pPr lvl="2"/>
            <a:r>
              <a:rPr lang="en-CA" sz="3386" spc="-1" dirty="0">
                <a:solidFill>
                  <a:srgbClr val="000000"/>
                </a:solidFill>
                <a:uFill>
                  <a:solidFill>
                    <a:srgbClr val="FFFFFF"/>
                  </a:solidFill>
                </a:uFill>
                <a:latin typeface="Courier New"/>
                <a:ea typeface="DejaVu Sans"/>
              </a:rPr>
              <a:t>else:</a:t>
            </a:r>
            <a:endParaRPr lang="en-CA" sz="3386" spc="-1" dirty="0">
              <a:solidFill>
                <a:srgbClr val="000000"/>
              </a:solidFill>
              <a:uFill>
                <a:solidFill>
                  <a:srgbClr val="FFFFFF"/>
                </a:solidFill>
              </a:uFill>
              <a:latin typeface="Arial"/>
            </a:endParaRPr>
          </a:p>
          <a:p>
            <a:pPr lvl="2"/>
            <a:r>
              <a:rPr lang="en-CA" sz="3386" spc="-1" dirty="0">
                <a:solidFill>
                  <a:srgbClr val="000000"/>
                </a:solidFill>
                <a:uFill>
                  <a:solidFill>
                    <a:srgbClr val="FFFFFF"/>
                  </a:solidFill>
                </a:uFill>
                <a:latin typeface="Courier New"/>
                <a:ea typeface="DejaVu Sans"/>
              </a:rPr>
              <a:t>  #last task at end of loop</a:t>
            </a:r>
            <a:endParaRPr lang="en-CA" sz="3386" spc="-1" dirty="0">
              <a:solidFill>
                <a:srgbClr val="000000"/>
              </a:solidFill>
              <a:uFill>
                <a:solidFill>
                  <a:srgbClr val="FFFFFF"/>
                </a:solidFill>
              </a:uFill>
              <a:latin typeface="Arial"/>
            </a:endParaRPr>
          </a:p>
          <a:p>
            <a:pPr lvl="2"/>
            <a:r>
              <a:rPr lang="en-CA" sz="3386" spc="-1" dirty="0">
                <a:solidFill>
                  <a:srgbClr val="000000"/>
                </a:solidFill>
                <a:uFill>
                  <a:solidFill>
                    <a:srgbClr val="FFFFFF"/>
                  </a:solidFill>
                </a:uFill>
                <a:latin typeface="Courier New"/>
                <a:ea typeface="DejaVu Sans"/>
              </a:rPr>
              <a:t>  #note that it runs even if </a:t>
            </a:r>
          </a:p>
          <a:p>
            <a:pPr lvl="2"/>
            <a:r>
              <a:rPr lang="en-CA" sz="3386" spc="-1" dirty="0">
                <a:solidFill>
                  <a:srgbClr val="000000"/>
                </a:solidFill>
                <a:uFill>
                  <a:solidFill>
                    <a:srgbClr val="FFFFFF"/>
                  </a:solidFill>
                </a:uFill>
                <a:latin typeface="Courier New"/>
                <a:ea typeface="DejaVu Sans"/>
              </a:rPr>
              <a:t>  #the loop did not</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CA" sz="5321" spc="-1">
                <a:solidFill>
                  <a:srgbClr val="000000"/>
                </a:solidFill>
                <a:uFill>
                  <a:solidFill>
                    <a:srgbClr val="FFFFFF"/>
                  </a:solidFill>
                </a:uFill>
                <a:latin typeface="Arial"/>
                <a:ea typeface="DejaVu Sans"/>
              </a:rPr>
              <a:t>No Until Loop</a:t>
            </a:r>
            <a:endParaRPr lang="en-CA" sz="5321" spc="-1">
              <a:solidFill>
                <a:srgbClr val="000000"/>
              </a:solidFill>
              <a:uFill>
                <a:solidFill>
                  <a:srgbClr val="FFFFFF"/>
                </a:solidFill>
              </a:uFill>
              <a:latin typeface="Arial"/>
            </a:endParaRPr>
          </a:p>
        </p:txBody>
      </p:sp>
      <p:sp>
        <p:nvSpPr>
          <p:cNvPr id="143" name="CustomShape 2"/>
          <p:cNvSpPr/>
          <p:nvPr/>
        </p:nvSpPr>
        <p:spPr>
          <a:xfrm>
            <a:off x="609755" y="1604399"/>
            <a:ext cx="10969994" cy="498017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76469" indent="-274727">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Unlike some other languages, python does </a:t>
            </a:r>
            <a:r>
              <a:rPr lang="en-CA" sz="3386" b="1" spc="-1" dirty="0">
                <a:solidFill>
                  <a:srgbClr val="000000"/>
                </a:solidFill>
                <a:uFill>
                  <a:solidFill>
                    <a:srgbClr val="FFFFFF"/>
                  </a:solidFill>
                </a:uFill>
                <a:latin typeface="Arial"/>
                <a:ea typeface="DejaVu Sans"/>
              </a:rPr>
              <a:t>not</a:t>
            </a:r>
            <a:r>
              <a:rPr lang="en-CA" sz="3386" spc="-1" dirty="0">
                <a:solidFill>
                  <a:srgbClr val="000000"/>
                </a:solidFill>
                <a:uFill>
                  <a:solidFill>
                    <a:srgbClr val="FFFFFF"/>
                  </a:solidFill>
                </a:uFill>
                <a:latin typeface="Arial"/>
                <a:ea typeface="DejaVu Sans"/>
              </a:rPr>
              <a:t> have an </a:t>
            </a:r>
            <a:r>
              <a:rPr lang="en-CA" sz="3386" b="1" spc="-1" dirty="0">
                <a:solidFill>
                  <a:srgbClr val="000000"/>
                </a:solidFill>
                <a:uFill>
                  <a:solidFill>
                    <a:srgbClr val="FFFFFF"/>
                  </a:solidFill>
                </a:uFill>
                <a:latin typeface="Arial"/>
                <a:ea typeface="DejaVu Sans"/>
              </a:rPr>
              <a:t>until</a:t>
            </a:r>
            <a:r>
              <a:rPr lang="en-CA" sz="3386" spc="-1" dirty="0">
                <a:solidFill>
                  <a:srgbClr val="000000"/>
                </a:solidFill>
                <a:uFill>
                  <a:solidFill>
                    <a:srgbClr val="FFFFFF"/>
                  </a:solidFill>
                </a:uFill>
                <a:latin typeface="Arial"/>
                <a:ea typeface="DejaVu Sans"/>
              </a:rPr>
              <a:t> loop.</a:t>
            </a:r>
            <a:endParaRPr lang="en-CA" sz="3386" spc="-1" dirty="0">
              <a:solidFill>
                <a:srgbClr val="000000"/>
              </a:solidFill>
              <a:uFill>
                <a:solidFill>
                  <a:srgbClr val="FFFFFF"/>
                </a:solidFill>
              </a:uFill>
              <a:latin typeface="Arial"/>
            </a:endParaRPr>
          </a:p>
          <a:p>
            <a:pPr marL="829407" lvl="1" indent="-274727">
              <a:spcBef>
                <a:spcPts val="603"/>
              </a:spcBef>
              <a:buClr>
                <a:srgbClr val="000000"/>
              </a:buClr>
              <a:buFont typeface="Arial"/>
              <a:buChar char="•"/>
            </a:pPr>
            <a:r>
              <a:rPr lang="en-CA" sz="2903" spc="-1" dirty="0">
                <a:solidFill>
                  <a:srgbClr val="000000"/>
                </a:solidFill>
                <a:uFill>
                  <a:solidFill>
                    <a:srgbClr val="FFFFFF"/>
                  </a:solidFill>
                </a:uFill>
                <a:latin typeface="Arial"/>
                <a:ea typeface="DejaVu Sans"/>
              </a:rPr>
              <a:t>That’s ok, you just need to reverse the sense of your condition.</a:t>
            </a:r>
            <a:endParaRPr lang="en-CA" sz="2903" spc="-1" dirty="0">
              <a:solidFill>
                <a:srgbClr val="000000"/>
              </a:solidFill>
              <a:uFill>
                <a:solidFill>
                  <a:srgbClr val="FFFFFF"/>
                </a:solidFill>
              </a:uFill>
              <a:latin typeface="Arial"/>
            </a:endParaRPr>
          </a:p>
          <a:p>
            <a:pPr marL="829407" lvl="1" indent="-274727">
              <a:spcBef>
                <a:spcPts val="603"/>
              </a:spcBef>
              <a:buClr>
                <a:srgbClr val="000000"/>
              </a:buClr>
              <a:buFont typeface="Arial"/>
              <a:buChar char="•"/>
            </a:pPr>
            <a:r>
              <a:rPr lang="en-CA" sz="2903"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while &lt;false&gt; </a:t>
            </a:r>
            <a:r>
              <a:rPr lang="en-CA" sz="2903" spc="-1" dirty="0">
                <a:solidFill>
                  <a:srgbClr val="000000"/>
                </a:solidFill>
                <a:uFill>
                  <a:solidFill>
                    <a:srgbClr val="FFFFFF"/>
                  </a:solidFill>
                </a:uFill>
                <a:latin typeface="Arial"/>
                <a:ea typeface="DejaVu Sans"/>
              </a:rPr>
              <a:t>means the same this as </a:t>
            </a:r>
            <a:r>
              <a:rPr lang="en-CA" sz="2903"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until &lt;true&gt;</a:t>
            </a:r>
            <a:endParaRPr lang="en-CA" sz="2903" spc="-1" dirty="0">
              <a:solidFill>
                <a:srgbClr val="000000"/>
              </a:solidFill>
              <a:uFill>
                <a:solidFill>
                  <a:srgbClr val="FFFFFF"/>
                </a:solidFill>
              </a:uFill>
              <a:latin typeface="Arial"/>
            </a:endParaRPr>
          </a:p>
          <a:p>
            <a:pPr marL="276469" indent="-274727">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There are two good ways to deal with this:</a:t>
            </a:r>
            <a:endParaRPr lang="en-CA" sz="3386" spc="-1" dirty="0">
              <a:solidFill>
                <a:srgbClr val="000000"/>
              </a:solidFill>
              <a:uFill>
                <a:solidFill>
                  <a:srgbClr val="FFFFFF"/>
                </a:solidFill>
              </a:uFill>
              <a:latin typeface="Arial"/>
            </a:endParaRPr>
          </a:p>
          <a:p>
            <a:pPr marL="829407" lvl="1" indent="-274727">
              <a:spcBef>
                <a:spcPts val="603"/>
              </a:spcBef>
              <a:buClr>
                <a:srgbClr val="000000"/>
              </a:buClr>
              <a:buFont typeface="Arial"/>
              <a:buChar char="•"/>
            </a:pPr>
            <a:r>
              <a:rPr lang="en-CA" sz="2903" spc="-1" dirty="0">
                <a:solidFill>
                  <a:srgbClr val="000000"/>
                </a:solidFill>
                <a:uFill>
                  <a:solidFill>
                    <a:srgbClr val="FFFFFF"/>
                  </a:solidFill>
                </a:uFill>
                <a:latin typeface="Arial"/>
                <a:ea typeface="DejaVu Sans"/>
              </a:rPr>
              <a:t>Compare your condition to a Boolean with == or !=</a:t>
            </a:r>
            <a:endParaRPr lang="en-CA" sz="2903" spc="-1" dirty="0">
              <a:solidFill>
                <a:srgbClr val="000000"/>
              </a:solidFill>
              <a:uFill>
                <a:solidFill>
                  <a:srgbClr val="FFFFFF"/>
                </a:solidFill>
              </a:uFill>
              <a:latin typeface="Arial"/>
            </a:endParaRPr>
          </a:p>
          <a:p>
            <a:pPr marL="1382344" lvl="2" indent="-274727">
              <a:spcBef>
                <a:spcPts val="603"/>
              </a:spcBef>
              <a:buClr>
                <a:srgbClr val="000000"/>
              </a:buClr>
              <a:buFont typeface="Arial"/>
              <a:buChar char="•"/>
            </a:pPr>
            <a:r>
              <a:rPr lang="en-CA" sz="2419" spc="-1" dirty="0">
                <a:solidFill>
                  <a:srgbClr val="000000"/>
                </a:solidFill>
                <a:uFill>
                  <a:solidFill>
                    <a:srgbClr val="FFFFFF"/>
                  </a:solidFill>
                </a:uFill>
                <a:latin typeface="Arial"/>
                <a:ea typeface="DejaVu Sans"/>
              </a:rPr>
              <a:t>See </a:t>
            </a:r>
            <a:r>
              <a:rPr lang="en-CA" sz="2419" b="1" i="1" spc="-1" dirty="0">
                <a:solidFill>
                  <a:srgbClr val="000000"/>
                </a:solidFill>
                <a:uFill>
                  <a:solidFill>
                    <a:srgbClr val="FFFFFF"/>
                  </a:solidFill>
                </a:uFill>
                <a:latin typeface="Arial"/>
                <a:ea typeface="DejaVu Sans"/>
              </a:rPr>
              <a:t>countup.py</a:t>
            </a:r>
            <a:endParaRPr lang="en-CA" sz="2419" b="1" i="1" spc="-1" dirty="0">
              <a:solidFill>
                <a:srgbClr val="000000"/>
              </a:solidFill>
              <a:uFill>
                <a:solidFill>
                  <a:srgbClr val="FFFFFF"/>
                </a:solidFill>
              </a:uFill>
              <a:latin typeface="Arial"/>
            </a:endParaRPr>
          </a:p>
          <a:p>
            <a:pPr marL="829407" lvl="1" indent="-274727">
              <a:spcBef>
                <a:spcPts val="603"/>
              </a:spcBef>
              <a:buClr>
                <a:srgbClr val="000000"/>
              </a:buClr>
              <a:buFont typeface="Arial"/>
              <a:buChar char="•"/>
            </a:pPr>
            <a:r>
              <a:rPr lang="en-CA" sz="2903" spc="-1" dirty="0">
                <a:solidFill>
                  <a:srgbClr val="000000"/>
                </a:solidFill>
                <a:uFill>
                  <a:solidFill>
                    <a:srgbClr val="FFFFFF"/>
                  </a:solidFill>
                </a:uFill>
                <a:latin typeface="Arial"/>
                <a:ea typeface="DejaVu Sans"/>
              </a:rPr>
              <a:t>Use the </a:t>
            </a:r>
            <a:r>
              <a:rPr lang="en-CA" sz="2903"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not() </a:t>
            </a:r>
            <a:r>
              <a:rPr lang="en-CA" sz="2903" spc="-1" dirty="0">
                <a:solidFill>
                  <a:srgbClr val="000000"/>
                </a:solidFill>
                <a:uFill>
                  <a:solidFill>
                    <a:srgbClr val="FFFFFF"/>
                  </a:solidFill>
                </a:uFill>
                <a:latin typeface="Arial"/>
                <a:ea typeface="DejaVu Sans"/>
              </a:rPr>
              <a:t>function (next slide)</a:t>
            </a:r>
            <a:endParaRPr lang="en-CA" sz="2903"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CA" sz="5321" spc="-1">
                <a:solidFill>
                  <a:srgbClr val="000000"/>
                </a:solidFill>
                <a:uFill>
                  <a:solidFill>
                    <a:srgbClr val="FFFFFF"/>
                  </a:solidFill>
                </a:uFill>
                <a:latin typeface="Arial"/>
                <a:ea typeface="DejaVu Sans"/>
              </a:rPr>
              <a:t>The not() function</a:t>
            </a:r>
            <a:endParaRPr lang="en-CA" sz="5321" spc="-1">
              <a:solidFill>
                <a:srgbClr val="000000"/>
              </a:solidFill>
              <a:uFill>
                <a:solidFill>
                  <a:srgbClr val="FFFFFF"/>
                </a:solidFill>
              </a:uFill>
              <a:latin typeface="Arial"/>
            </a:endParaRPr>
          </a:p>
        </p:txBody>
      </p:sp>
      <p:sp>
        <p:nvSpPr>
          <p:cNvPr id="145" name="CustomShape 2"/>
          <p:cNvSpPr/>
          <p:nvPr/>
        </p:nvSpPr>
        <p:spPr>
          <a:xfrm>
            <a:off x="609755" y="1604398"/>
            <a:ext cx="10969994" cy="506869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276469" indent="-274727">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This function reverses the value of a Boolean (or condition) inside it.</a:t>
            </a:r>
            <a:endParaRPr lang="en-CA" sz="3386" spc="-1" dirty="0">
              <a:solidFill>
                <a:srgbClr val="000000"/>
              </a:solidFill>
              <a:uFill>
                <a:solidFill>
                  <a:srgbClr val="FFFFFF"/>
                </a:solidFill>
              </a:uFill>
              <a:latin typeface="Arial"/>
            </a:endParaRPr>
          </a:p>
          <a:p>
            <a:pPr marL="276469" indent="-274727">
              <a:lnSpc>
                <a:spcPct val="90000"/>
              </a:lnSpc>
              <a:spcBef>
                <a:spcPts val="1211"/>
              </a:spcBef>
              <a:buClr>
                <a:srgbClr val="000000"/>
              </a:buClr>
              <a:buFont typeface="Arial"/>
              <a:buChar char="•"/>
            </a:pPr>
            <a:r>
              <a:rPr lang="en-CA" sz="3386" spc="-1" dirty="0">
                <a:solidFill>
                  <a:srgbClr val="000000"/>
                </a:solidFill>
                <a:uFill>
                  <a:solidFill>
                    <a:srgbClr val="FFFFFF"/>
                  </a:solidFill>
                </a:uFill>
                <a:latin typeface="Arial"/>
                <a:ea typeface="DejaVu Sans"/>
              </a:rPr>
              <a:t>A value that was False becomes True, and True becomes False.</a:t>
            </a:r>
            <a:endParaRPr lang="en-CA" sz="3386" spc="-1" dirty="0">
              <a:solidFill>
                <a:srgbClr val="000000"/>
              </a:solidFill>
              <a:uFill>
                <a:solidFill>
                  <a:srgbClr val="FFFFFF"/>
                </a:solidFill>
              </a:uFill>
              <a:latin typeface="Arial"/>
            </a:endParaRPr>
          </a:p>
          <a:p>
            <a:pPr marL="829407" lvl="1" indent="-274727">
              <a:spcBef>
                <a:spcPts val="603"/>
              </a:spcBef>
              <a:buClr>
                <a:srgbClr val="000000"/>
              </a:buClr>
              <a:buFont typeface="Arial"/>
              <a:buChar char="•"/>
            </a:pPr>
            <a:r>
              <a:rPr lang="en-CA" sz="2903" spc="-1" dirty="0">
                <a:solidFill>
                  <a:srgbClr val="000000"/>
                </a:solidFill>
                <a:uFill>
                  <a:solidFill>
                    <a:srgbClr val="FFFFFF"/>
                  </a:solidFill>
                </a:uFill>
                <a:latin typeface="Arial"/>
                <a:ea typeface="DejaVu Sans"/>
              </a:rPr>
              <a:t>See </a:t>
            </a:r>
            <a:r>
              <a:rPr lang="en-CA" sz="2903" b="1" i="1" spc="-1" dirty="0">
                <a:solidFill>
                  <a:srgbClr val="000000"/>
                </a:solidFill>
                <a:uFill>
                  <a:solidFill>
                    <a:srgbClr val="FFFFFF"/>
                  </a:solidFill>
                </a:uFill>
                <a:latin typeface="Arial"/>
                <a:ea typeface="DejaVu Sans"/>
              </a:rPr>
              <a:t>countup2.py</a:t>
            </a:r>
            <a:endParaRPr lang="en-CA" sz="2903" b="1" i="1" spc="-1" dirty="0">
              <a:solidFill>
                <a:srgbClr val="000000"/>
              </a:solidFill>
              <a:uFill>
                <a:solidFill>
                  <a:srgbClr val="FFFFFF"/>
                </a:solidFill>
              </a:uFill>
              <a:latin typeface="Arial"/>
            </a:endParaRPr>
          </a:p>
          <a:p>
            <a:pPr marL="829407" lvl="1" indent="-274727">
              <a:spcBef>
                <a:spcPts val="603"/>
              </a:spcBef>
              <a:buClr>
                <a:srgbClr val="000000"/>
              </a:buClr>
              <a:buFont typeface="Arial"/>
              <a:buChar char="•"/>
            </a:pPr>
            <a:r>
              <a:rPr lang="en-CA" sz="2903" spc="-1" dirty="0">
                <a:solidFill>
                  <a:srgbClr val="000000"/>
                </a:solidFill>
                <a:uFill>
                  <a:solidFill>
                    <a:srgbClr val="FFFFFF"/>
                  </a:solidFill>
                </a:uFill>
                <a:latin typeface="Arial"/>
                <a:ea typeface="DejaVu Sans"/>
              </a:rPr>
              <a:t>Not</a:t>
            </a:r>
            <a:r>
              <a:rPr lang="az-Latn-AZ" sz="2903" spc="-1" dirty="0">
                <a:solidFill>
                  <a:srgbClr val="000000"/>
                </a:solidFill>
                <a:uFill>
                  <a:solidFill>
                    <a:srgbClr val="FFFFFF"/>
                  </a:solidFill>
                </a:uFill>
                <a:latin typeface="Arial"/>
                <a:ea typeface="DejaVu Sans"/>
              </a:rPr>
              <a:t>e</a:t>
            </a:r>
            <a:r>
              <a:rPr lang="en-CA" sz="2903" spc="-1" dirty="0">
                <a:solidFill>
                  <a:srgbClr val="000000"/>
                </a:solidFill>
                <a:uFill>
                  <a:solidFill>
                    <a:srgbClr val="FFFFFF"/>
                  </a:solidFill>
                </a:uFill>
                <a:latin typeface="Arial"/>
                <a:ea typeface="DejaVu Sans"/>
              </a:rPr>
              <a:t> that both </a:t>
            </a:r>
            <a:r>
              <a:rPr lang="en-CA" sz="2903" i="1" spc="-1" dirty="0">
                <a:solidFill>
                  <a:srgbClr val="000000"/>
                </a:solidFill>
                <a:uFill>
                  <a:solidFill>
                    <a:srgbClr val="FFFFFF"/>
                  </a:solidFill>
                </a:uFill>
                <a:latin typeface="Arial"/>
                <a:ea typeface="DejaVu Sans"/>
              </a:rPr>
              <a:t>countup.py </a:t>
            </a:r>
            <a:r>
              <a:rPr lang="en-CA" sz="2903" spc="-1" dirty="0">
                <a:solidFill>
                  <a:srgbClr val="000000"/>
                </a:solidFill>
                <a:uFill>
                  <a:solidFill>
                    <a:srgbClr val="FFFFFF"/>
                  </a:solidFill>
                </a:uFill>
                <a:latin typeface="Arial"/>
                <a:ea typeface="DejaVu Sans"/>
              </a:rPr>
              <a:t>and </a:t>
            </a:r>
            <a:r>
              <a:rPr lang="en-CA" sz="2903" i="1" spc="-1" dirty="0">
                <a:solidFill>
                  <a:srgbClr val="000000"/>
                </a:solidFill>
                <a:uFill>
                  <a:solidFill>
                    <a:srgbClr val="FFFFFF"/>
                  </a:solidFill>
                </a:uFill>
                <a:latin typeface="Arial"/>
                <a:ea typeface="DejaVu Sans"/>
              </a:rPr>
              <a:t>countup2.py </a:t>
            </a:r>
            <a:r>
              <a:rPr lang="en-CA" sz="2903" spc="-1" dirty="0">
                <a:solidFill>
                  <a:srgbClr val="000000"/>
                </a:solidFill>
                <a:uFill>
                  <a:solidFill>
                    <a:srgbClr val="FFFFFF"/>
                  </a:solidFill>
                </a:uFill>
                <a:latin typeface="Arial"/>
                <a:ea typeface="DejaVu Sans"/>
              </a:rPr>
              <a:t>could work without having to reverse the condition, they are only examples of it in action.</a:t>
            </a:r>
            <a:endParaRPr lang="en-CA" sz="2903" spc="-1" dirty="0">
              <a:solidFill>
                <a:srgbClr val="000000"/>
              </a:solidFill>
              <a:uFill>
                <a:solidFill>
                  <a:srgbClr val="FFFFFF"/>
                </a:solidFill>
              </a:uFill>
              <a:latin typeface="Arial"/>
            </a:endParaRPr>
          </a:p>
          <a:p>
            <a:pPr lvl="1">
              <a:spcBef>
                <a:spcPts val="1211"/>
              </a:spcBef>
            </a:pPr>
            <a:r>
              <a:rPr lang="en-CA" sz="3386" spc="-1" dirty="0">
                <a:solidFill>
                  <a:srgbClr val="000000"/>
                </a:solidFill>
                <a:uFill>
                  <a:solidFill>
                    <a:srgbClr val="FFFFFF"/>
                  </a:solidFill>
                </a:uFill>
                <a:latin typeface="Courier New"/>
                <a:ea typeface="DejaVu Sans"/>
              </a:rPr>
              <a:t>while not(condition):</a:t>
            </a:r>
            <a:endParaRPr lang="en-CA" sz="3386" spc="-1" dirty="0">
              <a:solidFill>
                <a:srgbClr val="000000"/>
              </a:solidFill>
              <a:uFill>
                <a:solidFill>
                  <a:srgbClr val="FFFFFF"/>
                </a:solidFill>
              </a:uFill>
              <a:latin typeface="Arial"/>
            </a:endParaRPr>
          </a:p>
          <a:p>
            <a:pPr lvl="1">
              <a:spcBef>
                <a:spcPts val="1211"/>
              </a:spcBef>
            </a:pPr>
            <a:r>
              <a:rPr lang="en-CA" sz="3386" spc="-1" dirty="0">
                <a:solidFill>
                  <a:srgbClr val="000000"/>
                </a:solidFill>
                <a:uFill>
                  <a:solidFill>
                    <a:srgbClr val="FFFFFF"/>
                  </a:solidFill>
                </a:uFill>
                <a:latin typeface="Courier New"/>
                <a:ea typeface="DejaVu Sans"/>
              </a:rPr>
              <a:t>  #keep doing something</a:t>
            </a:r>
            <a:endParaRPr lang="en-CA" sz="3386" spc="-1" dirty="0">
              <a:solidFill>
                <a:srgbClr val="000000"/>
              </a:solidFill>
              <a:uFill>
                <a:solidFill>
                  <a:srgbClr val="FFFFFF"/>
                </a:solidFill>
              </a:uFill>
              <a:latin typeface="Arial"/>
            </a:endParaRPr>
          </a:p>
          <a:p>
            <a:pPr>
              <a:spcBef>
                <a:spcPts val="1211"/>
              </a:spcBef>
            </a:pP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609755" y="261232"/>
            <a:ext cx="8486986" cy="112895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4318" spc="-1">
                <a:solidFill>
                  <a:srgbClr val="FFFFFF"/>
                </a:solidFill>
                <a:uFill>
                  <a:solidFill>
                    <a:srgbClr val="FFFFFF"/>
                  </a:solidFill>
                </a:uFill>
                <a:latin typeface="Arial"/>
                <a:ea typeface="DejaVu Sans"/>
              </a:rPr>
              <a:t>Summary</a:t>
            </a:r>
            <a:endParaRPr lang="en-CA" sz="4318" spc="-1">
              <a:solidFill>
                <a:srgbClr val="000000"/>
              </a:solidFill>
              <a:uFill>
                <a:solidFill>
                  <a:srgbClr val="FFFFFF"/>
                </a:solidFill>
              </a:uFill>
              <a:latin typeface="Arial"/>
            </a:endParaRPr>
          </a:p>
        </p:txBody>
      </p:sp>
      <p:sp>
        <p:nvSpPr>
          <p:cNvPr id="147" name="CustomShape 2"/>
          <p:cNvSpPr/>
          <p:nvPr/>
        </p:nvSpPr>
        <p:spPr>
          <a:xfrm>
            <a:off x="609755" y="1654468"/>
            <a:ext cx="10968688" cy="397377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88798">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have learned how to use while loops in python.</a:t>
            </a:r>
            <a:endParaRPr lang="en-CA" sz="3144" spc="-1" dirty="0">
              <a:solidFill>
                <a:srgbClr val="000000"/>
              </a:solidFill>
              <a:uFill>
                <a:solidFill>
                  <a:srgbClr val="FFFFFF"/>
                </a:solidFill>
              </a:uFill>
              <a:latin typeface="Arial"/>
            </a:endParaRPr>
          </a:p>
          <a:p>
            <a:pPr marL="522461" indent="-388798">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This allows your scripts to repeat blocks of code as needed.</a:t>
            </a:r>
            <a:endParaRPr lang="en-CA" sz="3144" spc="-1" dirty="0">
              <a:solidFill>
                <a:srgbClr val="000000"/>
              </a:solidFill>
              <a:uFill>
                <a:solidFill>
                  <a:srgbClr val="FFFFFF"/>
                </a:solidFill>
              </a:uFill>
              <a:latin typeface="Arial"/>
            </a:endParaRPr>
          </a:p>
          <a:p>
            <a:pPr marL="522461" lvl="1" indent="-259053">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Very useful for repetitive tasks (e.g. for forcing the user to give you useful input).</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2BE-970F-9DB7-4D24-BDE03CC48A0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8F15ECD-EA36-42EA-F18C-80E94F7F429C}"/>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385319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09755" y="261232"/>
            <a:ext cx="8489163" cy="113113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4318" spc="-1">
                <a:solidFill>
                  <a:srgbClr val="FFFFFF"/>
                </a:solidFill>
                <a:uFill>
                  <a:solidFill>
                    <a:srgbClr val="FFFFFF"/>
                  </a:solidFill>
                </a:uFill>
                <a:latin typeface="Arial"/>
                <a:ea typeface="DejaVu Sans"/>
              </a:rPr>
              <a:t>Outline</a:t>
            </a:r>
            <a:endParaRPr lang="en-CA" sz="4318" spc="-1">
              <a:solidFill>
                <a:srgbClr val="000000"/>
              </a:solidFill>
              <a:uFill>
                <a:solidFill>
                  <a:srgbClr val="FFFFFF"/>
                </a:solidFill>
              </a:uFill>
              <a:latin typeface="Arial"/>
            </a:endParaRPr>
          </a:p>
        </p:txBody>
      </p:sp>
      <p:sp>
        <p:nvSpPr>
          <p:cNvPr id="81" name="CustomShape 2"/>
          <p:cNvSpPr/>
          <p:nvPr/>
        </p:nvSpPr>
        <p:spPr>
          <a:xfrm>
            <a:off x="609755" y="1654468"/>
            <a:ext cx="10970865" cy="397594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522461" indent="-390975">
              <a:spcAft>
                <a:spcPts val="1388"/>
              </a:spcAft>
              <a:buClr>
                <a:srgbClr val="000000"/>
              </a:buClr>
              <a:buSzPct val="45000"/>
              <a:buFont typeface="Wingdings" charset="2"/>
              <a:buChar char=""/>
            </a:pPr>
            <a:r>
              <a:rPr lang="en-CA" sz="3144" spc="-1">
                <a:solidFill>
                  <a:srgbClr val="000000"/>
                </a:solidFill>
                <a:uFill>
                  <a:solidFill>
                    <a:srgbClr val="FFFFFF"/>
                  </a:solidFill>
                </a:uFill>
                <a:latin typeface="Arial"/>
                <a:ea typeface="DejaVu Sans"/>
              </a:rPr>
              <a:t>In this lesson you will learn how to manage virtual machines from the command line.</a:t>
            </a:r>
            <a:endParaRPr lang="en-CA" sz="3144" spc="-1">
              <a:solidFill>
                <a:srgbClr val="000000"/>
              </a:solidFill>
              <a:uFill>
                <a:solidFill>
                  <a:srgbClr val="FFFFFF"/>
                </a:solidFill>
              </a:uFill>
              <a:latin typeface="Arial"/>
            </a:endParaRPr>
          </a:p>
          <a:p>
            <a:pPr marL="783691" lvl="2" indent="-261230">
              <a:spcAft>
                <a:spcPts val="1388"/>
              </a:spcAft>
              <a:buClr>
                <a:srgbClr val="000000"/>
              </a:buClr>
              <a:buSzPct val="45000"/>
              <a:buFont typeface="Wingdings" charset="2"/>
              <a:buChar char=""/>
            </a:pPr>
            <a:r>
              <a:rPr lang="en-CA" sz="3144" spc="-1">
                <a:solidFill>
                  <a:srgbClr val="000000"/>
                </a:solidFill>
                <a:uFill>
                  <a:solidFill>
                    <a:srgbClr val="FFFFFF"/>
                  </a:solidFill>
                </a:uFill>
                <a:latin typeface="Arial"/>
                <a:ea typeface="DejaVu Sans"/>
              </a:rPr>
              <a:t>This will include:</a:t>
            </a:r>
            <a:endParaRPr lang="en-CA" sz="3144" spc="-1">
              <a:solidFill>
                <a:srgbClr val="000000"/>
              </a:solidFill>
              <a:uFill>
                <a:solidFill>
                  <a:srgbClr val="FFFFFF"/>
                </a:solidFill>
              </a:uFill>
              <a:latin typeface="Arial"/>
            </a:endParaRPr>
          </a:p>
          <a:p>
            <a:pPr marL="1044922" lvl="3" indent="-261230">
              <a:spcAft>
                <a:spcPts val="1388"/>
              </a:spcAft>
              <a:buClr>
                <a:srgbClr val="000000"/>
              </a:buClr>
              <a:buSzPct val="45000"/>
              <a:buFont typeface="Wingdings" charset="2"/>
              <a:buChar char=""/>
            </a:pPr>
            <a:r>
              <a:rPr lang="en-CA" sz="3144" spc="-1">
                <a:solidFill>
                  <a:srgbClr val="000000"/>
                </a:solidFill>
                <a:uFill>
                  <a:solidFill>
                    <a:srgbClr val="FFFFFF"/>
                  </a:solidFill>
                </a:uFill>
                <a:latin typeface="Arial"/>
                <a:ea typeface="DejaVu Sans"/>
              </a:rPr>
              <a:t>Backing up and compressing the VM image files</a:t>
            </a:r>
            <a:endParaRPr lang="en-CA" sz="3144" spc="-1">
              <a:solidFill>
                <a:srgbClr val="000000"/>
              </a:solidFill>
              <a:uFill>
                <a:solidFill>
                  <a:srgbClr val="FFFFFF"/>
                </a:solidFill>
              </a:uFill>
              <a:latin typeface="Arial"/>
            </a:endParaRPr>
          </a:p>
          <a:p>
            <a:pPr marL="1044922" lvl="3" indent="-261230">
              <a:spcAft>
                <a:spcPts val="1388"/>
              </a:spcAft>
              <a:buClr>
                <a:srgbClr val="000000"/>
              </a:buClr>
              <a:buSzPct val="45000"/>
              <a:buFont typeface="Wingdings" charset="2"/>
              <a:buChar char=""/>
            </a:pPr>
            <a:r>
              <a:rPr lang="en-CA" sz="3144" spc="-1">
                <a:solidFill>
                  <a:srgbClr val="000000"/>
                </a:solidFill>
                <a:uFill>
                  <a:solidFill>
                    <a:srgbClr val="FFFFFF"/>
                  </a:solidFill>
                </a:uFill>
                <a:latin typeface="Arial"/>
                <a:ea typeface="DejaVu Sans"/>
              </a:rPr>
              <a:t>Backing up virtual machine manager configuration files</a:t>
            </a:r>
            <a:endParaRPr lang="en-CA" sz="3144" spc="-1">
              <a:solidFill>
                <a:srgbClr val="000000"/>
              </a:solidFill>
              <a:uFill>
                <a:solidFill>
                  <a:srgbClr val="FFFFFF"/>
                </a:solidFill>
              </a:uFill>
              <a:latin typeface="Arial"/>
            </a:endParaRPr>
          </a:p>
          <a:p>
            <a:pPr marL="1044922" lvl="3" indent="-261230">
              <a:spcAft>
                <a:spcPts val="1388"/>
              </a:spcAft>
              <a:buClr>
                <a:srgbClr val="000000"/>
              </a:buClr>
              <a:buSzPct val="45000"/>
              <a:buFont typeface="Wingdings" charset="2"/>
              <a:buChar char=""/>
            </a:pPr>
            <a:r>
              <a:rPr lang="en-CA" sz="3144" spc="-1">
                <a:solidFill>
                  <a:srgbClr val="000000"/>
                </a:solidFill>
                <a:uFill>
                  <a:solidFill>
                    <a:srgbClr val="FFFFFF"/>
                  </a:solidFill>
                </a:uFill>
                <a:latin typeface="Arial"/>
                <a:ea typeface="DejaVu Sans"/>
              </a:rPr>
              <a:t>Checking the status of VMs, starting them, and stopping them.</a:t>
            </a:r>
            <a:endParaRPr lang="en-CA" sz="3144"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Mini </a:t>
            </a:r>
            <a:r>
              <a:rPr lang="en-US" dirty="0" err="1"/>
              <a:t>homeworks</a:t>
            </a:r>
            <a:endParaRPr lang="en-US" dirty="0"/>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No mark or bonus. But, good to do:</a:t>
            </a:r>
          </a:p>
          <a:p>
            <a:pPr marL="514350" indent="-514350">
              <a:buAutoNum type="arabicPeriod"/>
            </a:pPr>
            <a:r>
              <a:rPr lang="en-US" dirty="0"/>
              <a:t>Sort out at least 30 Linux administration tasks you can do. Such as:</a:t>
            </a:r>
          </a:p>
          <a:p>
            <a:pPr marL="0" indent="0">
              <a:buNone/>
            </a:pPr>
            <a:r>
              <a:rPr lang="en-US" dirty="0"/>
              <a:t>1.1 create user account, 1.2 create group, 1.3 copy, move, compress files, 1.4 mount disks and create directories, 1.5 update system or backup the system files, 1.6 install or remove packages, 1.7 schedule tasks including reboot the machine, 1.8 check service status, start, stop, restart, enable and disable services, 1.9 generate asset report of your systems, 1.10 modify and change configuration files, 1.11 firewall and security management, </a:t>
            </a:r>
            <a:r>
              <a:rPr lang="en-US" dirty="0" err="1"/>
              <a:t>etc</a:t>
            </a:r>
            <a:r>
              <a:rPr lang="en-US" dirty="0"/>
              <a:t>, </a:t>
            </a:r>
            <a:r>
              <a:rPr lang="en-US" dirty="0" err="1"/>
              <a:t>etc</a:t>
            </a:r>
            <a:r>
              <a:rPr lang="en-US" dirty="0"/>
              <a:t>……. 1.30</a:t>
            </a:r>
          </a:p>
          <a:p>
            <a:pPr marL="0" indent="0">
              <a:buNone/>
            </a:pPr>
            <a:endParaRPr lang="en-US" dirty="0"/>
          </a:p>
          <a:p>
            <a:pPr marL="0" indent="0">
              <a:buNone/>
            </a:pPr>
            <a:r>
              <a:rPr lang="en-US" dirty="0"/>
              <a:t>2. Find at least 30 Python interview questions. (Note, we do not need those advanced question for programmers. We need to answer script or Python questions in administrators'’ job interview. </a:t>
            </a:r>
          </a:p>
        </p:txBody>
      </p:sp>
    </p:spTree>
    <p:extLst>
      <p:ext uri="{BB962C8B-B14F-4D97-AF65-F5344CB8AC3E}">
        <p14:creationId xmlns:p14="http://schemas.microsoft.com/office/powerpoint/2010/main" val="252035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Virtual Machine Images</a:t>
            </a:r>
          </a:p>
        </p:txBody>
      </p:sp>
      <p:sp>
        <p:nvSpPr>
          <p:cNvPr id="83" name="TextShape 2"/>
          <p:cNvSpPr txBox="1"/>
          <p:nvPr/>
        </p:nvSpPr>
        <p:spPr>
          <a:xfrm>
            <a:off x="609755" y="1783985"/>
            <a:ext cx="11281046" cy="4898562"/>
          </a:xfrm>
          <a:prstGeom prst="rect">
            <a:avLst/>
          </a:prstGeom>
          <a:noFill/>
          <a:ln>
            <a:noFill/>
          </a:ln>
        </p:spPr>
        <p:txBody>
          <a:bodyPr lIns="0" tIns="0" rIns="0" bIns="0">
            <a:normAutofit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By default, all virtual machine image files are stored in the </a:t>
            </a:r>
            <a:r>
              <a:rPr lang="en-CA" sz="3870" b="1" spc="-1" dirty="0">
                <a:solidFill>
                  <a:srgbClr val="000000"/>
                </a:solidFill>
                <a:uFill>
                  <a:solidFill>
                    <a:srgbClr val="FFFFFF"/>
                  </a:solidFill>
                </a:uFill>
                <a:latin typeface="Arial"/>
              </a:rPr>
              <a:t>/var/lib/</a:t>
            </a:r>
            <a:r>
              <a:rPr lang="en-CA" sz="3870" b="1" spc="-1" dirty="0" err="1">
                <a:solidFill>
                  <a:srgbClr val="000000"/>
                </a:solidFill>
                <a:uFill>
                  <a:solidFill>
                    <a:srgbClr val="FFFFFF"/>
                  </a:solidFill>
                </a:uFill>
                <a:latin typeface="Arial"/>
              </a:rPr>
              <a:t>libvirt</a:t>
            </a:r>
            <a:r>
              <a:rPr lang="en-CA" sz="3870" b="1" spc="-1" dirty="0">
                <a:solidFill>
                  <a:srgbClr val="000000"/>
                </a:solidFill>
                <a:uFill>
                  <a:solidFill>
                    <a:srgbClr val="FFFFFF"/>
                  </a:solidFill>
                </a:uFill>
                <a:latin typeface="Arial"/>
              </a:rPr>
              <a:t>/images </a:t>
            </a:r>
            <a:r>
              <a:rPr lang="en-CA" sz="3870" spc="-1" dirty="0">
                <a:solidFill>
                  <a:srgbClr val="000000"/>
                </a:solidFill>
                <a:uFill>
                  <a:solidFill>
                    <a:srgbClr val="FFFFFF"/>
                  </a:solidFill>
                </a:uFill>
                <a:latin typeface="Arial"/>
              </a:rPr>
              <a:t>directory.</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This is why we gave it so much space in </a:t>
            </a:r>
            <a:r>
              <a:rPr lang="az-Latn-AZ" sz="3386" spc="-1" dirty="0">
                <a:solidFill>
                  <a:srgbClr val="000000"/>
                </a:solidFill>
                <a:uFill>
                  <a:solidFill>
                    <a:srgbClr val="FFFFFF"/>
                  </a:solidFill>
                </a:uFill>
                <a:latin typeface="Arial"/>
              </a:rPr>
              <a:t>L</a:t>
            </a:r>
            <a:r>
              <a:rPr lang="en-CA" sz="3386" spc="-1" dirty="0">
                <a:solidFill>
                  <a:srgbClr val="000000"/>
                </a:solidFill>
                <a:uFill>
                  <a:solidFill>
                    <a:srgbClr val="FFFFFF"/>
                  </a:solidFill>
                </a:uFill>
                <a:latin typeface="Arial"/>
              </a:rPr>
              <a:t>ab 1.</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order to make a backup, we just copy that image file.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Usually you will also compress that copy so it takes up less space.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We do this with </a:t>
            </a:r>
            <a:r>
              <a:rPr lang="en-CA" sz="3386" b="1" spc="-1" dirty="0" err="1">
                <a:solidFill>
                  <a:srgbClr val="000000"/>
                </a:solidFill>
                <a:uFill>
                  <a:solidFill>
                    <a:srgbClr val="FFFFFF"/>
                  </a:solidFill>
                </a:uFill>
                <a:latin typeface="Arial"/>
              </a:rPr>
              <a:t>gzip</a:t>
            </a:r>
            <a:r>
              <a:rPr lang="en-CA" sz="3386" spc="-1" dirty="0">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gzip</a:t>
            </a:r>
          </a:p>
        </p:txBody>
      </p:sp>
      <p:sp>
        <p:nvSpPr>
          <p:cNvPr id="85" name="TextShape 2"/>
          <p:cNvSpPr txBox="1"/>
          <p:nvPr/>
        </p:nvSpPr>
        <p:spPr>
          <a:xfrm>
            <a:off x="439619" y="1812341"/>
            <a:ext cx="11281046" cy="4936370"/>
          </a:xfrm>
          <a:prstGeom prst="rect">
            <a:avLst/>
          </a:prstGeom>
          <a:noFill/>
          <a:ln>
            <a:noFill/>
          </a:ln>
        </p:spPr>
        <p:txBody>
          <a:bodyPr lIns="0" tIns="0" rIns="0" bIns="0">
            <a:normAutofit fontScale="775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 </a:t>
            </a:r>
            <a:r>
              <a:rPr lang="en-CA" sz="3870" b="1" spc="-1" dirty="0" err="1">
                <a:solidFill>
                  <a:srgbClr val="000000"/>
                </a:solidFill>
                <a:uFill>
                  <a:solidFill>
                    <a:srgbClr val="FFFFFF"/>
                  </a:solidFill>
                </a:uFill>
                <a:latin typeface="Arial"/>
              </a:rPr>
              <a:t>gzip</a:t>
            </a:r>
            <a:r>
              <a:rPr lang="en-CA" sz="3870" spc="-1" dirty="0">
                <a:solidFill>
                  <a:srgbClr val="000000"/>
                </a:solidFill>
                <a:uFill>
                  <a:solidFill>
                    <a:srgbClr val="FFFFFF"/>
                  </a:solidFill>
                </a:uFill>
                <a:latin typeface="Arial"/>
              </a:rPr>
              <a:t> command allows you to compress a file.</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e.g. </a:t>
            </a:r>
            <a:r>
              <a:rPr lang="en-CA" sz="3870" spc="-1" dirty="0" err="1">
                <a:solidFill>
                  <a:srgbClr val="000000"/>
                </a:solidFill>
                <a:uFill>
                  <a:solidFill>
                    <a:srgbClr val="FFFFFF"/>
                  </a:solidFill>
                </a:uFill>
                <a:latin typeface="Courier New"/>
              </a:rPr>
              <a:t>gzip</a:t>
            </a:r>
            <a:r>
              <a:rPr lang="en-CA" sz="3870" spc="-1" dirty="0">
                <a:solidFill>
                  <a:srgbClr val="000000"/>
                </a:solidFill>
                <a:uFill>
                  <a:solidFill>
                    <a:srgbClr val="FFFFFF"/>
                  </a:solidFill>
                </a:uFill>
                <a:latin typeface="Courier New"/>
              </a:rPr>
              <a:t> </a:t>
            </a:r>
            <a:r>
              <a:rPr lang="en-CA" sz="3870" spc="-1" dirty="0" err="1">
                <a:solidFill>
                  <a:srgbClr val="000000"/>
                </a:solidFill>
                <a:uFill>
                  <a:solidFill>
                    <a:srgbClr val="FFFFFF"/>
                  </a:solidFill>
                </a:uFill>
                <a:latin typeface="Courier New"/>
              </a:rPr>
              <a:t>somebigfile</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Note that if you use it this way, it removes </a:t>
            </a:r>
            <a:r>
              <a:rPr lang="en-CA" sz="3870" b="1" i="1" spc="-1" dirty="0" err="1">
                <a:solidFill>
                  <a:srgbClr val="000000"/>
                </a:solidFill>
                <a:uFill>
                  <a:solidFill>
                    <a:srgbClr val="FFFFFF"/>
                  </a:solidFill>
                </a:uFill>
                <a:latin typeface="Arial"/>
              </a:rPr>
              <a:t>somebigfile</a:t>
            </a:r>
            <a:r>
              <a:rPr lang="en-CA" sz="3870" spc="-1" dirty="0">
                <a:solidFill>
                  <a:srgbClr val="000000"/>
                </a:solidFill>
                <a:uFill>
                  <a:solidFill>
                    <a:srgbClr val="FFFFFF"/>
                  </a:solidFill>
                </a:uFill>
                <a:latin typeface="Arial"/>
              </a:rPr>
              <a:t>, and creates </a:t>
            </a:r>
            <a:r>
              <a:rPr lang="en-CA" sz="3870" b="1" i="1" spc="-1" dirty="0">
                <a:solidFill>
                  <a:srgbClr val="000000"/>
                </a:solidFill>
                <a:uFill>
                  <a:solidFill>
                    <a:srgbClr val="FFFFFF"/>
                  </a:solidFill>
                </a:uFill>
                <a:latin typeface="Arial"/>
              </a:rPr>
              <a:t>somebigfile.gz</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If you use &lt; to redirect input, the source file is left in place.  Then you can use &gt; to indicate where the resulting compressed file should go.</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e.g. (assuming </a:t>
            </a:r>
            <a:r>
              <a:rPr lang="en-CA" sz="3870" spc="-1" dirty="0" err="1">
                <a:solidFill>
                  <a:srgbClr val="000000"/>
                </a:solidFill>
                <a:uFill>
                  <a:solidFill>
                    <a:srgbClr val="FFFFFF"/>
                  </a:solidFill>
                </a:uFill>
                <a:latin typeface="Arial"/>
              </a:rPr>
              <a:t>pwd</a:t>
            </a:r>
            <a:r>
              <a:rPr lang="en-CA" sz="3870" spc="-1" dirty="0">
                <a:solidFill>
                  <a:srgbClr val="000000"/>
                </a:solidFill>
                <a:uFill>
                  <a:solidFill>
                    <a:srgbClr val="FFFFFF"/>
                  </a:solidFill>
                </a:uFill>
                <a:latin typeface="Arial"/>
              </a:rPr>
              <a:t> is </a:t>
            </a:r>
            <a:r>
              <a:rPr lang="en-CA" sz="3870" b="1" spc="-1" dirty="0">
                <a:solidFill>
                  <a:srgbClr val="000000"/>
                </a:solidFill>
                <a:uFill>
                  <a:solidFill>
                    <a:srgbClr val="FFFFFF"/>
                  </a:solidFill>
                </a:uFill>
                <a:latin typeface="Arial"/>
              </a:rPr>
              <a:t>/var/lib/</a:t>
            </a:r>
            <a:r>
              <a:rPr lang="en-CA" sz="3870" b="1" spc="-1" dirty="0" err="1">
                <a:solidFill>
                  <a:srgbClr val="000000"/>
                </a:solidFill>
                <a:uFill>
                  <a:solidFill>
                    <a:srgbClr val="FFFFFF"/>
                  </a:solidFill>
                </a:uFill>
                <a:latin typeface="Arial"/>
              </a:rPr>
              <a:t>libvirt</a:t>
            </a:r>
            <a:r>
              <a:rPr lang="en-CA" sz="3870" b="1" spc="-1" dirty="0">
                <a:solidFill>
                  <a:srgbClr val="000000"/>
                </a:solidFill>
                <a:uFill>
                  <a:solidFill>
                    <a:srgbClr val="FFFFFF"/>
                  </a:solidFill>
                </a:uFill>
                <a:latin typeface="Arial"/>
              </a:rPr>
              <a:t>/images</a:t>
            </a:r>
            <a:r>
              <a:rPr lang="en-CA" sz="3870" spc="-1" dirty="0">
                <a:solidFill>
                  <a:srgbClr val="000000"/>
                </a:solidFill>
                <a:uFill>
                  <a:solidFill>
                    <a:srgbClr val="FFFFFF"/>
                  </a:solidFill>
                </a:uFill>
                <a:latin typeface="Arial"/>
              </a:rPr>
              <a:t>):</a:t>
            </a:r>
          </a:p>
          <a:p>
            <a:pPr>
              <a:lnSpc>
                <a:spcPct val="210000"/>
              </a:lnSpc>
            </a:pPr>
            <a:r>
              <a:rPr lang="az-Latn-AZ" sz="2903" b="1" spc="-1" dirty="0">
                <a:solidFill>
                  <a:srgbClr val="000000"/>
                </a:solidFill>
                <a:uFill>
                  <a:solidFill>
                    <a:srgbClr val="FFFFFF"/>
                  </a:solidFill>
                </a:uFill>
                <a:latin typeface="Courier New"/>
              </a:rPr>
              <a:t>   </a:t>
            </a:r>
            <a:r>
              <a:rPr lang="en-CA" sz="2903" b="1" spc="-1" dirty="0" err="1">
                <a:solidFill>
                  <a:srgbClr val="000000"/>
                </a:solidFill>
                <a:uFill>
                  <a:solidFill>
                    <a:srgbClr val="FFFFFF"/>
                  </a:solidFill>
                </a:uFill>
                <a:latin typeface="Courier New"/>
              </a:rPr>
              <a:t>gzip</a:t>
            </a:r>
            <a:r>
              <a:rPr lang="en-CA" sz="2903" b="1" spc="-1" dirty="0">
                <a:solidFill>
                  <a:srgbClr val="000000"/>
                </a:solidFill>
                <a:uFill>
                  <a:solidFill>
                    <a:srgbClr val="FFFFFF"/>
                  </a:solidFill>
                </a:uFill>
                <a:latin typeface="Courier New"/>
              </a:rPr>
              <a:t> &lt; centos1.qcow2 &gt; ~username/backups/centos1.qcow2.gz</a:t>
            </a:r>
            <a:endParaRPr lang="az-Latn-AZ" sz="2903" b="1" spc="-1" dirty="0">
              <a:solidFill>
                <a:srgbClr val="000000"/>
              </a:solidFill>
              <a:uFill>
                <a:solidFill>
                  <a:srgbClr val="FFFFFF"/>
                </a:solidFill>
              </a:uFill>
              <a:latin typeface="Courier New"/>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Backing up VM images</a:t>
            </a:r>
          </a:p>
        </p:txBody>
      </p:sp>
      <p:sp>
        <p:nvSpPr>
          <p:cNvPr id="87" name="TextShape 2"/>
          <p:cNvSpPr txBox="1"/>
          <p:nvPr/>
        </p:nvSpPr>
        <p:spPr>
          <a:xfrm>
            <a:off x="609754" y="1890395"/>
            <a:ext cx="11205431" cy="4839413"/>
          </a:xfrm>
          <a:prstGeom prst="rect">
            <a:avLst/>
          </a:prstGeom>
          <a:noFill/>
          <a:ln>
            <a:noFill/>
          </a:ln>
        </p:spPr>
        <p:txBody>
          <a:bodyPr lIns="0" tIns="0" rIns="0" bIns="0">
            <a:normAutofit fontScale="850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If you only backup the VM image files to another directory on your machine, what happens if that machine crashes and becomes unbootable?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Students often forget their drives in the lab rooms.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In a course, you would be the only one who suffers, but at a workplace irrecoverably losing important data is a fireable offence.</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Make a copy to a separate location (known as an off-site backup).</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In our case, onto a USB key is sufficient.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Virtual Machine Config Files</a:t>
            </a:r>
          </a:p>
        </p:txBody>
      </p:sp>
      <p:sp>
        <p:nvSpPr>
          <p:cNvPr id="89" name="TextShape 2"/>
          <p:cNvSpPr txBox="1"/>
          <p:nvPr/>
        </p:nvSpPr>
        <p:spPr>
          <a:xfrm>
            <a:off x="609755" y="1682451"/>
            <a:ext cx="11309402" cy="5075712"/>
          </a:xfrm>
          <a:prstGeom prst="rect">
            <a:avLst/>
          </a:prstGeom>
          <a:noFill/>
          <a:ln>
            <a:noFill/>
          </a:ln>
        </p:spPr>
        <p:txBody>
          <a:bodyPr lIns="0" tIns="0" rIns="0" bIns="0">
            <a:normAutofit fontScale="700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addition to the image file, each machine has configuration in the Virtual Machine Manager.</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This contains data like how much memory it should have, what CPU characteristics it uses, what network it connects to.</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It is essential to back this up as well.</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Typically once is enough, but make a new backup of this if you make any changes to it.</a:t>
            </a:r>
          </a:p>
          <a:p>
            <a:pPr marL="522461" indent="-391846">
              <a:spcBef>
                <a:spcPts val="1714"/>
              </a:spcBef>
              <a:buClr>
                <a:srgbClr val="000000"/>
              </a:buClr>
              <a:buSzPct val="45000"/>
              <a:buFont typeface="Wingdings" charset="2"/>
              <a:buChar char=""/>
            </a:pPr>
            <a:r>
              <a:rPr lang="en-CA" sz="3870" b="1" i="1" spc="-1" dirty="0" err="1">
                <a:solidFill>
                  <a:srgbClr val="000000"/>
                </a:solidFill>
                <a:uFill>
                  <a:solidFill>
                    <a:srgbClr val="FFFFFF"/>
                  </a:solidFill>
                </a:uFill>
                <a:latin typeface="Courier New" panose="02070309020205020404" pitchFamily="49" charset="0"/>
                <a:cs typeface="Courier New" panose="02070309020205020404" pitchFamily="49" charset="0"/>
              </a:rPr>
              <a:t>virsh</a:t>
            </a:r>
            <a:r>
              <a:rPr lang="en-CA" sz="3870" b="1" i="1"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870" b="1" i="1" spc="-1" dirty="0" err="1">
                <a:solidFill>
                  <a:srgbClr val="000000"/>
                </a:solidFill>
                <a:uFill>
                  <a:solidFill>
                    <a:srgbClr val="FFFFFF"/>
                  </a:solidFill>
                </a:uFill>
                <a:latin typeface="Courier New" panose="02070309020205020404" pitchFamily="49" charset="0"/>
                <a:cs typeface="Courier New" panose="02070309020205020404" pitchFamily="49" charset="0"/>
              </a:rPr>
              <a:t>dumpxml</a:t>
            </a:r>
            <a:r>
              <a:rPr lang="en-CA" sz="3870" b="1" i="1"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870" b="1" i="1" spc="-1" dirty="0" err="1">
                <a:solidFill>
                  <a:srgbClr val="000000"/>
                </a:solidFill>
                <a:uFill>
                  <a:solidFill>
                    <a:srgbClr val="FFFFFF"/>
                  </a:solidFill>
                </a:uFill>
                <a:latin typeface="Courier New" panose="02070309020205020404" pitchFamily="49" charset="0"/>
                <a:cs typeface="Courier New" panose="02070309020205020404" pitchFamily="49" charset="0"/>
              </a:rPr>
              <a:t>machinename</a:t>
            </a:r>
            <a:r>
              <a:rPr lang="en-CA" sz="3870" b="1" i="1" spc="-1" dirty="0">
                <a:solidFill>
                  <a:srgbClr val="000000"/>
                </a:solidFill>
                <a:uFill>
                  <a:solidFill>
                    <a:srgbClr val="FFFFFF"/>
                  </a:solidFill>
                </a:uFill>
                <a:latin typeface="Courier New" panose="02070309020205020404" pitchFamily="49" charset="0"/>
                <a:cs typeface="Courier New" panose="02070309020205020404" pitchFamily="49" charset="0"/>
              </a:rPr>
              <a:t> &gt; machinename.xml</a:t>
            </a:r>
            <a:r>
              <a:rPr lang="en-US" sz="3870" b="1" i="1"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3870" spc="-1" dirty="0">
                <a:solidFill>
                  <a:srgbClr val="000000"/>
                </a:solidFill>
                <a:uFill>
                  <a:solidFill>
                    <a:srgbClr val="FFFFFF"/>
                  </a:solidFill>
                </a:uFill>
                <a:cs typeface="Courier New" panose="02070309020205020404" pitchFamily="49" charset="0"/>
              </a:rPr>
              <a:t>e.g.:</a:t>
            </a:r>
            <a:endParaRPr lang="en-CA" sz="3870" spc="-1" dirty="0">
              <a:solidFill>
                <a:srgbClr val="000000"/>
              </a:solidFill>
              <a:uFill>
                <a:solidFill>
                  <a:srgbClr val="FFFFFF"/>
                </a:solidFill>
              </a:uFill>
              <a:cs typeface="Courier New" panose="02070309020205020404" pitchFamily="49" charset="0"/>
            </a:endParaRPr>
          </a:p>
          <a:p>
            <a:pPr>
              <a:lnSpc>
                <a:spcPct val="220000"/>
              </a:lnSpc>
            </a:pPr>
            <a:r>
              <a:rPr lang="az-Latn-AZ" sz="3749" b="1" spc="-1" dirty="0">
                <a:solidFill>
                  <a:srgbClr val="000000"/>
                </a:solidFill>
                <a:uFill>
                  <a:solidFill>
                    <a:srgbClr val="FFFFFF"/>
                  </a:solidFill>
                </a:uFill>
                <a:latin typeface="Courier New"/>
              </a:rPr>
              <a:t>  </a:t>
            </a:r>
            <a:r>
              <a:rPr lang="az-Latn-AZ" sz="3507" b="1" spc="-1" dirty="0">
                <a:solidFill>
                  <a:srgbClr val="000000"/>
                </a:solidFill>
                <a:uFill>
                  <a:solidFill>
                    <a:srgbClr val="FFFFFF"/>
                  </a:solidFill>
                </a:uFill>
                <a:latin typeface="Courier New"/>
              </a:rPr>
              <a:t> </a:t>
            </a:r>
            <a:r>
              <a:rPr lang="en-CA" sz="3507" b="1" spc="-1" dirty="0" err="1">
                <a:solidFill>
                  <a:srgbClr val="000000"/>
                </a:solidFill>
                <a:uFill>
                  <a:solidFill>
                    <a:srgbClr val="FFFFFF"/>
                  </a:solidFill>
                </a:uFill>
                <a:latin typeface="Courier New"/>
              </a:rPr>
              <a:t>virsh</a:t>
            </a:r>
            <a:r>
              <a:rPr lang="en-CA" sz="3507" b="1" spc="-1" dirty="0">
                <a:solidFill>
                  <a:srgbClr val="000000"/>
                </a:solidFill>
                <a:uFill>
                  <a:solidFill>
                    <a:srgbClr val="FFFFFF"/>
                  </a:solidFill>
                </a:uFill>
                <a:latin typeface="Courier New"/>
              </a:rPr>
              <a:t> </a:t>
            </a:r>
            <a:r>
              <a:rPr lang="en-CA" sz="3507" b="1" spc="-1" dirty="0" err="1">
                <a:solidFill>
                  <a:srgbClr val="000000"/>
                </a:solidFill>
                <a:uFill>
                  <a:solidFill>
                    <a:srgbClr val="FFFFFF"/>
                  </a:solidFill>
                </a:uFill>
                <a:latin typeface="Courier New"/>
              </a:rPr>
              <a:t>dumpxml</a:t>
            </a:r>
            <a:r>
              <a:rPr lang="en-CA" sz="3507" b="1" spc="-1" dirty="0">
                <a:solidFill>
                  <a:srgbClr val="000000"/>
                </a:solidFill>
                <a:uFill>
                  <a:solidFill>
                    <a:srgbClr val="FFFFFF"/>
                  </a:solidFill>
                </a:uFill>
                <a:latin typeface="Courier New"/>
              </a:rPr>
              <a:t> centos1 &gt; ~username/backups/centos1.xml</a:t>
            </a:r>
            <a:endParaRPr lang="en-CA" sz="3507" b="1"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Make sure this goes in your off-site backup too.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Restoring Backed-up VMs</a:t>
            </a:r>
          </a:p>
        </p:txBody>
      </p:sp>
      <p:sp>
        <p:nvSpPr>
          <p:cNvPr id="91" name="TextShape 2"/>
          <p:cNvSpPr txBox="1"/>
          <p:nvPr/>
        </p:nvSpPr>
        <p:spPr>
          <a:xfrm>
            <a:off x="609754" y="1604399"/>
            <a:ext cx="11195978" cy="4980179"/>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If you need to restore from a backup, simply unzip the compressed file into place with </a:t>
            </a:r>
            <a:r>
              <a:rPr lang="en-CA" sz="3870" b="1" spc="-1" dirty="0" err="1">
                <a:solidFill>
                  <a:srgbClr val="000000"/>
                </a:solidFill>
                <a:uFill>
                  <a:solidFill>
                    <a:srgbClr val="FFFFFF"/>
                  </a:solidFill>
                </a:uFill>
                <a:latin typeface="Arial"/>
              </a:rPr>
              <a:t>gunzip</a:t>
            </a:r>
            <a:r>
              <a:rPr lang="en-CA" sz="3870" spc="-1" dirty="0">
                <a:solidFill>
                  <a:srgbClr val="000000"/>
                </a:solidFill>
                <a:uFill>
                  <a:solidFill>
                    <a:srgbClr val="FFFFFF"/>
                  </a:solidFill>
                </a:uFill>
                <a:latin typeface="Arial"/>
              </a:rPr>
              <a:t>.</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Like </a:t>
            </a:r>
            <a:r>
              <a:rPr lang="en-CA" sz="3870" b="1" spc="-1" dirty="0" err="1">
                <a:solidFill>
                  <a:srgbClr val="000000"/>
                </a:solidFill>
                <a:uFill>
                  <a:solidFill>
                    <a:srgbClr val="FFFFFF"/>
                  </a:solidFill>
                </a:uFill>
                <a:latin typeface="Arial"/>
              </a:rPr>
              <a:t>gzip</a:t>
            </a:r>
            <a:r>
              <a:rPr lang="en-CA" sz="3870" b="1" spc="-1" dirty="0">
                <a:solidFill>
                  <a:srgbClr val="000000"/>
                </a:solidFill>
                <a:uFill>
                  <a:solidFill>
                    <a:srgbClr val="FFFFFF"/>
                  </a:solidFill>
                </a:uFill>
                <a:latin typeface="Arial"/>
              </a:rPr>
              <a:t>,</a:t>
            </a:r>
            <a:r>
              <a:rPr lang="en-CA" sz="3870" spc="-1" dirty="0">
                <a:solidFill>
                  <a:srgbClr val="000000"/>
                </a:solidFill>
                <a:uFill>
                  <a:solidFill>
                    <a:srgbClr val="FFFFFF"/>
                  </a:solidFill>
                </a:uFill>
                <a:latin typeface="Arial"/>
              </a:rPr>
              <a:t> the default action is destructive (it deletes the file it extracts from), so use &lt; and &gt; again to leave your backup files intact.</a:t>
            </a:r>
          </a:p>
          <a:p>
            <a:endParaRPr lang="en-CA" sz="2177" spc="-1" dirty="0">
              <a:solidFill>
                <a:srgbClr val="000000"/>
              </a:solidFill>
              <a:uFill>
                <a:solidFill>
                  <a:srgbClr val="FFFFFF"/>
                </a:solidFill>
              </a:uFill>
              <a:latin typeface="Arial"/>
            </a:endParaRPr>
          </a:p>
          <a:p>
            <a:r>
              <a:rPr lang="en-CA" sz="1693" b="1" spc="-1" dirty="0">
                <a:solidFill>
                  <a:srgbClr val="000000"/>
                </a:solidFill>
                <a:uFill>
                  <a:solidFill>
                    <a:srgbClr val="FFFFFF"/>
                  </a:solidFill>
                </a:uFill>
                <a:latin typeface="Courier New"/>
              </a:rPr>
              <a:t>  </a:t>
            </a:r>
            <a:r>
              <a:rPr lang="en-CA" sz="2298" b="1" spc="-1" dirty="0" err="1">
                <a:solidFill>
                  <a:srgbClr val="FF0000"/>
                </a:solidFill>
                <a:uFill>
                  <a:solidFill>
                    <a:srgbClr val="FFFFFF"/>
                  </a:solidFill>
                </a:uFill>
                <a:latin typeface="Times New Roman" panose="02020603050405020304" pitchFamily="18" charset="0"/>
                <a:cs typeface="Times New Roman" panose="02020603050405020304" pitchFamily="18" charset="0"/>
              </a:rPr>
              <a:t>gunzip</a:t>
            </a:r>
            <a:r>
              <a:rPr lang="en-CA" sz="2298" b="1" spc="-1" dirty="0">
                <a:solidFill>
                  <a:srgbClr val="FF0000"/>
                </a:solidFill>
                <a:uFill>
                  <a:solidFill>
                    <a:srgbClr val="FFFFFF"/>
                  </a:solidFill>
                </a:uFill>
                <a:latin typeface="Times New Roman" panose="02020603050405020304" pitchFamily="18" charset="0"/>
                <a:cs typeface="Times New Roman" panose="02020603050405020304" pitchFamily="18" charset="0"/>
              </a:rPr>
              <a:t> &lt; ~username/backups/centos1.qcow2.gz &gt; /var/lib/</a:t>
            </a:r>
            <a:r>
              <a:rPr lang="en-CA" sz="2298" b="1" spc="-1" dirty="0" err="1">
                <a:solidFill>
                  <a:srgbClr val="FF0000"/>
                </a:solidFill>
                <a:uFill>
                  <a:solidFill>
                    <a:srgbClr val="FFFFFF"/>
                  </a:solidFill>
                </a:uFill>
                <a:latin typeface="Times New Roman" panose="02020603050405020304" pitchFamily="18" charset="0"/>
                <a:cs typeface="Times New Roman" panose="02020603050405020304" pitchFamily="18" charset="0"/>
              </a:rPr>
              <a:t>libvirt</a:t>
            </a:r>
            <a:r>
              <a:rPr lang="en-CA" sz="2298" b="1" spc="-1" dirty="0">
                <a:solidFill>
                  <a:srgbClr val="FF0000"/>
                </a:solidFill>
                <a:uFill>
                  <a:solidFill>
                    <a:srgbClr val="FFFFFF"/>
                  </a:solidFill>
                </a:uFill>
                <a:latin typeface="Times New Roman" panose="02020603050405020304" pitchFamily="18" charset="0"/>
                <a:cs typeface="Times New Roman" panose="02020603050405020304" pitchFamily="18" charset="0"/>
              </a:rPr>
              <a:t>/images/centos1.qcow2</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Restoring Wiped Out VMs</a:t>
            </a:r>
          </a:p>
        </p:txBody>
      </p:sp>
      <p:sp>
        <p:nvSpPr>
          <p:cNvPr id="93" name="TextShape 2"/>
          <p:cNvSpPr txBox="1"/>
          <p:nvPr/>
        </p:nvSpPr>
        <p:spPr>
          <a:xfrm>
            <a:off x="609755" y="1984916"/>
            <a:ext cx="10971736" cy="3738517"/>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the case of a catastrophic failure where the VM doesn’t exist anymore, you need that xml file to re-create it.</a:t>
            </a:r>
          </a:p>
          <a:p>
            <a:pPr marL="130615">
              <a:spcBef>
                <a:spcPts val="1714"/>
              </a:spcBef>
              <a:buClr>
                <a:srgbClr val="000000"/>
              </a:buClr>
              <a:buSzPct val="45000"/>
            </a:pPr>
            <a:endParaRPr lang="en-CA" sz="3870" spc="-1" dirty="0">
              <a:solidFill>
                <a:srgbClr val="000000"/>
              </a:solidFill>
              <a:uFill>
                <a:solidFill>
                  <a:srgbClr val="FFFFFF"/>
                </a:solidFill>
              </a:uFill>
              <a:latin typeface="Arial"/>
            </a:endParaRPr>
          </a:p>
          <a:p>
            <a:r>
              <a:rPr lang="en-CA" sz="3870" spc="-1" dirty="0">
                <a:solidFill>
                  <a:srgbClr val="000000"/>
                </a:solidFill>
                <a:uFill>
                  <a:solidFill>
                    <a:srgbClr val="FFFFFF"/>
                  </a:solidFill>
                </a:uFill>
                <a:latin typeface="Courier New"/>
              </a:rPr>
              <a:t>      </a:t>
            </a:r>
            <a:r>
              <a:rPr lang="en-CA" sz="3870" spc="-1" dirty="0" err="1">
                <a:solidFill>
                  <a:srgbClr val="000000"/>
                </a:solidFill>
                <a:uFill>
                  <a:solidFill>
                    <a:srgbClr val="FFFFFF"/>
                  </a:solidFill>
                </a:uFill>
                <a:latin typeface="Courier New"/>
              </a:rPr>
              <a:t>virsh</a:t>
            </a:r>
            <a:r>
              <a:rPr lang="en-CA" sz="3870" spc="-1" dirty="0">
                <a:solidFill>
                  <a:srgbClr val="000000"/>
                </a:solidFill>
                <a:uFill>
                  <a:solidFill>
                    <a:srgbClr val="FFFFFF"/>
                  </a:solidFill>
                </a:uFill>
                <a:latin typeface="Courier New"/>
              </a:rPr>
              <a:t> define centos1.xml</a:t>
            </a: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Virsh Command</a:t>
            </a:r>
          </a:p>
        </p:txBody>
      </p:sp>
      <p:sp>
        <p:nvSpPr>
          <p:cNvPr id="95" name="TextShape 2"/>
          <p:cNvSpPr txBox="1"/>
          <p:nvPr/>
        </p:nvSpPr>
        <p:spPr>
          <a:xfrm>
            <a:off x="609756" y="2039189"/>
            <a:ext cx="11422826" cy="4123499"/>
          </a:xfrm>
          <a:prstGeom prst="rect">
            <a:avLst/>
          </a:prstGeom>
          <a:noFill/>
          <a:ln>
            <a:noFill/>
          </a:ln>
        </p:spPr>
        <p:txBody>
          <a:bodyPr lIns="0" tIns="0" rIns="0" bIns="0">
            <a:normAutofit fontScale="85000"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addition to backing up and restoring the xml files, the </a:t>
            </a:r>
            <a:r>
              <a:rPr lang="en-CA" sz="3870" b="1" spc="-1" dirty="0" err="1">
                <a:solidFill>
                  <a:srgbClr val="000000"/>
                </a:solidFill>
                <a:uFill>
                  <a:solidFill>
                    <a:srgbClr val="FFFFFF"/>
                  </a:solidFill>
                </a:uFill>
                <a:latin typeface="Arial"/>
              </a:rPr>
              <a:t>virsh</a:t>
            </a:r>
            <a:r>
              <a:rPr lang="en-CA" sz="3870" spc="-1" dirty="0">
                <a:solidFill>
                  <a:srgbClr val="000000"/>
                </a:solidFill>
                <a:uFill>
                  <a:solidFill>
                    <a:srgbClr val="FFFFFF"/>
                  </a:solidFill>
                </a:uFill>
                <a:latin typeface="Arial"/>
              </a:rPr>
              <a:t> command allows us to monitor and control our VMs.</a:t>
            </a:r>
          </a:p>
          <a:p>
            <a:pPr marL="130615">
              <a:spcBef>
                <a:spcPts val="1714"/>
              </a:spcBef>
              <a:buClr>
                <a:srgbClr val="000000"/>
              </a:buClr>
              <a:buSzPct val="45000"/>
            </a:pP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err="1">
                <a:solidFill>
                  <a:srgbClr val="000000"/>
                </a:solidFill>
                <a:uFill>
                  <a:solidFill>
                    <a:srgbClr val="FFFFFF"/>
                  </a:solidFill>
                </a:uFill>
                <a:latin typeface="Courier New"/>
              </a:rPr>
              <a:t>virsh</a:t>
            </a:r>
            <a:r>
              <a:rPr lang="en-CA" sz="3870" spc="-1" dirty="0">
                <a:solidFill>
                  <a:srgbClr val="000000"/>
                </a:solidFill>
                <a:uFill>
                  <a:solidFill>
                    <a:srgbClr val="FFFFFF"/>
                  </a:solidFill>
                </a:uFill>
                <a:latin typeface="Courier New"/>
              </a:rPr>
              <a:t> list</a:t>
            </a:r>
            <a:r>
              <a:rPr lang="en-CA" sz="3870" spc="-1" dirty="0">
                <a:solidFill>
                  <a:srgbClr val="000000"/>
                </a:solidFill>
                <a:uFill>
                  <a:solidFill>
                    <a:srgbClr val="FFFFFF"/>
                  </a:solidFill>
                </a:uFill>
                <a:latin typeface="Arial"/>
              </a:rPr>
              <a:t> – display running VMs</a:t>
            </a:r>
          </a:p>
          <a:p>
            <a:pPr marL="522461" indent="-391846">
              <a:spcBef>
                <a:spcPts val="1714"/>
              </a:spcBef>
              <a:buClr>
                <a:srgbClr val="000000"/>
              </a:buClr>
              <a:buSzPct val="45000"/>
              <a:buFont typeface="Wingdings" charset="2"/>
              <a:buChar char=""/>
            </a:pPr>
            <a:r>
              <a:rPr lang="en-CA" sz="3870" spc="-1" dirty="0" err="1">
                <a:solidFill>
                  <a:srgbClr val="000000"/>
                </a:solidFill>
                <a:uFill>
                  <a:solidFill>
                    <a:srgbClr val="FFFFFF"/>
                  </a:solidFill>
                </a:uFill>
                <a:latin typeface="Courier New"/>
              </a:rPr>
              <a:t>virsh</a:t>
            </a:r>
            <a:r>
              <a:rPr lang="en-CA" sz="3870" spc="-1" dirty="0">
                <a:solidFill>
                  <a:srgbClr val="000000"/>
                </a:solidFill>
                <a:uFill>
                  <a:solidFill>
                    <a:srgbClr val="FFFFFF"/>
                  </a:solidFill>
                </a:uFill>
                <a:latin typeface="Courier New"/>
              </a:rPr>
              <a:t> list --all</a:t>
            </a:r>
            <a:r>
              <a:rPr lang="en-CA" sz="3870" spc="-1" dirty="0">
                <a:solidFill>
                  <a:srgbClr val="000000"/>
                </a:solidFill>
                <a:uFill>
                  <a:solidFill>
                    <a:srgbClr val="FFFFFF"/>
                  </a:solidFill>
                </a:uFill>
                <a:latin typeface="Arial"/>
              </a:rPr>
              <a:t> – display all VMs (running or not)</a:t>
            </a:r>
          </a:p>
          <a:p>
            <a:pPr marL="522461" indent="-391846">
              <a:spcBef>
                <a:spcPts val="1714"/>
              </a:spcBef>
              <a:buClr>
                <a:srgbClr val="000000"/>
              </a:buClr>
              <a:buSzPct val="45000"/>
              <a:buFont typeface="Wingdings" charset="2"/>
              <a:buChar char=""/>
            </a:pPr>
            <a:r>
              <a:rPr lang="en-CA" sz="3870" spc="-1" dirty="0" err="1">
                <a:solidFill>
                  <a:srgbClr val="000000"/>
                </a:solidFill>
                <a:uFill>
                  <a:solidFill>
                    <a:srgbClr val="FFFFFF"/>
                  </a:solidFill>
                </a:uFill>
                <a:latin typeface="Courier New"/>
              </a:rPr>
              <a:t>virsh</a:t>
            </a:r>
            <a:r>
              <a:rPr lang="en-CA" sz="3870" spc="-1" dirty="0">
                <a:solidFill>
                  <a:srgbClr val="000000"/>
                </a:solidFill>
                <a:uFill>
                  <a:solidFill>
                    <a:srgbClr val="FFFFFF"/>
                  </a:solidFill>
                </a:uFill>
                <a:latin typeface="Courier New"/>
              </a:rPr>
              <a:t> list --inactive</a:t>
            </a:r>
            <a:r>
              <a:rPr lang="en-CA" sz="3870" spc="-1" dirty="0">
                <a:solidFill>
                  <a:srgbClr val="000000"/>
                </a:solidFill>
                <a:uFill>
                  <a:solidFill>
                    <a:srgbClr val="FFFFFF"/>
                  </a:solidFill>
                </a:uFill>
                <a:latin typeface="Arial"/>
              </a:rPr>
              <a:t> – display non-running VMs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1825</Words>
  <Application>Microsoft Office PowerPoint</Application>
  <PresentationFormat>Widescreen</PresentationFormat>
  <Paragraphs>170</Paragraphs>
  <Slides>20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Calibri Light</vt:lpstr>
      <vt:lpstr>Courier New</vt:lpstr>
      <vt:lpstr>Symbol</vt:lpstr>
      <vt:lpstr>Times New Roman</vt:lpstr>
      <vt:lpstr>Wingdings</vt:lpstr>
      <vt:lpstr>Office Theme</vt:lpstr>
      <vt:lpstr>OPS245 Week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Mini homeworks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10</cp:revision>
  <dcterms:created xsi:type="dcterms:W3CDTF">2022-05-11T23:58:02Z</dcterms:created>
  <dcterms:modified xsi:type="dcterms:W3CDTF">2022-05-28T02:12:44Z</dcterms:modified>
</cp:coreProperties>
</file>