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78" r:id="rId3"/>
    <p:sldId id="279" r:id="rId4"/>
    <p:sldId id="280" r:id="rId5"/>
    <p:sldId id="289" r:id="rId6"/>
    <p:sldId id="281" r:id="rId7"/>
    <p:sldId id="282" r:id="rId8"/>
    <p:sldId id="283" r:id="rId9"/>
    <p:sldId id="284" r:id="rId10"/>
    <p:sldId id="285" r:id="rId11"/>
    <p:sldId id="286" r:id="rId12"/>
    <p:sldId id="266" r:id="rId13"/>
    <p:sldId id="287" r:id="rId14"/>
    <p:sldId id="268" r:id="rId15"/>
    <p:sldId id="269" r:id="rId16"/>
    <p:sldId id="288" r:id="rId17"/>
    <p:sldId id="271" r:id="rId18"/>
    <p:sldId id="272" r:id="rId19"/>
    <p:sldId id="275" r:id="rId20"/>
    <p:sldId id="257" r:id="rId21"/>
    <p:sldId id="258" r:id="rId22"/>
    <p:sldId id="259" r:id="rId23"/>
    <p:sldId id="260" r:id="rId24"/>
    <p:sldId id="261" r:id="rId25"/>
    <p:sldId id="262" r:id="rId26"/>
    <p:sldId id="263" r:id="rId27"/>
    <p:sldId id="264" r:id="rId28"/>
    <p:sldId id="265" r:id="rId29"/>
    <p:sldId id="276" r:id="rId30"/>
    <p:sldId id="267" r:id="rId31"/>
    <p:sldId id="27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51" autoAdjust="0"/>
    <p:restoredTop sz="61420" autoAdjust="0"/>
  </p:normalViewPr>
  <p:slideViewPr>
    <p:cSldViewPr snapToGrid="0">
      <p:cViewPr varScale="1">
        <p:scale>
          <a:sx n="52" d="100"/>
          <a:sy n="52" d="100"/>
        </p:scale>
        <p:origin x="199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8D989A-D585-4DA2-BC77-82B5198E3F48}" type="datetimeFigureOut">
              <a:rPr lang="en-US" smtClean="0"/>
              <a:t>6/4/2022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EBEC11-8109-470B-9E75-6379604A4F27}" type="slidenum">
              <a:rPr lang="en-US" smtClean="0"/>
              <a:t>‹#›</a:t>
            </a:fld>
            <a:endParaRPr lang="en-US"/>
          </a:p>
        </p:txBody>
      </p:sp>
    </p:spTree>
    <p:extLst>
      <p:ext uri="{BB962C8B-B14F-4D97-AF65-F5344CB8AC3E}">
        <p14:creationId xmlns:p14="http://schemas.microsoft.com/office/powerpoint/2010/main" val="396700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preview and explain both of Linux administration and Python scripting.</a:t>
            </a:r>
          </a:p>
          <a:p>
            <a:r>
              <a:rPr lang="en-US" dirty="0"/>
              <a:t>We set up our VMs (C7host in </a:t>
            </a:r>
            <a:r>
              <a:rPr lang="en-US" dirty="0" err="1"/>
              <a:t>Vmware</a:t>
            </a:r>
            <a:r>
              <a:rPr lang="en-US" dirty="0"/>
              <a:t> WS16 and 3 VMs in KVM). You did search already as per my request last week. Before having any start up problem, we need to study and search it. So, you are ready to fix it. Or, at least have several solutions in your hand. </a:t>
            </a:r>
            <a:r>
              <a:rPr lang="en-US" dirty="0">
                <a:sym typeface="Wingdings" panose="05000000000000000000" pitchFamily="2" charset="2"/>
              </a:rPr>
              <a:t> The file archive and unzip are not new. Such process is to save disk space and easy to transfer. </a:t>
            </a:r>
            <a:r>
              <a:rPr lang="en-US" dirty="0"/>
              <a:t>One of the daily Linux admin tasks is to deal with software. Install, update, removal.</a:t>
            </a:r>
          </a:p>
          <a:p>
            <a:endParaRPr lang="en-US" dirty="0"/>
          </a:p>
          <a:p>
            <a:pPr algn="l">
              <a:buFont typeface="Arial" panose="020B0604020202020204" pitchFamily="34" charset="0"/>
              <a:buNone/>
            </a:pPr>
            <a:r>
              <a:rPr lang="en-US" b="1" i="0" dirty="0">
                <a:solidFill>
                  <a:srgbClr val="222222"/>
                </a:solidFill>
                <a:effectLst/>
                <a:latin typeface="Arial" panose="020B0604020202020204" pitchFamily="34" charset="0"/>
              </a:rPr>
              <a:t>Troubleshooting, Archiving, Package Management:</a:t>
            </a:r>
          </a:p>
          <a:p>
            <a:pPr algn="l">
              <a:buFont typeface="Arial" panose="020B0604020202020204" pitchFamily="34" charset="0"/>
              <a:buChar char="•"/>
            </a:pPr>
            <a:r>
              <a:rPr lang="en-US" b="0" i="0" dirty="0">
                <a:solidFill>
                  <a:srgbClr val="222222"/>
                </a:solidFill>
                <a:effectLst/>
                <a:latin typeface="Arial" panose="020B0604020202020204" pitchFamily="34" charset="0"/>
              </a:rPr>
              <a:t>Common Troubleshooting Examples</a:t>
            </a:r>
          </a:p>
          <a:p>
            <a:pPr algn="l">
              <a:buFont typeface="Arial" panose="020B0604020202020204" pitchFamily="34" charset="0"/>
              <a:buChar char="•"/>
            </a:pPr>
            <a:r>
              <a:rPr lang="en-US" b="0" i="0" dirty="0">
                <a:solidFill>
                  <a:srgbClr val="222222"/>
                </a:solidFill>
                <a:effectLst/>
                <a:latin typeface="Arial" panose="020B0604020202020204" pitchFamily="34" charset="0"/>
              </a:rPr>
              <a:t>Archiving Files</a:t>
            </a:r>
          </a:p>
          <a:p>
            <a:pPr algn="l">
              <a:buFont typeface="Arial" panose="020B0604020202020204" pitchFamily="34" charset="0"/>
              <a:buChar char="•"/>
            </a:pPr>
            <a:r>
              <a:rPr lang="en-US" b="0" i="0" dirty="0">
                <a:solidFill>
                  <a:srgbClr val="222222"/>
                </a:solidFill>
                <a:effectLst/>
                <a:latin typeface="Arial" panose="020B0604020202020204" pitchFamily="34" charset="0"/>
              </a:rPr>
              <a:t>Package Management</a:t>
            </a: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1</a:t>
            </a:fld>
            <a:endParaRPr lang="en-US"/>
          </a:p>
        </p:txBody>
      </p:sp>
    </p:spTree>
    <p:extLst>
      <p:ext uri="{BB962C8B-B14F-4D97-AF65-F5344CB8AC3E}">
        <p14:creationId xmlns:p14="http://schemas.microsoft.com/office/powerpoint/2010/main" val="950220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should have such skills to know what and when certain software programs were installed onto your system. Find the info. If you cannot find in 2min, ask me in the class.</a:t>
            </a:r>
          </a:p>
        </p:txBody>
      </p:sp>
      <p:sp>
        <p:nvSpPr>
          <p:cNvPr id="4" name="Slide Number Placeholder 3"/>
          <p:cNvSpPr>
            <a:spLocks noGrp="1"/>
          </p:cNvSpPr>
          <p:nvPr>
            <p:ph type="sldNum" sz="quarter" idx="5"/>
          </p:nvPr>
        </p:nvSpPr>
        <p:spPr/>
        <p:txBody>
          <a:bodyPr/>
          <a:lstStyle/>
          <a:p>
            <a:fld id="{39EBEC11-8109-470B-9E75-6379604A4F27}" type="slidenum">
              <a:rPr lang="en-US" smtClean="0"/>
              <a:t>18</a:t>
            </a:fld>
            <a:endParaRPr lang="en-US"/>
          </a:p>
        </p:txBody>
      </p:sp>
    </p:spTree>
    <p:extLst>
      <p:ext uri="{BB962C8B-B14F-4D97-AF65-F5344CB8AC3E}">
        <p14:creationId xmlns:p14="http://schemas.microsoft.com/office/powerpoint/2010/main" val="3412683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covered while loop. And, we understand the loop can complete repeated tasks with an organized coding structure. </a:t>
            </a:r>
          </a:p>
          <a:p>
            <a:r>
              <a:rPr lang="en-US" dirty="0"/>
              <a:t>See what will below produce:</a:t>
            </a:r>
          </a:p>
          <a:p>
            <a:endParaRPr lang="en-US" dirty="0"/>
          </a:p>
          <a:p>
            <a:r>
              <a:rPr lang="en-US" dirty="0"/>
              <a:t>For </a:t>
            </a:r>
            <a:r>
              <a:rPr lang="en-US" dirty="0" err="1"/>
              <a:t>myNumber</a:t>
            </a:r>
            <a:r>
              <a:rPr lang="en-US" dirty="0"/>
              <a:t> in range(1, 10):</a:t>
            </a:r>
          </a:p>
          <a:p>
            <a:r>
              <a:rPr lang="en-US" dirty="0"/>
              <a:t>	print(</a:t>
            </a:r>
            <a:r>
              <a:rPr lang="en-US" dirty="0" err="1"/>
              <a:t>myNumber</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20</a:t>
            </a:fld>
            <a:endParaRPr lang="en-US"/>
          </a:p>
        </p:txBody>
      </p:sp>
    </p:spTree>
    <p:extLst>
      <p:ext uri="{BB962C8B-B14F-4D97-AF65-F5344CB8AC3E}">
        <p14:creationId xmlns:p14="http://schemas.microsoft.com/office/powerpoint/2010/main" val="2315573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FFDDBE"/>
                </a:solidFill>
                <a:effectLst/>
              </a:rPr>
              <a:t>Example:</a:t>
            </a:r>
          </a:p>
          <a:p>
            <a:r>
              <a:rPr lang="en-US" dirty="0">
                <a:solidFill>
                  <a:srgbClr val="FFDDBE"/>
                </a:solidFill>
                <a:effectLst/>
              </a:rPr>
              <a:t># Calculate total value of the numbers stored in a list</a:t>
            </a:r>
            <a:r>
              <a:rPr lang="en-US" dirty="0"/>
              <a:t> </a:t>
            </a:r>
          </a:p>
          <a:p>
            <a:r>
              <a:rPr lang="en-US" dirty="0">
                <a:solidFill>
                  <a:srgbClr val="FFDDBE"/>
                </a:solidFill>
                <a:effectLst/>
              </a:rPr>
              <a:t># List of numbers</a:t>
            </a:r>
            <a:r>
              <a:rPr lang="en-US" dirty="0"/>
              <a:t> </a:t>
            </a:r>
          </a:p>
          <a:p>
            <a:r>
              <a:rPr lang="en-US" dirty="0" err="1"/>
              <a:t>myNumbers</a:t>
            </a:r>
            <a:r>
              <a:rPr lang="en-US" dirty="0"/>
              <a:t> = [1, 2, </a:t>
            </a:r>
            <a:r>
              <a:rPr lang="en-US" dirty="0">
                <a:solidFill>
                  <a:srgbClr val="D19A66"/>
                </a:solidFill>
                <a:effectLst/>
              </a:rPr>
              <a:t>3</a:t>
            </a:r>
            <a:r>
              <a:rPr lang="en-US" dirty="0"/>
              <a:t>, </a:t>
            </a:r>
            <a:r>
              <a:rPr lang="en-US" dirty="0">
                <a:solidFill>
                  <a:srgbClr val="D19A66"/>
                </a:solidFill>
                <a:effectLst/>
              </a:rPr>
              <a:t>4</a:t>
            </a:r>
            <a:r>
              <a:rPr lang="en-US" dirty="0"/>
              <a:t>, 7</a:t>
            </a:r>
            <a:r>
              <a:rPr lang="en-US" dirty="0">
                <a:solidFill>
                  <a:srgbClr val="D19A66"/>
                </a:solidFill>
                <a:effectLst/>
              </a:rPr>
              <a:t>2</a:t>
            </a:r>
            <a:r>
              <a:rPr lang="en-US" dirty="0"/>
              <a:t>, 6</a:t>
            </a:r>
            <a:r>
              <a:rPr lang="en-US" dirty="0">
                <a:solidFill>
                  <a:srgbClr val="D19A66"/>
                </a:solidFill>
                <a:effectLst/>
              </a:rPr>
              <a:t>5</a:t>
            </a:r>
            <a:r>
              <a:rPr lang="en-US" dirty="0"/>
              <a:t>, 5</a:t>
            </a:r>
            <a:r>
              <a:rPr lang="en-US" dirty="0">
                <a:solidFill>
                  <a:srgbClr val="D19A66"/>
                </a:solidFill>
                <a:effectLst/>
              </a:rPr>
              <a:t>4</a:t>
            </a:r>
            <a:r>
              <a:rPr lang="en-US" dirty="0"/>
              <a:t>, </a:t>
            </a:r>
            <a:r>
              <a:rPr lang="en-US" dirty="0">
                <a:solidFill>
                  <a:srgbClr val="D19A66"/>
                </a:solidFill>
                <a:effectLst/>
              </a:rPr>
              <a:t>11</a:t>
            </a:r>
            <a:r>
              <a:rPr lang="en-US" dirty="0"/>
              <a:t>] </a:t>
            </a:r>
          </a:p>
          <a:p>
            <a:endParaRPr lang="en-US" dirty="0">
              <a:solidFill>
                <a:srgbClr val="FFDDBE"/>
              </a:solidFill>
              <a:effectLst/>
            </a:endParaRPr>
          </a:p>
          <a:p>
            <a:r>
              <a:rPr lang="en-US" dirty="0">
                <a:solidFill>
                  <a:srgbClr val="FFDDBE"/>
                </a:solidFill>
                <a:effectLst/>
              </a:rPr>
              <a:t># The variable of the calculation result </a:t>
            </a:r>
            <a:r>
              <a:rPr lang="en-US" dirty="0"/>
              <a:t>and initiate it as 0</a:t>
            </a:r>
          </a:p>
          <a:p>
            <a:r>
              <a:rPr lang="en-US" dirty="0" err="1"/>
              <a:t>MyTotal</a:t>
            </a:r>
            <a:r>
              <a:rPr lang="en-US" dirty="0"/>
              <a:t> = </a:t>
            </a:r>
            <a:r>
              <a:rPr lang="en-US" dirty="0">
                <a:solidFill>
                  <a:srgbClr val="D19A66"/>
                </a:solidFill>
                <a:effectLst/>
              </a:rPr>
              <a:t>0</a:t>
            </a:r>
            <a:r>
              <a:rPr lang="en-US" dirty="0"/>
              <a:t> </a:t>
            </a:r>
          </a:p>
          <a:p>
            <a:endParaRPr lang="en-US" dirty="0">
              <a:solidFill>
                <a:srgbClr val="FFDDBE"/>
              </a:solidFill>
              <a:effectLst/>
            </a:endParaRPr>
          </a:p>
          <a:p>
            <a:r>
              <a:rPr lang="en-US" dirty="0">
                <a:solidFill>
                  <a:srgbClr val="FFDDBE"/>
                </a:solidFill>
                <a:effectLst/>
              </a:rPr>
              <a:t># check the list and calculate</a:t>
            </a:r>
          </a:p>
          <a:p>
            <a:r>
              <a:rPr lang="en-US" dirty="0">
                <a:solidFill>
                  <a:srgbClr val="C678DD"/>
                </a:solidFill>
                <a:effectLst/>
              </a:rPr>
              <a:t>for</a:t>
            </a:r>
            <a:r>
              <a:rPr lang="en-US" dirty="0"/>
              <a:t> number </a:t>
            </a:r>
            <a:r>
              <a:rPr lang="en-US" dirty="0">
                <a:solidFill>
                  <a:srgbClr val="C678DD"/>
                </a:solidFill>
                <a:effectLst/>
              </a:rPr>
              <a:t>in</a:t>
            </a:r>
            <a:r>
              <a:rPr lang="en-US" dirty="0"/>
              <a:t> </a:t>
            </a:r>
            <a:r>
              <a:rPr lang="en-US" dirty="0" err="1"/>
              <a:t>myNumbers</a:t>
            </a:r>
            <a:r>
              <a:rPr lang="en-US" dirty="0"/>
              <a:t>: </a:t>
            </a:r>
          </a:p>
          <a:p>
            <a:r>
              <a:rPr lang="en-US" dirty="0"/>
              <a:t>	</a:t>
            </a:r>
            <a:r>
              <a:rPr lang="en-US" dirty="0" err="1"/>
              <a:t>myTotal</a:t>
            </a:r>
            <a:r>
              <a:rPr lang="en-US" dirty="0"/>
              <a:t> = </a:t>
            </a:r>
            <a:r>
              <a:rPr lang="en-US" dirty="0" err="1"/>
              <a:t>myTotal+number</a:t>
            </a:r>
            <a:endParaRPr lang="en-US" dirty="0"/>
          </a:p>
          <a:p>
            <a:endParaRPr lang="en-US" dirty="0"/>
          </a:p>
          <a:p>
            <a:r>
              <a:rPr lang="en-US" dirty="0">
                <a:solidFill>
                  <a:srgbClr val="C678DD"/>
                </a:solidFill>
                <a:effectLst/>
              </a:rPr>
              <a:t>print</a:t>
            </a:r>
            <a:r>
              <a:rPr lang="en-US" dirty="0"/>
              <a:t>(</a:t>
            </a:r>
            <a:r>
              <a:rPr lang="en-US" dirty="0">
                <a:solidFill>
                  <a:srgbClr val="98C379"/>
                </a:solidFill>
                <a:effectLst/>
              </a:rPr>
              <a:t>"The total value of those numbers is"</a:t>
            </a:r>
            <a:r>
              <a:rPr lang="en-US" dirty="0"/>
              <a:t>, </a:t>
            </a:r>
            <a:r>
              <a:rPr lang="en-US" dirty="0" err="1"/>
              <a:t>myTotal</a:t>
            </a:r>
            <a:r>
              <a:rPr lang="en-US" dirty="0"/>
              <a:t>)</a:t>
            </a:r>
          </a:p>
        </p:txBody>
      </p:sp>
      <p:sp>
        <p:nvSpPr>
          <p:cNvPr id="4" name="Slide Number Placeholder 3"/>
          <p:cNvSpPr>
            <a:spLocks noGrp="1"/>
          </p:cNvSpPr>
          <p:nvPr>
            <p:ph type="sldNum" sz="quarter" idx="5"/>
          </p:nvPr>
        </p:nvSpPr>
        <p:spPr/>
        <p:txBody>
          <a:bodyPr/>
          <a:lstStyle/>
          <a:p>
            <a:fld id="{39EBEC11-8109-470B-9E75-6379604A4F27}" type="slidenum">
              <a:rPr lang="en-US" smtClean="0"/>
              <a:t>21</a:t>
            </a:fld>
            <a:endParaRPr lang="en-US"/>
          </a:p>
        </p:txBody>
      </p:sp>
    </p:spTree>
    <p:extLst>
      <p:ext uri="{BB962C8B-B14F-4D97-AF65-F5344CB8AC3E}">
        <p14:creationId xmlns:p14="http://schemas.microsoft.com/office/powerpoint/2010/main" val="2227295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#Will </a:t>
            </a:r>
            <a:r>
              <a:rPr lang="en-US" dirty="0" err="1"/>
              <a:t>rint</a:t>
            </a:r>
            <a:r>
              <a:rPr lang="en-US" dirty="0"/>
              <a:t> S, t, u, d, y)</a:t>
            </a:r>
          </a:p>
          <a:p>
            <a:r>
              <a:rPr lang="en-US" dirty="0"/>
              <a:t>For </a:t>
            </a:r>
            <a:r>
              <a:rPr lang="en-US" dirty="0" err="1"/>
              <a:t>myCharacter</a:t>
            </a:r>
            <a:r>
              <a:rPr lang="en-US" dirty="0"/>
              <a:t> in “Study”</a:t>
            </a:r>
          </a:p>
          <a:p>
            <a:r>
              <a:rPr lang="en-US" dirty="0"/>
              <a:t>   print (</a:t>
            </a:r>
            <a:r>
              <a:rPr lang="en-US" dirty="0" err="1"/>
              <a:t>myCharacter</a:t>
            </a:r>
            <a:r>
              <a:rPr lang="en-US" dirty="0"/>
              <a:t>)</a:t>
            </a:r>
          </a:p>
          <a:p>
            <a:endParaRPr lang="en-US" dirty="0"/>
          </a:p>
          <a:p>
            <a:endParaRPr lang="en-US" dirty="0"/>
          </a:p>
          <a:p>
            <a:r>
              <a:rPr lang="en-US" dirty="0"/>
              <a:t>Below code will NOT work unless you change it. </a:t>
            </a:r>
            <a:r>
              <a:rPr lang="en-US" dirty="0">
                <a:sym typeface="Wingdings" panose="05000000000000000000" pitchFamily="2" charset="2"/>
              </a:rPr>
              <a:t></a:t>
            </a:r>
          </a:p>
          <a:p>
            <a:endParaRPr lang="en-US" dirty="0"/>
          </a:p>
          <a:p>
            <a:r>
              <a:rPr lang="en-US" dirty="0"/>
              <a:t>#Sample code to print those strings instead of each character in the string</a:t>
            </a:r>
          </a:p>
          <a:p>
            <a:r>
              <a:rPr lang="en-US" dirty="0" err="1"/>
              <a:t>musicType</a:t>
            </a:r>
            <a:r>
              <a:rPr lang="en-US" dirty="0"/>
              <a:t> = [jazz, pop, modern, classic]</a:t>
            </a:r>
          </a:p>
          <a:p>
            <a:endParaRPr lang="en-US" dirty="0"/>
          </a:p>
          <a:p>
            <a:r>
              <a:rPr lang="en-US" dirty="0"/>
              <a:t>for </a:t>
            </a:r>
            <a:r>
              <a:rPr lang="en-US" dirty="0" err="1"/>
              <a:t>myFav</a:t>
            </a:r>
            <a:r>
              <a:rPr lang="en-US" dirty="0"/>
              <a:t> in </a:t>
            </a:r>
            <a:r>
              <a:rPr lang="en-US" dirty="0" err="1"/>
              <a:t>musicType</a:t>
            </a:r>
            <a:endParaRPr lang="en-US" dirty="0"/>
          </a:p>
          <a:p>
            <a:r>
              <a:rPr lang="en-US" dirty="0"/>
              <a:t>    print(“We have this type of music in our inventory: ” + </a:t>
            </a:r>
            <a:r>
              <a:rPr lang="en-US" dirty="0" err="1"/>
              <a:t>myFav</a:t>
            </a:r>
            <a:r>
              <a:rPr lang="en-US" dirty="0"/>
              <a:t>)</a:t>
            </a:r>
          </a:p>
          <a:p>
            <a:endParaRPr lang="en-US" dirty="0"/>
          </a:p>
          <a:p>
            <a:r>
              <a:rPr lang="en-US" dirty="0"/>
              <a:t>#if you are interested, you could use different option to print</a:t>
            </a:r>
          </a:p>
        </p:txBody>
      </p:sp>
      <p:sp>
        <p:nvSpPr>
          <p:cNvPr id="4" name="Slide Number Placeholder 3"/>
          <p:cNvSpPr>
            <a:spLocks noGrp="1"/>
          </p:cNvSpPr>
          <p:nvPr>
            <p:ph type="sldNum" sz="quarter" idx="5"/>
          </p:nvPr>
        </p:nvSpPr>
        <p:spPr/>
        <p:txBody>
          <a:bodyPr/>
          <a:lstStyle/>
          <a:p>
            <a:fld id="{39EBEC11-8109-470B-9E75-6379604A4F27}" type="slidenum">
              <a:rPr lang="en-US" smtClean="0"/>
              <a:t>22</a:t>
            </a:fld>
            <a:endParaRPr lang="en-US"/>
          </a:p>
        </p:txBody>
      </p:sp>
    </p:spTree>
    <p:extLst>
      <p:ext uri="{BB962C8B-B14F-4D97-AF65-F5344CB8AC3E}">
        <p14:creationId xmlns:p14="http://schemas.microsoft.com/office/powerpoint/2010/main" val="687455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like below same codes from https://www.javatpoint.com/set-vs-list-in-python - simple and clear</a:t>
            </a:r>
          </a:p>
          <a:p>
            <a:endParaRPr lang="en-US" dirty="0"/>
          </a:p>
          <a:p>
            <a:pPr algn="just">
              <a:buFont typeface="+mj-lt"/>
              <a:buNone/>
            </a:pPr>
            <a:r>
              <a:rPr lang="en-US" b="0" i="0" dirty="0">
                <a:solidFill>
                  <a:srgbClr val="000000"/>
                </a:solidFill>
                <a:effectLst/>
                <a:latin typeface="inter-regular"/>
              </a:rPr>
              <a:t># First, we will create the List  </a:t>
            </a:r>
          </a:p>
          <a:p>
            <a:pPr algn="just">
              <a:buFont typeface="+mj-lt"/>
              <a:buNone/>
            </a:pPr>
            <a:r>
              <a:rPr lang="en-US" b="0" i="0" dirty="0">
                <a:solidFill>
                  <a:srgbClr val="FF0000"/>
                </a:solidFill>
                <a:effectLst/>
                <a:latin typeface="inter-regular"/>
              </a:rPr>
              <a:t>List</a:t>
            </a:r>
            <a:r>
              <a:rPr lang="en-US" b="0" i="0" dirty="0">
                <a:solidFill>
                  <a:srgbClr val="000000"/>
                </a:solidFill>
                <a:effectLst/>
                <a:latin typeface="inter-regular"/>
              </a:rPr>
              <a:t> = []  </a:t>
            </a:r>
          </a:p>
          <a:p>
            <a:pPr algn="just">
              <a:buFont typeface="+mj-lt"/>
              <a:buNone/>
            </a:pPr>
            <a:r>
              <a:rPr lang="en-US" b="0" i="0" dirty="0">
                <a:solidFill>
                  <a:srgbClr val="000000"/>
                </a:solidFill>
                <a:effectLst/>
                <a:latin typeface="inter-regular"/>
              </a:rPr>
              <a:t>print("</a:t>
            </a:r>
            <a:r>
              <a:rPr lang="en-US" b="0" i="0" dirty="0" err="1">
                <a:solidFill>
                  <a:srgbClr val="000000"/>
                </a:solidFill>
                <a:effectLst/>
                <a:latin typeface="inter-regular"/>
              </a:rPr>
              <a:t>JavaTpoint</a:t>
            </a:r>
            <a:r>
              <a:rPr lang="en-US" b="0" i="0" dirty="0">
                <a:solidFill>
                  <a:srgbClr val="000000"/>
                </a:solidFill>
                <a:effectLst/>
                <a:latin typeface="inter-regular"/>
              </a:rPr>
              <a:t> data List: ")  </a:t>
            </a:r>
          </a:p>
          <a:p>
            <a:pPr algn="just">
              <a:buFont typeface="+mj-lt"/>
              <a:buNone/>
            </a:pPr>
            <a:r>
              <a:rPr lang="en-US" b="0" i="0" dirty="0">
                <a:solidFill>
                  <a:srgbClr val="000000"/>
                </a:solidFill>
                <a:effectLst/>
                <a:latin typeface="inter-regular"/>
              </a:rPr>
              <a:t>print(List)  </a:t>
            </a:r>
          </a:p>
          <a:p>
            <a:pPr algn="just">
              <a:buFont typeface="+mj-lt"/>
              <a:buNone/>
            </a:pPr>
            <a:r>
              <a:rPr lang="en-US" b="0" i="0" dirty="0">
                <a:solidFill>
                  <a:srgbClr val="000000"/>
                </a:solidFill>
                <a:effectLst/>
                <a:latin typeface="inter-regular"/>
              </a:rPr>
              <a:t>     </a:t>
            </a:r>
          </a:p>
          <a:p>
            <a:pPr algn="just">
              <a:buFont typeface="+mj-lt"/>
              <a:buNone/>
            </a:pPr>
            <a:r>
              <a:rPr lang="en-US" b="0" i="0" dirty="0">
                <a:solidFill>
                  <a:srgbClr val="000000"/>
                </a:solidFill>
                <a:effectLst/>
                <a:latin typeface="inter-regular"/>
              </a:rPr>
              <a:t># we are creating the List of numbers  </a:t>
            </a:r>
          </a:p>
          <a:p>
            <a:pPr algn="just">
              <a:buFont typeface="+mj-lt"/>
              <a:buNone/>
            </a:pPr>
            <a:r>
              <a:rPr lang="en-US" b="0" i="0" dirty="0">
                <a:solidFill>
                  <a:srgbClr val="FF0000"/>
                </a:solidFill>
                <a:effectLst/>
                <a:latin typeface="inter-regular"/>
              </a:rPr>
              <a:t>List</a:t>
            </a:r>
            <a:r>
              <a:rPr lang="en-US" b="0" i="0" dirty="0">
                <a:solidFill>
                  <a:srgbClr val="000000"/>
                </a:solidFill>
                <a:effectLst/>
                <a:latin typeface="inter-regular"/>
              </a:rPr>
              <a:t> = [12, 24, 64, 18, 3, 201, 65, 35, 27, 29, 58, 42, 87, 30, 28, 79, 4, 90]  </a:t>
            </a:r>
          </a:p>
          <a:p>
            <a:pPr algn="just">
              <a:buFont typeface="+mj-lt"/>
              <a:buNone/>
            </a:pPr>
            <a:r>
              <a:rPr lang="en-US" b="0" i="0" dirty="0">
                <a:solidFill>
                  <a:srgbClr val="000000"/>
                </a:solidFill>
                <a:effectLst/>
                <a:latin typeface="inter-regular"/>
              </a:rPr>
              <a:t>print("\n The </a:t>
            </a:r>
            <a:r>
              <a:rPr lang="en-US" b="0" i="0" dirty="0" err="1">
                <a:solidFill>
                  <a:srgbClr val="000000"/>
                </a:solidFill>
                <a:effectLst/>
                <a:latin typeface="inter-regular"/>
              </a:rPr>
              <a:t>JavaTpoint</a:t>
            </a:r>
            <a:r>
              <a:rPr lang="en-US" b="0" i="0" dirty="0">
                <a:solidFill>
                  <a:srgbClr val="000000"/>
                </a:solidFill>
                <a:effectLst/>
                <a:latin typeface="inter-regular"/>
              </a:rPr>
              <a:t> List of numbers: ")  </a:t>
            </a:r>
          </a:p>
          <a:p>
            <a:pPr algn="just">
              <a:buFont typeface="+mj-lt"/>
              <a:buNone/>
            </a:pPr>
            <a:r>
              <a:rPr lang="en-US" b="0" i="0" dirty="0">
                <a:solidFill>
                  <a:srgbClr val="000000"/>
                </a:solidFill>
                <a:effectLst/>
                <a:latin typeface="inter-regular"/>
              </a:rPr>
              <a:t>print(List)  </a:t>
            </a:r>
          </a:p>
          <a:p>
            <a:pPr algn="just">
              <a:buFont typeface="+mj-lt"/>
              <a:buNone/>
            </a:pPr>
            <a:r>
              <a:rPr lang="en-US" b="0" i="0" dirty="0">
                <a:solidFill>
                  <a:srgbClr val="000000"/>
                </a:solidFill>
                <a:effectLst/>
                <a:latin typeface="inter-regular"/>
              </a:rPr>
              <a:t>     </a:t>
            </a:r>
          </a:p>
          <a:p>
            <a:pPr algn="just">
              <a:buFont typeface="+mj-lt"/>
              <a:buNone/>
            </a:pPr>
            <a:r>
              <a:rPr lang="en-US" b="0" i="0" dirty="0">
                <a:solidFill>
                  <a:srgbClr val="000000"/>
                </a:solidFill>
                <a:effectLst/>
                <a:latin typeface="inter-regular"/>
              </a:rPr>
              <a:t># Now, we will create the List of strings and will access it using index method.  </a:t>
            </a:r>
          </a:p>
          <a:p>
            <a:pPr algn="just">
              <a:buFont typeface="+mj-lt"/>
              <a:buNone/>
            </a:pPr>
            <a:r>
              <a:rPr lang="en-US" b="0" i="0" dirty="0">
                <a:solidFill>
                  <a:srgbClr val="000000"/>
                </a:solidFill>
                <a:effectLst/>
                <a:latin typeface="inter-regular"/>
              </a:rPr>
              <a:t>  </a:t>
            </a:r>
          </a:p>
          <a:p>
            <a:pPr algn="just">
              <a:buFont typeface="+mj-lt"/>
              <a:buNone/>
            </a:pPr>
            <a:r>
              <a:rPr lang="en-US" b="0" i="0" dirty="0">
                <a:solidFill>
                  <a:srgbClr val="FF0000"/>
                </a:solidFill>
                <a:effectLst/>
                <a:latin typeface="inter-regular"/>
              </a:rPr>
              <a:t>List</a:t>
            </a:r>
            <a:r>
              <a:rPr lang="en-US" b="0" i="0" dirty="0">
                <a:solidFill>
                  <a:srgbClr val="000000"/>
                </a:solidFill>
                <a:effectLst/>
                <a:latin typeface="inter-regular"/>
              </a:rPr>
              <a:t> = ["let's", "learn", "Python", "from", "</a:t>
            </a:r>
            <a:r>
              <a:rPr lang="en-US" b="0" i="0" dirty="0" err="1">
                <a:solidFill>
                  <a:srgbClr val="000000"/>
                </a:solidFill>
                <a:effectLst/>
                <a:latin typeface="inter-regular"/>
              </a:rPr>
              <a:t>JavaTpoint</a:t>
            </a:r>
            <a:r>
              <a:rPr lang="en-US" b="0" i="0" dirty="0">
                <a:solidFill>
                  <a:srgbClr val="000000"/>
                </a:solidFill>
                <a:effectLst/>
                <a:latin typeface="inter-regular"/>
              </a:rPr>
              <a:t>"]  </a:t>
            </a:r>
          </a:p>
          <a:p>
            <a:pPr algn="just">
              <a:buFont typeface="+mj-lt"/>
              <a:buNone/>
            </a:pPr>
            <a:r>
              <a:rPr lang="en-US" b="0" i="0" dirty="0">
                <a:solidFill>
                  <a:srgbClr val="000000"/>
                </a:solidFill>
                <a:effectLst/>
                <a:latin typeface="inter-regular"/>
              </a:rPr>
              <a:t>print("\</a:t>
            </a:r>
            <a:r>
              <a:rPr lang="en-US" b="0" i="0" dirty="0" err="1">
                <a:solidFill>
                  <a:srgbClr val="000000"/>
                </a:solidFill>
                <a:effectLst/>
                <a:latin typeface="inter-regular"/>
              </a:rPr>
              <a:t>nList</a:t>
            </a:r>
            <a:r>
              <a:rPr lang="en-US" b="0" i="0" dirty="0">
                <a:solidFill>
                  <a:srgbClr val="000000"/>
                </a:solidFill>
                <a:effectLst/>
                <a:latin typeface="inter-regular"/>
              </a:rPr>
              <a:t> Items: ")  </a:t>
            </a:r>
          </a:p>
          <a:p>
            <a:pPr algn="just">
              <a:buFont typeface="+mj-lt"/>
              <a:buNone/>
            </a:pPr>
            <a:r>
              <a:rPr lang="en-US" b="0" i="0" dirty="0">
                <a:solidFill>
                  <a:srgbClr val="000000"/>
                </a:solidFill>
                <a:effectLst/>
                <a:latin typeface="inter-regular"/>
              </a:rPr>
              <a:t>print(List[0])   </a:t>
            </a:r>
          </a:p>
          <a:p>
            <a:pPr algn="just">
              <a:buFont typeface="+mj-lt"/>
              <a:buNone/>
            </a:pPr>
            <a:r>
              <a:rPr lang="en-US" b="0" i="0" dirty="0">
                <a:solidFill>
                  <a:srgbClr val="000000"/>
                </a:solidFill>
                <a:effectLst/>
                <a:latin typeface="inter-regular"/>
              </a:rPr>
              <a:t>print(List[2])  </a:t>
            </a:r>
          </a:p>
          <a:p>
            <a:pPr algn="just">
              <a:buFont typeface="+mj-lt"/>
              <a:buNone/>
            </a:pPr>
            <a:r>
              <a:rPr lang="en-US" b="0" i="0" dirty="0">
                <a:solidFill>
                  <a:srgbClr val="000000"/>
                </a:solidFill>
                <a:effectLst/>
                <a:latin typeface="inter-regular"/>
              </a:rPr>
              <a:t>print(List[1])  </a:t>
            </a:r>
          </a:p>
          <a:p>
            <a:pPr algn="just">
              <a:buFont typeface="+mj-lt"/>
              <a:buNone/>
            </a:pPr>
            <a:r>
              <a:rPr lang="en-US" b="0" i="0" dirty="0">
                <a:solidFill>
                  <a:srgbClr val="000000"/>
                </a:solidFill>
                <a:effectLst/>
                <a:latin typeface="inter-regular"/>
              </a:rPr>
              <a:t>print(List[4])  </a:t>
            </a:r>
          </a:p>
          <a:p>
            <a:pPr algn="just">
              <a:buFont typeface="+mj-lt"/>
              <a:buNone/>
            </a:pPr>
            <a:r>
              <a:rPr lang="en-US" b="0" i="0" dirty="0">
                <a:solidFill>
                  <a:srgbClr val="000000"/>
                </a:solidFill>
                <a:effectLst/>
                <a:latin typeface="inter-regular"/>
              </a:rPr>
              <a:t>print(List[3])  </a:t>
            </a:r>
          </a:p>
          <a:p>
            <a:pPr algn="just">
              <a:buFont typeface="+mj-lt"/>
              <a:buNone/>
            </a:pPr>
            <a:r>
              <a:rPr lang="en-US" b="0" i="0" dirty="0">
                <a:solidFill>
                  <a:srgbClr val="000000"/>
                </a:solidFill>
                <a:effectLst/>
                <a:latin typeface="inter-regular"/>
              </a:rPr>
              <a:t># Now we will check is list are ordered  </a:t>
            </a:r>
          </a:p>
          <a:p>
            <a:pPr algn="just">
              <a:buFont typeface="+mj-lt"/>
              <a:buNone/>
            </a:pPr>
            <a:r>
              <a:rPr lang="en-US" b="0" i="0" dirty="0">
                <a:solidFill>
                  <a:srgbClr val="000000"/>
                </a:solidFill>
                <a:effectLst/>
                <a:latin typeface="inter-regular"/>
              </a:rPr>
              <a:t>  </a:t>
            </a:r>
          </a:p>
          <a:p>
            <a:pPr algn="just">
              <a:buFont typeface="+mj-lt"/>
              <a:buNone/>
            </a:pPr>
            <a:r>
              <a:rPr lang="en-US" b="0" i="0" dirty="0">
                <a:solidFill>
                  <a:srgbClr val="FF0000"/>
                </a:solidFill>
                <a:effectLst/>
                <a:latin typeface="inter-regular"/>
              </a:rPr>
              <a:t>List1</a:t>
            </a:r>
            <a:r>
              <a:rPr lang="en-US" b="0" i="0" dirty="0">
                <a:solidFill>
                  <a:srgbClr val="000000"/>
                </a:solidFill>
                <a:effectLst/>
                <a:latin typeface="inter-regular"/>
              </a:rPr>
              <a:t> = [9, 3, 6, 19, 67, "Hey", "</a:t>
            </a:r>
            <a:r>
              <a:rPr lang="en-US" b="0" i="0" dirty="0" err="1">
                <a:solidFill>
                  <a:srgbClr val="000000"/>
                </a:solidFill>
                <a:effectLst/>
                <a:latin typeface="inter-regular"/>
              </a:rPr>
              <a:t>JavaTpoint</a:t>
            </a:r>
            <a:r>
              <a:rPr lang="en-US" b="0" i="0" dirty="0">
                <a:solidFill>
                  <a:srgbClr val="000000"/>
                </a:solidFill>
                <a:effectLst/>
                <a:latin typeface="inter-regular"/>
              </a:rPr>
              <a:t>", 78, 2, 1]  </a:t>
            </a:r>
          </a:p>
          <a:p>
            <a:pPr algn="just">
              <a:buFont typeface="+mj-lt"/>
              <a:buNone/>
            </a:pPr>
            <a:r>
              <a:rPr lang="en-US" b="0" i="0" dirty="0">
                <a:solidFill>
                  <a:srgbClr val="FF0000"/>
                </a:solidFill>
                <a:effectLst/>
                <a:latin typeface="inter-regular"/>
              </a:rPr>
              <a:t>List2</a:t>
            </a:r>
            <a:r>
              <a:rPr lang="en-US" b="0" i="0" dirty="0">
                <a:solidFill>
                  <a:srgbClr val="000000"/>
                </a:solidFill>
                <a:effectLst/>
                <a:latin typeface="inter-regular"/>
              </a:rPr>
              <a:t> = [9, 3, 6, 19, 67, 78, "Hey", "</a:t>
            </a:r>
            <a:r>
              <a:rPr lang="en-US" b="0" i="0" dirty="0" err="1">
                <a:solidFill>
                  <a:srgbClr val="000000"/>
                </a:solidFill>
                <a:effectLst/>
                <a:latin typeface="inter-regular"/>
              </a:rPr>
              <a:t>JavaTpoint</a:t>
            </a:r>
            <a:r>
              <a:rPr lang="en-US" b="0" i="0" dirty="0">
                <a:solidFill>
                  <a:srgbClr val="000000"/>
                </a:solidFill>
                <a:effectLst/>
                <a:latin typeface="inter-regular"/>
              </a:rPr>
              <a:t>", 2, 1]  </a:t>
            </a:r>
          </a:p>
          <a:p>
            <a:pPr algn="just">
              <a:buFont typeface="+mj-lt"/>
              <a:buNone/>
            </a:pPr>
            <a:r>
              <a:rPr lang="en-US" b="0" i="0" dirty="0">
                <a:solidFill>
                  <a:srgbClr val="000000"/>
                </a:solidFill>
                <a:effectLst/>
                <a:latin typeface="inter-regular"/>
              </a:rPr>
              <a:t>print("</a:t>
            </a:r>
            <a:r>
              <a:rPr lang="en-US" b="0" i="0" dirty="0">
                <a:solidFill>
                  <a:srgbClr val="FF0000"/>
                </a:solidFill>
                <a:effectLst/>
                <a:latin typeface="inter-regular"/>
              </a:rPr>
              <a:t>List1</a:t>
            </a:r>
            <a:r>
              <a:rPr lang="en-US" b="0" i="0" dirty="0">
                <a:solidFill>
                  <a:srgbClr val="000000"/>
                </a:solidFill>
                <a:effectLst/>
                <a:latin typeface="inter-regular"/>
              </a:rPr>
              <a:t> = ", List1)  </a:t>
            </a:r>
          </a:p>
          <a:p>
            <a:pPr algn="just">
              <a:buFont typeface="+mj-lt"/>
              <a:buNone/>
            </a:pPr>
            <a:r>
              <a:rPr lang="en-US" b="0" i="0" dirty="0">
                <a:solidFill>
                  <a:srgbClr val="000000"/>
                </a:solidFill>
                <a:effectLst/>
                <a:latin typeface="inter-regular"/>
              </a:rPr>
              <a:t>print("</a:t>
            </a:r>
            <a:r>
              <a:rPr lang="en-US" b="0" i="0" dirty="0">
                <a:solidFill>
                  <a:srgbClr val="FF0000"/>
                </a:solidFill>
                <a:effectLst/>
                <a:latin typeface="inter-regular"/>
              </a:rPr>
              <a:t>List2</a:t>
            </a:r>
            <a:r>
              <a:rPr lang="en-US" b="0" i="0" dirty="0">
                <a:solidFill>
                  <a:srgbClr val="000000"/>
                </a:solidFill>
                <a:effectLst/>
                <a:latin typeface="inter-regular"/>
              </a:rPr>
              <a:t> = ", List2)  </a:t>
            </a:r>
          </a:p>
          <a:p>
            <a:pPr algn="just">
              <a:buFont typeface="+mj-lt"/>
              <a:buNone/>
            </a:pPr>
            <a:r>
              <a:rPr lang="en-US" b="0" i="0" dirty="0">
                <a:solidFill>
                  <a:srgbClr val="FF0000"/>
                </a:solidFill>
                <a:effectLst/>
                <a:latin typeface="inter-regular"/>
              </a:rPr>
              <a:t>List1</a:t>
            </a:r>
            <a:r>
              <a:rPr lang="en-US" b="0" i="0" dirty="0">
                <a:solidFill>
                  <a:srgbClr val="000000"/>
                </a:solidFill>
                <a:effectLst/>
                <a:latin typeface="inter-regular"/>
              </a:rPr>
              <a:t> == List2  </a:t>
            </a: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24</a:t>
            </a:fld>
            <a:endParaRPr lang="en-US"/>
          </a:p>
        </p:txBody>
      </p:sp>
    </p:spTree>
    <p:extLst>
      <p:ext uri="{BB962C8B-B14F-4D97-AF65-F5344CB8AC3E}">
        <p14:creationId xmlns:p14="http://schemas.microsoft.com/office/powerpoint/2010/main" val="1496008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size is dynamic’</a:t>
            </a:r>
          </a:p>
          <a:p>
            <a:r>
              <a:rPr lang="en-US" dirty="0"/>
              <a:t>List is ordered;</a:t>
            </a:r>
          </a:p>
          <a:p>
            <a:r>
              <a:rPr lang="en-US" dirty="0"/>
              <a:t>List can be converted to different data types;</a:t>
            </a:r>
          </a:p>
          <a:p>
            <a:r>
              <a:rPr lang="en-US" dirty="0"/>
              <a:t>List is like an array;</a:t>
            </a:r>
          </a:p>
          <a:p>
            <a:r>
              <a:rPr lang="en-US" dirty="0"/>
              <a:t>List values are separated by a comma and between the square brackets</a:t>
            </a:r>
          </a:p>
        </p:txBody>
      </p:sp>
      <p:sp>
        <p:nvSpPr>
          <p:cNvPr id="4" name="Slide Number Placeholder 3"/>
          <p:cNvSpPr>
            <a:spLocks noGrp="1"/>
          </p:cNvSpPr>
          <p:nvPr>
            <p:ph type="sldNum" sz="quarter" idx="5"/>
          </p:nvPr>
        </p:nvSpPr>
        <p:spPr/>
        <p:txBody>
          <a:bodyPr/>
          <a:lstStyle/>
          <a:p>
            <a:fld id="{39EBEC11-8109-470B-9E75-6379604A4F27}" type="slidenum">
              <a:rPr lang="en-US" smtClean="0"/>
              <a:t>25</a:t>
            </a:fld>
            <a:endParaRPr lang="en-US"/>
          </a:p>
        </p:txBody>
      </p:sp>
    </p:spTree>
    <p:extLst>
      <p:ext uri="{BB962C8B-B14F-4D97-AF65-F5344CB8AC3E}">
        <p14:creationId xmlns:p14="http://schemas.microsoft.com/office/powerpoint/2010/main" val="1365965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knowing set and list concepts, it is important to know how to OPERATE them:</a:t>
            </a:r>
          </a:p>
          <a:p>
            <a:r>
              <a:rPr lang="en-US" dirty="0"/>
              <a:t>Add records, sort records, modify records, delete records and generate new sets/lists.</a:t>
            </a:r>
          </a:p>
          <a:p>
            <a:r>
              <a:rPr lang="en-US" dirty="0"/>
              <a:t>Compared records in different sets or lists (in future, you can compare two files)</a:t>
            </a:r>
          </a:p>
        </p:txBody>
      </p:sp>
      <p:sp>
        <p:nvSpPr>
          <p:cNvPr id="4" name="Slide Number Placeholder 3"/>
          <p:cNvSpPr>
            <a:spLocks noGrp="1"/>
          </p:cNvSpPr>
          <p:nvPr>
            <p:ph type="sldNum" sz="quarter" idx="5"/>
          </p:nvPr>
        </p:nvSpPr>
        <p:spPr/>
        <p:txBody>
          <a:bodyPr/>
          <a:lstStyle/>
          <a:p>
            <a:fld id="{39EBEC11-8109-470B-9E75-6379604A4F27}" type="slidenum">
              <a:rPr lang="en-US" smtClean="0"/>
              <a:t>26</a:t>
            </a:fld>
            <a:endParaRPr lang="en-US"/>
          </a:p>
        </p:txBody>
      </p:sp>
    </p:spTree>
    <p:extLst>
      <p:ext uri="{BB962C8B-B14F-4D97-AF65-F5344CB8AC3E}">
        <p14:creationId xmlns:p14="http://schemas.microsoft.com/office/powerpoint/2010/main" val="400683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could work on the list and set elements. i.e.</a:t>
            </a:r>
          </a:p>
          <a:p>
            <a:endParaRPr lang="en-US" dirty="0"/>
          </a:p>
          <a:p>
            <a:r>
              <a:rPr lang="en-US" dirty="0"/>
              <a:t>List = [1,2,3,22,4,5,66,77,55,88,111]</a:t>
            </a:r>
          </a:p>
          <a:p>
            <a:r>
              <a:rPr lang="en-US" dirty="0" err="1"/>
              <a:t>anyNum</a:t>
            </a:r>
            <a:r>
              <a:rPr lang="en-US" dirty="0"/>
              <a:t>=12</a:t>
            </a:r>
          </a:p>
          <a:p>
            <a:r>
              <a:rPr lang="en-US" dirty="0"/>
              <a:t>for </a:t>
            </a:r>
            <a:r>
              <a:rPr lang="en-US" dirty="0" err="1"/>
              <a:t>i</a:t>
            </a:r>
            <a:r>
              <a:rPr lang="en-US" dirty="0"/>
              <a:t> in list:</a:t>
            </a:r>
          </a:p>
          <a:p>
            <a:r>
              <a:rPr lang="en-US" dirty="0"/>
              <a:t>#we do not have to put comment here. But, it is to explain we will multiply </a:t>
            </a:r>
            <a:r>
              <a:rPr lang="en-US" dirty="0" err="1"/>
              <a:t>anyNum</a:t>
            </a:r>
            <a:r>
              <a:rPr lang="en-US" dirty="0"/>
              <a:t> to original listed elements</a:t>
            </a:r>
          </a:p>
          <a:p>
            <a:r>
              <a:rPr lang="en-US" dirty="0"/>
              <a:t>    j=</a:t>
            </a:r>
            <a:r>
              <a:rPr lang="en-US" dirty="0" err="1"/>
              <a:t>anyNum</a:t>
            </a:r>
            <a:r>
              <a:rPr lang="en-US" dirty="0"/>
              <a:t>*</a:t>
            </a:r>
            <a:r>
              <a:rPr lang="en-US" dirty="0" err="1"/>
              <a:t>i</a:t>
            </a:r>
            <a:endParaRPr lang="en-US" dirty="0"/>
          </a:p>
          <a:p>
            <a:r>
              <a:rPr lang="en-US" dirty="0"/>
              <a:t>    print(j)</a:t>
            </a:r>
          </a:p>
          <a:p>
            <a:endParaRPr lang="en-US" dirty="0"/>
          </a:p>
          <a:p>
            <a:r>
              <a:rPr lang="en-US" dirty="0"/>
              <a:t>The purpose is to display public price to customers by hiding original costs. </a:t>
            </a:r>
            <a:r>
              <a:rPr lang="en-US" dirty="0">
                <a:sym typeface="Wingdings" panose="05000000000000000000" pitchFamily="2" charset="2"/>
              </a:rPr>
              <a:t></a:t>
            </a: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27</a:t>
            </a:fld>
            <a:endParaRPr lang="en-US"/>
          </a:p>
        </p:txBody>
      </p:sp>
    </p:spTree>
    <p:extLst>
      <p:ext uri="{BB962C8B-B14F-4D97-AF65-F5344CB8AC3E}">
        <p14:creationId xmlns:p14="http://schemas.microsoft.com/office/powerpoint/2010/main" val="24480620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 else sample code:</a:t>
            </a:r>
          </a:p>
          <a:p>
            <a:pPr marL="0" indent="0" algn="just">
              <a:buFont typeface="+mj-lt"/>
              <a:buNone/>
            </a:pPr>
            <a:endParaRPr lang="en-US" b="1" i="0" dirty="0">
              <a:solidFill>
                <a:srgbClr val="006699"/>
              </a:solidFill>
              <a:effectLst/>
              <a:latin typeface="inter-regular"/>
            </a:endParaRPr>
          </a:p>
          <a:p>
            <a:pPr marL="0" indent="0" algn="just">
              <a:buFont typeface="+mj-lt"/>
              <a:buNone/>
            </a:pPr>
            <a:r>
              <a:rPr lang="en-US" b="1" i="0" dirty="0" err="1">
                <a:solidFill>
                  <a:srgbClr val="006699"/>
                </a:solidFill>
                <a:effectLst/>
                <a:latin typeface="inter-regular"/>
              </a:rPr>
              <a:t>myNumbers</a:t>
            </a:r>
            <a:r>
              <a:rPr lang="en-US" b="1" i="0" dirty="0">
                <a:solidFill>
                  <a:srgbClr val="006699"/>
                </a:solidFill>
                <a:effectLst/>
                <a:latin typeface="inter-regular"/>
              </a:rPr>
              <a:t>=[1, 3, 5, 8, 22]</a:t>
            </a:r>
          </a:p>
          <a:p>
            <a:pPr marL="0" indent="0" algn="just">
              <a:buFont typeface="+mj-lt"/>
              <a:buNone/>
            </a:pPr>
            <a:r>
              <a:rPr lang="en-US" b="1" i="0" dirty="0">
                <a:solidFill>
                  <a:srgbClr val="006699"/>
                </a:solidFill>
                <a:effectLst/>
                <a:latin typeface="inter-regular"/>
              </a:rPr>
              <a:t>for</a:t>
            </a:r>
            <a:r>
              <a:rPr lang="en-US" b="0" i="0" dirty="0">
                <a:solidFill>
                  <a:srgbClr val="000000"/>
                </a:solidFill>
                <a:effectLst/>
                <a:latin typeface="inter-regular"/>
              </a:rPr>
              <a:t> </a:t>
            </a:r>
            <a:r>
              <a:rPr lang="en-US" b="0" i="0" dirty="0" err="1">
                <a:solidFill>
                  <a:srgbClr val="000000"/>
                </a:solidFill>
                <a:effectLst/>
                <a:latin typeface="inter-regular"/>
              </a:rPr>
              <a:t>i</a:t>
            </a:r>
            <a:r>
              <a:rPr lang="en-US" b="0" i="0" dirty="0">
                <a:solidFill>
                  <a:srgbClr val="000000"/>
                </a:solidFill>
                <a:effectLst/>
                <a:latin typeface="inter-regular"/>
              </a:rPr>
              <a:t> </a:t>
            </a:r>
            <a:r>
              <a:rPr lang="en-US" b="1" i="0" dirty="0">
                <a:solidFill>
                  <a:srgbClr val="006699"/>
                </a:solidFill>
                <a:effectLst/>
                <a:latin typeface="inter-regular"/>
              </a:rPr>
              <a:t>in</a:t>
            </a:r>
            <a:r>
              <a:rPr lang="en-US" b="0" i="0" dirty="0">
                <a:solidFill>
                  <a:srgbClr val="000000"/>
                </a:solidFill>
                <a:effectLst/>
                <a:latin typeface="inter-regular"/>
              </a:rPr>
              <a:t> </a:t>
            </a:r>
            <a:r>
              <a:rPr lang="en-US" b="0" i="0" dirty="0" err="1">
                <a:solidFill>
                  <a:srgbClr val="000000"/>
                </a:solidFill>
                <a:effectLst/>
                <a:latin typeface="inter-regular"/>
              </a:rPr>
              <a:t>myNumbers</a:t>
            </a:r>
            <a:r>
              <a:rPr lang="en-US" b="0" i="0" dirty="0">
                <a:solidFill>
                  <a:srgbClr val="000000"/>
                </a:solidFill>
                <a:effectLst/>
                <a:latin typeface="inter-regular"/>
              </a:rPr>
              <a:t>:    </a:t>
            </a:r>
          </a:p>
          <a:p>
            <a:pPr algn="just">
              <a:buFont typeface="+mj-lt"/>
              <a:buNone/>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err="1">
                <a:solidFill>
                  <a:srgbClr val="000000"/>
                </a:solidFill>
                <a:effectLst/>
                <a:latin typeface="inter-regular"/>
              </a:rPr>
              <a:t>i</a:t>
            </a:r>
            <a:r>
              <a:rPr lang="en-US" b="0" i="0" dirty="0">
                <a:solidFill>
                  <a:srgbClr val="000000"/>
                </a:solidFill>
                <a:effectLst/>
                <a:latin typeface="inter-regular"/>
              </a:rPr>
              <a:t>)    </a:t>
            </a:r>
          </a:p>
          <a:p>
            <a:pPr algn="just">
              <a:buFont typeface="+mj-lt"/>
              <a:buNone/>
            </a:pPr>
            <a:r>
              <a:rPr lang="en-US" b="1" i="0" dirty="0">
                <a:solidFill>
                  <a:srgbClr val="006699"/>
                </a:solidFill>
                <a:effectLst/>
                <a:latin typeface="inter-regular"/>
              </a:rPr>
              <a:t>else</a:t>
            </a:r>
            <a:r>
              <a:rPr lang="en-US" b="0" i="0" dirty="0">
                <a:solidFill>
                  <a:srgbClr val="000000"/>
                </a:solidFill>
                <a:effectLst/>
                <a:latin typeface="inter-regular"/>
              </a:rPr>
              <a:t>:  </a:t>
            </a:r>
          </a:p>
          <a:p>
            <a:pPr algn="just">
              <a:buFont typeface="+mj-lt"/>
              <a:buNone/>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"for loop is completed."</a:t>
            </a:r>
            <a:r>
              <a:rPr lang="en-US" b="0" i="0" dirty="0">
                <a:solidFill>
                  <a:srgbClr val="000000"/>
                </a:solidFill>
                <a:effectLst/>
                <a:latin typeface="inter-regular"/>
              </a:rPr>
              <a:t>)  </a:t>
            </a:r>
          </a:p>
          <a:p>
            <a:pPr marL="0" indent="0" algn="just">
              <a:buFont typeface="+mj-lt"/>
              <a:buNone/>
            </a:pPr>
            <a:endParaRPr lang="en-US" b="1" i="0" dirty="0">
              <a:solidFill>
                <a:srgbClr val="333333"/>
              </a:solidFill>
              <a:effectLst/>
              <a:latin typeface="inter-bold"/>
            </a:endParaRPr>
          </a:p>
          <a:p>
            <a:pPr marL="0" indent="0">
              <a:buFont typeface="+mj-lt"/>
              <a:buNone/>
            </a:pPr>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28</a:t>
            </a:fld>
            <a:endParaRPr lang="en-US"/>
          </a:p>
        </p:txBody>
      </p:sp>
    </p:spTree>
    <p:extLst>
      <p:ext uri="{BB962C8B-B14F-4D97-AF65-F5344CB8AC3E}">
        <p14:creationId xmlns:p14="http://schemas.microsoft.com/office/powerpoint/2010/main" val="41531979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Play around and read more sample codes before you can write yours. Good luck.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29</a:t>
            </a:fld>
            <a:endParaRPr lang="en-US"/>
          </a:p>
        </p:txBody>
      </p:sp>
    </p:spTree>
    <p:extLst>
      <p:ext uri="{BB962C8B-B14F-4D97-AF65-F5344CB8AC3E}">
        <p14:creationId xmlns:p14="http://schemas.microsoft.com/office/powerpoint/2010/main" val="1387063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Combine with the lab 3 and practice is the key to fully master the skills. </a:t>
            </a:r>
          </a:p>
        </p:txBody>
      </p:sp>
      <p:sp>
        <p:nvSpPr>
          <p:cNvPr id="4" name="Slide Number Placeholder 3"/>
          <p:cNvSpPr>
            <a:spLocks noGrp="1"/>
          </p:cNvSpPr>
          <p:nvPr>
            <p:ph type="sldNum" sz="quarter" idx="5"/>
          </p:nvPr>
        </p:nvSpPr>
        <p:spPr/>
        <p:txBody>
          <a:bodyPr/>
          <a:lstStyle/>
          <a:p>
            <a:fld id="{39EBEC11-8109-470B-9E75-6379604A4F27}" type="slidenum">
              <a:rPr lang="en-US" smtClean="0"/>
              <a:t>2</a:t>
            </a:fld>
            <a:endParaRPr lang="en-US"/>
          </a:p>
        </p:txBody>
      </p:sp>
    </p:spTree>
    <p:extLst>
      <p:ext uri="{BB962C8B-B14F-4D97-AF65-F5344CB8AC3E}">
        <p14:creationId xmlns:p14="http://schemas.microsoft.com/office/powerpoint/2010/main" val="4226338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cannot promise you to answer your email the same day. But, I will answer your question in the class now.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30</a:t>
            </a:fld>
            <a:endParaRPr lang="en-US"/>
          </a:p>
        </p:txBody>
      </p:sp>
    </p:spTree>
    <p:extLst>
      <p:ext uri="{BB962C8B-B14F-4D97-AF65-F5344CB8AC3E}">
        <p14:creationId xmlns:p14="http://schemas.microsoft.com/office/powerpoint/2010/main" val="32754471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Practice is the key to learn and build muscle memory. </a:t>
            </a:r>
          </a:p>
        </p:txBody>
      </p:sp>
      <p:sp>
        <p:nvSpPr>
          <p:cNvPr id="4" name="Slide Number Placeholder 3"/>
          <p:cNvSpPr>
            <a:spLocks noGrp="1"/>
          </p:cNvSpPr>
          <p:nvPr>
            <p:ph type="sldNum" sz="quarter" idx="5"/>
          </p:nvPr>
        </p:nvSpPr>
        <p:spPr/>
        <p:txBody>
          <a:bodyPr/>
          <a:lstStyle/>
          <a:p>
            <a:fld id="{39EBEC11-8109-470B-9E75-6379604A4F27}" type="slidenum">
              <a:rPr lang="en-US" smtClean="0"/>
              <a:t>31</a:t>
            </a:fld>
            <a:endParaRPr lang="en-US"/>
          </a:p>
        </p:txBody>
      </p:sp>
    </p:spTree>
    <p:extLst>
      <p:ext uri="{BB962C8B-B14F-4D97-AF65-F5344CB8AC3E}">
        <p14:creationId xmlns:p14="http://schemas.microsoft.com/office/powerpoint/2010/main" val="167240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much more in the real life. Find them and know how to deal. BTW, to rebuild by snapshot or backup files is usually easier and effective. My personal practice is to “back up” before any change. </a:t>
            </a:r>
          </a:p>
        </p:txBody>
      </p:sp>
      <p:sp>
        <p:nvSpPr>
          <p:cNvPr id="4" name="Slide Number Placeholder 3"/>
          <p:cNvSpPr>
            <a:spLocks noGrp="1"/>
          </p:cNvSpPr>
          <p:nvPr>
            <p:ph type="sldNum" sz="quarter" idx="5"/>
          </p:nvPr>
        </p:nvSpPr>
        <p:spPr/>
        <p:txBody>
          <a:bodyPr/>
          <a:lstStyle/>
          <a:p>
            <a:fld id="{39EBEC11-8109-470B-9E75-6379604A4F27}" type="slidenum">
              <a:rPr lang="en-US" smtClean="0"/>
              <a:t>3</a:t>
            </a:fld>
            <a:endParaRPr lang="en-US"/>
          </a:p>
        </p:txBody>
      </p:sp>
    </p:spTree>
    <p:extLst>
      <p:ext uri="{BB962C8B-B14F-4D97-AF65-F5344CB8AC3E}">
        <p14:creationId xmlns:p14="http://schemas.microsoft.com/office/powerpoint/2010/main" val="2844019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real life, you will have pressure on back: what the server can be back  up? </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General speaking, Linux is stable. But, it may have issue. To put yourself in the safe side, please have support agreement with vendor.</a:t>
            </a:r>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4</a:t>
            </a:fld>
            <a:endParaRPr lang="en-US"/>
          </a:p>
        </p:txBody>
      </p:sp>
    </p:spTree>
    <p:extLst>
      <p:ext uri="{BB962C8B-B14F-4D97-AF65-F5344CB8AC3E}">
        <p14:creationId xmlns:p14="http://schemas.microsoft.com/office/powerpoint/2010/main" val="4184808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should know this already. </a:t>
            </a:r>
            <a:r>
              <a:rPr lang="en-US" dirty="0">
                <a:sym typeface="Wingdings" panose="05000000000000000000" pitchFamily="2" charset="2"/>
              </a:rPr>
              <a:t> i.e.</a:t>
            </a:r>
          </a:p>
          <a:p>
            <a:r>
              <a:rPr lang="en-US" b="0" i="0" dirty="0">
                <a:solidFill>
                  <a:srgbClr val="3A3A3A"/>
                </a:solidFill>
                <a:effectLst/>
                <a:latin typeface="Muli"/>
              </a:rPr>
              <a:t>the mounted root filesystem and modules/drivers stored in </a:t>
            </a:r>
            <a:r>
              <a:rPr lang="en-US" b="1" i="0" dirty="0">
                <a:solidFill>
                  <a:srgbClr val="3A3A3A"/>
                </a:solidFill>
                <a:effectLst/>
                <a:latin typeface="Muli"/>
              </a:rPr>
              <a:t>/lib</a:t>
            </a:r>
            <a:r>
              <a:rPr lang="en-US" b="0" i="0" dirty="0">
                <a:solidFill>
                  <a:srgbClr val="3A3A3A"/>
                </a:solidFill>
                <a:effectLst/>
                <a:latin typeface="Muli"/>
              </a:rPr>
              <a:t> directory</a:t>
            </a:r>
          </a:p>
          <a:p>
            <a:r>
              <a:rPr lang="en-US" b="0" i="0" dirty="0">
                <a:solidFill>
                  <a:srgbClr val="3A3A3A"/>
                </a:solidFill>
                <a:effectLst/>
                <a:latin typeface="Muli"/>
              </a:rPr>
              <a:t>Kernel and </a:t>
            </a:r>
            <a:r>
              <a:rPr lang="en-US" b="0" i="0" dirty="0" err="1">
                <a:solidFill>
                  <a:srgbClr val="3A3A3A"/>
                </a:solidFill>
                <a:effectLst/>
                <a:latin typeface="Muli"/>
              </a:rPr>
              <a:t>initrd</a:t>
            </a:r>
            <a:r>
              <a:rPr lang="en-US" b="0" i="0" dirty="0">
                <a:solidFill>
                  <a:srgbClr val="3A3A3A"/>
                </a:solidFill>
                <a:effectLst/>
                <a:latin typeface="Muli"/>
              </a:rPr>
              <a:t> file are usually stored in the </a:t>
            </a:r>
            <a:r>
              <a:rPr lang="en-US" b="1" i="0" dirty="0">
                <a:solidFill>
                  <a:srgbClr val="3A3A3A"/>
                </a:solidFill>
                <a:effectLst/>
                <a:latin typeface="Muli"/>
              </a:rPr>
              <a:t>/boot</a:t>
            </a:r>
            <a:r>
              <a:rPr lang="en-US" b="0" i="0" dirty="0">
                <a:solidFill>
                  <a:srgbClr val="3A3A3A"/>
                </a:solidFill>
                <a:effectLst/>
                <a:latin typeface="Muli"/>
              </a:rPr>
              <a:t> directory of the filesystem.</a:t>
            </a:r>
          </a:p>
          <a:p>
            <a:endParaRPr lang="en-US" b="0" i="0" dirty="0">
              <a:solidFill>
                <a:srgbClr val="3A3A3A"/>
              </a:solidFill>
              <a:effectLst/>
              <a:latin typeface="Muli"/>
            </a:endParaRPr>
          </a:p>
          <a:p>
            <a:r>
              <a:rPr lang="en-US" b="0" i="0" dirty="0">
                <a:solidFill>
                  <a:srgbClr val="3A3A3A"/>
                </a:solidFill>
                <a:effectLst/>
                <a:latin typeface="Muli"/>
              </a:rPr>
              <a:t>PID 1 first </a:t>
            </a:r>
            <a:r>
              <a:rPr lang="en-US" b="0" i="0" dirty="0" err="1">
                <a:solidFill>
                  <a:srgbClr val="3A3A3A"/>
                </a:solidFill>
                <a:effectLst/>
                <a:latin typeface="Muli"/>
              </a:rPr>
              <a:t>locad</a:t>
            </a:r>
            <a:r>
              <a:rPr lang="en-US" b="0" i="0" dirty="0">
                <a:solidFill>
                  <a:srgbClr val="3A3A3A"/>
                </a:solidFill>
                <a:effectLst/>
                <a:latin typeface="Muli"/>
              </a:rPr>
              <a:t> in start up and last executed in shutdown</a:t>
            </a:r>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5</a:t>
            </a:fld>
            <a:endParaRPr lang="en-US"/>
          </a:p>
        </p:txBody>
      </p:sp>
    </p:spTree>
    <p:extLst>
      <p:ext uri="{BB962C8B-B14F-4D97-AF65-F5344CB8AC3E}">
        <p14:creationId xmlns:p14="http://schemas.microsoft.com/office/powerpoint/2010/main" val="1574652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Due to the time restriction, I cannot explain further. Find info of boot.log, system log, impact of swap space and any rescue methods.</a:t>
            </a:r>
          </a:p>
          <a:p>
            <a:endParaRPr lang="en-US" dirty="0"/>
          </a:p>
          <a:p>
            <a:r>
              <a:rPr lang="en-US" dirty="0"/>
              <a:t>For instance, it is possible to reinstall OS only. This option will not delete personal doc, music, photo, video and apps.</a:t>
            </a:r>
          </a:p>
        </p:txBody>
      </p:sp>
      <p:sp>
        <p:nvSpPr>
          <p:cNvPr id="4" name="Slide Number Placeholder 3"/>
          <p:cNvSpPr>
            <a:spLocks noGrp="1"/>
          </p:cNvSpPr>
          <p:nvPr>
            <p:ph type="sldNum" sz="quarter" idx="5"/>
          </p:nvPr>
        </p:nvSpPr>
        <p:spPr/>
        <p:txBody>
          <a:bodyPr/>
          <a:lstStyle/>
          <a:p>
            <a:fld id="{39EBEC11-8109-470B-9E75-6379604A4F27}" type="slidenum">
              <a:rPr lang="en-US" smtClean="0"/>
              <a:t>8</a:t>
            </a:fld>
            <a:endParaRPr lang="en-US"/>
          </a:p>
        </p:txBody>
      </p:sp>
    </p:spTree>
    <p:extLst>
      <p:ext uri="{BB962C8B-B14F-4D97-AF65-F5344CB8AC3E}">
        <p14:creationId xmlns:p14="http://schemas.microsoft.com/office/powerpoint/2010/main" val="3894488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those commands and know how to use script or python to general the report.</a:t>
            </a:r>
          </a:p>
          <a:p>
            <a:endParaRPr lang="en-US" dirty="0"/>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9</a:t>
            </a:fld>
            <a:endParaRPr lang="en-US"/>
          </a:p>
        </p:txBody>
      </p:sp>
    </p:spTree>
    <p:extLst>
      <p:ext uri="{BB962C8B-B14F-4D97-AF65-F5344CB8AC3E}">
        <p14:creationId xmlns:p14="http://schemas.microsoft.com/office/powerpoint/2010/main" val="1834943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see how we use those commands in lab 3.</a:t>
            </a:r>
          </a:p>
        </p:txBody>
      </p:sp>
      <p:sp>
        <p:nvSpPr>
          <p:cNvPr id="4" name="Slide Number Placeholder 3"/>
          <p:cNvSpPr>
            <a:spLocks noGrp="1"/>
          </p:cNvSpPr>
          <p:nvPr>
            <p:ph type="sldNum" sz="quarter" idx="5"/>
          </p:nvPr>
        </p:nvSpPr>
        <p:spPr/>
        <p:txBody>
          <a:bodyPr/>
          <a:lstStyle/>
          <a:p>
            <a:fld id="{39EBEC11-8109-470B-9E75-6379604A4F27}" type="slidenum">
              <a:rPr lang="en-US" smtClean="0"/>
              <a:t>10</a:t>
            </a:fld>
            <a:endParaRPr lang="en-US"/>
          </a:p>
        </p:txBody>
      </p:sp>
    </p:spTree>
    <p:extLst>
      <p:ext uri="{BB962C8B-B14F-4D97-AF65-F5344CB8AC3E}">
        <p14:creationId xmlns:p14="http://schemas.microsoft.com/office/powerpoint/2010/main" val="2454065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find other distro commands. i.e. what is the command in Ubuntu? </a:t>
            </a:r>
            <a:r>
              <a:rPr lang="en-US" dirty="0">
                <a:sym typeface="Wingdings" panose="05000000000000000000" pitchFamily="2" charset="2"/>
              </a:rPr>
              <a:t></a:t>
            </a:r>
          </a:p>
          <a:p>
            <a:r>
              <a:rPr lang="en-US" dirty="0">
                <a:sym typeface="Wingdings" panose="05000000000000000000" pitchFamily="2" charset="2"/>
              </a:rPr>
              <a:t>What will below commands do?</a:t>
            </a:r>
          </a:p>
          <a:p>
            <a:endParaRPr lang="en-US" dirty="0">
              <a:sym typeface="Wingdings" panose="05000000000000000000" pitchFamily="2" charset="2"/>
            </a:endParaRPr>
          </a:p>
          <a:p>
            <a:pPr algn="l" fontAlgn="t">
              <a:buFont typeface="Arial" panose="020B0604020202020204" pitchFamily="34" charset="0"/>
              <a:buChar char="•"/>
            </a:pPr>
            <a:r>
              <a:rPr lang="en-US" b="0" i="0" dirty="0" err="1">
                <a:solidFill>
                  <a:srgbClr val="4D5156"/>
                </a:solidFill>
                <a:effectLst/>
                <a:latin typeface="Roboto" panose="02000000000000000000" pitchFamily="2" charset="0"/>
              </a:rPr>
              <a:t>sudo</a:t>
            </a:r>
            <a:r>
              <a:rPr lang="en-US" b="0" i="0" dirty="0">
                <a:solidFill>
                  <a:srgbClr val="4D5156"/>
                </a:solidFill>
                <a:effectLst/>
                <a:latin typeface="Roboto" panose="02000000000000000000" pitchFamily="2" charset="0"/>
              </a:rPr>
              <a:t> apt-get update –fix-missing.</a:t>
            </a:r>
          </a:p>
          <a:p>
            <a:pPr algn="l" fontAlgn="t">
              <a:buFont typeface="Arial" panose="020B0604020202020204" pitchFamily="34" charset="0"/>
              <a:buChar char="•"/>
            </a:pPr>
            <a:r>
              <a:rPr lang="en-US" b="0" i="0" dirty="0" err="1">
                <a:solidFill>
                  <a:srgbClr val="4D5156"/>
                </a:solidFill>
                <a:effectLst/>
                <a:latin typeface="Roboto" panose="02000000000000000000" pitchFamily="2" charset="0"/>
              </a:rPr>
              <a:t>sudo</a:t>
            </a:r>
            <a:r>
              <a:rPr lang="en-US" b="0" i="0" dirty="0">
                <a:solidFill>
                  <a:srgbClr val="4D5156"/>
                </a:solidFill>
                <a:effectLst/>
                <a:latin typeface="Roboto" panose="02000000000000000000" pitchFamily="2" charset="0"/>
              </a:rPr>
              <a:t> </a:t>
            </a:r>
            <a:r>
              <a:rPr lang="en-US" b="0" i="0" dirty="0" err="1">
                <a:solidFill>
                  <a:srgbClr val="4D5156"/>
                </a:solidFill>
                <a:effectLst/>
                <a:latin typeface="Roboto" panose="02000000000000000000" pitchFamily="2" charset="0"/>
              </a:rPr>
              <a:t>dpkg</a:t>
            </a:r>
            <a:r>
              <a:rPr lang="en-US" b="0" i="0" dirty="0">
                <a:solidFill>
                  <a:srgbClr val="4D5156"/>
                </a:solidFill>
                <a:effectLst/>
                <a:latin typeface="Roboto" panose="02000000000000000000" pitchFamily="2" charset="0"/>
              </a:rPr>
              <a:t> –configure -a.</a:t>
            </a:r>
          </a:p>
          <a:p>
            <a:pPr algn="l" fontAlgn="t">
              <a:buFont typeface="Arial" panose="020B0604020202020204" pitchFamily="34" charset="0"/>
              <a:buChar char="•"/>
            </a:pPr>
            <a:r>
              <a:rPr lang="en-US" b="0" i="0" dirty="0" err="1">
                <a:solidFill>
                  <a:srgbClr val="4D5156"/>
                </a:solidFill>
                <a:effectLst/>
                <a:latin typeface="Roboto" panose="02000000000000000000" pitchFamily="2" charset="0"/>
              </a:rPr>
              <a:t>sudo</a:t>
            </a:r>
            <a:r>
              <a:rPr lang="en-US" b="0" i="0" dirty="0">
                <a:solidFill>
                  <a:srgbClr val="4D5156"/>
                </a:solidFill>
                <a:effectLst/>
                <a:latin typeface="Roboto" panose="02000000000000000000" pitchFamily="2" charset="0"/>
              </a:rPr>
              <a:t> apt-get install -f.</a:t>
            </a:r>
          </a:p>
          <a:p>
            <a:pPr algn="l" fontAlgn="t">
              <a:buFont typeface="Arial" panose="020B0604020202020204" pitchFamily="34" charset="0"/>
              <a:buChar char="•"/>
            </a:pPr>
            <a:r>
              <a:rPr lang="en-US" b="0" i="0" dirty="0">
                <a:solidFill>
                  <a:srgbClr val="4D5156"/>
                </a:solidFill>
                <a:effectLst/>
                <a:latin typeface="Roboto" panose="02000000000000000000" pitchFamily="2" charset="0"/>
              </a:rPr>
              <a:t>Unlock the </a:t>
            </a:r>
            <a:r>
              <a:rPr lang="en-US" b="0" i="0" dirty="0" err="1">
                <a:solidFill>
                  <a:srgbClr val="4D5156"/>
                </a:solidFill>
                <a:effectLst/>
                <a:latin typeface="Roboto" panose="02000000000000000000" pitchFamily="2" charset="0"/>
              </a:rPr>
              <a:t>dpkg</a:t>
            </a:r>
            <a:r>
              <a:rPr lang="en-US" b="0" i="0" dirty="0">
                <a:solidFill>
                  <a:srgbClr val="4D5156"/>
                </a:solidFill>
                <a:effectLst/>
                <a:latin typeface="Roboto" panose="02000000000000000000" pitchFamily="2" charset="0"/>
              </a:rPr>
              <a:t> – (message/var/lib/</a:t>
            </a:r>
            <a:r>
              <a:rPr lang="en-US" b="0" i="0" dirty="0" err="1">
                <a:solidFill>
                  <a:srgbClr val="4D5156"/>
                </a:solidFill>
                <a:effectLst/>
                <a:latin typeface="Roboto" panose="02000000000000000000" pitchFamily="2" charset="0"/>
              </a:rPr>
              <a:t>dpkg</a:t>
            </a:r>
            <a:r>
              <a:rPr lang="en-US" b="0" i="0" dirty="0">
                <a:solidFill>
                  <a:srgbClr val="4D5156"/>
                </a:solidFill>
                <a:effectLst/>
                <a:latin typeface="Roboto" panose="02000000000000000000" pitchFamily="2" charset="0"/>
              </a:rPr>
              <a:t>/lock)</a:t>
            </a:r>
          </a:p>
          <a:p>
            <a:pPr algn="l" fontAlgn="t">
              <a:buFont typeface="Arial" panose="020B0604020202020204" pitchFamily="34" charset="0"/>
              <a:buChar char="•"/>
            </a:pPr>
            <a:r>
              <a:rPr lang="en-US" b="0" i="0" dirty="0" err="1">
                <a:solidFill>
                  <a:srgbClr val="4D5156"/>
                </a:solidFill>
                <a:effectLst/>
                <a:latin typeface="Roboto" panose="02000000000000000000" pitchFamily="2" charset="0"/>
              </a:rPr>
              <a:t>sudo</a:t>
            </a:r>
            <a:r>
              <a:rPr lang="en-US" b="0" i="0" dirty="0">
                <a:solidFill>
                  <a:srgbClr val="4D5156"/>
                </a:solidFill>
                <a:effectLst/>
                <a:latin typeface="Roboto" panose="02000000000000000000" pitchFamily="2" charset="0"/>
              </a:rPr>
              <a:t> fuser -</a:t>
            </a:r>
            <a:r>
              <a:rPr lang="en-US" b="0" i="0" dirty="0" err="1">
                <a:solidFill>
                  <a:srgbClr val="4D5156"/>
                </a:solidFill>
                <a:effectLst/>
                <a:latin typeface="Roboto" panose="02000000000000000000" pitchFamily="2" charset="0"/>
              </a:rPr>
              <a:t>vki</a:t>
            </a:r>
            <a:r>
              <a:rPr lang="en-US" b="0" i="0" dirty="0">
                <a:solidFill>
                  <a:srgbClr val="4D5156"/>
                </a:solidFill>
                <a:effectLst/>
                <a:latin typeface="Roboto" panose="02000000000000000000" pitchFamily="2" charset="0"/>
              </a:rPr>
              <a:t>/var/lib/</a:t>
            </a:r>
            <a:r>
              <a:rPr lang="en-US" b="0" i="0" dirty="0" err="1">
                <a:solidFill>
                  <a:srgbClr val="4D5156"/>
                </a:solidFill>
                <a:effectLst/>
                <a:latin typeface="Roboto" panose="02000000000000000000" pitchFamily="2" charset="0"/>
              </a:rPr>
              <a:t>dpkg</a:t>
            </a:r>
            <a:r>
              <a:rPr lang="en-US" b="0" i="0" dirty="0">
                <a:solidFill>
                  <a:srgbClr val="4D5156"/>
                </a:solidFill>
                <a:effectLst/>
                <a:latin typeface="Roboto" panose="02000000000000000000" pitchFamily="2" charset="0"/>
              </a:rPr>
              <a:t>/lock.</a:t>
            </a:r>
          </a:p>
          <a:p>
            <a:pPr algn="l" fontAlgn="t">
              <a:buFont typeface="Arial" panose="020B0604020202020204" pitchFamily="34" charset="0"/>
              <a:buChar char="•"/>
            </a:pPr>
            <a:r>
              <a:rPr lang="en-US" b="0" i="0" dirty="0" err="1">
                <a:solidFill>
                  <a:srgbClr val="4D5156"/>
                </a:solidFill>
                <a:effectLst/>
                <a:latin typeface="Roboto" panose="02000000000000000000" pitchFamily="2" charset="0"/>
              </a:rPr>
              <a:t>sudo</a:t>
            </a:r>
            <a:r>
              <a:rPr lang="en-US" b="0" i="0" dirty="0">
                <a:solidFill>
                  <a:srgbClr val="4D5156"/>
                </a:solidFill>
                <a:effectLst/>
                <a:latin typeface="Roboto" panose="02000000000000000000" pitchFamily="2" charset="0"/>
              </a:rPr>
              <a:t> </a:t>
            </a:r>
            <a:r>
              <a:rPr lang="en-US" b="0" i="0" dirty="0" err="1">
                <a:solidFill>
                  <a:srgbClr val="4D5156"/>
                </a:solidFill>
                <a:effectLst/>
                <a:latin typeface="Roboto" panose="02000000000000000000" pitchFamily="2" charset="0"/>
              </a:rPr>
              <a:t>dpkg</a:t>
            </a:r>
            <a:r>
              <a:rPr lang="en-US" b="0" i="0" dirty="0">
                <a:solidFill>
                  <a:srgbClr val="4D5156"/>
                </a:solidFill>
                <a:effectLst/>
                <a:latin typeface="Roboto" panose="02000000000000000000" pitchFamily="2" charset="0"/>
              </a:rPr>
              <a:t> –configure -a.</a:t>
            </a:r>
          </a:p>
          <a:p>
            <a:br>
              <a:rPr lang="en-US" dirty="0"/>
            </a:br>
            <a:endParaRPr lang="en-US" dirty="0">
              <a:sym typeface="Wingdings" panose="05000000000000000000" pitchFamily="2" charset="2"/>
            </a:endParaRP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17</a:t>
            </a:fld>
            <a:endParaRPr lang="en-US"/>
          </a:p>
        </p:txBody>
      </p:sp>
    </p:spTree>
    <p:extLst>
      <p:ext uri="{BB962C8B-B14F-4D97-AF65-F5344CB8AC3E}">
        <p14:creationId xmlns:p14="http://schemas.microsoft.com/office/powerpoint/2010/main" val="4209287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470-B88B-AF83-3E2D-A103E6C667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B5DE9D-ADE1-56F0-DE25-D401229C66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F8525B-44DE-E0EF-D1A7-8962C33B7936}"/>
              </a:ext>
            </a:extLst>
          </p:cNvPr>
          <p:cNvSpPr>
            <a:spLocks noGrp="1"/>
          </p:cNvSpPr>
          <p:nvPr>
            <p:ph type="dt" sz="half" idx="10"/>
          </p:nvPr>
        </p:nvSpPr>
        <p:spPr/>
        <p:txBody>
          <a:bodyPr/>
          <a:lstStyle/>
          <a:p>
            <a:fld id="{957B670D-DE0A-4871-8D02-C71BF9F2C728}" type="datetimeFigureOut">
              <a:rPr lang="en-US" smtClean="0"/>
              <a:t>6/4/2022</a:t>
            </a:fld>
            <a:endParaRPr lang="en-US"/>
          </a:p>
        </p:txBody>
      </p:sp>
      <p:sp>
        <p:nvSpPr>
          <p:cNvPr id="5" name="Footer Placeholder 4">
            <a:extLst>
              <a:ext uri="{FF2B5EF4-FFF2-40B4-BE49-F238E27FC236}">
                <a16:creationId xmlns:a16="http://schemas.microsoft.com/office/drawing/2014/main" id="{23FA7794-3DBD-4641-D313-1D6C91ED6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E433CF-0432-331C-8D52-B2BD66E9078D}"/>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1296710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70EB8-D3B5-D2D6-8257-93F861E818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C120F8-7BEC-8074-00DB-64240FDF51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DB79B3-D516-D9BD-FACD-B30C96A32022}"/>
              </a:ext>
            </a:extLst>
          </p:cNvPr>
          <p:cNvSpPr>
            <a:spLocks noGrp="1"/>
          </p:cNvSpPr>
          <p:nvPr>
            <p:ph type="dt" sz="half" idx="10"/>
          </p:nvPr>
        </p:nvSpPr>
        <p:spPr/>
        <p:txBody>
          <a:bodyPr/>
          <a:lstStyle/>
          <a:p>
            <a:fld id="{957B670D-DE0A-4871-8D02-C71BF9F2C728}" type="datetimeFigureOut">
              <a:rPr lang="en-US" smtClean="0"/>
              <a:t>6/4/2022</a:t>
            </a:fld>
            <a:endParaRPr lang="en-US"/>
          </a:p>
        </p:txBody>
      </p:sp>
      <p:sp>
        <p:nvSpPr>
          <p:cNvPr id="5" name="Footer Placeholder 4">
            <a:extLst>
              <a:ext uri="{FF2B5EF4-FFF2-40B4-BE49-F238E27FC236}">
                <a16:creationId xmlns:a16="http://schemas.microsoft.com/office/drawing/2014/main" id="{32025053-AE9E-D26E-90A5-54C52CB1A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45A19-D3FD-EFEC-A3DA-78BE1ECDCC33}"/>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904254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8A2F09-3A40-8DA4-ECD0-6A348B9CFE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DF6F88-9E9F-DCCA-99A2-EAE0074ACA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45D53B-D310-6DD3-9B1E-CB08DD969DE9}"/>
              </a:ext>
            </a:extLst>
          </p:cNvPr>
          <p:cNvSpPr>
            <a:spLocks noGrp="1"/>
          </p:cNvSpPr>
          <p:nvPr>
            <p:ph type="dt" sz="half" idx="10"/>
          </p:nvPr>
        </p:nvSpPr>
        <p:spPr/>
        <p:txBody>
          <a:bodyPr/>
          <a:lstStyle/>
          <a:p>
            <a:fld id="{957B670D-DE0A-4871-8D02-C71BF9F2C728}" type="datetimeFigureOut">
              <a:rPr lang="en-US" smtClean="0"/>
              <a:t>6/4/2022</a:t>
            </a:fld>
            <a:endParaRPr lang="en-US"/>
          </a:p>
        </p:txBody>
      </p:sp>
      <p:sp>
        <p:nvSpPr>
          <p:cNvPr id="5" name="Footer Placeholder 4">
            <a:extLst>
              <a:ext uri="{FF2B5EF4-FFF2-40B4-BE49-F238E27FC236}">
                <a16:creationId xmlns:a16="http://schemas.microsoft.com/office/drawing/2014/main" id="{8964CA6E-1DE9-A34D-DA81-0C35182103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38B6F1-0998-BBE3-8EDF-2BB964065B3A}"/>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2572120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562" y="273422"/>
            <a:ext cx="10972120" cy="1144631"/>
          </a:xfrm>
          <a:prstGeom prst="rect">
            <a:avLst/>
          </a:prstGeom>
        </p:spPr>
        <p:txBody>
          <a:bodyPr lIns="0" tIns="0" rIns="0" bIns="0" anchor="ctr"/>
          <a:lstStyle/>
          <a:p>
            <a:pPr algn="ctr"/>
            <a:endParaRPr lang="en-CA" sz="5321" b="0" strike="noStrike" spc="-1">
              <a:solidFill>
                <a:srgbClr val="000000"/>
              </a:solidFill>
              <a:uFill>
                <a:solidFill>
                  <a:srgbClr val="FFFFFF"/>
                </a:solidFill>
              </a:uFill>
              <a:latin typeface="Arial"/>
            </a:endParaRPr>
          </a:p>
        </p:txBody>
      </p:sp>
      <p:sp>
        <p:nvSpPr>
          <p:cNvPr id="45" name="PlaceHolder 2"/>
          <p:cNvSpPr>
            <a:spLocks noGrp="1"/>
          </p:cNvSpPr>
          <p:nvPr>
            <p:ph type="body"/>
          </p:nvPr>
        </p:nvSpPr>
        <p:spPr>
          <a:xfrm>
            <a:off x="609562" y="1604399"/>
            <a:ext cx="10972120" cy="3977254"/>
          </a:xfrm>
          <a:prstGeom prst="rect">
            <a:avLst/>
          </a:prstGeom>
        </p:spPr>
        <p:txBody>
          <a:bodyPr lIns="0" tIns="0" rIns="0" bIns="0">
            <a:normAutofit/>
          </a:bodyPr>
          <a:lstStyle/>
          <a:p>
            <a:endParaRPr lang="en-CA" sz="387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709482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943F9-0D73-934C-6A54-7940E2F2D9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2F52AF-A606-A2E9-98B2-7F3B865EE7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DFAAB6-D17B-8D01-FC1C-8BD6FB4E2B73}"/>
              </a:ext>
            </a:extLst>
          </p:cNvPr>
          <p:cNvSpPr>
            <a:spLocks noGrp="1"/>
          </p:cNvSpPr>
          <p:nvPr>
            <p:ph type="dt" sz="half" idx="10"/>
          </p:nvPr>
        </p:nvSpPr>
        <p:spPr/>
        <p:txBody>
          <a:bodyPr/>
          <a:lstStyle/>
          <a:p>
            <a:fld id="{957B670D-DE0A-4871-8D02-C71BF9F2C728}" type="datetimeFigureOut">
              <a:rPr lang="en-US" smtClean="0"/>
              <a:t>6/4/2022</a:t>
            </a:fld>
            <a:endParaRPr lang="en-US"/>
          </a:p>
        </p:txBody>
      </p:sp>
      <p:sp>
        <p:nvSpPr>
          <p:cNvPr id="5" name="Footer Placeholder 4">
            <a:extLst>
              <a:ext uri="{FF2B5EF4-FFF2-40B4-BE49-F238E27FC236}">
                <a16:creationId xmlns:a16="http://schemas.microsoft.com/office/drawing/2014/main" id="{C4084B21-9E65-A3A2-C7CC-287F9BBA33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AF387-D136-8545-2643-633EC5F54ADD}"/>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848782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CD079-9093-C388-9DC2-72F4DCD11C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40CB34-D767-BBA2-C89C-9C8E176442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D87579-4DE5-705B-B1D0-C97F92199A53}"/>
              </a:ext>
            </a:extLst>
          </p:cNvPr>
          <p:cNvSpPr>
            <a:spLocks noGrp="1"/>
          </p:cNvSpPr>
          <p:nvPr>
            <p:ph type="dt" sz="half" idx="10"/>
          </p:nvPr>
        </p:nvSpPr>
        <p:spPr/>
        <p:txBody>
          <a:bodyPr/>
          <a:lstStyle/>
          <a:p>
            <a:fld id="{957B670D-DE0A-4871-8D02-C71BF9F2C728}" type="datetimeFigureOut">
              <a:rPr lang="en-US" smtClean="0"/>
              <a:t>6/4/2022</a:t>
            </a:fld>
            <a:endParaRPr lang="en-US"/>
          </a:p>
        </p:txBody>
      </p:sp>
      <p:sp>
        <p:nvSpPr>
          <p:cNvPr id="5" name="Footer Placeholder 4">
            <a:extLst>
              <a:ext uri="{FF2B5EF4-FFF2-40B4-BE49-F238E27FC236}">
                <a16:creationId xmlns:a16="http://schemas.microsoft.com/office/drawing/2014/main" id="{940B5FBB-1D84-A4EC-2BD4-638815137A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BB1483-796C-DE33-AD5F-72004CA7BC07}"/>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346906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630E9-1C87-64A9-9D86-C4CC8FF742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BE108C-3710-972C-CEED-73C7C0A2AF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F54B71-5745-2AD7-F0D1-466FDE97A5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7146D1-6004-74B6-FE1F-F3232DDA4069}"/>
              </a:ext>
            </a:extLst>
          </p:cNvPr>
          <p:cNvSpPr>
            <a:spLocks noGrp="1"/>
          </p:cNvSpPr>
          <p:nvPr>
            <p:ph type="dt" sz="half" idx="10"/>
          </p:nvPr>
        </p:nvSpPr>
        <p:spPr/>
        <p:txBody>
          <a:bodyPr/>
          <a:lstStyle/>
          <a:p>
            <a:fld id="{957B670D-DE0A-4871-8D02-C71BF9F2C728}" type="datetimeFigureOut">
              <a:rPr lang="en-US" smtClean="0"/>
              <a:t>6/4/2022</a:t>
            </a:fld>
            <a:endParaRPr lang="en-US"/>
          </a:p>
        </p:txBody>
      </p:sp>
      <p:sp>
        <p:nvSpPr>
          <p:cNvPr id="6" name="Footer Placeholder 5">
            <a:extLst>
              <a:ext uri="{FF2B5EF4-FFF2-40B4-BE49-F238E27FC236}">
                <a16:creationId xmlns:a16="http://schemas.microsoft.com/office/drawing/2014/main" id="{0CC112E1-0E1B-0ACA-CDAB-5EC83D9833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1C9A98-EB11-D423-93CB-EB669B490753}"/>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459260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3683-8D77-6380-EE89-B7B6055372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5BBE42-C0DA-E4EF-D219-F242A01B46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D300CF-C20D-DC1A-CF90-8A2C212543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434D96-679F-2476-7067-5A5EAC87E6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AF9BD7-ADCC-2F08-5A77-FEA6A939AD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8485BE-BB61-1C5A-60ED-796599B63B32}"/>
              </a:ext>
            </a:extLst>
          </p:cNvPr>
          <p:cNvSpPr>
            <a:spLocks noGrp="1"/>
          </p:cNvSpPr>
          <p:nvPr>
            <p:ph type="dt" sz="half" idx="10"/>
          </p:nvPr>
        </p:nvSpPr>
        <p:spPr/>
        <p:txBody>
          <a:bodyPr/>
          <a:lstStyle/>
          <a:p>
            <a:fld id="{957B670D-DE0A-4871-8D02-C71BF9F2C728}" type="datetimeFigureOut">
              <a:rPr lang="en-US" smtClean="0"/>
              <a:t>6/4/2022</a:t>
            </a:fld>
            <a:endParaRPr lang="en-US"/>
          </a:p>
        </p:txBody>
      </p:sp>
      <p:sp>
        <p:nvSpPr>
          <p:cNvPr id="8" name="Footer Placeholder 7">
            <a:extLst>
              <a:ext uri="{FF2B5EF4-FFF2-40B4-BE49-F238E27FC236}">
                <a16:creationId xmlns:a16="http://schemas.microsoft.com/office/drawing/2014/main" id="{6F4BB33C-6D50-9AE6-8AA7-9DD60B5811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1E66A0-38E3-25FB-A8DF-30780B16B564}"/>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58865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7967F-D71F-7B8C-75BD-00B8138B04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570B1F-390E-7561-79FD-CE615ABC9BEF}"/>
              </a:ext>
            </a:extLst>
          </p:cNvPr>
          <p:cNvSpPr>
            <a:spLocks noGrp="1"/>
          </p:cNvSpPr>
          <p:nvPr>
            <p:ph type="dt" sz="half" idx="10"/>
          </p:nvPr>
        </p:nvSpPr>
        <p:spPr/>
        <p:txBody>
          <a:bodyPr/>
          <a:lstStyle/>
          <a:p>
            <a:fld id="{957B670D-DE0A-4871-8D02-C71BF9F2C728}" type="datetimeFigureOut">
              <a:rPr lang="en-US" smtClean="0"/>
              <a:t>6/4/2022</a:t>
            </a:fld>
            <a:endParaRPr lang="en-US"/>
          </a:p>
        </p:txBody>
      </p:sp>
      <p:sp>
        <p:nvSpPr>
          <p:cNvPr id="4" name="Footer Placeholder 3">
            <a:extLst>
              <a:ext uri="{FF2B5EF4-FFF2-40B4-BE49-F238E27FC236}">
                <a16:creationId xmlns:a16="http://schemas.microsoft.com/office/drawing/2014/main" id="{CAD2AF4F-9E99-C417-B6AB-2A1ECFF4C3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26E6AB-9426-0777-3082-2A1123EB337B}"/>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399689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55F3DE-6F9F-2CC3-FBE5-F06A0BD37C54}"/>
              </a:ext>
            </a:extLst>
          </p:cNvPr>
          <p:cNvSpPr>
            <a:spLocks noGrp="1"/>
          </p:cNvSpPr>
          <p:nvPr>
            <p:ph type="dt" sz="half" idx="10"/>
          </p:nvPr>
        </p:nvSpPr>
        <p:spPr/>
        <p:txBody>
          <a:bodyPr/>
          <a:lstStyle/>
          <a:p>
            <a:fld id="{957B670D-DE0A-4871-8D02-C71BF9F2C728}" type="datetimeFigureOut">
              <a:rPr lang="en-US" smtClean="0"/>
              <a:t>6/4/2022</a:t>
            </a:fld>
            <a:endParaRPr lang="en-US"/>
          </a:p>
        </p:txBody>
      </p:sp>
      <p:sp>
        <p:nvSpPr>
          <p:cNvPr id="3" name="Footer Placeholder 2">
            <a:extLst>
              <a:ext uri="{FF2B5EF4-FFF2-40B4-BE49-F238E27FC236}">
                <a16:creationId xmlns:a16="http://schemas.microsoft.com/office/drawing/2014/main" id="{230E2400-8578-8107-4DB6-007A018A07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560FEA-CDDD-9D98-2CF2-0C9CB0190A76}"/>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2232535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10370-D692-5D86-83C5-E1FCBACC16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5B9741-132A-6548-A003-808D008C8F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76FD3E-70BC-9C3D-8833-1149EE4082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EEF656-D98D-1B8E-4376-5D3CA54EECAE}"/>
              </a:ext>
            </a:extLst>
          </p:cNvPr>
          <p:cNvSpPr>
            <a:spLocks noGrp="1"/>
          </p:cNvSpPr>
          <p:nvPr>
            <p:ph type="dt" sz="half" idx="10"/>
          </p:nvPr>
        </p:nvSpPr>
        <p:spPr/>
        <p:txBody>
          <a:bodyPr/>
          <a:lstStyle/>
          <a:p>
            <a:fld id="{957B670D-DE0A-4871-8D02-C71BF9F2C728}" type="datetimeFigureOut">
              <a:rPr lang="en-US" smtClean="0"/>
              <a:t>6/4/2022</a:t>
            </a:fld>
            <a:endParaRPr lang="en-US"/>
          </a:p>
        </p:txBody>
      </p:sp>
      <p:sp>
        <p:nvSpPr>
          <p:cNvPr id="6" name="Footer Placeholder 5">
            <a:extLst>
              <a:ext uri="{FF2B5EF4-FFF2-40B4-BE49-F238E27FC236}">
                <a16:creationId xmlns:a16="http://schemas.microsoft.com/office/drawing/2014/main" id="{A51E7BD5-AF64-09DC-EEE5-6CD0AC1640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3F1E54-7D94-862E-F9FF-55AE4251F022}"/>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1247309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9C2B-1E94-28D3-D514-FC46977CF0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E6E91F-3FFE-F46E-EABB-6D0497005E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A95F3E-DED7-1798-E614-AE07E6D99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20A1E-B201-A0C1-7E00-6E49C7B31168}"/>
              </a:ext>
            </a:extLst>
          </p:cNvPr>
          <p:cNvSpPr>
            <a:spLocks noGrp="1"/>
          </p:cNvSpPr>
          <p:nvPr>
            <p:ph type="dt" sz="half" idx="10"/>
          </p:nvPr>
        </p:nvSpPr>
        <p:spPr/>
        <p:txBody>
          <a:bodyPr/>
          <a:lstStyle/>
          <a:p>
            <a:fld id="{957B670D-DE0A-4871-8D02-C71BF9F2C728}" type="datetimeFigureOut">
              <a:rPr lang="en-US" smtClean="0"/>
              <a:t>6/4/2022</a:t>
            </a:fld>
            <a:endParaRPr lang="en-US"/>
          </a:p>
        </p:txBody>
      </p:sp>
      <p:sp>
        <p:nvSpPr>
          <p:cNvPr id="6" name="Footer Placeholder 5">
            <a:extLst>
              <a:ext uri="{FF2B5EF4-FFF2-40B4-BE49-F238E27FC236}">
                <a16:creationId xmlns:a16="http://schemas.microsoft.com/office/drawing/2014/main" id="{0DA6DCD7-E4E4-EED8-680D-CC95FE826B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EEB9BB-7CDE-644C-0064-CCFDBB961E84}"/>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713743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2DF953-1EDF-C74A-E1F1-3184E7BDEF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C4E413-7EFA-C406-3C8C-1F687A226E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D1B68A-48FE-79FC-AB64-A59F2C5F69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7B670D-DE0A-4871-8D02-C71BF9F2C728}" type="datetimeFigureOut">
              <a:rPr lang="en-US" smtClean="0"/>
              <a:t>6/4/2022</a:t>
            </a:fld>
            <a:endParaRPr lang="en-US"/>
          </a:p>
        </p:txBody>
      </p:sp>
      <p:sp>
        <p:nvSpPr>
          <p:cNvPr id="5" name="Footer Placeholder 4">
            <a:extLst>
              <a:ext uri="{FF2B5EF4-FFF2-40B4-BE49-F238E27FC236}">
                <a16:creationId xmlns:a16="http://schemas.microsoft.com/office/drawing/2014/main" id="{447488D2-3AB4-9BC4-581E-658A596B0B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F5E712-A736-FB63-FFD6-9B876034BC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D8788-3B19-4715-AB99-48A224D84ADE}" type="slidenum">
              <a:rPr lang="en-US" smtClean="0"/>
              <a:t>‹#›</a:t>
            </a:fld>
            <a:endParaRPr lang="en-US"/>
          </a:p>
        </p:txBody>
      </p:sp>
    </p:spTree>
    <p:extLst>
      <p:ext uri="{BB962C8B-B14F-4D97-AF65-F5344CB8AC3E}">
        <p14:creationId xmlns:p14="http://schemas.microsoft.com/office/powerpoint/2010/main" val="2687185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C4B8-3B88-F76B-1705-2187C72A18E4}"/>
              </a:ext>
            </a:extLst>
          </p:cNvPr>
          <p:cNvSpPr>
            <a:spLocks noGrp="1"/>
          </p:cNvSpPr>
          <p:nvPr>
            <p:ph type="ctrTitle"/>
          </p:nvPr>
        </p:nvSpPr>
        <p:spPr/>
        <p:txBody>
          <a:bodyPr/>
          <a:lstStyle/>
          <a:p>
            <a:r>
              <a:rPr lang="en-US" dirty="0"/>
              <a:t>OPS245 Week 5</a:t>
            </a:r>
          </a:p>
        </p:txBody>
      </p:sp>
      <p:sp>
        <p:nvSpPr>
          <p:cNvPr id="3" name="Subtitle 2">
            <a:extLst>
              <a:ext uri="{FF2B5EF4-FFF2-40B4-BE49-F238E27FC236}">
                <a16:creationId xmlns:a16="http://schemas.microsoft.com/office/drawing/2014/main" id="{A5E95C11-997F-4FA4-C27B-912FB0EF239B}"/>
              </a:ext>
            </a:extLst>
          </p:cNvPr>
          <p:cNvSpPr>
            <a:spLocks noGrp="1"/>
          </p:cNvSpPr>
          <p:nvPr>
            <p:ph type="subTitle" idx="1"/>
          </p:nvPr>
        </p:nvSpPr>
        <p:spPr/>
        <p:txBody>
          <a:bodyPr/>
          <a:lstStyle/>
          <a:p>
            <a:r>
              <a:rPr lang="en-US" dirty="0"/>
              <a:t>Jonathan.ye@senecacollege.ca</a:t>
            </a:r>
          </a:p>
        </p:txBody>
      </p:sp>
    </p:spTree>
    <p:extLst>
      <p:ext uri="{BB962C8B-B14F-4D97-AF65-F5344CB8AC3E}">
        <p14:creationId xmlns:p14="http://schemas.microsoft.com/office/powerpoint/2010/main" val="796103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609755" y="273422"/>
            <a:ext cx="10971736" cy="1144631"/>
          </a:xfrm>
          <a:prstGeom prst="rect">
            <a:avLst/>
          </a:prstGeom>
          <a:noFill/>
          <a:ln>
            <a:noFill/>
          </a:ln>
        </p:spPr>
        <p:txBody>
          <a:bodyPr lIns="0" tIns="0" rIns="0" bIns="0" anchor="ctr"/>
          <a:lstStyle/>
          <a:p>
            <a:r>
              <a:rPr lang="en-CA" sz="5321" spc="-1">
                <a:solidFill>
                  <a:srgbClr val="000000"/>
                </a:solidFill>
                <a:uFill>
                  <a:solidFill>
                    <a:srgbClr val="FFFFFF"/>
                  </a:solidFill>
                </a:uFill>
                <a:latin typeface="Arial"/>
              </a:rPr>
              <a:t>Archiving Files</a:t>
            </a:r>
          </a:p>
        </p:txBody>
      </p:sp>
      <p:sp>
        <p:nvSpPr>
          <p:cNvPr id="95" name="TextShape 2"/>
          <p:cNvSpPr txBox="1"/>
          <p:nvPr/>
        </p:nvSpPr>
        <p:spPr>
          <a:xfrm>
            <a:off x="609755" y="1899848"/>
            <a:ext cx="11186526" cy="4839412"/>
          </a:xfrm>
          <a:prstGeom prst="rect">
            <a:avLst/>
          </a:prstGeom>
          <a:noFill/>
          <a:ln>
            <a:noFill/>
          </a:ln>
        </p:spPr>
        <p:txBody>
          <a:bodyPr lIns="0" tIns="0" rIns="0" bIns="0">
            <a:normAutofit fontScale="85000" lnSpcReduction="10000"/>
          </a:bodyPr>
          <a:lstStyle/>
          <a:p>
            <a:pPr marL="522461" indent="-391846">
              <a:spcBef>
                <a:spcPts val="1714"/>
              </a:spcBef>
              <a:buClr>
                <a:srgbClr val="000000"/>
              </a:buClr>
              <a:buSzPct val="45000"/>
              <a:buFont typeface="Wingdings" charset="2"/>
              <a:buChar char=""/>
            </a:pPr>
            <a:r>
              <a:rPr lang="en-CA" sz="2903" spc="-1" dirty="0">
                <a:solidFill>
                  <a:srgbClr val="000000"/>
                </a:solidFill>
                <a:uFill>
                  <a:solidFill>
                    <a:srgbClr val="FFFFFF"/>
                  </a:solidFill>
                </a:uFill>
                <a:latin typeface="Arial"/>
              </a:rPr>
              <a:t>You can use tar (Tape </a:t>
            </a:r>
            <a:r>
              <a:rPr lang="en-CA" sz="2903" spc="-1" dirty="0" err="1">
                <a:solidFill>
                  <a:srgbClr val="000000"/>
                </a:solidFill>
                <a:uFill>
                  <a:solidFill>
                    <a:srgbClr val="FFFFFF"/>
                  </a:solidFill>
                </a:uFill>
                <a:latin typeface="Arial"/>
              </a:rPr>
              <a:t>ARchiver</a:t>
            </a:r>
            <a:r>
              <a:rPr lang="en-CA" sz="2903" spc="-1" dirty="0">
                <a:solidFill>
                  <a:srgbClr val="000000"/>
                </a:solidFill>
                <a:uFill>
                  <a:solidFill>
                    <a:srgbClr val="FFFFFF"/>
                  </a:solidFill>
                </a:uFill>
                <a:latin typeface="Arial"/>
              </a:rPr>
              <a:t>) to create an archive:</a:t>
            </a:r>
          </a:p>
          <a:p>
            <a:r>
              <a:rPr lang="en-CA" sz="2903" spc="-1" dirty="0">
                <a:solidFill>
                  <a:srgbClr val="000000"/>
                </a:solidFill>
                <a:uFill>
                  <a:solidFill>
                    <a:srgbClr val="FFFFFF"/>
                  </a:solidFill>
                </a:uFill>
                <a:latin typeface="Courier New"/>
              </a:rPr>
              <a:t>tar -</a:t>
            </a:r>
            <a:r>
              <a:rPr lang="en-CA" sz="2903" spc="-1" dirty="0" err="1">
                <a:solidFill>
                  <a:srgbClr val="000000"/>
                </a:solidFill>
                <a:uFill>
                  <a:solidFill>
                    <a:srgbClr val="FFFFFF"/>
                  </a:solidFill>
                </a:uFill>
                <a:latin typeface="Courier New"/>
              </a:rPr>
              <a:t>cf</a:t>
            </a:r>
            <a:r>
              <a:rPr lang="en-CA" sz="2903" spc="-1" dirty="0">
                <a:solidFill>
                  <a:srgbClr val="000000"/>
                </a:solidFill>
                <a:uFill>
                  <a:solidFill>
                    <a:srgbClr val="FFFFFF"/>
                  </a:solidFill>
                </a:uFill>
                <a:latin typeface="Courier New"/>
              </a:rPr>
              <a:t> </a:t>
            </a:r>
            <a:r>
              <a:rPr lang="en-CA" sz="2903" i="1" spc="-1" dirty="0" err="1">
                <a:solidFill>
                  <a:srgbClr val="000000"/>
                </a:solidFill>
                <a:uFill>
                  <a:solidFill>
                    <a:srgbClr val="FFFFFF"/>
                  </a:solidFill>
                </a:uFill>
                <a:latin typeface="Courier New"/>
              </a:rPr>
              <a:t>archivename</a:t>
            </a:r>
            <a:r>
              <a:rPr lang="en-CA" sz="2903" i="1" spc="-1" dirty="0">
                <a:solidFill>
                  <a:srgbClr val="000000"/>
                </a:solidFill>
                <a:uFill>
                  <a:solidFill>
                    <a:srgbClr val="FFFFFF"/>
                  </a:solidFill>
                </a:uFill>
                <a:latin typeface="Courier New"/>
              </a:rPr>
              <a:t> [files/directories to archive]</a:t>
            </a:r>
            <a:endParaRPr lang="en-CA" sz="2903" spc="-1" dirty="0">
              <a:solidFill>
                <a:srgbClr val="000000"/>
              </a:solidFill>
              <a:uFill>
                <a:solidFill>
                  <a:srgbClr val="FFFFFF"/>
                </a:solidFill>
              </a:uFill>
              <a:latin typeface="Arial"/>
            </a:endParaRPr>
          </a:p>
          <a:p>
            <a:pPr marL="1206014" lvl="1" indent="-552938">
              <a:spcBef>
                <a:spcPts val="1371"/>
              </a:spcBef>
              <a:buClr>
                <a:srgbClr val="000000"/>
              </a:buClr>
              <a:buSzPct val="75000"/>
              <a:buFont typeface="Wingdings" panose="05000000000000000000" pitchFamily="2" charset="2"/>
              <a:buChar char="§"/>
            </a:pPr>
            <a:r>
              <a:rPr lang="en-CA" sz="2177" spc="-1" dirty="0">
                <a:solidFill>
                  <a:srgbClr val="000000"/>
                </a:solidFill>
                <a:uFill>
                  <a:solidFill>
                    <a:srgbClr val="FFFFFF"/>
                  </a:solidFill>
                </a:uFill>
                <a:latin typeface="Arial"/>
              </a:rPr>
              <a:t>-c for create</a:t>
            </a:r>
          </a:p>
          <a:p>
            <a:pPr marL="1206014" lvl="1" indent="-552938">
              <a:spcBef>
                <a:spcPts val="1371"/>
              </a:spcBef>
              <a:buClr>
                <a:srgbClr val="000000"/>
              </a:buClr>
              <a:buSzPct val="75000"/>
              <a:buFont typeface="Wingdings" panose="05000000000000000000" pitchFamily="2" charset="2"/>
              <a:buChar char="§"/>
            </a:pPr>
            <a:r>
              <a:rPr lang="en-CA" sz="2177" spc="-1" dirty="0">
                <a:solidFill>
                  <a:srgbClr val="000000"/>
                </a:solidFill>
                <a:uFill>
                  <a:solidFill>
                    <a:srgbClr val="FFFFFF"/>
                  </a:solidFill>
                </a:uFill>
                <a:latin typeface="Arial"/>
              </a:rPr>
              <a:t>-f for file</a:t>
            </a:r>
          </a:p>
          <a:p>
            <a:pPr marL="522461" indent="-391846">
              <a:spcBef>
                <a:spcPts val="1714"/>
              </a:spcBef>
              <a:buClr>
                <a:srgbClr val="000000"/>
              </a:buClr>
              <a:buSzPct val="45000"/>
              <a:buFont typeface="Wingdings" charset="2"/>
              <a:buChar char=""/>
            </a:pPr>
            <a:r>
              <a:rPr lang="az-Latn-AZ" sz="2903" spc="-1" dirty="0">
                <a:solidFill>
                  <a:srgbClr val="000000"/>
                </a:solidFill>
                <a:uFill>
                  <a:solidFill>
                    <a:srgbClr val="FFFFFF"/>
                  </a:solidFill>
                </a:uFill>
                <a:latin typeface="Arial"/>
              </a:rPr>
              <a:t>t</a:t>
            </a:r>
            <a:r>
              <a:rPr lang="en-CA" sz="2903" spc="-1" dirty="0" err="1">
                <a:solidFill>
                  <a:srgbClr val="000000"/>
                </a:solidFill>
                <a:uFill>
                  <a:solidFill>
                    <a:srgbClr val="FFFFFF"/>
                  </a:solidFill>
                </a:uFill>
                <a:latin typeface="Arial"/>
              </a:rPr>
              <a:t>ar</a:t>
            </a:r>
            <a:r>
              <a:rPr lang="en-CA" sz="2903" spc="-1" dirty="0">
                <a:solidFill>
                  <a:srgbClr val="000000"/>
                </a:solidFill>
                <a:uFill>
                  <a:solidFill>
                    <a:srgbClr val="FFFFFF"/>
                  </a:solidFill>
                </a:uFill>
                <a:latin typeface="Arial"/>
              </a:rPr>
              <a:t> also allows for compression while you are creating the archive.  Just add:</a:t>
            </a:r>
          </a:p>
          <a:p>
            <a:pPr marL="1206014" lvl="1" indent="-552938">
              <a:spcBef>
                <a:spcPts val="1371"/>
              </a:spcBef>
              <a:buClr>
                <a:srgbClr val="000000"/>
              </a:buClr>
              <a:buSzPct val="75000"/>
              <a:buFont typeface="Wingdings" panose="05000000000000000000" pitchFamily="2" charset="2"/>
              <a:buChar char="§"/>
            </a:pPr>
            <a:r>
              <a:rPr lang="en-CA" sz="2177" spc="-1" dirty="0">
                <a:solidFill>
                  <a:srgbClr val="000000"/>
                </a:solidFill>
                <a:uFill>
                  <a:solidFill>
                    <a:srgbClr val="FFFFFF"/>
                  </a:solidFill>
                </a:uFill>
                <a:latin typeface="Arial"/>
              </a:rPr>
              <a:t>-z – </a:t>
            </a:r>
            <a:r>
              <a:rPr lang="en-CA" sz="2177" spc="-1" dirty="0" err="1">
                <a:solidFill>
                  <a:srgbClr val="000000"/>
                </a:solidFill>
                <a:uFill>
                  <a:solidFill>
                    <a:srgbClr val="FFFFFF"/>
                  </a:solidFill>
                </a:uFill>
                <a:latin typeface="Arial"/>
              </a:rPr>
              <a:t>gzip</a:t>
            </a:r>
            <a:r>
              <a:rPr lang="en-CA" sz="2177" spc="-1" dirty="0">
                <a:solidFill>
                  <a:srgbClr val="000000"/>
                </a:solidFill>
                <a:uFill>
                  <a:solidFill>
                    <a:srgbClr val="FFFFFF"/>
                  </a:solidFill>
                </a:uFill>
                <a:latin typeface="Arial"/>
              </a:rPr>
              <a:t> compression</a:t>
            </a:r>
          </a:p>
          <a:p>
            <a:pPr marL="1206014" lvl="1" indent="-552938">
              <a:spcBef>
                <a:spcPts val="1371"/>
              </a:spcBef>
              <a:buClr>
                <a:srgbClr val="000000"/>
              </a:buClr>
              <a:buSzPct val="75000"/>
              <a:buFont typeface="Wingdings" panose="05000000000000000000" pitchFamily="2" charset="2"/>
              <a:buChar char="§"/>
            </a:pPr>
            <a:r>
              <a:rPr lang="en-CA" sz="2177" spc="-1" dirty="0">
                <a:solidFill>
                  <a:srgbClr val="000000"/>
                </a:solidFill>
                <a:uFill>
                  <a:solidFill>
                    <a:srgbClr val="FFFFFF"/>
                  </a:solidFill>
                </a:uFill>
                <a:latin typeface="Arial"/>
              </a:rPr>
              <a:t>-j – </a:t>
            </a:r>
            <a:r>
              <a:rPr lang="en-CA" sz="2177" spc="-1" dirty="0" err="1">
                <a:solidFill>
                  <a:srgbClr val="000000"/>
                </a:solidFill>
                <a:uFill>
                  <a:solidFill>
                    <a:srgbClr val="FFFFFF"/>
                  </a:solidFill>
                </a:uFill>
                <a:latin typeface="Arial"/>
              </a:rPr>
              <a:t>bzip</a:t>
            </a:r>
            <a:r>
              <a:rPr lang="en-CA" sz="2177" spc="-1" dirty="0">
                <a:solidFill>
                  <a:srgbClr val="000000"/>
                </a:solidFill>
                <a:uFill>
                  <a:solidFill>
                    <a:srgbClr val="FFFFFF"/>
                  </a:solidFill>
                </a:uFill>
                <a:latin typeface="Arial"/>
              </a:rPr>
              <a:t> compression</a:t>
            </a:r>
          </a:p>
          <a:p>
            <a:pPr marL="1206014" lvl="1" indent="-552938">
              <a:spcBef>
                <a:spcPts val="1371"/>
              </a:spcBef>
              <a:buClr>
                <a:srgbClr val="000000"/>
              </a:buClr>
              <a:buSzPct val="75000"/>
              <a:buFont typeface="Wingdings" panose="05000000000000000000" pitchFamily="2" charset="2"/>
              <a:buChar char="§"/>
            </a:pPr>
            <a:r>
              <a:rPr lang="en-CA" sz="2177" spc="-1" dirty="0">
                <a:solidFill>
                  <a:srgbClr val="000000"/>
                </a:solidFill>
                <a:uFill>
                  <a:solidFill>
                    <a:srgbClr val="FFFFFF"/>
                  </a:solidFill>
                </a:uFill>
                <a:latin typeface="Arial"/>
              </a:rPr>
              <a:t>-J – </a:t>
            </a:r>
            <a:r>
              <a:rPr lang="en-CA" sz="2177" spc="-1" dirty="0" err="1">
                <a:solidFill>
                  <a:srgbClr val="000000"/>
                </a:solidFill>
                <a:uFill>
                  <a:solidFill>
                    <a:srgbClr val="FFFFFF"/>
                  </a:solidFill>
                </a:uFill>
                <a:latin typeface="Arial"/>
              </a:rPr>
              <a:t>xzip</a:t>
            </a:r>
            <a:r>
              <a:rPr lang="en-CA" sz="2177" spc="-1" dirty="0">
                <a:solidFill>
                  <a:srgbClr val="000000"/>
                </a:solidFill>
                <a:uFill>
                  <a:solidFill>
                    <a:srgbClr val="FFFFFF"/>
                  </a:solidFill>
                </a:uFill>
                <a:latin typeface="Arial"/>
              </a:rPr>
              <a:t> compression</a:t>
            </a:r>
          </a:p>
          <a:p>
            <a:pPr marL="522461" indent="-391846">
              <a:spcBef>
                <a:spcPts val="1714"/>
              </a:spcBef>
              <a:buClr>
                <a:srgbClr val="000000"/>
              </a:buClr>
              <a:buSzPct val="45000"/>
              <a:buFont typeface="Wingdings" charset="2"/>
              <a:buChar char=""/>
            </a:pPr>
            <a:r>
              <a:rPr lang="en-CA" sz="2903" spc="-1" dirty="0">
                <a:solidFill>
                  <a:srgbClr val="000000"/>
                </a:solidFill>
                <a:uFill>
                  <a:solidFill>
                    <a:srgbClr val="FFFFFF"/>
                  </a:solidFill>
                </a:uFill>
                <a:latin typeface="Arial"/>
              </a:rPr>
              <a:t>Note: tar is a very old command that predates the current standard for how commands work, so you may see it written without the - before an option.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609755" y="273422"/>
            <a:ext cx="10971736" cy="1144631"/>
          </a:xfrm>
          <a:prstGeom prst="rect">
            <a:avLst/>
          </a:prstGeom>
          <a:noFill/>
          <a:ln>
            <a:noFill/>
          </a:ln>
        </p:spPr>
        <p:txBody>
          <a:bodyPr lIns="0" tIns="0" rIns="0" bIns="0" anchor="ctr"/>
          <a:lstStyle/>
          <a:p>
            <a:r>
              <a:rPr lang="en-CA" sz="5321" spc="-1">
                <a:solidFill>
                  <a:srgbClr val="000000"/>
                </a:solidFill>
                <a:uFill>
                  <a:solidFill>
                    <a:srgbClr val="FFFFFF"/>
                  </a:solidFill>
                </a:uFill>
                <a:latin typeface="Arial"/>
              </a:rPr>
              <a:t>Extracting Archives</a:t>
            </a:r>
          </a:p>
        </p:txBody>
      </p:sp>
      <p:sp>
        <p:nvSpPr>
          <p:cNvPr id="97" name="TextShape 2"/>
          <p:cNvSpPr txBox="1"/>
          <p:nvPr/>
        </p:nvSpPr>
        <p:spPr>
          <a:xfrm>
            <a:off x="609755" y="2060531"/>
            <a:ext cx="10971736" cy="3521122"/>
          </a:xfrm>
          <a:prstGeom prst="rect">
            <a:avLst/>
          </a:prstGeom>
          <a:noFill/>
          <a:ln>
            <a:noFill/>
          </a:ln>
        </p:spPr>
        <p:txBody>
          <a:bodyPr lIns="0" tIns="0" rIns="0" bIns="0">
            <a:normAutofit/>
          </a:bodyPr>
          <a:lstStyle/>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Tar also allows you to extract from archives with the -x option.</a:t>
            </a: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Courier New" panose="02070309020205020404" pitchFamily="49" charset="0"/>
                <a:cs typeface="Courier New" panose="02070309020205020404" pitchFamily="49" charset="0"/>
              </a:rPr>
              <a:t>tar -</a:t>
            </a:r>
            <a:r>
              <a:rPr lang="en-CA" sz="3870" spc="-1" dirty="0" err="1">
                <a:solidFill>
                  <a:srgbClr val="000000"/>
                </a:solidFill>
                <a:uFill>
                  <a:solidFill>
                    <a:srgbClr val="FFFFFF"/>
                  </a:solidFill>
                </a:uFill>
                <a:latin typeface="Courier New" panose="02070309020205020404" pitchFamily="49" charset="0"/>
                <a:cs typeface="Courier New" panose="02070309020205020404" pitchFamily="49" charset="0"/>
              </a:rPr>
              <a:t>xf</a:t>
            </a:r>
            <a:r>
              <a:rPr lang="en-CA" sz="3870" spc="-1" dirty="0">
                <a:solidFill>
                  <a:srgbClr val="000000"/>
                </a:solidFill>
                <a:uFill>
                  <a:solidFill>
                    <a:srgbClr val="FFFFFF"/>
                  </a:solidFill>
                </a:uFill>
                <a:latin typeface="Courier New" panose="02070309020205020404" pitchFamily="49" charset="0"/>
                <a:cs typeface="Courier New" panose="02070309020205020404" pitchFamily="49" charset="0"/>
              </a:rPr>
              <a:t> /</a:t>
            </a:r>
            <a:r>
              <a:rPr lang="en-CA" sz="3870" spc="-1" dirty="0" err="1">
                <a:solidFill>
                  <a:srgbClr val="000000"/>
                </a:solidFill>
                <a:uFill>
                  <a:solidFill>
                    <a:srgbClr val="FFFFFF"/>
                  </a:solidFill>
                </a:uFill>
                <a:latin typeface="Courier New" panose="02070309020205020404" pitchFamily="49" charset="0"/>
                <a:cs typeface="Courier New" panose="02070309020205020404" pitchFamily="49" charset="0"/>
              </a:rPr>
              <a:t>tmp</a:t>
            </a:r>
            <a:r>
              <a:rPr lang="en-CA" sz="3870" spc="-1" dirty="0">
                <a:solidFill>
                  <a:srgbClr val="000000"/>
                </a:solidFill>
                <a:uFill>
                  <a:solidFill>
                    <a:srgbClr val="FFFFFF"/>
                  </a:solidFill>
                </a:uFill>
                <a:latin typeface="Courier New" panose="02070309020205020404" pitchFamily="49" charset="0"/>
                <a:cs typeface="Courier New" panose="02070309020205020404" pitchFamily="49" charset="0"/>
              </a:rPr>
              <a:t>/archive.tar</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609755" y="273422"/>
            <a:ext cx="10971736" cy="1144631"/>
          </a:xfrm>
          <a:prstGeom prst="rect">
            <a:avLst/>
          </a:prstGeom>
          <a:noFill/>
          <a:ln>
            <a:noFill/>
          </a:ln>
        </p:spPr>
        <p:txBody>
          <a:bodyPr lIns="0" tIns="0" rIns="0" bIns="0" anchor="ctr"/>
          <a:lstStyle/>
          <a:p>
            <a:r>
              <a:rPr lang="en-CA" sz="5321" spc="-1">
                <a:solidFill>
                  <a:srgbClr val="000000"/>
                </a:solidFill>
                <a:uFill>
                  <a:solidFill>
                    <a:srgbClr val="FFFFFF"/>
                  </a:solidFill>
                </a:uFill>
                <a:latin typeface="Arial"/>
              </a:rPr>
              <a:t>Tar and File Extensions</a:t>
            </a:r>
          </a:p>
        </p:txBody>
      </p:sp>
      <p:sp>
        <p:nvSpPr>
          <p:cNvPr id="99" name="TextShape 2"/>
          <p:cNvSpPr txBox="1"/>
          <p:nvPr/>
        </p:nvSpPr>
        <p:spPr>
          <a:xfrm>
            <a:off x="609754" y="1918750"/>
            <a:ext cx="11110911" cy="4744894"/>
          </a:xfrm>
          <a:prstGeom prst="rect">
            <a:avLst/>
          </a:prstGeom>
          <a:noFill/>
          <a:ln>
            <a:noFill/>
          </a:ln>
        </p:spPr>
        <p:txBody>
          <a:bodyPr lIns="0" tIns="0" rIns="0" bIns="0">
            <a:normAutofit fontScale="85000" lnSpcReduction="10000"/>
          </a:bodyPr>
          <a:lstStyle/>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You already know that file extensions are a convenience on Linux.</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They don’t actually affect commands.</a:t>
            </a: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You may see a variety of file extensions for tar archives.</a:t>
            </a:r>
          </a:p>
          <a:p>
            <a:pPr marL="1044922" lvl="1" indent="-391846">
              <a:spcBef>
                <a:spcPts val="1371"/>
              </a:spcBef>
              <a:buClr>
                <a:srgbClr val="000000"/>
              </a:buClr>
              <a:buSzPct val="75000"/>
              <a:buFont typeface="Symbol" charset="2"/>
              <a:buChar char=""/>
            </a:pPr>
            <a:r>
              <a:rPr lang="en-CA" sz="3386" b="1" spc="-1" dirty="0">
                <a:solidFill>
                  <a:srgbClr val="000000"/>
                </a:solidFill>
                <a:uFill>
                  <a:solidFill>
                    <a:srgbClr val="FFFFFF"/>
                  </a:solidFill>
                </a:uFill>
                <a:latin typeface="Arial"/>
              </a:rPr>
              <a:t>.tar </a:t>
            </a:r>
            <a:r>
              <a:rPr lang="en-CA" sz="3386" spc="-1" dirty="0">
                <a:solidFill>
                  <a:srgbClr val="000000"/>
                </a:solidFill>
                <a:uFill>
                  <a:solidFill>
                    <a:srgbClr val="FFFFFF"/>
                  </a:solidFill>
                </a:uFill>
                <a:latin typeface="Arial"/>
              </a:rPr>
              <a:t>– a non-compressed archive</a:t>
            </a:r>
          </a:p>
          <a:p>
            <a:pPr marL="1044922" lvl="1" indent="-391846">
              <a:spcBef>
                <a:spcPts val="1371"/>
              </a:spcBef>
              <a:buClr>
                <a:srgbClr val="000000"/>
              </a:buClr>
              <a:buSzPct val="75000"/>
              <a:buFont typeface="Symbol" charset="2"/>
              <a:buChar char=""/>
            </a:pPr>
            <a:r>
              <a:rPr lang="en-CA" sz="3386" b="1" spc="-1" dirty="0">
                <a:solidFill>
                  <a:srgbClr val="000000"/>
                </a:solidFill>
                <a:uFill>
                  <a:solidFill>
                    <a:srgbClr val="FFFFFF"/>
                  </a:solidFill>
                </a:uFill>
                <a:latin typeface="Arial"/>
              </a:rPr>
              <a:t>.tar.gz </a:t>
            </a:r>
            <a:r>
              <a:rPr lang="en-CA" sz="3386" spc="-1" dirty="0">
                <a:solidFill>
                  <a:srgbClr val="000000"/>
                </a:solidFill>
                <a:uFill>
                  <a:solidFill>
                    <a:srgbClr val="FFFFFF"/>
                  </a:solidFill>
                </a:uFill>
                <a:latin typeface="Arial"/>
              </a:rPr>
              <a:t>or .</a:t>
            </a:r>
            <a:r>
              <a:rPr lang="en-CA" sz="3386" b="1" spc="-1" dirty="0" err="1">
                <a:solidFill>
                  <a:srgbClr val="000000"/>
                </a:solidFill>
                <a:uFill>
                  <a:solidFill>
                    <a:srgbClr val="FFFFFF"/>
                  </a:solidFill>
                </a:uFill>
                <a:latin typeface="Arial"/>
              </a:rPr>
              <a:t>tgz</a:t>
            </a:r>
            <a:r>
              <a:rPr lang="en-CA" sz="3386" spc="-1" dirty="0">
                <a:solidFill>
                  <a:srgbClr val="000000"/>
                </a:solidFill>
                <a:uFill>
                  <a:solidFill>
                    <a:srgbClr val="FFFFFF"/>
                  </a:solidFill>
                </a:uFill>
                <a:latin typeface="Arial"/>
              </a:rPr>
              <a:t> – a </a:t>
            </a:r>
            <a:r>
              <a:rPr lang="en-CA" sz="3386" b="1" spc="-1" dirty="0" err="1">
                <a:solidFill>
                  <a:srgbClr val="000000"/>
                </a:solidFill>
                <a:uFill>
                  <a:solidFill>
                    <a:srgbClr val="FFFFFF"/>
                  </a:solidFill>
                </a:uFill>
                <a:latin typeface="Arial"/>
              </a:rPr>
              <a:t>gzip</a:t>
            </a:r>
            <a:r>
              <a:rPr lang="en-CA" sz="3386" spc="-1" dirty="0">
                <a:solidFill>
                  <a:srgbClr val="000000"/>
                </a:solidFill>
                <a:uFill>
                  <a:solidFill>
                    <a:srgbClr val="FFFFFF"/>
                  </a:solidFill>
                </a:uFill>
                <a:latin typeface="Arial"/>
              </a:rPr>
              <a:t> compressed archive.</a:t>
            </a:r>
          </a:p>
          <a:p>
            <a:pPr marL="1044922" lvl="1" indent="-391846">
              <a:spcBef>
                <a:spcPts val="1371"/>
              </a:spcBef>
              <a:buClr>
                <a:srgbClr val="000000"/>
              </a:buClr>
              <a:buSzPct val="75000"/>
              <a:buFont typeface="Symbol" charset="2"/>
              <a:buChar char=""/>
            </a:pPr>
            <a:r>
              <a:rPr lang="en-CA" sz="3386" b="1" spc="-1" dirty="0">
                <a:solidFill>
                  <a:srgbClr val="000000"/>
                </a:solidFill>
                <a:uFill>
                  <a:solidFill>
                    <a:srgbClr val="FFFFFF"/>
                  </a:solidFill>
                </a:uFill>
                <a:latin typeface="Arial"/>
              </a:rPr>
              <a:t>.tar.bz </a:t>
            </a:r>
            <a:r>
              <a:rPr lang="en-CA" sz="3386" spc="-1" dirty="0">
                <a:solidFill>
                  <a:srgbClr val="000000"/>
                </a:solidFill>
                <a:uFill>
                  <a:solidFill>
                    <a:srgbClr val="FFFFFF"/>
                  </a:solidFill>
                </a:uFill>
                <a:latin typeface="Arial"/>
              </a:rPr>
              <a:t>or .</a:t>
            </a:r>
            <a:r>
              <a:rPr lang="en-CA" sz="3386" b="1" spc="-1" dirty="0" err="1">
                <a:solidFill>
                  <a:srgbClr val="000000"/>
                </a:solidFill>
                <a:uFill>
                  <a:solidFill>
                    <a:srgbClr val="FFFFFF"/>
                  </a:solidFill>
                </a:uFill>
                <a:latin typeface="Arial"/>
              </a:rPr>
              <a:t>tbz</a:t>
            </a:r>
            <a:r>
              <a:rPr lang="en-CA" sz="3386" spc="-1" dirty="0">
                <a:solidFill>
                  <a:srgbClr val="000000"/>
                </a:solidFill>
                <a:uFill>
                  <a:solidFill>
                    <a:srgbClr val="FFFFFF"/>
                  </a:solidFill>
                </a:uFill>
                <a:latin typeface="Arial"/>
              </a:rPr>
              <a:t> – a </a:t>
            </a:r>
            <a:r>
              <a:rPr lang="en-CA" sz="3386" b="1" spc="-1" dirty="0" err="1">
                <a:solidFill>
                  <a:srgbClr val="000000"/>
                </a:solidFill>
                <a:uFill>
                  <a:solidFill>
                    <a:srgbClr val="FFFFFF"/>
                  </a:solidFill>
                </a:uFill>
                <a:latin typeface="Arial"/>
              </a:rPr>
              <a:t>bzip</a:t>
            </a:r>
            <a:r>
              <a:rPr lang="en-CA" sz="3386" spc="-1" dirty="0">
                <a:solidFill>
                  <a:srgbClr val="000000"/>
                </a:solidFill>
                <a:uFill>
                  <a:solidFill>
                    <a:srgbClr val="FFFFFF"/>
                  </a:solidFill>
                </a:uFill>
                <a:latin typeface="Arial"/>
              </a:rPr>
              <a:t> compressed archive.</a:t>
            </a:r>
          </a:p>
          <a:p>
            <a:pPr marL="1044922" lvl="1" indent="-391846">
              <a:spcBef>
                <a:spcPts val="1371"/>
              </a:spcBef>
              <a:buClr>
                <a:srgbClr val="000000"/>
              </a:buClr>
              <a:buSzPct val="75000"/>
              <a:buFont typeface="Symbol" charset="2"/>
              <a:buChar char=""/>
            </a:pPr>
            <a:r>
              <a:rPr lang="en-CA" sz="3386" b="1" spc="-1" dirty="0">
                <a:solidFill>
                  <a:srgbClr val="000000"/>
                </a:solidFill>
                <a:uFill>
                  <a:solidFill>
                    <a:srgbClr val="FFFFFF"/>
                  </a:solidFill>
                </a:uFill>
                <a:latin typeface="Arial"/>
              </a:rPr>
              <a:t>.</a:t>
            </a:r>
            <a:r>
              <a:rPr lang="en-CA" sz="3386" b="1" spc="-1" dirty="0" err="1">
                <a:solidFill>
                  <a:srgbClr val="000000"/>
                </a:solidFill>
                <a:uFill>
                  <a:solidFill>
                    <a:srgbClr val="FFFFFF"/>
                  </a:solidFill>
                </a:uFill>
                <a:latin typeface="Arial"/>
              </a:rPr>
              <a:t>tar.xz</a:t>
            </a:r>
            <a:r>
              <a:rPr lang="en-CA" sz="3386" b="1" spc="-1" dirty="0">
                <a:solidFill>
                  <a:srgbClr val="000000"/>
                </a:solidFill>
                <a:uFill>
                  <a:solidFill>
                    <a:srgbClr val="FFFFFF"/>
                  </a:solidFill>
                </a:uFill>
                <a:latin typeface="Arial"/>
              </a:rPr>
              <a:t> </a:t>
            </a:r>
            <a:r>
              <a:rPr lang="en-CA" sz="3386" spc="-1" dirty="0">
                <a:solidFill>
                  <a:srgbClr val="000000"/>
                </a:solidFill>
                <a:uFill>
                  <a:solidFill>
                    <a:srgbClr val="FFFFFF"/>
                  </a:solidFill>
                </a:uFill>
                <a:latin typeface="Arial"/>
              </a:rPr>
              <a:t>or .</a:t>
            </a:r>
            <a:r>
              <a:rPr lang="en-CA" sz="3386" b="1" spc="-1" dirty="0" err="1">
                <a:solidFill>
                  <a:srgbClr val="000000"/>
                </a:solidFill>
                <a:uFill>
                  <a:solidFill>
                    <a:srgbClr val="FFFFFF"/>
                  </a:solidFill>
                </a:uFill>
                <a:latin typeface="Arial"/>
              </a:rPr>
              <a:t>txz</a:t>
            </a:r>
            <a:r>
              <a:rPr lang="en-CA" sz="3386" spc="-1" dirty="0">
                <a:solidFill>
                  <a:srgbClr val="000000"/>
                </a:solidFill>
                <a:uFill>
                  <a:solidFill>
                    <a:srgbClr val="FFFFFF"/>
                  </a:solidFill>
                </a:uFill>
                <a:latin typeface="Arial"/>
              </a:rPr>
              <a:t> – an </a:t>
            </a:r>
            <a:r>
              <a:rPr lang="en-CA" sz="3386" b="1" spc="-1" dirty="0" err="1">
                <a:solidFill>
                  <a:srgbClr val="000000"/>
                </a:solidFill>
                <a:uFill>
                  <a:solidFill>
                    <a:srgbClr val="FFFFFF"/>
                  </a:solidFill>
                </a:uFill>
                <a:latin typeface="Arial"/>
              </a:rPr>
              <a:t>xzip</a:t>
            </a:r>
            <a:r>
              <a:rPr lang="en-CA" sz="3386" spc="-1" dirty="0">
                <a:solidFill>
                  <a:srgbClr val="000000"/>
                </a:solidFill>
                <a:uFill>
                  <a:solidFill>
                    <a:srgbClr val="FFFFFF"/>
                  </a:solidFill>
                </a:uFill>
                <a:latin typeface="Arial"/>
              </a:rPr>
              <a:t> compressed archive.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609755" y="273422"/>
            <a:ext cx="10971736" cy="1144631"/>
          </a:xfrm>
          <a:prstGeom prst="rect">
            <a:avLst/>
          </a:prstGeom>
          <a:noFill/>
          <a:ln>
            <a:noFill/>
          </a:ln>
        </p:spPr>
        <p:txBody>
          <a:bodyPr lIns="0" tIns="0" rIns="0" bIns="0" anchor="ctr"/>
          <a:lstStyle/>
          <a:p>
            <a:r>
              <a:rPr lang="en-CA" sz="5321" spc="-1">
                <a:solidFill>
                  <a:srgbClr val="000000"/>
                </a:solidFill>
                <a:uFill>
                  <a:solidFill>
                    <a:srgbClr val="FFFFFF"/>
                  </a:solidFill>
                </a:uFill>
                <a:latin typeface="Arial"/>
              </a:rPr>
              <a:t>Compiling Source Code</a:t>
            </a:r>
          </a:p>
        </p:txBody>
      </p:sp>
      <p:sp>
        <p:nvSpPr>
          <p:cNvPr id="101" name="TextShape 2"/>
          <p:cNvSpPr txBox="1"/>
          <p:nvPr/>
        </p:nvSpPr>
        <p:spPr>
          <a:xfrm>
            <a:off x="609755" y="1878506"/>
            <a:ext cx="11148718" cy="4851302"/>
          </a:xfrm>
          <a:prstGeom prst="rect">
            <a:avLst/>
          </a:prstGeom>
          <a:noFill/>
          <a:ln>
            <a:noFill/>
          </a:ln>
        </p:spPr>
        <p:txBody>
          <a:bodyPr lIns="0" tIns="0" rIns="0" bIns="0">
            <a:normAutofit fontScale="77500" lnSpcReduction="20000"/>
          </a:bodyPr>
          <a:lstStyle/>
          <a:p>
            <a:pPr marL="522461" indent="-391846" algn="just">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An excellent example of using the tar command is to download, unpack, and compile source code in order to install a program (application).</a:t>
            </a: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Compiling source code was the traditional method of installing programs for Unix/Linux. This method can be frustrating since it does not resolve dependency issues (missing programs or libraries).</a:t>
            </a: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Although generally considered obsolete, you will sometimes need software that isn’t nicely prepared in a package manager for you.</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Some software just isn’t in online repositories.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261446" y="273422"/>
            <a:ext cx="11320045" cy="1144631"/>
          </a:xfrm>
          <a:prstGeom prst="rect">
            <a:avLst/>
          </a:prstGeom>
          <a:noFill/>
          <a:ln>
            <a:noFill/>
          </a:ln>
        </p:spPr>
        <p:txBody>
          <a:bodyPr lIns="0" tIns="0" rIns="0" bIns="0" anchor="ctr"/>
          <a:lstStyle/>
          <a:p>
            <a:r>
              <a:rPr lang="en-CA" sz="5321" spc="-1">
                <a:solidFill>
                  <a:srgbClr val="000000"/>
                </a:solidFill>
                <a:uFill>
                  <a:solidFill>
                    <a:srgbClr val="FFFFFF"/>
                  </a:solidFill>
                </a:uFill>
                <a:latin typeface="Arial"/>
              </a:rPr>
              <a:t>Compiling Source Code Cont.</a:t>
            </a:r>
          </a:p>
        </p:txBody>
      </p:sp>
      <p:sp>
        <p:nvSpPr>
          <p:cNvPr id="103" name="TextShape 2"/>
          <p:cNvSpPr txBox="1"/>
          <p:nvPr/>
        </p:nvSpPr>
        <p:spPr>
          <a:xfrm>
            <a:off x="543590" y="2039189"/>
            <a:ext cx="11037901" cy="4643358"/>
          </a:xfrm>
          <a:prstGeom prst="rect">
            <a:avLst/>
          </a:prstGeom>
          <a:noFill/>
          <a:ln>
            <a:noFill/>
          </a:ln>
        </p:spPr>
        <p:txBody>
          <a:bodyPr lIns="0" tIns="0" rIns="0" bIns="0">
            <a:normAutofit fontScale="92500" lnSpcReduction="20000"/>
          </a:bodyPr>
          <a:lstStyle/>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Here are the typical steps in installing software by compiling source code:</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Download archive from the internet (web browser, or </a:t>
            </a:r>
            <a:r>
              <a:rPr lang="en-CA" sz="3386" spc="-1" dirty="0" err="1">
                <a:solidFill>
                  <a:srgbClr val="000000"/>
                </a:solidFill>
                <a:uFill>
                  <a:solidFill>
                    <a:srgbClr val="FFFFFF"/>
                  </a:solidFill>
                </a:uFill>
                <a:latin typeface="Courier New" panose="02070309020205020404" pitchFamily="49" charset="0"/>
                <a:cs typeface="Courier New" panose="02070309020205020404" pitchFamily="49" charset="0"/>
              </a:rPr>
              <a:t>wget</a:t>
            </a:r>
            <a:r>
              <a:rPr lang="en-CA" sz="3386" spc="-1" dirty="0">
                <a:solidFill>
                  <a:srgbClr val="000000"/>
                </a:solidFill>
                <a:uFill>
                  <a:solidFill>
                    <a:srgbClr val="FFFFFF"/>
                  </a:solidFill>
                </a:uFill>
                <a:latin typeface="Arial"/>
              </a:rPr>
              <a:t>)</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Extract the archive (tar)</a:t>
            </a:r>
          </a:p>
          <a:p>
            <a:pPr marL="1044922" lvl="1" indent="-391846">
              <a:spcBef>
                <a:spcPts val="1371"/>
              </a:spcBef>
              <a:buClr>
                <a:srgbClr val="000000"/>
              </a:buClr>
              <a:buSzPct val="75000"/>
              <a:buFont typeface="Symbol" charset="2"/>
              <a:buChar char=""/>
            </a:pPr>
            <a:r>
              <a:rPr lang="en-CA" sz="3386" spc="-1">
                <a:solidFill>
                  <a:srgbClr val="000000"/>
                </a:solidFill>
                <a:uFill>
                  <a:solidFill>
                    <a:srgbClr val="FFFFFF"/>
                  </a:solidFill>
                </a:uFill>
                <a:latin typeface="Arial"/>
              </a:rPr>
              <a:t>Go </a:t>
            </a:r>
            <a:r>
              <a:rPr lang="en-CA" sz="3386" spc="-1" dirty="0">
                <a:solidFill>
                  <a:srgbClr val="000000"/>
                </a:solidFill>
                <a:uFill>
                  <a:solidFill>
                    <a:srgbClr val="FFFFFF"/>
                  </a:solidFill>
                </a:uFill>
                <a:latin typeface="Arial"/>
              </a:rPr>
              <a:t>to directory containing source code</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Compile source code (</a:t>
            </a:r>
            <a:r>
              <a:rPr lang="en-CA" sz="3386" spc="-1" dirty="0">
                <a:solidFill>
                  <a:srgbClr val="000000"/>
                </a:solidFill>
                <a:uFill>
                  <a:solidFill>
                    <a:srgbClr val="FFFFFF"/>
                  </a:solidFill>
                </a:uFill>
                <a:latin typeface="Courier New" panose="02070309020205020404" pitchFamily="49" charset="0"/>
                <a:cs typeface="Courier New" panose="02070309020205020404" pitchFamily="49" charset="0"/>
              </a:rPr>
              <a:t>./configure &amp;&amp; make</a:t>
            </a:r>
            <a:r>
              <a:rPr lang="en-CA" sz="3386" spc="-1" dirty="0">
                <a:solidFill>
                  <a:srgbClr val="000000"/>
                </a:solidFill>
                <a:uFill>
                  <a:solidFill>
                    <a:srgbClr val="FFFFFF"/>
                  </a:solidFill>
                </a:uFill>
                <a:latin typeface="Arial"/>
              </a:rPr>
              <a:t>)</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Make the software available as a command </a:t>
            </a:r>
          </a:p>
          <a:p>
            <a:pPr marL="653076" lvl="1">
              <a:spcBef>
                <a:spcPts val="1371"/>
              </a:spcBef>
              <a:buClr>
                <a:srgbClr val="000000"/>
              </a:buClr>
              <a:buSzPct val="75000"/>
            </a:pPr>
            <a:r>
              <a:rPr lang="en-CA" sz="3386" spc="-1" dirty="0">
                <a:solidFill>
                  <a:srgbClr val="000000"/>
                </a:solidFill>
                <a:uFill>
                  <a:solidFill>
                    <a:srgbClr val="FFFFFF"/>
                  </a:solidFill>
                </a:uFill>
                <a:latin typeface="Arial"/>
              </a:rPr>
              <a:t>(</a:t>
            </a:r>
            <a:r>
              <a:rPr lang="en-CA" sz="3386" spc="-1" dirty="0">
                <a:solidFill>
                  <a:srgbClr val="000000"/>
                </a:solidFill>
                <a:uFill>
                  <a:solidFill>
                    <a:srgbClr val="FFFFFF"/>
                  </a:solidFill>
                </a:uFill>
                <a:latin typeface="Courier New" panose="02070309020205020404" pitchFamily="49" charset="0"/>
                <a:cs typeface="Courier New" panose="02070309020205020404" pitchFamily="49" charset="0"/>
              </a:rPr>
              <a:t>make install</a:t>
            </a:r>
            <a:r>
              <a:rPr lang="en-CA" sz="3386" spc="-1" dirty="0">
                <a:solidFill>
                  <a:srgbClr val="000000"/>
                </a:solidFill>
                <a:uFill>
                  <a:solidFill>
                    <a:srgbClr val="FFFFFF"/>
                  </a:solidFill>
                </a:uFill>
                <a:latin typeface="Arial"/>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174368" y="273422"/>
            <a:ext cx="11407122" cy="1144631"/>
          </a:xfrm>
          <a:prstGeom prst="rect">
            <a:avLst/>
          </a:prstGeom>
          <a:noFill/>
          <a:ln>
            <a:noFill/>
          </a:ln>
        </p:spPr>
        <p:txBody>
          <a:bodyPr lIns="0" tIns="0" rIns="0" bIns="0" anchor="ctr"/>
          <a:lstStyle/>
          <a:p>
            <a:r>
              <a:rPr lang="en-CA" sz="5321" spc="-1">
                <a:solidFill>
                  <a:srgbClr val="000000"/>
                </a:solidFill>
                <a:uFill>
                  <a:solidFill>
                    <a:srgbClr val="FFFFFF"/>
                  </a:solidFill>
                </a:uFill>
                <a:latin typeface="Arial"/>
              </a:rPr>
              <a:t>Resolving Dependency Issues</a:t>
            </a:r>
          </a:p>
        </p:txBody>
      </p:sp>
      <p:sp>
        <p:nvSpPr>
          <p:cNvPr id="105" name="TextShape 2"/>
          <p:cNvSpPr txBox="1"/>
          <p:nvPr/>
        </p:nvSpPr>
        <p:spPr>
          <a:xfrm>
            <a:off x="609754" y="1956559"/>
            <a:ext cx="11195978" cy="4754345"/>
          </a:xfrm>
          <a:prstGeom prst="rect">
            <a:avLst/>
          </a:prstGeom>
          <a:noFill/>
          <a:ln>
            <a:noFill/>
          </a:ln>
        </p:spPr>
        <p:txBody>
          <a:bodyPr lIns="0" tIns="0" rIns="0" bIns="0">
            <a:normAutofit lnSpcReduction="10000"/>
          </a:bodyPr>
          <a:lstStyle/>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Sometimes compiling will fail because your machine doesn’t have software the new software depends on.</a:t>
            </a: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Usually, you can find the dependencies in documentation.</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Then you just need to install them.</a:t>
            </a:r>
          </a:p>
          <a:p>
            <a:pPr marL="1567382" lvl="2" indent="-348307">
              <a:spcBef>
                <a:spcPts val="1028"/>
              </a:spcBef>
              <a:buClr>
                <a:srgbClr val="000000"/>
              </a:buClr>
              <a:buSzPct val="45000"/>
              <a:buFont typeface="Wingdings" charset="2"/>
              <a:buChar char=""/>
            </a:pPr>
            <a:r>
              <a:rPr lang="en-CA" sz="2903" spc="-1" dirty="0">
                <a:solidFill>
                  <a:srgbClr val="000000"/>
                </a:solidFill>
                <a:uFill>
                  <a:solidFill>
                    <a:srgbClr val="FFFFFF"/>
                  </a:solidFill>
                </a:uFill>
                <a:latin typeface="Arial"/>
              </a:rPr>
              <a:t>Either with a package manager, or by downloading and compiling.</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609755" y="273422"/>
            <a:ext cx="10971736" cy="1144631"/>
          </a:xfrm>
          <a:prstGeom prst="rect">
            <a:avLst/>
          </a:prstGeom>
          <a:noFill/>
          <a:ln>
            <a:noFill/>
          </a:ln>
        </p:spPr>
        <p:txBody>
          <a:bodyPr lIns="0" tIns="0" rIns="0" bIns="0" anchor="ctr"/>
          <a:lstStyle/>
          <a:p>
            <a:r>
              <a:rPr lang="en-CA" sz="5321" spc="-1">
                <a:solidFill>
                  <a:srgbClr val="000000"/>
                </a:solidFill>
                <a:uFill>
                  <a:solidFill>
                    <a:srgbClr val="FFFFFF"/>
                  </a:solidFill>
                </a:uFill>
                <a:latin typeface="Arial"/>
              </a:rPr>
              <a:t>Using the yum Command</a:t>
            </a:r>
          </a:p>
        </p:txBody>
      </p:sp>
      <p:sp>
        <p:nvSpPr>
          <p:cNvPr id="107" name="TextShape 2"/>
          <p:cNvSpPr txBox="1"/>
          <p:nvPr/>
        </p:nvSpPr>
        <p:spPr>
          <a:xfrm>
            <a:off x="716330" y="2032176"/>
            <a:ext cx="10865160" cy="4423525"/>
          </a:xfrm>
          <a:prstGeom prst="rect">
            <a:avLst/>
          </a:prstGeom>
          <a:noFill/>
          <a:ln>
            <a:noFill/>
          </a:ln>
        </p:spPr>
        <p:txBody>
          <a:bodyPr lIns="0" tIns="0" rIns="0" bIns="0">
            <a:normAutofit/>
          </a:bodyPr>
          <a:lstStyle/>
          <a:p>
            <a:pPr marL="522461" indent="-391846" algn="just">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Most software can be obtained through more efficient modern methods, either on the CLI or GUI.</a:t>
            </a:r>
          </a:p>
          <a:p>
            <a:pPr marL="522461" indent="-391846" algn="just">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The </a:t>
            </a:r>
            <a:r>
              <a:rPr lang="en-CA" sz="3870" b="1" spc="-1" dirty="0">
                <a:solidFill>
                  <a:srgbClr val="000000"/>
                </a:solidFill>
                <a:uFill>
                  <a:solidFill>
                    <a:srgbClr val="FFFFFF"/>
                  </a:solidFill>
                </a:uFill>
                <a:latin typeface="Arial"/>
              </a:rPr>
              <a:t>yum</a:t>
            </a:r>
            <a:r>
              <a:rPr lang="en-CA" sz="3870" spc="-1" dirty="0">
                <a:solidFill>
                  <a:srgbClr val="000000"/>
                </a:solidFill>
                <a:uFill>
                  <a:solidFill>
                    <a:srgbClr val="FFFFFF"/>
                  </a:solidFill>
                </a:uFill>
                <a:latin typeface="Arial"/>
              </a:rPr>
              <a:t> command (and its replacement: </a:t>
            </a:r>
            <a:r>
              <a:rPr lang="en-CA" sz="3870" spc="-1" dirty="0" err="1">
                <a:solidFill>
                  <a:srgbClr val="000000"/>
                </a:solidFill>
                <a:uFill>
                  <a:solidFill>
                    <a:srgbClr val="FFFFFF"/>
                  </a:solidFill>
                </a:uFill>
                <a:latin typeface="Arial"/>
              </a:rPr>
              <a:t>dnf</a:t>
            </a:r>
            <a:r>
              <a:rPr lang="en-CA" sz="3870" spc="-1" dirty="0">
                <a:solidFill>
                  <a:srgbClr val="000000"/>
                </a:solidFill>
                <a:uFill>
                  <a:solidFill>
                    <a:srgbClr val="FFFFFF"/>
                  </a:solidFill>
                </a:uFill>
                <a:latin typeface="Arial"/>
              </a:rPr>
              <a:t>) is particularly useful since it can install software from internet repositories or local files.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609755" y="273422"/>
            <a:ext cx="10971736" cy="1144631"/>
          </a:xfrm>
          <a:prstGeom prst="rect">
            <a:avLst/>
          </a:prstGeom>
          <a:noFill/>
          <a:ln>
            <a:noFill/>
          </a:ln>
        </p:spPr>
        <p:txBody>
          <a:bodyPr lIns="0" tIns="0" rIns="0" bIns="0" anchor="ctr"/>
          <a:lstStyle/>
          <a:p>
            <a:r>
              <a:rPr lang="en-CA" sz="5321" spc="-1">
                <a:solidFill>
                  <a:srgbClr val="000000"/>
                </a:solidFill>
                <a:uFill>
                  <a:solidFill>
                    <a:srgbClr val="FFFFFF"/>
                  </a:solidFill>
                </a:uFill>
                <a:latin typeface="Arial"/>
              </a:rPr>
              <a:t>Installing Software with yum</a:t>
            </a:r>
          </a:p>
        </p:txBody>
      </p:sp>
      <p:sp>
        <p:nvSpPr>
          <p:cNvPr id="109" name="TextShape 2"/>
          <p:cNvSpPr txBox="1"/>
          <p:nvPr/>
        </p:nvSpPr>
        <p:spPr>
          <a:xfrm>
            <a:off x="609755" y="1918750"/>
            <a:ext cx="11271594" cy="4839413"/>
          </a:xfrm>
          <a:prstGeom prst="rect">
            <a:avLst/>
          </a:prstGeom>
          <a:noFill/>
          <a:ln>
            <a:noFill/>
          </a:ln>
        </p:spPr>
        <p:txBody>
          <a:bodyPr lIns="0" tIns="0" rIns="0" bIns="0">
            <a:normAutofit fontScale="70000" lnSpcReduction="20000"/>
          </a:bodyPr>
          <a:lstStyle/>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Installing software with yum is usually quite easy:</a:t>
            </a:r>
          </a:p>
          <a:p>
            <a:r>
              <a:rPr lang="en-CA" sz="3870" spc="-1" dirty="0">
                <a:solidFill>
                  <a:srgbClr val="000000"/>
                </a:solidFill>
                <a:uFill>
                  <a:solidFill>
                    <a:srgbClr val="FFFFFF"/>
                  </a:solidFill>
                </a:uFill>
                <a:latin typeface="Courier New"/>
              </a:rPr>
              <a:t>	yum install </a:t>
            </a:r>
            <a:r>
              <a:rPr lang="en-CA" sz="3870" i="1" spc="-1" dirty="0" err="1">
                <a:solidFill>
                  <a:srgbClr val="000000"/>
                </a:solidFill>
                <a:uFill>
                  <a:solidFill>
                    <a:srgbClr val="FFFFFF"/>
                  </a:solidFill>
                </a:uFill>
                <a:latin typeface="Courier New"/>
              </a:rPr>
              <a:t>packagename</a:t>
            </a:r>
            <a:endParaRPr lang="en-CA" sz="3870" spc="-1" dirty="0">
              <a:solidFill>
                <a:srgbClr val="000000"/>
              </a:solidFill>
              <a:uFill>
                <a:solidFill>
                  <a:srgbClr val="FFFFFF"/>
                </a:solidFill>
              </a:uFill>
              <a:latin typeface="Arial"/>
            </a:endParaRP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Deleting is just as easy:</a:t>
            </a:r>
          </a:p>
          <a:p>
            <a:r>
              <a:rPr lang="en-CA" sz="3870" spc="-1" dirty="0">
                <a:solidFill>
                  <a:srgbClr val="000000"/>
                </a:solidFill>
                <a:uFill>
                  <a:solidFill>
                    <a:srgbClr val="FFFFFF"/>
                  </a:solidFill>
                </a:uFill>
                <a:latin typeface="Courier New"/>
              </a:rPr>
              <a:t>	yum remove </a:t>
            </a:r>
            <a:r>
              <a:rPr lang="en-CA" sz="3870" i="1" spc="-1" dirty="0" err="1">
                <a:solidFill>
                  <a:srgbClr val="000000"/>
                </a:solidFill>
                <a:uFill>
                  <a:solidFill>
                    <a:srgbClr val="FFFFFF"/>
                  </a:solidFill>
                </a:uFill>
                <a:latin typeface="Courier New"/>
              </a:rPr>
              <a:t>packagename</a:t>
            </a:r>
            <a:endParaRPr lang="en-CA" sz="3870" spc="-1" dirty="0">
              <a:solidFill>
                <a:srgbClr val="000000"/>
              </a:solidFill>
              <a:uFill>
                <a:solidFill>
                  <a:srgbClr val="FFFFFF"/>
                </a:solidFill>
              </a:uFill>
              <a:latin typeface="Arial"/>
            </a:endParaRP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If you want to know more about a package:</a:t>
            </a:r>
          </a:p>
          <a:p>
            <a:r>
              <a:rPr lang="en-CA" sz="3870" spc="-1" dirty="0">
                <a:solidFill>
                  <a:srgbClr val="000000"/>
                </a:solidFill>
                <a:uFill>
                  <a:solidFill>
                    <a:srgbClr val="FFFFFF"/>
                  </a:solidFill>
                </a:uFill>
                <a:latin typeface="Courier New"/>
              </a:rPr>
              <a:t>	yum info </a:t>
            </a:r>
            <a:r>
              <a:rPr lang="en-CA" sz="3870" i="1" spc="-1" dirty="0" err="1">
                <a:solidFill>
                  <a:srgbClr val="000000"/>
                </a:solidFill>
                <a:uFill>
                  <a:solidFill>
                    <a:srgbClr val="FFFFFF"/>
                  </a:solidFill>
                </a:uFill>
                <a:latin typeface="Courier New"/>
              </a:rPr>
              <a:t>packagename</a:t>
            </a:r>
            <a:endParaRPr lang="en-CA" sz="3870" spc="-1" dirty="0">
              <a:solidFill>
                <a:srgbClr val="000000"/>
              </a:solidFill>
              <a:uFill>
                <a:solidFill>
                  <a:srgbClr val="FFFFFF"/>
                </a:solidFill>
              </a:uFill>
              <a:latin typeface="Arial"/>
            </a:endParaRP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If you know about a command, but don’t know what package it is in:</a:t>
            </a:r>
          </a:p>
          <a:p>
            <a:r>
              <a:rPr lang="en-CA" sz="3870" spc="-1" dirty="0">
                <a:solidFill>
                  <a:srgbClr val="000000"/>
                </a:solidFill>
                <a:uFill>
                  <a:solidFill>
                    <a:srgbClr val="FFFFFF"/>
                  </a:solidFill>
                </a:uFill>
                <a:latin typeface="Courier New"/>
              </a:rPr>
              <a:t>	yum provides </a:t>
            </a:r>
            <a:r>
              <a:rPr lang="en-CA" sz="3870" i="1" spc="-1" dirty="0">
                <a:solidFill>
                  <a:srgbClr val="000000"/>
                </a:solidFill>
                <a:uFill>
                  <a:solidFill>
                    <a:srgbClr val="FFFFFF"/>
                  </a:solidFill>
                </a:uFill>
                <a:latin typeface="Courier New"/>
              </a:rPr>
              <a:t>command</a:t>
            </a:r>
            <a:endParaRPr lang="en-CA" sz="3870" spc="-1" dirty="0">
              <a:solidFill>
                <a:srgbClr val="000000"/>
              </a:solidFill>
              <a:uFill>
                <a:solidFill>
                  <a:srgbClr val="FFFFFF"/>
                </a:solidFill>
              </a:uFill>
              <a:latin typeface="Arial"/>
            </a:endParaRP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If you have an rpm file already downloaded:</a:t>
            </a:r>
          </a:p>
          <a:p>
            <a:r>
              <a:rPr lang="en-CA" sz="3870" spc="-1" dirty="0">
                <a:solidFill>
                  <a:srgbClr val="000000"/>
                </a:solidFill>
                <a:uFill>
                  <a:solidFill>
                    <a:srgbClr val="FFFFFF"/>
                  </a:solidFill>
                </a:uFill>
                <a:latin typeface="Courier New"/>
              </a:rPr>
              <a:t>	yum </a:t>
            </a:r>
            <a:r>
              <a:rPr lang="en-CA" sz="3870" spc="-1" dirty="0" err="1">
                <a:solidFill>
                  <a:srgbClr val="000000"/>
                </a:solidFill>
                <a:uFill>
                  <a:solidFill>
                    <a:srgbClr val="FFFFFF"/>
                  </a:solidFill>
                </a:uFill>
                <a:latin typeface="Courier New"/>
              </a:rPr>
              <a:t>localinstall</a:t>
            </a:r>
            <a:r>
              <a:rPr lang="en-CA" sz="3870" spc="-1" dirty="0">
                <a:solidFill>
                  <a:srgbClr val="000000"/>
                </a:solidFill>
                <a:uFill>
                  <a:solidFill>
                    <a:srgbClr val="FFFFFF"/>
                  </a:solidFill>
                </a:uFill>
                <a:latin typeface="Courier New"/>
              </a:rPr>
              <a:t> </a:t>
            </a:r>
            <a:r>
              <a:rPr lang="en-CA" sz="3870" i="1" spc="-1" dirty="0" err="1">
                <a:solidFill>
                  <a:srgbClr val="000000"/>
                </a:solidFill>
                <a:uFill>
                  <a:solidFill>
                    <a:srgbClr val="FFFFFF"/>
                  </a:solidFill>
                </a:uFill>
                <a:latin typeface="Courier New"/>
              </a:rPr>
              <a:t>pathtofile.rpm</a:t>
            </a:r>
            <a:endParaRPr lang="en-CA" sz="3870"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609755" y="91866"/>
            <a:ext cx="8794804" cy="1507743"/>
          </a:xfrm>
          <a:prstGeom prst="rect">
            <a:avLst/>
          </a:prstGeom>
          <a:noFill/>
          <a:ln>
            <a:noFill/>
          </a:ln>
        </p:spPr>
        <p:txBody>
          <a:bodyPr lIns="0" tIns="0" rIns="0" bIns="0" anchor="ctr"/>
          <a:lstStyle/>
          <a:p>
            <a:r>
              <a:rPr lang="en-CA" sz="5321" spc="-1">
                <a:solidFill>
                  <a:srgbClr val="000000"/>
                </a:solidFill>
                <a:uFill>
                  <a:solidFill>
                    <a:srgbClr val="FFFFFF"/>
                  </a:solidFill>
                </a:uFill>
                <a:latin typeface="Arial"/>
              </a:rPr>
              <a:t>Maintaining Repositories in yum</a:t>
            </a:r>
          </a:p>
        </p:txBody>
      </p:sp>
      <p:sp>
        <p:nvSpPr>
          <p:cNvPr id="111" name="TextShape 2"/>
          <p:cNvSpPr txBox="1"/>
          <p:nvPr/>
        </p:nvSpPr>
        <p:spPr>
          <a:xfrm>
            <a:off x="609755" y="1795876"/>
            <a:ext cx="11205431" cy="4885190"/>
          </a:xfrm>
          <a:prstGeom prst="rect">
            <a:avLst/>
          </a:prstGeom>
          <a:noFill/>
          <a:ln>
            <a:noFill/>
          </a:ln>
        </p:spPr>
        <p:txBody>
          <a:bodyPr lIns="0" tIns="0" rIns="0" bIns="0">
            <a:normAutofit fontScale="92500"/>
          </a:bodyPr>
          <a:lstStyle/>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Being to install software from an online repository requires that your machine know about it.</a:t>
            </a: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By default, your Centos machine already has access to several standard repos.</a:t>
            </a:r>
          </a:p>
          <a:p>
            <a:r>
              <a:rPr lang="en-CA" sz="3870" spc="-1" dirty="0">
                <a:solidFill>
                  <a:srgbClr val="000000"/>
                </a:solidFill>
                <a:uFill>
                  <a:solidFill>
                    <a:srgbClr val="FFFFFF"/>
                  </a:solidFill>
                </a:uFill>
                <a:latin typeface="Courier New"/>
              </a:rPr>
              <a:t>	yum </a:t>
            </a:r>
            <a:r>
              <a:rPr lang="en-CA" sz="3870" spc="-1" dirty="0" err="1">
                <a:solidFill>
                  <a:srgbClr val="000000"/>
                </a:solidFill>
                <a:uFill>
                  <a:solidFill>
                    <a:srgbClr val="FFFFFF"/>
                  </a:solidFill>
                </a:uFill>
                <a:latin typeface="Courier New"/>
              </a:rPr>
              <a:t>repolist</a:t>
            </a:r>
            <a:endParaRPr lang="en-CA" sz="3870" spc="-1" dirty="0">
              <a:solidFill>
                <a:srgbClr val="000000"/>
              </a:solidFill>
              <a:uFill>
                <a:solidFill>
                  <a:srgbClr val="FFFFFF"/>
                </a:solidFill>
              </a:uFill>
              <a:latin typeface="Arial"/>
              <a:ea typeface="WenQuanYi Zen Hei Sharp"/>
            </a:endParaRP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If you can not find the software you need in them, you can add others.</a:t>
            </a:r>
          </a:p>
          <a:p>
            <a:r>
              <a:rPr lang="en-CA" sz="3870" spc="-1" dirty="0">
                <a:solidFill>
                  <a:srgbClr val="000000"/>
                </a:solidFill>
                <a:uFill>
                  <a:solidFill>
                    <a:srgbClr val="FFFFFF"/>
                  </a:solidFill>
                </a:uFill>
                <a:latin typeface="Courier New"/>
              </a:rPr>
              <a:t>	yum install </a:t>
            </a:r>
            <a:r>
              <a:rPr lang="en-CA" sz="3870" i="1" spc="-1" dirty="0" err="1">
                <a:solidFill>
                  <a:srgbClr val="000000"/>
                </a:solidFill>
                <a:uFill>
                  <a:solidFill>
                    <a:srgbClr val="FFFFFF"/>
                  </a:solidFill>
                </a:uFill>
                <a:latin typeface="Courier New"/>
              </a:rPr>
              <a:t>repositoryname</a:t>
            </a:r>
            <a:endParaRPr lang="en-CA" sz="3870"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609755" y="261232"/>
            <a:ext cx="8486986" cy="112895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CA" sz="4318" spc="-1">
                <a:solidFill>
                  <a:srgbClr val="FFFFFF"/>
                </a:solidFill>
                <a:uFill>
                  <a:solidFill>
                    <a:srgbClr val="FFFFFF"/>
                  </a:solidFill>
                </a:uFill>
                <a:latin typeface="Arial"/>
                <a:ea typeface="DejaVu Sans"/>
              </a:rPr>
              <a:t>OPS245</a:t>
            </a:r>
            <a:endParaRPr lang="en-CA" sz="4318" spc="-1">
              <a:solidFill>
                <a:srgbClr val="000000"/>
              </a:solidFill>
              <a:uFill>
                <a:solidFill>
                  <a:srgbClr val="FFFFFF"/>
                </a:solidFill>
              </a:uFill>
              <a:latin typeface="Arial"/>
            </a:endParaRPr>
          </a:p>
        </p:txBody>
      </p:sp>
      <p:sp>
        <p:nvSpPr>
          <p:cNvPr id="118" name="CustomShape 2"/>
          <p:cNvSpPr/>
          <p:nvPr/>
        </p:nvSpPr>
        <p:spPr>
          <a:xfrm>
            <a:off x="609755" y="1654468"/>
            <a:ext cx="10968688" cy="3973771"/>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CA" sz="3870" spc="-1" dirty="0">
                <a:solidFill>
                  <a:srgbClr val="000000"/>
                </a:solidFill>
                <a:uFill>
                  <a:solidFill>
                    <a:srgbClr val="FFFFFF"/>
                  </a:solidFill>
                </a:uFill>
                <a:latin typeface="Arial"/>
                <a:ea typeface="DejaVu Sans"/>
              </a:rPr>
              <a:t>Python Scripting</a:t>
            </a:r>
            <a:endParaRPr lang="en-CA" sz="3870" spc="-1" dirty="0">
              <a:solidFill>
                <a:srgbClr val="000000"/>
              </a:solidFill>
              <a:uFill>
                <a:solidFill>
                  <a:srgbClr val="FFFFFF"/>
                </a:solidFill>
              </a:uFill>
              <a:latin typeface="Arial"/>
            </a:endParaRPr>
          </a:p>
          <a:p>
            <a:pPr algn="ctr">
              <a:lnSpc>
                <a:spcPct val="100000"/>
              </a:lnSpc>
            </a:pPr>
            <a:r>
              <a:rPr lang="en-CA" sz="3870" spc="-1" dirty="0">
                <a:solidFill>
                  <a:srgbClr val="000000"/>
                </a:solidFill>
                <a:uFill>
                  <a:solidFill>
                    <a:srgbClr val="FFFFFF"/>
                  </a:solidFill>
                </a:uFill>
                <a:latin typeface="Arial"/>
                <a:ea typeface="DejaVu Sans"/>
              </a:rPr>
              <a:t>Part 4</a:t>
            </a:r>
            <a:endParaRPr lang="en-CA" sz="3870" spc="-1" dirty="0">
              <a:solidFill>
                <a:srgbClr val="000000"/>
              </a:solidFill>
              <a:uFill>
                <a:solidFill>
                  <a:srgbClr val="FFFFFF"/>
                </a:solidFill>
              </a:uFill>
              <a:latin typeface="Arial"/>
            </a:endParaRPr>
          </a:p>
        </p:txBody>
      </p:sp>
      <p:pic>
        <p:nvPicPr>
          <p:cNvPr id="119" name="Picture 3"/>
          <p:cNvPicPr/>
          <p:nvPr/>
        </p:nvPicPr>
        <p:blipFill>
          <a:blip r:embed="rId2"/>
          <a:stretch/>
        </p:blipFill>
        <p:spPr>
          <a:xfrm>
            <a:off x="11270625" y="0"/>
            <a:ext cx="919536" cy="170671"/>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609755" y="261232"/>
            <a:ext cx="8489163" cy="1131134"/>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4318" spc="-1">
                <a:solidFill>
                  <a:srgbClr val="FFFFFF"/>
                </a:solidFill>
                <a:uFill>
                  <a:solidFill>
                    <a:srgbClr val="FFFFFF"/>
                  </a:solidFill>
                </a:uFill>
                <a:latin typeface="Arial"/>
                <a:ea typeface="DejaVu Sans"/>
              </a:rPr>
              <a:t>Outline</a:t>
            </a:r>
            <a:endParaRPr lang="en-CA" sz="4318" spc="-1">
              <a:solidFill>
                <a:srgbClr val="000000"/>
              </a:solidFill>
              <a:uFill>
                <a:solidFill>
                  <a:srgbClr val="FFFFFF"/>
                </a:solidFill>
              </a:uFill>
              <a:latin typeface="Arial"/>
            </a:endParaRPr>
          </a:p>
        </p:txBody>
      </p:sp>
      <p:sp>
        <p:nvSpPr>
          <p:cNvPr id="81" name="CustomShape 2"/>
          <p:cNvSpPr/>
          <p:nvPr/>
        </p:nvSpPr>
        <p:spPr>
          <a:xfrm>
            <a:off x="543591" y="1777344"/>
            <a:ext cx="11214882" cy="48863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522461" indent="-390975" algn="just">
              <a:spcAft>
                <a:spcPts val="1388"/>
              </a:spcAft>
              <a:buClr>
                <a:srgbClr val="000000"/>
              </a:buClr>
              <a:buSzPct val="45000"/>
              <a:buFont typeface="Wingdings" charset="2"/>
              <a:buChar char=""/>
            </a:pPr>
            <a:r>
              <a:rPr lang="en-CA" sz="3144" spc="-1" dirty="0">
                <a:solidFill>
                  <a:srgbClr val="000000"/>
                </a:solidFill>
                <a:uFill>
                  <a:solidFill>
                    <a:srgbClr val="FFFFFF"/>
                  </a:solidFill>
                </a:uFill>
                <a:latin typeface="Arial"/>
                <a:ea typeface="DejaVu Sans"/>
              </a:rPr>
              <a:t>In this lesson you will learn about some common maintenance tasks to keep your machines running:</a:t>
            </a:r>
            <a:endParaRPr lang="en-CA" sz="3144" spc="-1" dirty="0">
              <a:solidFill>
                <a:srgbClr val="000000"/>
              </a:solidFill>
              <a:uFill>
                <a:solidFill>
                  <a:srgbClr val="FFFFFF"/>
                </a:solidFill>
              </a:uFill>
              <a:latin typeface="Arial"/>
            </a:endParaRPr>
          </a:p>
          <a:p>
            <a:pPr marL="783691" lvl="2" indent="-261230" algn="just">
              <a:spcAft>
                <a:spcPts val="1388"/>
              </a:spcAft>
              <a:buClr>
                <a:srgbClr val="000000"/>
              </a:buClr>
              <a:buSzPct val="45000"/>
              <a:buFont typeface="Wingdings" charset="2"/>
              <a:buChar char=""/>
            </a:pPr>
            <a:r>
              <a:rPr lang="en-CA" sz="3144" spc="-1" dirty="0">
                <a:solidFill>
                  <a:srgbClr val="000000"/>
                </a:solidFill>
                <a:uFill>
                  <a:solidFill>
                    <a:srgbClr val="FFFFFF"/>
                  </a:solidFill>
                </a:uFill>
                <a:latin typeface="Arial"/>
                <a:ea typeface="DejaVu Sans"/>
              </a:rPr>
              <a:t>Resetting lost passwords</a:t>
            </a:r>
            <a:endParaRPr lang="en-CA" sz="3144" spc="-1" dirty="0">
              <a:solidFill>
                <a:srgbClr val="000000"/>
              </a:solidFill>
              <a:uFill>
                <a:solidFill>
                  <a:srgbClr val="FFFFFF"/>
                </a:solidFill>
              </a:uFill>
              <a:latin typeface="Arial"/>
            </a:endParaRPr>
          </a:p>
          <a:p>
            <a:pPr marL="783691" lvl="2" indent="-261230" algn="just">
              <a:spcAft>
                <a:spcPts val="1388"/>
              </a:spcAft>
              <a:buClr>
                <a:srgbClr val="000000"/>
              </a:buClr>
              <a:buSzPct val="45000"/>
              <a:buFont typeface="Wingdings" charset="2"/>
              <a:buChar char=""/>
            </a:pPr>
            <a:r>
              <a:rPr lang="en-CA" sz="3144" spc="-1" dirty="0">
                <a:solidFill>
                  <a:srgbClr val="000000"/>
                </a:solidFill>
                <a:uFill>
                  <a:solidFill>
                    <a:srgbClr val="FFFFFF"/>
                  </a:solidFill>
                </a:uFill>
                <a:latin typeface="Arial"/>
                <a:ea typeface="DejaVu Sans"/>
              </a:rPr>
              <a:t>Booting otherwise unresponsive systems for investigation and repair.</a:t>
            </a:r>
            <a:endParaRPr lang="en-CA" sz="3144" spc="-1" dirty="0">
              <a:solidFill>
                <a:srgbClr val="000000"/>
              </a:solidFill>
              <a:uFill>
                <a:solidFill>
                  <a:srgbClr val="FFFFFF"/>
                </a:solidFill>
              </a:uFill>
              <a:latin typeface="Arial"/>
            </a:endParaRPr>
          </a:p>
          <a:p>
            <a:pPr marL="783691" lvl="2" indent="-261230" algn="just">
              <a:spcAft>
                <a:spcPts val="1388"/>
              </a:spcAft>
              <a:buClr>
                <a:srgbClr val="000000"/>
              </a:buClr>
              <a:buSzPct val="45000"/>
              <a:buFont typeface="Wingdings" charset="2"/>
              <a:buChar char=""/>
            </a:pPr>
            <a:r>
              <a:rPr lang="en-CA" sz="3144" spc="-1" dirty="0">
                <a:solidFill>
                  <a:srgbClr val="000000"/>
                </a:solidFill>
                <a:uFill>
                  <a:solidFill>
                    <a:srgbClr val="FFFFFF"/>
                  </a:solidFill>
                </a:uFill>
                <a:latin typeface="Arial"/>
                <a:ea typeface="DejaVu Sans"/>
              </a:rPr>
              <a:t>Archiving Files</a:t>
            </a:r>
            <a:endParaRPr lang="en-CA" sz="3144" spc="-1" dirty="0">
              <a:solidFill>
                <a:srgbClr val="000000"/>
              </a:solidFill>
              <a:uFill>
                <a:solidFill>
                  <a:srgbClr val="FFFFFF"/>
                </a:solidFill>
              </a:uFill>
              <a:latin typeface="Arial"/>
            </a:endParaRPr>
          </a:p>
          <a:p>
            <a:pPr marL="783691" lvl="2" indent="-261230" algn="just">
              <a:spcAft>
                <a:spcPts val="1388"/>
              </a:spcAft>
              <a:buClr>
                <a:srgbClr val="000000"/>
              </a:buClr>
              <a:buSzPct val="45000"/>
              <a:buFont typeface="Wingdings" charset="2"/>
              <a:buChar char=""/>
            </a:pPr>
            <a:r>
              <a:rPr lang="en-CA" sz="3144" spc="-1" dirty="0">
                <a:solidFill>
                  <a:srgbClr val="000000"/>
                </a:solidFill>
                <a:uFill>
                  <a:solidFill>
                    <a:srgbClr val="FFFFFF"/>
                  </a:solidFill>
                </a:uFill>
                <a:latin typeface="Arial"/>
                <a:ea typeface="DejaVu Sans"/>
              </a:rPr>
              <a:t>Managing installed software</a:t>
            </a:r>
            <a:endParaRPr lang="en-CA" sz="3144"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609755" y="261232"/>
            <a:ext cx="8486986" cy="112895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CA" sz="4318" spc="-1">
                <a:solidFill>
                  <a:srgbClr val="FFFFFF"/>
                </a:solidFill>
                <a:uFill>
                  <a:solidFill>
                    <a:srgbClr val="FFFFFF"/>
                  </a:solidFill>
                </a:uFill>
                <a:latin typeface="Arial"/>
                <a:ea typeface="DejaVu Sans"/>
              </a:rPr>
              <a:t>Outline</a:t>
            </a:r>
            <a:endParaRPr lang="en-CA" sz="4318" spc="-1">
              <a:solidFill>
                <a:srgbClr val="000000"/>
              </a:solidFill>
              <a:uFill>
                <a:solidFill>
                  <a:srgbClr val="FFFFFF"/>
                </a:solidFill>
              </a:uFill>
              <a:latin typeface="Arial"/>
            </a:endParaRPr>
          </a:p>
        </p:txBody>
      </p:sp>
      <p:sp>
        <p:nvSpPr>
          <p:cNvPr id="121" name="CustomShape 2"/>
          <p:cNvSpPr/>
          <p:nvPr/>
        </p:nvSpPr>
        <p:spPr>
          <a:xfrm>
            <a:off x="418026" y="563087"/>
            <a:ext cx="7339626" cy="3973771"/>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522461" indent="-388798">
              <a:spcAft>
                <a:spcPts val="1388"/>
              </a:spcAft>
              <a:buClr>
                <a:srgbClr val="000000"/>
              </a:buClr>
              <a:buSzPct val="45000"/>
              <a:buFont typeface="Wingdings" charset="2"/>
              <a:buChar char=""/>
            </a:pPr>
            <a:r>
              <a:rPr lang="en-CA" sz="3144" spc="-1" dirty="0">
                <a:solidFill>
                  <a:srgbClr val="000000"/>
                </a:solidFill>
                <a:uFill>
                  <a:solidFill>
                    <a:srgbClr val="FFFFFF"/>
                  </a:solidFill>
                </a:uFill>
                <a:latin typeface="Arial"/>
                <a:ea typeface="DejaVu Sans"/>
              </a:rPr>
              <a:t>In this lesson you will continue to learn about python scripting by adding more logical control statements</a:t>
            </a:r>
            <a:endParaRPr lang="en-CA" sz="3144" spc="-1" dirty="0">
              <a:solidFill>
                <a:srgbClr val="000000"/>
              </a:solidFill>
              <a:uFill>
                <a:solidFill>
                  <a:srgbClr val="FFFFFF"/>
                </a:solidFill>
              </a:uFill>
              <a:latin typeface="Arial"/>
            </a:endParaRPr>
          </a:p>
          <a:p>
            <a:pPr marL="522461" lvl="1" indent="-259489">
              <a:spcAft>
                <a:spcPts val="1388"/>
              </a:spcAft>
              <a:buClr>
                <a:srgbClr val="000000"/>
              </a:buClr>
              <a:buSzPct val="45000"/>
              <a:buFont typeface="Wingdings" charset="2"/>
              <a:buChar char=""/>
            </a:pPr>
            <a:r>
              <a:rPr lang="en-CA" sz="3144" spc="-1" dirty="0">
                <a:solidFill>
                  <a:srgbClr val="000000"/>
                </a:solidFill>
                <a:uFill>
                  <a:solidFill>
                    <a:srgbClr val="FFFFFF"/>
                  </a:solidFill>
                </a:uFill>
                <a:latin typeface="Arial"/>
                <a:ea typeface="DejaVu Sans"/>
              </a:rPr>
              <a:t>Loops</a:t>
            </a:r>
            <a:endParaRPr lang="en-CA" sz="3144" spc="-1" dirty="0">
              <a:solidFill>
                <a:srgbClr val="000000"/>
              </a:solidFill>
              <a:uFill>
                <a:solidFill>
                  <a:srgbClr val="FFFFFF"/>
                </a:solidFill>
              </a:uFill>
              <a:latin typeface="Arial"/>
            </a:endParaRPr>
          </a:p>
          <a:p>
            <a:pPr marL="783691" lvl="2" indent="-259489">
              <a:spcAft>
                <a:spcPts val="1388"/>
              </a:spcAft>
              <a:buClr>
                <a:srgbClr val="000000"/>
              </a:buClr>
              <a:buSzPct val="45000"/>
              <a:buFont typeface="Wingdings" charset="2"/>
              <a:buChar char=""/>
            </a:pPr>
            <a:r>
              <a:rPr lang="en-CA" sz="3144" spc="-1" dirty="0">
                <a:solidFill>
                  <a:srgbClr val="000000"/>
                </a:solidFill>
                <a:uFill>
                  <a:solidFill>
                    <a:srgbClr val="FFFFFF"/>
                  </a:solidFill>
                </a:uFill>
                <a:latin typeface="Arial"/>
                <a:ea typeface="DejaVu Sans"/>
              </a:rPr>
              <a:t>for</a:t>
            </a:r>
            <a:endParaRPr lang="en-CA" sz="3144" spc="-1" dirty="0">
              <a:solidFill>
                <a:srgbClr val="000000"/>
              </a:solidFill>
              <a:uFill>
                <a:solidFill>
                  <a:srgbClr val="FFFFFF"/>
                </a:solidFill>
              </a:uFill>
              <a:latin typeface="Arial"/>
            </a:endParaRPr>
          </a:p>
        </p:txBody>
      </p:sp>
      <p:pic>
        <p:nvPicPr>
          <p:cNvPr id="3" name="Picture 2">
            <a:extLst>
              <a:ext uri="{FF2B5EF4-FFF2-40B4-BE49-F238E27FC236}">
                <a16:creationId xmlns:a16="http://schemas.microsoft.com/office/drawing/2014/main" id="{23335D4F-33B4-4A92-FB23-77F2C3EEAC2D}"/>
              </a:ext>
            </a:extLst>
          </p:cNvPr>
          <p:cNvPicPr>
            <a:picLocks noChangeAspect="1"/>
          </p:cNvPicPr>
          <p:nvPr/>
        </p:nvPicPr>
        <p:blipFill>
          <a:blip r:embed="rId3"/>
          <a:stretch>
            <a:fillRect/>
          </a:stretch>
        </p:blipFill>
        <p:spPr>
          <a:xfrm>
            <a:off x="7949381" y="61592"/>
            <a:ext cx="4038849" cy="6796408"/>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609755" y="273423"/>
            <a:ext cx="10969994" cy="1142889"/>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CA" sz="5321" spc="-1">
                <a:solidFill>
                  <a:srgbClr val="000000"/>
                </a:solidFill>
                <a:uFill>
                  <a:solidFill>
                    <a:srgbClr val="FFFFFF"/>
                  </a:solidFill>
                </a:uFill>
                <a:latin typeface="Arial"/>
                <a:ea typeface="DejaVu Sans"/>
              </a:rPr>
              <a:t>For Loops</a:t>
            </a:r>
            <a:endParaRPr lang="en-CA" sz="5321" spc="-1">
              <a:solidFill>
                <a:srgbClr val="000000"/>
              </a:solidFill>
              <a:uFill>
                <a:solidFill>
                  <a:srgbClr val="FFFFFF"/>
                </a:solidFill>
              </a:uFill>
              <a:latin typeface="Arial"/>
            </a:endParaRPr>
          </a:p>
        </p:txBody>
      </p:sp>
      <p:sp>
        <p:nvSpPr>
          <p:cNvPr id="123" name="CustomShape 2"/>
          <p:cNvSpPr/>
          <p:nvPr/>
        </p:nvSpPr>
        <p:spPr>
          <a:xfrm>
            <a:off x="609755" y="1604399"/>
            <a:ext cx="11186526" cy="4980179"/>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5000" lnSpcReduction="10000"/>
          </a:bodyPr>
          <a:lstStyle/>
          <a:p>
            <a:pPr marL="522461" indent="-390104">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ea typeface="DejaVu Sans"/>
              </a:rPr>
              <a:t>Python has </a:t>
            </a:r>
            <a:r>
              <a:rPr lang="en-CA" sz="3870" b="1" spc="-1" dirty="0">
                <a:solidFill>
                  <a:srgbClr val="000000"/>
                </a:solidFill>
                <a:uFill>
                  <a:solidFill>
                    <a:srgbClr val="FFFFFF"/>
                  </a:solidFill>
                </a:uFill>
                <a:latin typeface="Arial"/>
                <a:ea typeface="DejaVu Sans"/>
              </a:rPr>
              <a:t>for</a:t>
            </a:r>
            <a:r>
              <a:rPr lang="en-CA" sz="3870" spc="-1" dirty="0">
                <a:solidFill>
                  <a:srgbClr val="000000"/>
                </a:solidFill>
                <a:uFill>
                  <a:solidFill>
                    <a:srgbClr val="FFFFFF"/>
                  </a:solidFill>
                </a:uFill>
                <a:latin typeface="Arial"/>
                <a:ea typeface="DejaVu Sans"/>
              </a:rPr>
              <a:t> loops that operate on lists</a:t>
            </a:r>
            <a:endParaRPr lang="en-CA" sz="3870" spc="-1" dirty="0">
              <a:solidFill>
                <a:srgbClr val="000000"/>
              </a:solidFill>
              <a:uFill>
                <a:solidFill>
                  <a:srgbClr val="FFFFFF"/>
                </a:solidFill>
              </a:uFill>
              <a:latin typeface="Arial"/>
            </a:endParaRPr>
          </a:p>
          <a:p>
            <a:pPr marL="1044922" lvl="1" indent="-390104">
              <a:spcBef>
                <a:spcPts val="1371"/>
              </a:spcBef>
              <a:buClr>
                <a:srgbClr val="000000"/>
              </a:buClr>
              <a:buSzPct val="75000"/>
              <a:buFont typeface="Symbol"/>
              <a:buChar char=""/>
            </a:pPr>
            <a:r>
              <a:rPr lang="en-CA" sz="3386" spc="-1" dirty="0">
                <a:solidFill>
                  <a:srgbClr val="000000"/>
                </a:solidFill>
                <a:uFill>
                  <a:solidFill>
                    <a:srgbClr val="FFFFFF"/>
                  </a:solidFill>
                </a:uFill>
                <a:latin typeface="Arial"/>
                <a:ea typeface="DejaVu Sans"/>
              </a:rPr>
              <a:t>Actually lists, tuples, dictionaries, sets, and strings</a:t>
            </a:r>
            <a:endParaRPr lang="en-CA" sz="3386" spc="-1" dirty="0">
              <a:solidFill>
                <a:srgbClr val="000000"/>
              </a:solidFill>
              <a:uFill>
                <a:solidFill>
                  <a:srgbClr val="FFFFFF"/>
                </a:solidFill>
              </a:uFill>
              <a:latin typeface="Arial"/>
            </a:endParaRPr>
          </a:p>
          <a:p>
            <a:pPr marL="1567382" lvl="2" indent="-346566">
              <a:spcBef>
                <a:spcPts val="1028"/>
              </a:spcBef>
              <a:buClr>
                <a:srgbClr val="000000"/>
              </a:buClr>
              <a:buSzPct val="45000"/>
              <a:buFont typeface="Wingdings" charset="2"/>
              <a:buChar char=""/>
            </a:pPr>
            <a:r>
              <a:rPr lang="en-CA" sz="2903" spc="-1" dirty="0">
                <a:solidFill>
                  <a:srgbClr val="000000"/>
                </a:solidFill>
                <a:uFill>
                  <a:solidFill>
                    <a:srgbClr val="FFFFFF"/>
                  </a:solidFill>
                </a:uFill>
                <a:latin typeface="Arial"/>
                <a:ea typeface="DejaVu Sans"/>
              </a:rPr>
              <a:t>We will deal with lists, sets,  and strings</a:t>
            </a:r>
            <a:endParaRPr lang="en-CA" sz="2903" spc="-1" dirty="0">
              <a:solidFill>
                <a:srgbClr val="000000"/>
              </a:solidFill>
              <a:uFill>
                <a:solidFill>
                  <a:srgbClr val="FFFFFF"/>
                </a:solidFill>
              </a:uFill>
              <a:latin typeface="Arial"/>
            </a:endParaRPr>
          </a:p>
          <a:p>
            <a:pPr marL="1044922" lvl="1" indent="-390104">
              <a:spcBef>
                <a:spcPts val="1371"/>
              </a:spcBef>
              <a:buClr>
                <a:srgbClr val="000000"/>
              </a:buClr>
              <a:buSzPct val="75000"/>
              <a:buFont typeface="Symbol"/>
              <a:buChar char=""/>
            </a:pPr>
            <a:r>
              <a:rPr lang="en-CA" sz="3386" spc="-1" dirty="0">
                <a:solidFill>
                  <a:srgbClr val="000000"/>
                </a:solidFill>
                <a:uFill>
                  <a:solidFill>
                    <a:srgbClr val="FFFFFF"/>
                  </a:solidFill>
                </a:uFill>
                <a:latin typeface="Arial"/>
                <a:ea typeface="DejaVu Sans"/>
              </a:rPr>
              <a:t>Each of these is a variable type that has multiple values.</a:t>
            </a:r>
            <a:endParaRPr lang="en-CA" sz="3386" spc="-1" dirty="0">
              <a:solidFill>
                <a:srgbClr val="000000"/>
              </a:solidFill>
              <a:uFill>
                <a:solidFill>
                  <a:srgbClr val="FFFFFF"/>
                </a:solidFill>
              </a:uFill>
              <a:latin typeface="Arial"/>
            </a:endParaRPr>
          </a:p>
          <a:p>
            <a:pPr marL="1044922" lvl="1" indent="-390104">
              <a:spcBef>
                <a:spcPts val="1371"/>
              </a:spcBef>
              <a:buClr>
                <a:srgbClr val="000000"/>
              </a:buClr>
              <a:buSzPct val="75000"/>
              <a:buFont typeface="Symbol"/>
              <a:buChar char=""/>
            </a:pPr>
            <a:r>
              <a:rPr lang="en-CA" sz="3386" spc="-1" dirty="0">
                <a:solidFill>
                  <a:srgbClr val="000000"/>
                </a:solidFill>
                <a:uFill>
                  <a:solidFill>
                    <a:srgbClr val="FFFFFF"/>
                  </a:solidFill>
                </a:uFill>
                <a:latin typeface="Arial"/>
                <a:ea typeface="DejaVu Sans"/>
              </a:rPr>
              <a:t>The format is the same for each:</a:t>
            </a:r>
            <a:endParaRPr lang="en-CA" sz="3386" spc="-1" dirty="0">
              <a:solidFill>
                <a:srgbClr val="000000"/>
              </a:solidFill>
              <a:uFill>
                <a:solidFill>
                  <a:srgbClr val="FFFFFF"/>
                </a:solidFill>
              </a:uFill>
              <a:latin typeface="Arial"/>
            </a:endParaRPr>
          </a:p>
          <a:p>
            <a:pPr lvl="3"/>
            <a:r>
              <a:rPr lang="en-CA" sz="3870" spc="-1" dirty="0">
                <a:solidFill>
                  <a:srgbClr val="000000"/>
                </a:solidFill>
                <a:uFill>
                  <a:solidFill>
                    <a:srgbClr val="FFFFFF"/>
                  </a:solidFill>
                </a:uFill>
                <a:latin typeface="Courier New"/>
                <a:ea typeface="DejaVu Sans"/>
              </a:rPr>
              <a:t>for item in </a:t>
            </a:r>
            <a:r>
              <a:rPr lang="en-CA" sz="3870" spc="-1" dirty="0" err="1">
                <a:solidFill>
                  <a:srgbClr val="000000"/>
                </a:solidFill>
                <a:uFill>
                  <a:solidFill>
                    <a:srgbClr val="FFFFFF"/>
                  </a:solidFill>
                </a:uFill>
                <a:latin typeface="Courier New"/>
                <a:ea typeface="DejaVu Sans"/>
              </a:rPr>
              <a:t>listvariable</a:t>
            </a:r>
            <a:r>
              <a:rPr lang="en-CA" sz="3870" spc="-1" dirty="0">
                <a:solidFill>
                  <a:srgbClr val="000000"/>
                </a:solidFill>
                <a:uFill>
                  <a:solidFill>
                    <a:srgbClr val="FFFFFF"/>
                  </a:solidFill>
                </a:uFill>
                <a:latin typeface="Courier New"/>
                <a:ea typeface="DejaVu Sans"/>
              </a:rPr>
              <a:t>:</a:t>
            </a:r>
            <a:endParaRPr lang="en-CA" sz="3870" spc="-1" dirty="0">
              <a:solidFill>
                <a:srgbClr val="000000"/>
              </a:solidFill>
              <a:uFill>
                <a:solidFill>
                  <a:srgbClr val="FFFFFF"/>
                </a:solidFill>
              </a:uFill>
              <a:latin typeface="Arial"/>
            </a:endParaRPr>
          </a:p>
          <a:p>
            <a:pPr lvl="3"/>
            <a:r>
              <a:rPr lang="en-CA" sz="3870" spc="-1" dirty="0">
                <a:solidFill>
                  <a:srgbClr val="000000"/>
                </a:solidFill>
                <a:uFill>
                  <a:solidFill>
                    <a:srgbClr val="FFFFFF"/>
                  </a:solidFill>
                </a:uFill>
                <a:latin typeface="Courier New"/>
                <a:ea typeface="DejaVu Sans"/>
              </a:rPr>
              <a:t>  #code block</a:t>
            </a:r>
            <a:endParaRPr lang="en-CA" sz="3870" spc="-1" dirty="0">
              <a:solidFill>
                <a:srgbClr val="000000"/>
              </a:solidFill>
              <a:uFill>
                <a:solidFill>
                  <a:srgbClr val="FFFFFF"/>
                </a:solidFill>
              </a:uFill>
              <a:latin typeface="Arial"/>
            </a:endParaRPr>
          </a:p>
          <a:p>
            <a:pPr marL="1044922" lvl="1" indent="-390104">
              <a:spcBef>
                <a:spcPts val="1371"/>
              </a:spcBef>
              <a:buClr>
                <a:srgbClr val="000000"/>
              </a:buClr>
              <a:buSzPct val="75000"/>
              <a:buFont typeface="Symbol"/>
              <a:buChar char=""/>
            </a:pPr>
            <a:r>
              <a:rPr lang="en-CA" sz="3386" spc="-1" dirty="0">
                <a:solidFill>
                  <a:srgbClr val="000000"/>
                </a:solidFill>
                <a:uFill>
                  <a:solidFill>
                    <a:srgbClr val="FFFFFF"/>
                  </a:solidFill>
                </a:uFill>
                <a:latin typeface="Arial"/>
                <a:ea typeface="DejaVu Sans"/>
              </a:rPr>
              <a:t>Note the indentation of the code block</a:t>
            </a:r>
            <a:endParaRPr lang="en-CA" sz="3386" spc="-1" dirty="0">
              <a:solidFill>
                <a:srgbClr val="000000"/>
              </a:solidFill>
              <a:uFill>
                <a:solidFill>
                  <a:srgbClr val="FFFFFF"/>
                </a:solidFill>
              </a:uFill>
              <a:latin typeface="Arial"/>
            </a:endParaRPr>
          </a:p>
          <a:p>
            <a:pPr marL="1044922" lvl="1" indent="-390104">
              <a:spcBef>
                <a:spcPts val="1714"/>
              </a:spcBef>
              <a:buClr>
                <a:srgbClr val="000000"/>
              </a:buClr>
              <a:buSzPct val="75000"/>
              <a:buFont typeface="Symbol"/>
              <a:buChar char=""/>
            </a:pPr>
            <a:r>
              <a:rPr lang="en-CA" sz="3386" spc="-1" dirty="0">
                <a:solidFill>
                  <a:srgbClr val="000000"/>
                </a:solidFill>
                <a:uFill>
                  <a:solidFill>
                    <a:srgbClr val="FFFFFF"/>
                  </a:solidFill>
                </a:uFill>
                <a:latin typeface="Arial"/>
                <a:ea typeface="DejaVu Sans"/>
              </a:rPr>
              <a:t>It will run the block once for each thing in the </a:t>
            </a:r>
            <a:r>
              <a:rPr lang="en-CA" sz="3386" spc="-1" dirty="0" err="1">
                <a:solidFill>
                  <a:srgbClr val="000000"/>
                </a:solidFill>
                <a:uFill>
                  <a:solidFill>
                    <a:srgbClr val="FFFFFF"/>
                  </a:solidFill>
                </a:uFill>
                <a:latin typeface="Courier New"/>
                <a:ea typeface="DejaVu Sans"/>
              </a:rPr>
              <a:t>listvariable</a:t>
            </a:r>
            <a:endParaRPr lang="en-CA" sz="3386"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609755" y="273423"/>
            <a:ext cx="10969994" cy="1142889"/>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CA" sz="5321" spc="-1">
                <a:solidFill>
                  <a:srgbClr val="000000"/>
                </a:solidFill>
                <a:uFill>
                  <a:solidFill>
                    <a:srgbClr val="FFFFFF"/>
                  </a:solidFill>
                </a:uFill>
                <a:latin typeface="Arial"/>
                <a:ea typeface="DejaVu Sans"/>
              </a:rPr>
              <a:t>For Loops With Strings</a:t>
            </a:r>
            <a:endParaRPr lang="en-CA" sz="5321" spc="-1">
              <a:solidFill>
                <a:srgbClr val="000000"/>
              </a:solidFill>
              <a:uFill>
                <a:solidFill>
                  <a:srgbClr val="FFFFFF"/>
                </a:solidFill>
              </a:uFill>
              <a:latin typeface="Arial"/>
            </a:endParaRPr>
          </a:p>
        </p:txBody>
      </p:sp>
      <p:sp>
        <p:nvSpPr>
          <p:cNvPr id="125" name="CustomShape 2"/>
          <p:cNvSpPr/>
          <p:nvPr/>
        </p:nvSpPr>
        <p:spPr>
          <a:xfrm>
            <a:off x="609755" y="1604398"/>
            <a:ext cx="10969994" cy="3975513"/>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522461" indent="-390104">
              <a:spcBef>
                <a:spcPts val="1714"/>
              </a:spcBef>
              <a:buClr>
                <a:srgbClr val="000000"/>
              </a:buClr>
              <a:buSzPct val="45000"/>
              <a:buFont typeface="Wingdings" charset="2"/>
              <a:buChar char=""/>
            </a:pPr>
            <a:r>
              <a:rPr lang="en-CA" sz="3870" spc="-1">
                <a:solidFill>
                  <a:srgbClr val="000000"/>
                </a:solidFill>
                <a:uFill>
                  <a:solidFill>
                    <a:srgbClr val="FFFFFF"/>
                  </a:solidFill>
                </a:uFill>
                <a:latin typeface="Arial"/>
                <a:ea typeface="DejaVu Sans"/>
              </a:rPr>
              <a:t>When you use a string as the list for a for loop, it will run the code-block once for each character in the string.</a:t>
            </a:r>
            <a:endParaRPr lang="en-CA" sz="3870"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609755" y="273423"/>
            <a:ext cx="10969994" cy="1142889"/>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CA" sz="5321" spc="-1">
                <a:solidFill>
                  <a:srgbClr val="000000"/>
                </a:solidFill>
                <a:uFill>
                  <a:solidFill>
                    <a:srgbClr val="FFFFFF"/>
                  </a:solidFill>
                </a:uFill>
                <a:latin typeface="Arial"/>
                <a:ea typeface="DejaVu Sans"/>
              </a:rPr>
              <a:t>Aside: Manipulating Strings</a:t>
            </a:r>
            <a:endParaRPr lang="en-CA" sz="5321" spc="-1">
              <a:solidFill>
                <a:srgbClr val="000000"/>
              </a:solidFill>
              <a:uFill>
                <a:solidFill>
                  <a:srgbClr val="FFFFFF"/>
                </a:solidFill>
              </a:uFill>
              <a:latin typeface="Arial"/>
            </a:endParaRPr>
          </a:p>
        </p:txBody>
      </p:sp>
      <p:sp>
        <p:nvSpPr>
          <p:cNvPr id="127" name="CustomShape 2"/>
          <p:cNvSpPr/>
          <p:nvPr/>
        </p:nvSpPr>
        <p:spPr>
          <a:xfrm>
            <a:off x="609755" y="1604398"/>
            <a:ext cx="10969994" cy="5078149"/>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5000" lnSpcReduction="20000"/>
          </a:bodyPr>
          <a:lstStyle/>
          <a:p>
            <a:pPr marL="522461" indent="-390104">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ea typeface="DejaVu Sans"/>
              </a:rPr>
              <a:t>If the data we </a:t>
            </a:r>
            <a:r>
              <a:rPr lang="en-CA" sz="3870" spc="-1" dirty="0">
                <a:solidFill>
                  <a:srgbClr val="000000"/>
                </a:solidFill>
                <a:uFill>
                  <a:solidFill>
                    <a:srgbClr val="FFFFFF"/>
                  </a:solidFill>
                </a:uFill>
                <a:latin typeface="Courier New"/>
                <a:ea typeface="DejaVu Sans"/>
              </a:rPr>
              <a:t>.read()</a:t>
            </a:r>
            <a:r>
              <a:rPr lang="en-CA" sz="3870" spc="-1" dirty="0">
                <a:solidFill>
                  <a:srgbClr val="000000"/>
                </a:solidFill>
                <a:uFill>
                  <a:solidFill>
                    <a:srgbClr val="FFFFFF"/>
                  </a:solidFill>
                </a:uFill>
                <a:latin typeface="Arial"/>
                <a:ea typeface="DejaVu Sans"/>
              </a:rPr>
              <a:t> from a command doesn’t quite match what we need, we can manipulate that string data.</a:t>
            </a:r>
            <a:endParaRPr lang="en-CA" sz="3870" spc="-1" dirty="0">
              <a:solidFill>
                <a:srgbClr val="000000"/>
              </a:solidFill>
              <a:uFill>
                <a:solidFill>
                  <a:srgbClr val="FFFFFF"/>
                </a:solidFill>
              </a:uFill>
              <a:latin typeface="Arial"/>
            </a:endParaRPr>
          </a:p>
          <a:p>
            <a:pPr marL="522461" indent="-390104">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ea typeface="DejaVu Sans"/>
              </a:rPr>
              <a:t>There are a number of different functions you can call on a string variable to modify it slightly.</a:t>
            </a:r>
            <a:endParaRPr lang="en-CA" sz="3870" spc="-1" dirty="0">
              <a:solidFill>
                <a:srgbClr val="000000"/>
              </a:solidFill>
              <a:uFill>
                <a:solidFill>
                  <a:srgbClr val="FFFFFF"/>
                </a:solidFill>
              </a:uFill>
              <a:latin typeface="Arial"/>
            </a:endParaRPr>
          </a:p>
          <a:p>
            <a:pPr marL="522461" indent="-390104">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ea typeface="DejaVu Sans"/>
              </a:rPr>
              <a:t>e.g. </a:t>
            </a:r>
            <a:r>
              <a:rPr lang="en-CA" sz="3870" spc="-1" dirty="0">
                <a:solidFill>
                  <a:srgbClr val="000000"/>
                </a:solidFill>
                <a:uFill>
                  <a:solidFill>
                    <a:srgbClr val="FFFFFF"/>
                  </a:solidFill>
                </a:uFill>
                <a:latin typeface="Courier New"/>
                <a:ea typeface="DejaVu Sans"/>
              </a:rPr>
              <a:t>.split()</a:t>
            </a:r>
            <a:r>
              <a:rPr lang="en-CA" sz="3870" spc="-1" dirty="0">
                <a:solidFill>
                  <a:srgbClr val="000000"/>
                </a:solidFill>
                <a:uFill>
                  <a:solidFill>
                    <a:srgbClr val="FFFFFF"/>
                  </a:solidFill>
                </a:uFill>
                <a:latin typeface="Arial"/>
                <a:ea typeface="DejaVu Sans"/>
              </a:rPr>
              <a:t> allows us to break the string into a list, based on occurrences of the character we pass to </a:t>
            </a:r>
            <a:r>
              <a:rPr lang="en-CA" sz="3870" spc="-1" dirty="0">
                <a:solidFill>
                  <a:srgbClr val="000000"/>
                </a:solidFill>
                <a:uFill>
                  <a:solidFill>
                    <a:srgbClr val="FFFFFF"/>
                  </a:solidFill>
                </a:uFill>
                <a:latin typeface="Courier New"/>
                <a:ea typeface="DejaVu Sans"/>
              </a:rPr>
              <a:t>.split()</a:t>
            </a:r>
            <a:r>
              <a:rPr lang="en-CA" sz="3870" spc="-1" dirty="0">
                <a:solidFill>
                  <a:srgbClr val="000000"/>
                </a:solidFill>
                <a:uFill>
                  <a:solidFill>
                    <a:srgbClr val="FFFFFF"/>
                  </a:solidFill>
                </a:uFill>
                <a:latin typeface="Arial"/>
                <a:ea typeface="DejaVu Sans"/>
              </a:rPr>
              <a:t>.</a:t>
            </a:r>
            <a:endParaRPr lang="en-CA" sz="3870" spc="-1" dirty="0">
              <a:solidFill>
                <a:srgbClr val="000000"/>
              </a:solidFill>
              <a:uFill>
                <a:solidFill>
                  <a:srgbClr val="FFFFFF"/>
                </a:solidFill>
              </a:uFill>
              <a:latin typeface="Arial"/>
            </a:endParaRPr>
          </a:p>
          <a:p>
            <a:pPr marL="1044922" lvl="1" indent="-390104">
              <a:spcBef>
                <a:spcPts val="1371"/>
              </a:spcBef>
              <a:buClr>
                <a:srgbClr val="000000"/>
              </a:buClr>
              <a:buSzPct val="75000"/>
              <a:buFont typeface="Symbol"/>
              <a:buChar char=""/>
            </a:pPr>
            <a:r>
              <a:rPr lang="en-CA" sz="3386" spc="-1" dirty="0">
                <a:solidFill>
                  <a:srgbClr val="000000"/>
                </a:solidFill>
                <a:uFill>
                  <a:solidFill>
                    <a:srgbClr val="FFFFFF"/>
                  </a:solidFill>
                </a:uFill>
                <a:latin typeface="Arial"/>
                <a:ea typeface="DejaVu Sans"/>
              </a:rPr>
              <a:t>A good example of this would be getting the contents of </a:t>
            </a:r>
            <a:r>
              <a:rPr lang="en-CA" sz="3386" b="1" spc="-1" dirty="0">
                <a:solidFill>
                  <a:srgbClr val="000000"/>
                </a:solidFill>
                <a:uFill>
                  <a:solidFill>
                    <a:srgbClr val="FFFFFF"/>
                  </a:solidFill>
                </a:uFill>
                <a:latin typeface="Arial"/>
                <a:ea typeface="DejaVu Sans"/>
              </a:rPr>
              <a:t>/</a:t>
            </a:r>
            <a:r>
              <a:rPr lang="en-CA" sz="3386" b="1" spc="-1" dirty="0" err="1">
                <a:solidFill>
                  <a:srgbClr val="000000"/>
                </a:solidFill>
                <a:uFill>
                  <a:solidFill>
                    <a:srgbClr val="FFFFFF"/>
                  </a:solidFill>
                </a:uFill>
                <a:latin typeface="Arial"/>
                <a:ea typeface="DejaVu Sans"/>
              </a:rPr>
              <a:t>etc</a:t>
            </a:r>
            <a:r>
              <a:rPr lang="en-CA" sz="3386" b="1" spc="-1" dirty="0">
                <a:solidFill>
                  <a:srgbClr val="000000"/>
                </a:solidFill>
                <a:uFill>
                  <a:solidFill>
                    <a:srgbClr val="FFFFFF"/>
                  </a:solidFill>
                </a:uFill>
                <a:latin typeface="Arial"/>
                <a:ea typeface="DejaVu Sans"/>
              </a:rPr>
              <a:t>/passwd</a:t>
            </a:r>
            <a:r>
              <a:rPr lang="en-CA" sz="3386" spc="-1" dirty="0">
                <a:solidFill>
                  <a:srgbClr val="000000"/>
                </a:solidFill>
                <a:uFill>
                  <a:solidFill>
                    <a:srgbClr val="FFFFFF"/>
                  </a:solidFill>
                </a:uFill>
                <a:latin typeface="Arial"/>
                <a:ea typeface="DejaVu Sans"/>
              </a:rPr>
              <a:t>, then splitting based on ‘:’ (colon)</a:t>
            </a:r>
            <a:endParaRPr lang="en-CA" sz="3386" spc="-1" dirty="0">
              <a:solidFill>
                <a:srgbClr val="000000"/>
              </a:solidFill>
              <a:uFill>
                <a:solidFill>
                  <a:srgbClr val="FFFFFF"/>
                </a:solidFill>
              </a:uFill>
              <a:latin typeface="Arial"/>
            </a:endParaRPr>
          </a:p>
          <a:p>
            <a:pPr marL="1567382" lvl="2" indent="-346566">
              <a:spcBef>
                <a:spcPts val="1028"/>
              </a:spcBef>
              <a:buClr>
                <a:srgbClr val="000000"/>
              </a:buClr>
              <a:buSzPct val="45000"/>
              <a:buFont typeface="Wingdings" charset="2"/>
              <a:buChar char=""/>
            </a:pPr>
            <a:r>
              <a:rPr lang="en-CA" sz="2903" spc="-1" dirty="0">
                <a:solidFill>
                  <a:srgbClr val="000000"/>
                </a:solidFill>
                <a:uFill>
                  <a:solidFill>
                    <a:srgbClr val="FFFFFF"/>
                  </a:solidFill>
                </a:uFill>
                <a:latin typeface="Arial"/>
                <a:ea typeface="DejaVu Sans"/>
              </a:rPr>
              <a:t>See </a:t>
            </a:r>
            <a:r>
              <a:rPr lang="en-CA" sz="2903" b="1" i="1" spc="-1" dirty="0">
                <a:solidFill>
                  <a:srgbClr val="000000"/>
                </a:solidFill>
                <a:uFill>
                  <a:solidFill>
                    <a:srgbClr val="FFFFFF"/>
                  </a:solidFill>
                </a:uFill>
                <a:latin typeface="Arial"/>
                <a:ea typeface="DejaVu Sans"/>
              </a:rPr>
              <a:t>userprint.py</a:t>
            </a:r>
            <a:endParaRPr lang="en-CA" sz="2903" b="1" i="1"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609755" y="273423"/>
            <a:ext cx="10969994" cy="1142889"/>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CA" sz="5321" spc="-1">
                <a:solidFill>
                  <a:srgbClr val="000000"/>
                </a:solidFill>
                <a:uFill>
                  <a:solidFill>
                    <a:srgbClr val="FFFFFF"/>
                  </a:solidFill>
                </a:uFill>
                <a:latin typeface="Arial"/>
                <a:ea typeface="DejaVu Sans"/>
              </a:rPr>
              <a:t>Lists</a:t>
            </a:r>
            <a:endParaRPr lang="en-CA" sz="5321" spc="-1">
              <a:solidFill>
                <a:srgbClr val="000000"/>
              </a:solidFill>
              <a:uFill>
                <a:solidFill>
                  <a:srgbClr val="FFFFFF"/>
                </a:solidFill>
              </a:uFill>
              <a:latin typeface="Arial"/>
            </a:endParaRPr>
          </a:p>
        </p:txBody>
      </p:sp>
      <p:sp>
        <p:nvSpPr>
          <p:cNvPr id="129" name="CustomShape 2"/>
          <p:cNvSpPr/>
          <p:nvPr/>
        </p:nvSpPr>
        <p:spPr>
          <a:xfrm>
            <a:off x="609755" y="1604398"/>
            <a:ext cx="10969994" cy="5144313"/>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10000"/>
          </a:bodyPr>
          <a:lstStyle/>
          <a:p>
            <a:pPr marL="522461" indent="-390104">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ea typeface="DejaVu Sans"/>
              </a:rPr>
              <a:t>The list type is similar to an array in other languages.</a:t>
            </a:r>
            <a:endParaRPr lang="en-CA" sz="3870" spc="-1" dirty="0">
              <a:solidFill>
                <a:srgbClr val="000000"/>
              </a:solidFill>
              <a:uFill>
                <a:solidFill>
                  <a:srgbClr val="FFFFFF"/>
                </a:solidFill>
              </a:uFill>
              <a:latin typeface="Arial"/>
            </a:endParaRPr>
          </a:p>
          <a:p>
            <a:pPr marL="1044922" lvl="1" indent="-390104">
              <a:spcBef>
                <a:spcPts val="1371"/>
              </a:spcBef>
              <a:buClr>
                <a:srgbClr val="000000"/>
              </a:buClr>
              <a:buSzPct val="75000"/>
              <a:buFont typeface="Symbol"/>
              <a:buChar char=""/>
            </a:pPr>
            <a:r>
              <a:rPr lang="en-CA" sz="3386" spc="-1" dirty="0">
                <a:solidFill>
                  <a:srgbClr val="000000"/>
                </a:solidFill>
                <a:uFill>
                  <a:solidFill>
                    <a:srgbClr val="FFFFFF"/>
                  </a:solidFill>
                </a:uFill>
                <a:latin typeface="Arial"/>
                <a:ea typeface="DejaVu Sans"/>
              </a:rPr>
              <a:t>One variable name stores multiple values.</a:t>
            </a:r>
            <a:endParaRPr lang="en-CA" sz="3386" spc="-1" dirty="0">
              <a:solidFill>
                <a:srgbClr val="000000"/>
              </a:solidFill>
              <a:uFill>
                <a:solidFill>
                  <a:srgbClr val="FFFFFF"/>
                </a:solidFill>
              </a:uFill>
              <a:latin typeface="Arial"/>
            </a:endParaRPr>
          </a:p>
          <a:p>
            <a:pPr marL="1044922" lvl="1" indent="-390104">
              <a:spcBef>
                <a:spcPts val="1371"/>
              </a:spcBef>
              <a:buClr>
                <a:srgbClr val="000000"/>
              </a:buClr>
              <a:buSzPct val="75000"/>
              <a:buFont typeface="Symbol"/>
              <a:buChar char=""/>
            </a:pPr>
            <a:r>
              <a:rPr lang="en-CA" sz="3386" spc="-1" dirty="0">
                <a:solidFill>
                  <a:srgbClr val="000000"/>
                </a:solidFill>
                <a:uFill>
                  <a:solidFill>
                    <a:srgbClr val="FFFFFF"/>
                  </a:solidFill>
                </a:uFill>
                <a:latin typeface="Arial"/>
                <a:ea typeface="DejaVu Sans"/>
              </a:rPr>
              <a:t>To create a list yourself:</a:t>
            </a:r>
            <a:endParaRPr lang="en-CA" sz="3386" spc="-1" dirty="0">
              <a:solidFill>
                <a:srgbClr val="000000"/>
              </a:solidFill>
              <a:uFill>
                <a:solidFill>
                  <a:srgbClr val="FFFFFF"/>
                </a:solidFill>
              </a:uFill>
              <a:latin typeface="Arial"/>
            </a:endParaRPr>
          </a:p>
          <a:p>
            <a:pPr>
              <a:lnSpc>
                <a:spcPct val="100000"/>
              </a:lnSpc>
            </a:pPr>
            <a:r>
              <a:rPr lang="en-CA" sz="3144" spc="-1" dirty="0">
                <a:solidFill>
                  <a:srgbClr val="000000"/>
                </a:solidFill>
                <a:uFill>
                  <a:solidFill>
                    <a:srgbClr val="FFFFFF"/>
                  </a:solidFill>
                </a:uFill>
                <a:latin typeface="Courier New"/>
                <a:ea typeface="DejaVu Sans"/>
              </a:rPr>
              <a:t>	</a:t>
            </a:r>
            <a:r>
              <a:rPr lang="en-CA" sz="3144" spc="-1" dirty="0" err="1">
                <a:solidFill>
                  <a:srgbClr val="000000"/>
                </a:solidFill>
                <a:uFill>
                  <a:solidFill>
                    <a:srgbClr val="FFFFFF"/>
                  </a:solidFill>
                </a:uFill>
                <a:latin typeface="Courier New"/>
                <a:ea typeface="DejaVu Sans"/>
              </a:rPr>
              <a:t>varname</a:t>
            </a:r>
            <a:r>
              <a:rPr lang="en-CA" sz="3144" spc="-1" dirty="0">
                <a:solidFill>
                  <a:srgbClr val="000000"/>
                </a:solidFill>
                <a:uFill>
                  <a:solidFill>
                    <a:srgbClr val="FFFFFF"/>
                  </a:solidFill>
                </a:uFill>
                <a:latin typeface="Courier New"/>
                <a:ea typeface="DejaVu Sans"/>
              </a:rPr>
              <a:t> = [‘a </a:t>
            </a:r>
            <a:r>
              <a:rPr lang="en-CA" sz="3144" spc="-1" dirty="0" err="1">
                <a:solidFill>
                  <a:srgbClr val="000000"/>
                </a:solidFill>
                <a:uFill>
                  <a:solidFill>
                    <a:srgbClr val="FFFFFF"/>
                  </a:solidFill>
                </a:uFill>
                <a:latin typeface="Courier New"/>
                <a:ea typeface="DejaVu Sans"/>
              </a:rPr>
              <a:t>value’,’another</a:t>
            </a:r>
            <a:r>
              <a:rPr lang="en-CA" sz="3144" spc="-1" dirty="0">
                <a:solidFill>
                  <a:srgbClr val="000000"/>
                </a:solidFill>
                <a:uFill>
                  <a:solidFill>
                    <a:srgbClr val="FFFFFF"/>
                  </a:solidFill>
                </a:uFill>
                <a:latin typeface="Courier New"/>
                <a:ea typeface="DejaVu Sans"/>
              </a:rPr>
              <a:t> value’,7]</a:t>
            </a:r>
            <a:endParaRPr lang="en-CA" sz="3144" spc="-1" dirty="0">
              <a:solidFill>
                <a:srgbClr val="000000"/>
              </a:solidFill>
              <a:uFill>
                <a:solidFill>
                  <a:srgbClr val="FFFFFF"/>
                </a:solidFill>
              </a:uFill>
              <a:latin typeface="Arial"/>
            </a:endParaRPr>
          </a:p>
          <a:p>
            <a:pPr marL="1044922" lvl="1" indent="-390104">
              <a:spcBef>
                <a:spcPts val="1371"/>
              </a:spcBef>
              <a:buClr>
                <a:srgbClr val="000000"/>
              </a:buClr>
              <a:buSzPct val="75000"/>
              <a:buFont typeface="Symbol"/>
              <a:buChar char=""/>
            </a:pPr>
            <a:r>
              <a:rPr lang="en-CA" sz="3386" spc="-1" dirty="0">
                <a:solidFill>
                  <a:srgbClr val="000000"/>
                </a:solidFill>
                <a:uFill>
                  <a:solidFill>
                    <a:srgbClr val="FFFFFF"/>
                  </a:solidFill>
                </a:uFill>
                <a:latin typeface="Arial"/>
                <a:ea typeface="DejaVu Sans"/>
              </a:rPr>
              <a:t>If the bash command you ran with </a:t>
            </a:r>
            <a:r>
              <a:rPr lang="en-CA" sz="3386" spc="-1" dirty="0" err="1">
                <a:solidFill>
                  <a:srgbClr val="000000"/>
                </a:solidFill>
                <a:uFill>
                  <a:solidFill>
                    <a:srgbClr val="FFFFFF"/>
                  </a:solidFill>
                </a:uFill>
                <a:latin typeface="Courier New" panose="02070309020205020404" pitchFamily="49" charset="0"/>
                <a:ea typeface="DejaVu Sans"/>
                <a:cs typeface="Courier New" panose="02070309020205020404" pitchFamily="49" charset="0"/>
              </a:rPr>
              <a:t>os.popen</a:t>
            </a:r>
            <a:r>
              <a:rPr lang="en-CA" sz="3386" spc="-1" dirty="0">
                <a:solidFill>
                  <a:srgbClr val="000000"/>
                </a:solidFill>
                <a:uFill>
                  <a:solidFill>
                    <a:srgbClr val="FFFFFF"/>
                  </a:solidFill>
                </a:uFill>
                <a:latin typeface="Courier New" panose="02070309020205020404" pitchFamily="49" charset="0"/>
                <a:ea typeface="DejaVu Sans"/>
                <a:cs typeface="Courier New" panose="02070309020205020404" pitchFamily="49" charset="0"/>
              </a:rPr>
              <a:t> </a:t>
            </a:r>
            <a:r>
              <a:rPr lang="en-CA" sz="3386" spc="-1" dirty="0">
                <a:solidFill>
                  <a:srgbClr val="000000"/>
                </a:solidFill>
                <a:uFill>
                  <a:solidFill>
                    <a:srgbClr val="FFFFFF"/>
                  </a:solidFill>
                </a:uFill>
                <a:latin typeface="Arial"/>
                <a:ea typeface="DejaVu Sans"/>
              </a:rPr>
              <a:t>returned multiple lines of output, you can access them as a list by using </a:t>
            </a:r>
            <a:r>
              <a:rPr lang="en-CA" sz="3386" spc="-1" dirty="0">
                <a:solidFill>
                  <a:srgbClr val="000000"/>
                </a:solidFill>
                <a:uFill>
                  <a:solidFill>
                    <a:srgbClr val="FFFFFF"/>
                  </a:solidFill>
                </a:uFill>
                <a:latin typeface="Courier New"/>
                <a:ea typeface="DejaVu Sans"/>
              </a:rPr>
              <a:t>.</a:t>
            </a:r>
            <a:r>
              <a:rPr lang="en-CA" sz="3386" spc="-1" dirty="0" err="1">
                <a:solidFill>
                  <a:srgbClr val="000000"/>
                </a:solidFill>
                <a:uFill>
                  <a:solidFill>
                    <a:srgbClr val="FFFFFF"/>
                  </a:solidFill>
                </a:uFill>
                <a:latin typeface="Courier New"/>
                <a:ea typeface="DejaVu Sans"/>
              </a:rPr>
              <a:t>readlines</a:t>
            </a:r>
            <a:r>
              <a:rPr lang="en-CA" sz="3386" spc="-1" dirty="0">
                <a:solidFill>
                  <a:srgbClr val="000000"/>
                </a:solidFill>
                <a:uFill>
                  <a:solidFill>
                    <a:srgbClr val="FFFFFF"/>
                  </a:solidFill>
                </a:uFill>
                <a:latin typeface="Courier New"/>
                <a:ea typeface="DejaVu Sans"/>
              </a:rPr>
              <a:t>()</a:t>
            </a:r>
            <a:r>
              <a:rPr lang="en-CA" sz="3386" spc="-1" dirty="0">
                <a:solidFill>
                  <a:srgbClr val="000000"/>
                </a:solidFill>
                <a:uFill>
                  <a:solidFill>
                    <a:srgbClr val="FFFFFF"/>
                  </a:solidFill>
                </a:uFill>
                <a:latin typeface="Arial"/>
                <a:ea typeface="DejaVu Sans"/>
              </a:rPr>
              <a:t> instead of </a:t>
            </a:r>
            <a:r>
              <a:rPr lang="en-CA" sz="3386" spc="-1" dirty="0">
                <a:solidFill>
                  <a:srgbClr val="000000"/>
                </a:solidFill>
                <a:uFill>
                  <a:solidFill>
                    <a:srgbClr val="FFFFFF"/>
                  </a:solidFill>
                </a:uFill>
                <a:latin typeface="Courier New"/>
                <a:ea typeface="DejaVu Sans"/>
              </a:rPr>
              <a:t>.read()</a:t>
            </a:r>
            <a:r>
              <a:rPr lang="en-CA" sz="3386" spc="-1" dirty="0">
                <a:solidFill>
                  <a:srgbClr val="000000"/>
                </a:solidFill>
                <a:uFill>
                  <a:solidFill>
                    <a:srgbClr val="FFFFFF"/>
                  </a:solidFill>
                </a:uFill>
                <a:latin typeface="Arial"/>
                <a:ea typeface="DejaVu Sans"/>
              </a:rPr>
              <a:t>.</a:t>
            </a:r>
            <a:endParaRPr lang="en-CA" sz="3386" spc="-1" dirty="0">
              <a:solidFill>
                <a:srgbClr val="000000"/>
              </a:solidFill>
              <a:uFill>
                <a:solidFill>
                  <a:srgbClr val="FFFFFF"/>
                </a:solidFill>
              </a:uFill>
              <a:latin typeface="Arial"/>
            </a:endParaRPr>
          </a:p>
          <a:p>
            <a:pPr marL="1567382" lvl="2" indent="-346566">
              <a:spcBef>
                <a:spcPts val="1028"/>
              </a:spcBef>
              <a:buClr>
                <a:srgbClr val="000000"/>
              </a:buClr>
              <a:buSzPct val="45000"/>
              <a:buFont typeface="Wingdings" charset="2"/>
              <a:buChar char=""/>
            </a:pPr>
            <a:r>
              <a:rPr lang="en-CA" sz="2903" spc="-1" dirty="0">
                <a:solidFill>
                  <a:srgbClr val="000000"/>
                </a:solidFill>
                <a:uFill>
                  <a:solidFill>
                    <a:srgbClr val="FFFFFF"/>
                  </a:solidFill>
                </a:uFill>
                <a:latin typeface="Arial"/>
                <a:ea typeface="DejaVu Sans"/>
              </a:rPr>
              <a:t>This would let you perform some action on each line (e.g. print out each user’s name and their UID).</a:t>
            </a:r>
            <a:endParaRPr lang="en-CA" sz="2903"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609755" y="273423"/>
            <a:ext cx="10969994" cy="1142889"/>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CA" sz="5321" spc="-1">
                <a:solidFill>
                  <a:srgbClr val="000000"/>
                </a:solidFill>
                <a:uFill>
                  <a:solidFill>
                    <a:srgbClr val="FFFFFF"/>
                  </a:solidFill>
                </a:uFill>
                <a:latin typeface="Arial"/>
                <a:ea typeface="DejaVu Sans"/>
              </a:rPr>
              <a:t>Adding to Lists</a:t>
            </a:r>
            <a:endParaRPr lang="en-CA" sz="5321" spc="-1">
              <a:solidFill>
                <a:srgbClr val="000000"/>
              </a:solidFill>
              <a:uFill>
                <a:solidFill>
                  <a:srgbClr val="FFFFFF"/>
                </a:solidFill>
              </a:uFill>
              <a:latin typeface="Arial"/>
            </a:endParaRPr>
          </a:p>
        </p:txBody>
      </p:sp>
      <p:sp>
        <p:nvSpPr>
          <p:cNvPr id="131" name="CustomShape 2"/>
          <p:cNvSpPr/>
          <p:nvPr/>
        </p:nvSpPr>
        <p:spPr>
          <a:xfrm>
            <a:off x="609755" y="1774534"/>
            <a:ext cx="11252691" cy="4980179"/>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a:bodyPr>
          <a:lstStyle/>
          <a:p>
            <a:pPr marL="522461" indent="-390104">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ea typeface="DejaVu Sans"/>
              </a:rPr>
              <a:t>You can add items to the end of a list with:</a:t>
            </a:r>
            <a:endParaRPr lang="en-CA" sz="3870" spc="-1" dirty="0">
              <a:solidFill>
                <a:srgbClr val="000000"/>
              </a:solidFill>
              <a:uFill>
                <a:solidFill>
                  <a:srgbClr val="FFFFFF"/>
                </a:solidFill>
              </a:uFill>
              <a:latin typeface="Arial"/>
            </a:endParaRPr>
          </a:p>
          <a:p>
            <a:pPr>
              <a:lnSpc>
                <a:spcPct val="100000"/>
              </a:lnSpc>
            </a:pPr>
            <a:r>
              <a:rPr lang="en-CA" sz="3870" spc="-1" dirty="0" err="1">
                <a:solidFill>
                  <a:srgbClr val="000000"/>
                </a:solidFill>
                <a:uFill>
                  <a:solidFill>
                    <a:srgbClr val="FFFFFF"/>
                  </a:solidFill>
                </a:uFill>
                <a:latin typeface="Courier New"/>
                <a:ea typeface="DejaVu Sans"/>
              </a:rPr>
              <a:t>listvariable.append</a:t>
            </a:r>
            <a:r>
              <a:rPr lang="en-CA" sz="3870" spc="-1" dirty="0">
                <a:solidFill>
                  <a:srgbClr val="000000"/>
                </a:solidFill>
                <a:uFill>
                  <a:solidFill>
                    <a:srgbClr val="FFFFFF"/>
                  </a:solidFill>
                </a:uFill>
                <a:latin typeface="Courier New"/>
                <a:ea typeface="DejaVu Sans"/>
              </a:rPr>
              <a:t>(item)</a:t>
            </a:r>
            <a:endParaRPr lang="en-CA" sz="3870" spc="-1" dirty="0">
              <a:solidFill>
                <a:srgbClr val="000000"/>
              </a:solidFill>
              <a:uFill>
                <a:solidFill>
                  <a:srgbClr val="FFFFFF"/>
                </a:solidFill>
              </a:uFill>
              <a:latin typeface="Arial"/>
            </a:endParaRPr>
          </a:p>
          <a:p>
            <a:pPr marL="522461" indent="-390104">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ea typeface="DejaVu Sans"/>
              </a:rPr>
              <a:t>You can put them in partway through the list with:</a:t>
            </a:r>
            <a:endParaRPr lang="en-CA" sz="3870" spc="-1" dirty="0">
              <a:solidFill>
                <a:srgbClr val="000000"/>
              </a:solidFill>
              <a:uFill>
                <a:solidFill>
                  <a:srgbClr val="FFFFFF"/>
                </a:solidFill>
              </a:uFill>
              <a:latin typeface="Arial"/>
            </a:endParaRPr>
          </a:p>
          <a:p>
            <a:pPr>
              <a:lnSpc>
                <a:spcPct val="100000"/>
              </a:lnSpc>
            </a:pPr>
            <a:r>
              <a:rPr lang="en-CA" sz="3870" spc="-1" dirty="0" err="1">
                <a:solidFill>
                  <a:srgbClr val="000000"/>
                </a:solidFill>
                <a:uFill>
                  <a:solidFill>
                    <a:srgbClr val="FFFFFF"/>
                  </a:solidFill>
                </a:uFill>
                <a:latin typeface="Courier New"/>
                <a:ea typeface="DejaVu Sans"/>
              </a:rPr>
              <a:t>listvariable.insert</a:t>
            </a:r>
            <a:r>
              <a:rPr lang="en-CA" sz="3870" spc="-1" dirty="0">
                <a:solidFill>
                  <a:srgbClr val="000000"/>
                </a:solidFill>
                <a:uFill>
                  <a:solidFill>
                    <a:srgbClr val="FFFFFF"/>
                  </a:solidFill>
                </a:uFill>
                <a:latin typeface="Courier New"/>
                <a:ea typeface="DejaVu Sans"/>
              </a:rPr>
              <a:t>(</a:t>
            </a:r>
            <a:r>
              <a:rPr lang="en-CA" sz="3870" spc="-1" dirty="0" err="1">
                <a:solidFill>
                  <a:srgbClr val="000000"/>
                </a:solidFill>
                <a:uFill>
                  <a:solidFill>
                    <a:srgbClr val="FFFFFF"/>
                  </a:solidFill>
                </a:uFill>
                <a:latin typeface="Courier New"/>
                <a:ea typeface="DejaVu Sans"/>
              </a:rPr>
              <a:t>index,item</a:t>
            </a:r>
            <a:r>
              <a:rPr lang="en-CA" sz="3870" spc="-1" dirty="0">
                <a:solidFill>
                  <a:srgbClr val="000000"/>
                </a:solidFill>
                <a:uFill>
                  <a:solidFill>
                    <a:srgbClr val="FFFFFF"/>
                  </a:solidFill>
                </a:uFill>
                <a:latin typeface="Courier New"/>
                <a:ea typeface="DejaVu Sans"/>
              </a:rPr>
              <a:t>)</a:t>
            </a:r>
            <a:endParaRPr lang="en-CA" sz="3870" spc="-1" dirty="0">
              <a:solidFill>
                <a:srgbClr val="000000"/>
              </a:solidFill>
              <a:uFill>
                <a:solidFill>
                  <a:srgbClr val="FFFFFF"/>
                </a:solidFill>
              </a:uFill>
              <a:latin typeface="Arial"/>
            </a:endParaRPr>
          </a:p>
          <a:p>
            <a:pPr marL="1044922" lvl="1" indent="-390104">
              <a:spcBef>
                <a:spcPts val="1371"/>
              </a:spcBef>
              <a:buClr>
                <a:srgbClr val="000000"/>
              </a:buClr>
              <a:buSzPct val="75000"/>
              <a:buFont typeface="Symbol"/>
              <a:buChar char=""/>
            </a:pPr>
            <a:r>
              <a:rPr lang="en-CA" sz="3386" spc="-1" dirty="0">
                <a:solidFill>
                  <a:srgbClr val="000000"/>
                </a:solidFill>
                <a:uFill>
                  <a:solidFill>
                    <a:srgbClr val="FFFFFF"/>
                  </a:solidFill>
                </a:uFill>
                <a:latin typeface="Courier New" panose="02070309020205020404" pitchFamily="49" charset="0"/>
                <a:ea typeface="DejaVu Sans"/>
                <a:cs typeface="Courier New" panose="02070309020205020404" pitchFamily="49" charset="0"/>
              </a:rPr>
              <a:t>index</a:t>
            </a:r>
            <a:r>
              <a:rPr lang="en-CA" sz="3386" spc="-1" dirty="0">
                <a:solidFill>
                  <a:srgbClr val="000000"/>
                </a:solidFill>
                <a:uFill>
                  <a:solidFill>
                    <a:srgbClr val="FFFFFF"/>
                  </a:solidFill>
                </a:uFill>
                <a:latin typeface="Arial"/>
                <a:ea typeface="DejaVu Sans"/>
              </a:rPr>
              <a:t> is an integer indicating the desired place in the list with 0 being first.</a:t>
            </a:r>
            <a:endParaRPr lang="en-CA" sz="3386" spc="-1" dirty="0">
              <a:solidFill>
                <a:srgbClr val="000000"/>
              </a:solidFill>
              <a:uFill>
                <a:solidFill>
                  <a:srgbClr val="FFFFFF"/>
                </a:solidFill>
              </a:uFill>
              <a:latin typeface="Arial"/>
            </a:endParaRPr>
          </a:p>
          <a:p>
            <a:pPr marL="522461" indent="-390104">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ea typeface="DejaVu Sans"/>
              </a:rPr>
              <a:t>You can append an entire other list with:</a:t>
            </a:r>
            <a:endParaRPr lang="en-CA" sz="3870" spc="-1" dirty="0">
              <a:solidFill>
                <a:srgbClr val="000000"/>
              </a:solidFill>
              <a:uFill>
                <a:solidFill>
                  <a:srgbClr val="FFFFFF"/>
                </a:solidFill>
              </a:uFill>
              <a:latin typeface="Arial"/>
            </a:endParaRPr>
          </a:p>
          <a:p>
            <a:pPr>
              <a:lnSpc>
                <a:spcPct val="100000"/>
              </a:lnSpc>
            </a:pPr>
            <a:r>
              <a:rPr lang="en-CA" sz="3870" spc="-1" dirty="0" err="1">
                <a:solidFill>
                  <a:srgbClr val="000000"/>
                </a:solidFill>
                <a:uFill>
                  <a:solidFill>
                    <a:srgbClr val="FFFFFF"/>
                  </a:solidFill>
                </a:uFill>
                <a:latin typeface="Courier New"/>
                <a:ea typeface="DejaVu Sans"/>
              </a:rPr>
              <a:t>listvariable.extend</a:t>
            </a:r>
            <a:r>
              <a:rPr lang="en-CA" sz="3870" spc="-1" dirty="0">
                <a:solidFill>
                  <a:srgbClr val="000000"/>
                </a:solidFill>
                <a:uFill>
                  <a:solidFill>
                    <a:srgbClr val="FFFFFF"/>
                  </a:solidFill>
                </a:uFill>
                <a:latin typeface="Courier New"/>
                <a:ea typeface="DejaVu Sans"/>
              </a:rPr>
              <a:t>(</a:t>
            </a:r>
            <a:r>
              <a:rPr lang="en-CA" sz="3870" spc="-1" dirty="0" err="1">
                <a:solidFill>
                  <a:srgbClr val="000000"/>
                </a:solidFill>
                <a:uFill>
                  <a:solidFill>
                    <a:srgbClr val="FFFFFF"/>
                  </a:solidFill>
                </a:uFill>
                <a:latin typeface="Courier New"/>
                <a:ea typeface="DejaVu Sans"/>
              </a:rPr>
              <a:t>anotherlistvariable</a:t>
            </a:r>
            <a:r>
              <a:rPr lang="en-CA" sz="3870" spc="-1" dirty="0">
                <a:solidFill>
                  <a:srgbClr val="000000"/>
                </a:solidFill>
                <a:uFill>
                  <a:solidFill>
                    <a:srgbClr val="FFFFFF"/>
                  </a:solidFill>
                </a:uFill>
                <a:latin typeface="Courier New"/>
                <a:ea typeface="DejaVu Sans"/>
              </a:rPr>
              <a:t>)</a:t>
            </a:r>
            <a:endParaRPr lang="en-CA" sz="3870"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609755" y="273423"/>
            <a:ext cx="10969994" cy="1142889"/>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CA" sz="5321" spc="-1">
                <a:solidFill>
                  <a:srgbClr val="000000"/>
                </a:solidFill>
                <a:uFill>
                  <a:solidFill>
                    <a:srgbClr val="FFFFFF"/>
                  </a:solidFill>
                </a:uFill>
                <a:latin typeface="Arial"/>
                <a:ea typeface="DejaVu Sans"/>
              </a:rPr>
              <a:t>Sets in Python</a:t>
            </a:r>
            <a:endParaRPr lang="en-CA" sz="5321" spc="-1">
              <a:solidFill>
                <a:srgbClr val="000000"/>
              </a:solidFill>
              <a:uFill>
                <a:solidFill>
                  <a:srgbClr val="FFFFFF"/>
                </a:solidFill>
              </a:uFill>
              <a:latin typeface="Arial"/>
            </a:endParaRPr>
          </a:p>
        </p:txBody>
      </p:sp>
      <p:sp>
        <p:nvSpPr>
          <p:cNvPr id="133" name="CustomShape 2"/>
          <p:cNvSpPr/>
          <p:nvPr/>
        </p:nvSpPr>
        <p:spPr>
          <a:xfrm>
            <a:off x="609755" y="1604398"/>
            <a:ext cx="11281046" cy="5087601"/>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20000"/>
          </a:bodyPr>
          <a:lstStyle/>
          <a:p>
            <a:pPr marL="522461" indent="-390104">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ea typeface="DejaVu Sans"/>
              </a:rPr>
              <a:t>A </a:t>
            </a:r>
            <a:r>
              <a:rPr lang="en-CA" sz="3870" b="1" spc="-1" dirty="0">
                <a:solidFill>
                  <a:srgbClr val="000000"/>
                </a:solidFill>
                <a:uFill>
                  <a:solidFill>
                    <a:srgbClr val="FFFFFF"/>
                  </a:solidFill>
                </a:uFill>
                <a:latin typeface="Arial"/>
                <a:ea typeface="DejaVu Sans"/>
              </a:rPr>
              <a:t>set</a:t>
            </a:r>
            <a:r>
              <a:rPr lang="en-CA" sz="3870" spc="-1" dirty="0">
                <a:solidFill>
                  <a:srgbClr val="000000"/>
                </a:solidFill>
                <a:uFill>
                  <a:solidFill>
                    <a:srgbClr val="FFFFFF"/>
                  </a:solidFill>
                </a:uFill>
                <a:latin typeface="Arial"/>
                <a:ea typeface="DejaVu Sans"/>
              </a:rPr>
              <a:t> is a very similar type to a list, but with some differences:</a:t>
            </a:r>
            <a:endParaRPr lang="en-CA" sz="3870" spc="-1" dirty="0">
              <a:solidFill>
                <a:srgbClr val="000000"/>
              </a:solidFill>
              <a:uFill>
                <a:solidFill>
                  <a:srgbClr val="FFFFFF"/>
                </a:solidFill>
              </a:uFill>
              <a:latin typeface="Arial"/>
            </a:endParaRPr>
          </a:p>
          <a:p>
            <a:pPr marL="1075398" lvl="1" indent="-390104">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ea typeface="DejaVu Sans"/>
              </a:rPr>
              <a:t>Once an item is in the set, it can not be changed.</a:t>
            </a:r>
            <a:endParaRPr lang="en-CA" sz="3870" spc="-1" dirty="0">
              <a:solidFill>
                <a:srgbClr val="000000"/>
              </a:solidFill>
              <a:uFill>
                <a:solidFill>
                  <a:srgbClr val="FFFFFF"/>
                </a:solidFill>
              </a:uFill>
              <a:latin typeface="Arial"/>
            </a:endParaRPr>
          </a:p>
          <a:p>
            <a:pPr marL="1075398" lvl="1" indent="-390104">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ea typeface="DejaVu Sans"/>
              </a:rPr>
              <a:t>The data in the set is not in order.</a:t>
            </a:r>
            <a:endParaRPr lang="en-CA" sz="3870" spc="-1" dirty="0">
              <a:solidFill>
                <a:srgbClr val="000000"/>
              </a:solidFill>
              <a:uFill>
                <a:solidFill>
                  <a:srgbClr val="FFFFFF"/>
                </a:solidFill>
              </a:uFill>
              <a:latin typeface="Arial"/>
            </a:endParaRPr>
          </a:p>
          <a:p>
            <a:pPr marL="1075398" lvl="1" indent="-390104">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ea typeface="DejaVu Sans"/>
              </a:rPr>
              <a:t>The method to add more items to an existing set is .</a:t>
            </a:r>
            <a:r>
              <a:rPr lang="en-CA" sz="3870" spc="-1" dirty="0">
                <a:solidFill>
                  <a:srgbClr val="000000"/>
                </a:solidFill>
                <a:uFill>
                  <a:solidFill>
                    <a:srgbClr val="FFFFFF"/>
                  </a:solidFill>
                </a:uFill>
                <a:latin typeface="Courier New"/>
                <a:ea typeface="DejaVu Sans"/>
              </a:rPr>
              <a:t>add()</a:t>
            </a:r>
            <a:endParaRPr lang="en-CA" sz="3870" spc="-1" dirty="0">
              <a:solidFill>
                <a:srgbClr val="000000"/>
              </a:solidFill>
              <a:uFill>
                <a:solidFill>
                  <a:srgbClr val="FFFFFF"/>
                </a:solidFill>
              </a:uFill>
              <a:latin typeface="Arial"/>
            </a:endParaRPr>
          </a:p>
          <a:p>
            <a:pPr marL="1075398" lvl="1" indent="-390104">
              <a:spcBef>
                <a:spcPts val="1714"/>
              </a:spcBef>
              <a:buClr>
                <a:srgbClr val="000000"/>
              </a:buClr>
              <a:buSzPct val="45000"/>
              <a:buFont typeface="Wingdings" charset="2"/>
              <a:buChar char=""/>
            </a:pPr>
            <a:r>
              <a:rPr lang="en-CA" sz="3386" spc="-1" dirty="0">
                <a:solidFill>
                  <a:srgbClr val="000000"/>
                </a:solidFill>
                <a:uFill>
                  <a:solidFill>
                    <a:srgbClr val="FFFFFF"/>
                  </a:solidFill>
                </a:uFill>
                <a:latin typeface="Arial"/>
                <a:ea typeface="DejaVu Sans"/>
              </a:rPr>
              <a:t>It also does not allow duplicate items.</a:t>
            </a:r>
            <a:endParaRPr lang="en-CA" sz="3386" spc="-1" dirty="0">
              <a:solidFill>
                <a:srgbClr val="000000"/>
              </a:solidFill>
              <a:uFill>
                <a:solidFill>
                  <a:srgbClr val="FFFFFF"/>
                </a:solidFill>
              </a:uFill>
              <a:latin typeface="Arial"/>
            </a:endParaRPr>
          </a:p>
          <a:p>
            <a:pPr>
              <a:lnSpc>
                <a:spcPct val="100000"/>
              </a:lnSpc>
            </a:pPr>
            <a:r>
              <a:rPr lang="en-CA" sz="3386" spc="-1" dirty="0">
                <a:solidFill>
                  <a:srgbClr val="000000"/>
                </a:solidFill>
                <a:uFill>
                  <a:solidFill>
                    <a:srgbClr val="FFFFFF"/>
                  </a:solidFill>
                </a:uFill>
                <a:latin typeface="Courier New"/>
                <a:ea typeface="DejaVu Sans"/>
              </a:rPr>
              <a:t>	</a:t>
            </a:r>
            <a:r>
              <a:rPr lang="en-CA" sz="3386" spc="-1" dirty="0" err="1">
                <a:solidFill>
                  <a:srgbClr val="000000"/>
                </a:solidFill>
                <a:uFill>
                  <a:solidFill>
                    <a:srgbClr val="FFFFFF"/>
                  </a:solidFill>
                </a:uFill>
                <a:latin typeface="Courier New"/>
                <a:ea typeface="DejaVu Sans"/>
              </a:rPr>
              <a:t>setname</a:t>
            </a:r>
            <a:r>
              <a:rPr lang="en-CA" sz="3386" spc="-1" dirty="0">
                <a:solidFill>
                  <a:srgbClr val="000000"/>
                </a:solidFill>
                <a:uFill>
                  <a:solidFill>
                    <a:srgbClr val="FFFFFF"/>
                  </a:solidFill>
                </a:uFill>
                <a:latin typeface="Courier New"/>
                <a:ea typeface="DejaVu Sans"/>
              </a:rPr>
              <a:t>={‘a </a:t>
            </a:r>
            <a:r>
              <a:rPr lang="en-CA" sz="3386" spc="-1" dirty="0" err="1">
                <a:solidFill>
                  <a:srgbClr val="000000"/>
                </a:solidFill>
                <a:uFill>
                  <a:solidFill>
                    <a:srgbClr val="FFFFFF"/>
                  </a:solidFill>
                </a:uFill>
                <a:latin typeface="Courier New"/>
                <a:ea typeface="DejaVu Sans"/>
              </a:rPr>
              <a:t>value’,’another</a:t>
            </a:r>
            <a:r>
              <a:rPr lang="en-CA" sz="3386" spc="-1" dirty="0">
                <a:solidFill>
                  <a:srgbClr val="000000"/>
                </a:solidFill>
                <a:uFill>
                  <a:solidFill>
                    <a:srgbClr val="FFFFFF"/>
                  </a:solidFill>
                </a:uFill>
                <a:latin typeface="Courier New"/>
                <a:ea typeface="DejaVu Sans"/>
              </a:rPr>
              <a:t> value’,7}</a:t>
            </a:r>
            <a:endParaRPr lang="en-CA" sz="3386" spc="-1" dirty="0">
              <a:solidFill>
                <a:srgbClr val="000000"/>
              </a:solidFill>
              <a:uFill>
                <a:solidFill>
                  <a:srgbClr val="FFFFFF"/>
                </a:solidFill>
              </a:uFill>
              <a:latin typeface="Arial"/>
            </a:endParaRPr>
          </a:p>
          <a:p>
            <a:pPr>
              <a:lnSpc>
                <a:spcPct val="100000"/>
              </a:lnSpc>
            </a:pPr>
            <a:r>
              <a:rPr lang="en-CA" sz="3386" spc="-1" dirty="0">
                <a:solidFill>
                  <a:srgbClr val="000000"/>
                </a:solidFill>
                <a:uFill>
                  <a:solidFill>
                    <a:srgbClr val="FFFFFF"/>
                  </a:solidFill>
                </a:uFill>
                <a:latin typeface="Courier New"/>
                <a:ea typeface="DejaVu Sans"/>
              </a:rPr>
              <a:t>	</a:t>
            </a:r>
            <a:r>
              <a:rPr lang="en-CA" sz="3386" spc="-1" dirty="0" err="1">
                <a:solidFill>
                  <a:srgbClr val="000000"/>
                </a:solidFill>
                <a:uFill>
                  <a:solidFill>
                    <a:srgbClr val="FFFFFF"/>
                  </a:solidFill>
                </a:uFill>
                <a:latin typeface="Courier New"/>
                <a:ea typeface="DejaVu Sans"/>
              </a:rPr>
              <a:t>setname.add</a:t>
            </a:r>
            <a:r>
              <a:rPr lang="en-CA" sz="3386" spc="-1" dirty="0">
                <a:solidFill>
                  <a:srgbClr val="000000"/>
                </a:solidFill>
                <a:uFill>
                  <a:solidFill>
                    <a:srgbClr val="FFFFFF"/>
                  </a:solidFill>
                </a:uFill>
                <a:latin typeface="Courier New"/>
                <a:ea typeface="DejaVu Sans"/>
              </a:rPr>
              <a:t>(‘something else’)</a:t>
            </a:r>
            <a:endParaRPr lang="en-CA" sz="3386"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609755" y="273423"/>
            <a:ext cx="10969994" cy="1142889"/>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CA" sz="5321" spc="-1">
                <a:solidFill>
                  <a:srgbClr val="000000"/>
                </a:solidFill>
                <a:uFill>
                  <a:solidFill>
                    <a:srgbClr val="FFFFFF"/>
                  </a:solidFill>
                </a:uFill>
                <a:latin typeface="Arial"/>
                <a:ea typeface="DejaVu Sans"/>
              </a:rPr>
              <a:t>For loops with lists and sets</a:t>
            </a:r>
            <a:endParaRPr lang="en-CA" sz="5321" spc="-1">
              <a:solidFill>
                <a:srgbClr val="000000"/>
              </a:solidFill>
              <a:uFill>
                <a:solidFill>
                  <a:srgbClr val="FFFFFF"/>
                </a:solidFill>
              </a:uFill>
              <a:latin typeface="Arial"/>
            </a:endParaRPr>
          </a:p>
        </p:txBody>
      </p:sp>
      <p:sp>
        <p:nvSpPr>
          <p:cNvPr id="135" name="CustomShape 2"/>
          <p:cNvSpPr/>
          <p:nvPr/>
        </p:nvSpPr>
        <p:spPr>
          <a:xfrm>
            <a:off x="609755" y="1604398"/>
            <a:ext cx="10969994" cy="3975513"/>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522461" indent="-390104">
              <a:spcBef>
                <a:spcPts val="1714"/>
              </a:spcBef>
              <a:buClr>
                <a:srgbClr val="000000"/>
              </a:buClr>
              <a:buSzPct val="45000"/>
              <a:buFont typeface="Wingdings" charset="2"/>
              <a:buChar char=""/>
            </a:pPr>
            <a:r>
              <a:rPr lang="en-CA" sz="3870" spc="-1">
                <a:solidFill>
                  <a:srgbClr val="000000"/>
                </a:solidFill>
                <a:uFill>
                  <a:solidFill>
                    <a:srgbClr val="FFFFFF"/>
                  </a:solidFill>
                </a:uFill>
                <a:latin typeface="Arial"/>
                <a:ea typeface="DejaVu Sans"/>
              </a:rPr>
              <a:t>If you give a for loop a list or set, it will run the block of code once for each item in the list or set.</a:t>
            </a:r>
            <a:endParaRPr lang="en-CA" sz="3870" spc="-1">
              <a:solidFill>
                <a:srgbClr val="000000"/>
              </a:solidFill>
              <a:uFill>
                <a:solidFill>
                  <a:srgbClr val="FFFFFF"/>
                </a:solidFill>
              </a:uFill>
              <a:latin typeface="Arial"/>
            </a:endParaRPr>
          </a:p>
          <a:p>
            <a:pPr marL="522461" indent="-390104">
              <a:spcBef>
                <a:spcPts val="1714"/>
              </a:spcBef>
              <a:buClr>
                <a:srgbClr val="000000"/>
              </a:buClr>
              <a:buSzPct val="45000"/>
              <a:buFont typeface="Wingdings" charset="2"/>
              <a:buChar char=""/>
            </a:pPr>
            <a:r>
              <a:rPr lang="en-CA" sz="3870" spc="-1">
                <a:solidFill>
                  <a:srgbClr val="000000"/>
                </a:solidFill>
                <a:uFill>
                  <a:solidFill>
                    <a:srgbClr val="FFFFFF"/>
                  </a:solidFill>
                </a:uFill>
                <a:latin typeface="Arial"/>
                <a:ea typeface="DejaVu Sans"/>
              </a:rPr>
              <a:t>Your block of code could then do something to manipulate that item.</a:t>
            </a:r>
            <a:endParaRPr lang="en-CA" sz="3870"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609755" y="273423"/>
            <a:ext cx="10969994" cy="1142889"/>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CA" sz="5321" spc="-1">
                <a:solidFill>
                  <a:srgbClr val="000000"/>
                </a:solidFill>
                <a:uFill>
                  <a:solidFill>
                    <a:srgbClr val="FFFFFF"/>
                  </a:solidFill>
                </a:uFill>
                <a:latin typeface="Arial"/>
                <a:ea typeface="DejaVu Sans"/>
              </a:rPr>
              <a:t>Else in For Loops</a:t>
            </a:r>
            <a:endParaRPr lang="en-CA" sz="5321" spc="-1">
              <a:solidFill>
                <a:srgbClr val="000000"/>
              </a:solidFill>
              <a:uFill>
                <a:solidFill>
                  <a:srgbClr val="FFFFFF"/>
                </a:solidFill>
              </a:uFill>
              <a:latin typeface="Arial"/>
            </a:endParaRPr>
          </a:p>
        </p:txBody>
      </p:sp>
      <p:sp>
        <p:nvSpPr>
          <p:cNvPr id="137" name="CustomShape 2"/>
          <p:cNvSpPr/>
          <p:nvPr/>
        </p:nvSpPr>
        <p:spPr>
          <a:xfrm>
            <a:off x="609755" y="1604398"/>
            <a:ext cx="10969994" cy="3975513"/>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522461" indent="-390104">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ea typeface="DejaVu Sans"/>
              </a:rPr>
              <a:t>Python can also run a command once the loop has ended, using </a:t>
            </a:r>
            <a:r>
              <a:rPr lang="en-CA" sz="3870" b="1" spc="-1" dirty="0">
                <a:solidFill>
                  <a:srgbClr val="000000"/>
                </a:solidFill>
                <a:uFill>
                  <a:solidFill>
                    <a:srgbClr val="FFFFFF"/>
                  </a:solidFill>
                </a:uFill>
                <a:latin typeface="Arial"/>
                <a:ea typeface="DejaVu Sans"/>
              </a:rPr>
              <a:t>else:</a:t>
            </a:r>
            <a:endParaRPr lang="en-CA" sz="3870" b="1" spc="-1" dirty="0">
              <a:solidFill>
                <a:srgbClr val="000000"/>
              </a:solidFill>
              <a:uFill>
                <a:solidFill>
                  <a:srgbClr val="FFFFFF"/>
                </a:solidFill>
              </a:uFill>
              <a:latin typeface="Arial"/>
            </a:endParaRPr>
          </a:p>
          <a:p>
            <a:pPr>
              <a:lnSpc>
                <a:spcPct val="100000"/>
              </a:lnSpc>
            </a:pPr>
            <a:r>
              <a:rPr lang="en-CA" sz="3870" spc="-1" dirty="0">
                <a:solidFill>
                  <a:srgbClr val="000000"/>
                </a:solidFill>
                <a:uFill>
                  <a:solidFill>
                    <a:srgbClr val="FFFFFF"/>
                  </a:solidFill>
                </a:uFill>
                <a:latin typeface="Courier New"/>
                <a:ea typeface="DejaVu Sans"/>
              </a:rPr>
              <a:t>	for item in </a:t>
            </a:r>
            <a:r>
              <a:rPr lang="en-CA" sz="3870" spc="-1" dirty="0" err="1">
                <a:solidFill>
                  <a:srgbClr val="000000"/>
                </a:solidFill>
                <a:uFill>
                  <a:solidFill>
                    <a:srgbClr val="FFFFFF"/>
                  </a:solidFill>
                </a:uFill>
                <a:latin typeface="Courier New"/>
                <a:ea typeface="DejaVu Sans"/>
              </a:rPr>
              <a:t>listvariable</a:t>
            </a:r>
            <a:r>
              <a:rPr lang="en-CA" sz="3870" spc="-1" dirty="0">
                <a:solidFill>
                  <a:srgbClr val="000000"/>
                </a:solidFill>
                <a:uFill>
                  <a:solidFill>
                    <a:srgbClr val="FFFFFF"/>
                  </a:solidFill>
                </a:uFill>
                <a:latin typeface="Courier New"/>
                <a:ea typeface="DejaVu Sans"/>
              </a:rPr>
              <a:t>:</a:t>
            </a:r>
            <a:endParaRPr lang="en-CA" sz="3870" spc="-1" dirty="0">
              <a:solidFill>
                <a:srgbClr val="000000"/>
              </a:solidFill>
              <a:uFill>
                <a:solidFill>
                  <a:srgbClr val="FFFFFF"/>
                </a:solidFill>
              </a:uFill>
              <a:latin typeface="Arial"/>
            </a:endParaRPr>
          </a:p>
          <a:p>
            <a:pPr>
              <a:lnSpc>
                <a:spcPct val="100000"/>
              </a:lnSpc>
            </a:pPr>
            <a:r>
              <a:rPr lang="en-CA" sz="3870" spc="-1" dirty="0">
                <a:solidFill>
                  <a:srgbClr val="000000"/>
                </a:solidFill>
                <a:uFill>
                  <a:solidFill>
                    <a:srgbClr val="FFFFFF"/>
                  </a:solidFill>
                </a:uFill>
                <a:latin typeface="Courier New"/>
                <a:ea typeface="DejaVu Sans"/>
              </a:rPr>
              <a:t>  		#code block</a:t>
            </a:r>
            <a:endParaRPr lang="en-CA" sz="3870" spc="-1" dirty="0">
              <a:solidFill>
                <a:srgbClr val="000000"/>
              </a:solidFill>
              <a:uFill>
                <a:solidFill>
                  <a:srgbClr val="FFFFFF"/>
                </a:solidFill>
              </a:uFill>
              <a:latin typeface="Arial"/>
            </a:endParaRPr>
          </a:p>
          <a:p>
            <a:pPr>
              <a:lnSpc>
                <a:spcPct val="100000"/>
              </a:lnSpc>
            </a:pPr>
            <a:r>
              <a:rPr lang="en-CA" sz="3870" spc="-1" dirty="0">
                <a:solidFill>
                  <a:srgbClr val="000000"/>
                </a:solidFill>
                <a:uFill>
                  <a:solidFill>
                    <a:srgbClr val="FFFFFF"/>
                  </a:solidFill>
                </a:uFill>
                <a:latin typeface="Courier New"/>
                <a:ea typeface="DejaVu Sans"/>
              </a:rPr>
              <a:t>	else:</a:t>
            </a:r>
            <a:endParaRPr lang="en-CA" sz="3870" spc="-1" dirty="0">
              <a:solidFill>
                <a:srgbClr val="000000"/>
              </a:solidFill>
              <a:uFill>
                <a:solidFill>
                  <a:srgbClr val="FFFFFF"/>
                </a:solidFill>
              </a:uFill>
              <a:latin typeface="Arial"/>
            </a:endParaRPr>
          </a:p>
          <a:p>
            <a:pPr>
              <a:lnSpc>
                <a:spcPct val="100000"/>
              </a:lnSpc>
            </a:pPr>
            <a:r>
              <a:rPr lang="en-CA" sz="3870" spc="-1" dirty="0">
                <a:solidFill>
                  <a:srgbClr val="000000"/>
                </a:solidFill>
                <a:uFill>
                  <a:solidFill>
                    <a:srgbClr val="FFFFFF"/>
                  </a:solidFill>
                </a:uFill>
                <a:latin typeface="Courier New"/>
                <a:ea typeface="DejaVu Sans"/>
              </a:rPr>
              <a:t>  		#last thing to do</a:t>
            </a:r>
            <a:endParaRPr lang="en-CA" sz="3870"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609755" y="261232"/>
            <a:ext cx="8486986" cy="112895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CA" sz="4318" spc="-1">
                <a:solidFill>
                  <a:srgbClr val="FFFFFF"/>
                </a:solidFill>
                <a:uFill>
                  <a:solidFill>
                    <a:srgbClr val="FFFFFF"/>
                  </a:solidFill>
                </a:uFill>
                <a:latin typeface="Arial"/>
                <a:ea typeface="DejaVu Sans"/>
              </a:rPr>
              <a:t>Summary</a:t>
            </a:r>
            <a:endParaRPr lang="en-CA" sz="4318" spc="-1">
              <a:solidFill>
                <a:srgbClr val="000000"/>
              </a:solidFill>
              <a:uFill>
                <a:solidFill>
                  <a:srgbClr val="FFFFFF"/>
                </a:solidFill>
              </a:uFill>
              <a:latin typeface="Arial"/>
            </a:endParaRPr>
          </a:p>
        </p:txBody>
      </p:sp>
      <p:sp>
        <p:nvSpPr>
          <p:cNvPr id="147" name="CustomShape 2"/>
          <p:cNvSpPr/>
          <p:nvPr/>
        </p:nvSpPr>
        <p:spPr>
          <a:xfrm>
            <a:off x="609755" y="1654468"/>
            <a:ext cx="10968688" cy="3973771"/>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522461" indent="-388798">
              <a:spcAft>
                <a:spcPts val="1388"/>
              </a:spcAft>
              <a:buClr>
                <a:srgbClr val="000000"/>
              </a:buClr>
              <a:buSzPct val="45000"/>
              <a:buFont typeface="Wingdings" charset="2"/>
              <a:buChar char=""/>
            </a:pPr>
            <a:r>
              <a:rPr lang="en-CA" sz="3144" spc="-1" dirty="0">
                <a:solidFill>
                  <a:srgbClr val="000000"/>
                </a:solidFill>
                <a:uFill>
                  <a:solidFill>
                    <a:srgbClr val="FFFFFF"/>
                  </a:solidFill>
                </a:uFill>
                <a:latin typeface="Arial"/>
                <a:ea typeface="DejaVu Sans"/>
              </a:rPr>
              <a:t>In this lesson you have learned how to use for loops in python.</a:t>
            </a:r>
            <a:endParaRPr lang="en-CA" sz="3144" spc="-1" dirty="0">
              <a:solidFill>
                <a:srgbClr val="000000"/>
              </a:solidFill>
              <a:uFill>
                <a:solidFill>
                  <a:srgbClr val="FFFFFF"/>
                </a:solidFill>
              </a:uFill>
              <a:latin typeface="Arial"/>
            </a:endParaRPr>
          </a:p>
          <a:p>
            <a:pPr marL="522461" indent="-388798">
              <a:spcAft>
                <a:spcPts val="1388"/>
              </a:spcAft>
              <a:buClr>
                <a:srgbClr val="000000"/>
              </a:buClr>
              <a:buSzPct val="45000"/>
              <a:buFont typeface="Wingdings" charset="2"/>
              <a:buChar char=""/>
            </a:pPr>
            <a:r>
              <a:rPr lang="en-CA" sz="3144" spc="-1" dirty="0">
                <a:solidFill>
                  <a:srgbClr val="000000"/>
                </a:solidFill>
                <a:uFill>
                  <a:solidFill>
                    <a:srgbClr val="FFFFFF"/>
                  </a:solidFill>
                </a:uFill>
                <a:latin typeface="Arial"/>
                <a:ea typeface="DejaVu Sans"/>
              </a:rPr>
              <a:t>This allows your scripts to repeat blocks of code as needed.</a:t>
            </a:r>
            <a:endParaRPr lang="en-CA" sz="3144" spc="-1" dirty="0">
              <a:solidFill>
                <a:srgbClr val="000000"/>
              </a:solidFill>
              <a:uFill>
                <a:solidFill>
                  <a:srgbClr val="FFFFFF"/>
                </a:solidFill>
              </a:uFill>
              <a:latin typeface="Arial"/>
            </a:endParaRPr>
          </a:p>
          <a:p>
            <a:pPr marL="522461" lvl="1" indent="-259053">
              <a:spcAft>
                <a:spcPts val="1388"/>
              </a:spcAft>
              <a:buClr>
                <a:srgbClr val="000000"/>
              </a:buClr>
              <a:buSzPct val="45000"/>
              <a:buFont typeface="Wingdings" charset="2"/>
              <a:buChar char=""/>
            </a:pPr>
            <a:r>
              <a:rPr lang="en-CA" sz="3144" spc="-1" dirty="0">
                <a:solidFill>
                  <a:srgbClr val="000000"/>
                </a:solidFill>
                <a:uFill>
                  <a:solidFill>
                    <a:srgbClr val="FFFFFF"/>
                  </a:solidFill>
                </a:uFill>
                <a:latin typeface="Arial"/>
                <a:ea typeface="DejaVu Sans"/>
              </a:rPr>
              <a:t>Very useful for repeating </a:t>
            </a:r>
            <a:r>
              <a:rPr lang="en-CA" sz="3144" spc="-1">
                <a:solidFill>
                  <a:srgbClr val="000000"/>
                </a:solidFill>
                <a:uFill>
                  <a:solidFill>
                    <a:srgbClr val="FFFFFF"/>
                  </a:solidFill>
                </a:uFill>
                <a:latin typeface="Arial"/>
                <a:ea typeface="DejaVu Sans"/>
              </a:rPr>
              <a:t>the same task </a:t>
            </a:r>
            <a:r>
              <a:rPr lang="en-CA" sz="3144" spc="-1" dirty="0">
                <a:solidFill>
                  <a:srgbClr val="000000"/>
                </a:solidFill>
                <a:uFill>
                  <a:solidFill>
                    <a:srgbClr val="FFFFFF"/>
                  </a:solidFill>
                </a:uFill>
                <a:latin typeface="Arial"/>
                <a:ea typeface="DejaVu Sans"/>
              </a:rPr>
              <a:t>on different pieces of data.</a:t>
            </a:r>
            <a:endParaRPr lang="en-CA" sz="3144"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609755" y="62030"/>
            <a:ext cx="8615588" cy="1507743"/>
          </a:xfrm>
          <a:prstGeom prst="rect">
            <a:avLst/>
          </a:prstGeom>
          <a:noFill/>
          <a:ln>
            <a:noFill/>
          </a:ln>
        </p:spPr>
        <p:txBody>
          <a:bodyPr lIns="0" tIns="0" rIns="0" bIns="0" anchor="ctr"/>
          <a:lstStyle/>
          <a:p>
            <a:r>
              <a:rPr lang="en-CA" sz="5321" spc="-1" dirty="0">
                <a:solidFill>
                  <a:srgbClr val="000000"/>
                </a:solidFill>
                <a:uFill>
                  <a:solidFill>
                    <a:srgbClr val="FFFFFF"/>
                  </a:solidFill>
                </a:uFill>
                <a:latin typeface="Arial"/>
              </a:rPr>
              <a:t>Troubleshooting Start-up Problems</a:t>
            </a:r>
          </a:p>
        </p:txBody>
      </p:sp>
      <p:sp>
        <p:nvSpPr>
          <p:cNvPr id="83" name="TextShape 2"/>
          <p:cNvSpPr txBox="1"/>
          <p:nvPr/>
        </p:nvSpPr>
        <p:spPr>
          <a:xfrm>
            <a:off x="609755" y="1774534"/>
            <a:ext cx="11158171" cy="4917465"/>
          </a:xfrm>
          <a:prstGeom prst="rect">
            <a:avLst/>
          </a:prstGeom>
          <a:noFill/>
          <a:ln>
            <a:noFill/>
          </a:ln>
        </p:spPr>
        <p:txBody>
          <a:bodyPr lIns="0" tIns="0" rIns="0" bIns="0">
            <a:normAutofit fontScale="92500" lnSpcReduction="10000"/>
          </a:bodyPr>
          <a:lstStyle/>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There are a few ‘classic problems’ that students can encounter with their virtual machines and their host machine after performing lab 2.</a:t>
            </a: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They also show up in ‘real life’ too.</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Can’t boot to graphical mode</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Forgot regular user password</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Forgot root password</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Machine won’t boot at all</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DE2BE-970F-9DB7-4D24-BDE03CC48A0C}"/>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B8F15ECD-EA36-42EA-F18C-80E94F7F429C}"/>
              </a:ext>
            </a:extLst>
          </p:cNvPr>
          <p:cNvSpPr>
            <a:spLocks noGrp="1"/>
          </p:cNvSpPr>
          <p:nvPr>
            <p:ph idx="1"/>
          </p:nvPr>
        </p:nvSpPr>
        <p:spPr/>
        <p:txBody>
          <a:bodyPr/>
          <a:lstStyle/>
          <a:p>
            <a:r>
              <a:rPr lang="en-US" dirty="0"/>
              <a:t>???</a:t>
            </a:r>
          </a:p>
        </p:txBody>
      </p:sp>
    </p:spTree>
    <p:extLst>
      <p:ext uri="{BB962C8B-B14F-4D97-AF65-F5344CB8AC3E}">
        <p14:creationId xmlns:p14="http://schemas.microsoft.com/office/powerpoint/2010/main" val="2057071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9F0A1-B891-662A-D4C8-20EC611CA16B}"/>
              </a:ext>
            </a:extLst>
          </p:cNvPr>
          <p:cNvSpPr>
            <a:spLocks noGrp="1"/>
          </p:cNvSpPr>
          <p:nvPr>
            <p:ph type="title"/>
          </p:nvPr>
        </p:nvSpPr>
        <p:spPr/>
        <p:txBody>
          <a:bodyPr/>
          <a:lstStyle/>
          <a:p>
            <a:r>
              <a:rPr lang="en-US" dirty="0"/>
              <a:t>Mini </a:t>
            </a:r>
            <a:r>
              <a:rPr lang="en-US" dirty="0" err="1"/>
              <a:t>homeworks</a:t>
            </a:r>
            <a:endParaRPr lang="en-US" dirty="0"/>
          </a:p>
        </p:txBody>
      </p:sp>
      <p:sp>
        <p:nvSpPr>
          <p:cNvPr id="3" name="Content Placeholder 2">
            <a:extLst>
              <a:ext uri="{FF2B5EF4-FFF2-40B4-BE49-F238E27FC236}">
                <a16:creationId xmlns:a16="http://schemas.microsoft.com/office/drawing/2014/main" id="{E96E619F-EC4E-55C5-C2D2-A9887A04D524}"/>
              </a:ext>
            </a:extLst>
          </p:cNvPr>
          <p:cNvSpPr>
            <a:spLocks noGrp="1"/>
          </p:cNvSpPr>
          <p:nvPr>
            <p:ph idx="1"/>
          </p:nvPr>
        </p:nvSpPr>
        <p:spPr/>
        <p:txBody>
          <a:bodyPr/>
          <a:lstStyle/>
          <a:p>
            <a:pPr marL="0" indent="0">
              <a:buNone/>
            </a:pPr>
            <a:r>
              <a:rPr lang="en-US" dirty="0"/>
              <a:t>No mark or bonus. But, good to do:</a:t>
            </a:r>
          </a:p>
          <a:p>
            <a:pPr marL="0" indent="0">
              <a:buNone/>
            </a:pPr>
            <a:endParaRPr lang="en-US" dirty="0"/>
          </a:p>
          <a:p>
            <a:pPr marL="514350" indent="-514350">
              <a:buAutoNum type="arabicPeriod"/>
            </a:pPr>
            <a:r>
              <a:rPr lang="en-US" dirty="0"/>
              <a:t>Find 5 Linux apps. Find their problems and solutions. Thus, you can learn how to troubleshoot problem of applications in Linux.</a:t>
            </a:r>
          </a:p>
          <a:p>
            <a:pPr marL="514350" indent="-514350">
              <a:buAutoNum type="arabicPeriod"/>
            </a:pPr>
            <a:endParaRPr lang="en-US" dirty="0"/>
          </a:p>
          <a:p>
            <a:pPr marL="514350" indent="-514350">
              <a:buAutoNum type="arabicPeriod"/>
            </a:pPr>
            <a:r>
              <a:rPr lang="en-US" dirty="0"/>
              <a:t>Find at least 5 different Linux boot up (start) issues with the solutions. Thus, you learn them before you suffer any start up problem.</a:t>
            </a:r>
          </a:p>
        </p:txBody>
      </p:sp>
    </p:spTree>
    <p:extLst>
      <p:ext uri="{BB962C8B-B14F-4D97-AF65-F5344CB8AC3E}">
        <p14:creationId xmlns:p14="http://schemas.microsoft.com/office/powerpoint/2010/main" val="2520359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609755" y="273422"/>
            <a:ext cx="10971736" cy="1144631"/>
          </a:xfrm>
          <a:prstGeom prst="rect">
            <a:avLst/>
          </a:prstGeom>
          <a:noFill/>
          <a:ln>
            <a:noFill/>
          </a:ln>
        </p:spPr>
        <p:txBody>
          <a:bodyPr lIns="0" tIns="0" rIns="0" bIns="0" anchor="ctr"/>
          <a:lstStyle/>
          <a:p>
            <a:r>
              <a:rPr lang="en-CA" sz="5321" spc="-1" dirty="0">
                <a:solidFill>
                  <a:srgbClr val="000000"/>
                </a:solidFill>
                <a:uFill>
                  <a:solidFill>
                    <a:srgbClr val="FFFFFF"/>
                  </a:solidFill>
                </a:uFill>
                <a:latin typeface="Arial"/>
              </a:rPr>
              <a:t>Troubleshooting Process</a:t>
            </a:r>
          </a:p>
        </p:txBody>
      </p:sp>
      <p:sp>
        <p:nvSpPr>
          <p:cNvPr id="85" name="TextShape 2"/>
          <p:cNvSpPr txBox="1"/>
          <p:nvPr/>
        </p:nvSpPr>
        <p:spPr>
          <a:xfrm>
            <a:off x="609755" y="1831246"/>
            <a:ext cx="10971736" cy="4851302"/>
          </a:xfrm>
          <a:prstGeom prst="rect">
            <a:avLst/>
          </a:prstGeom>
          <a:noFill/>
          <a:ln>
            <a:noFill/>
          </a:ln>
        </p:spPr>
        <p:txBody>
          <a:bodyPr lIns="0" tIns="0" rIns="0" bIns="0">
            <a:normAutofit lnSpcReduction="10000"/>
          </a:bodyPr>
          <a:lstStyle/>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Generally, troubleshooting consists of three basic elements:</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Gathering information (e.g. finding out what was recently changed on the machine. What is its current state?).</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Eliminating things the problem is NOT.</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Having tenacity and patience</a:t>
            </a:r>
          </a:p>
          <a:p>
            <a:pPr marL="1567382" lvl="2" indent="-348307">
              <a:spcBef>
                <a:spcPts val="1028"/>
              </a:spcBef>
              <a:buClr>
                <a:srgbClr val="000000"/>
              </a:buClr>
              <a:buSzPct val="45000"/>
              <a:buFont typeface="Wingdings" charset="2"/>
              <a:buChar char=""/>
            </a:pPr>
            <a:r>
              <a:rPr lang="en-CA" sz="2903" spc="-1" dirty="0">
                <a:solidFill>
                  <a:srgbClr val="000000"/>
                </a:solidFill>
                <a:uFill>
                  <a:solidFill>
                    <a:srgbClr val="FFFFFF"/>
                  </a:solidFill>
                </a:uFill>
                <a:latin typeface="Arial"/>
              </a:rPr>
              <a:t>Solving a problem could take hours.  May require delving into documentation.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4583B-F75B-3DD2-BA9C-EBBC63B0CD8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Boot process</a:t>
            </a:r>
          </a:p>
        </p:txBody>
      </p:sp>
      <p:sp>
        <p:nvSpPr>
          <p:cNvPr id="3" name="Text Placeholder 2">
            <a:extLst>
              <a:ext uri="{FF2B5EF4-FFF2-40B4-BE49-F238E27FC236}">
                <a16:creationId xmlns:a16="http://schemas.microsoft.com/office/drawing/2014/main" id="{09DE91F8-ABE7-EA89-D1C2-5F4C786647C4}"/>
              </a:ext>
            </a:extLst>
          </p:cNvPr>
          <p:cNvSpPr>
            <a:spLocks noGrp="1"/>
          </p:cNvSpPr>
          <p:nvPr>
            <p:ph type="body"/>
          </p:nvPr>
        </p:nvSpPr>
        <p:spPr/>
        <p:txBody>
          <a:bodyPr/>
          <a:lstStyle/>
          <a:p>
            <a:r>
              <a:rPr lang="en-US" dirty="0">
                <a:latin typeface="Arial" panose="020B0604020202020204" pitchFamily="34" charset="0"/>
                <a:cs typeface="Arial" panose="020B0604020202020204" pitchFamily="34" charset="0"/>
              </a:rPr>
              <a:t>Power on / POST \</a:t>
            </a:r>
          </a:p>
          <a:p>
            <a:r>
              <a:rPr lang="en-US" dirty="0">
                <a:latin typeface="Arial" panose="020B0604020202020204" pitchFamily="34" charset="0"/>
                <a:cs typeface="Arial" panose="020B0604020202020204" pitchFamily="34" charset="0"/>
              </a:rPr>
              <a:t>Boot option (hard disk, USB, DVD, network)</a:t>
            </a:r>
          </a:p>
          <a:p>
            <a:r>
              <a:rPr lang="en-US" dirty="0">
                <a:latin typeface="Arial" panose="020B0604020202020204" pitchFamily="34" charset="0"/>
                <a:cs typeface="Arial" panose="020B0604020202020204" pitchFamily="34" charset="0"/>
              </a:rPr>
              <a:t>Master boot record / boot loader</a:t>
            </a:r>
          </a:p>
          <a:p>
            <a:r>
              <a:rPr lang="en-US" dirty="0">
                <a:latin typeface="Arial" panose="020B0604020202020204" pitchFamily="34" charset="0"/>
                <a:cs typeface="Arial" panose="020B0604020202020204" pitchFamily="34" charset="0"/>
              </a:rPr>
              <a:t>Kernel and </a:t>
            </a:r>
            <a:r>
              <a:rPr lang="en-US" dirty="0" err="1">
                <a:latin typeface="Arial" panose="020B0604020202020204" pitchFamily="34" charset="0"/>
                <a:cs typeface="Arial" panose="020B0604020202020204" pitchFamily="34" charset="0"/>
              </a:rPr>
              <a:t>initrd</a:t>
            </a:r>
            <a:r>
              <a:rPr lang="en-US" dirty="0">
                <a:latin typeface="Arial" panose="020B0604020202020204" pitchFamily="34" charset="0"/>
                <a:cs typeface="Arial" panose="020B0604020202020204" pitchFamily="34" charset="0"/>
              </a:rPr>
              <a:t> file </a:t>
            </a:r>
          </a:p>
          <a:p>
            <a:r>
              <a:rPr lang="en-US" dirty="0">
                <a:latin typeface="Arial" panose="020B0604020202020204" pitchFamily="34" charset="0"/>
                <a:cs typeface="Arial" panose="020B0604020202020204" pitchFamily="34" charset="0"/>
              </a:rPr>
              <a:t>Init / </a:t>
            </a:r>
            <a:r>
              <a:rPr lang="en-US" dirty="0" err="1">
                <a:latin typeface="Arial" panose="020B0604020202020204" pitchFamily="34" charset="0"/>
                <a:cs typeface="Arial" panose="020B0604020202020204" pitchFamily="34" charset="0"/>
              </a:rPr>
              <a:t>systemd</a:t>
            </a:r>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368194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297840" y="254519"/>
            <a:ext cx="10971736" cy="1144631"/>
          </a:xfrm>
          <a:prstGeom prst="rect">
            <a:avLst/>
          </a:prstGeom>
          <a:noFill/>
          <a:ln>
            <a:noFill/>
          </a:ln>
        </p:spPr>
        <p:txBody>
          <a:bodyPr lIns="0" tIns="0" rIns="0" bIns="0" anchor="ctr"/>
          <a:lstStyle/>
          <a:p>
            <a:r>
              <a:rPr lang="en-CA" sz="5321" spc="-1" dirty="0">
                <a:solidFill>
                  <a:srgbClr val="000000"/>
                </a:solidFill>
                <a:uFill>
                  <a:solidFill>
                    <a:srgbClr val="FFFFFF"/>
                  </a:solidFill>
                </a:uFill>
                <a:latin typeface="Arial"/>
              </a:rPr>
              <a:t>Can’t Boot to Graphical Mode</a:t>
            </a:r>
          </a:p>
        </p:txBody>
      </p:sp>
      <p:sp>
        <p:nvSpPr>
          <p:cNvPr id="87" name="TextShape 2"/>
          <p:cNvSpPr txBox="1"/>
          <p:nvPr/>
        </p:nvSpPr>
        <p:spPr>
          <a:xfrm>
            <a:off x="496331" y="1925767"/>
            <a:ext cx="11195978" cy="4804041"/>
          </a:xfrm>
          <a:prstGeom prst="rect">
            <a:avLst/>
          </a:prstGeom>
          <a:noFill/>
          <a:ln>
            <a:noFill/>
          </a:ln>
        </p:spPr>
        <p:txBody>
          <a:bodyPr lIns="0" tIns="0" rIns="0" bIns="0">
            <a:normAutofit fontScale="92500" lnSpcReduction="10000"/>
          </a:bodyPr>
          <a:lstStyle/>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Part of Lab 3 shows you how to edit a GRUB (</a:t>
            </a:r>
            <a:r>
              <a:rPr lang="en-CA" sz="3870" spc="-1" dirty="0" err="1">
                <a:solidFill>
                  <a:srgbClr val="000000"/>
                </a:solidFill>
                <a:uFill>
                  <a:solidFill>
                    <a:srgbClr val="FFFFFF"/>
                  </a:solidFill>
                </a:uFill>
                <a:latin typeface="Arial"/>
              </a:rPr>
              <a:t>GRand</a:t>
            </a:r>
            <a:r>
              <a:rPr lang="en-CA" sz="3870" spc="-1" dirty="0">
                <a:solidFill>
                  <a:srgbClr val="000000"/>
                </a:solidFill>
                <a:uFill>
                  <a:solidFill>
                    <a:srgbClr val="FFFFFF"/>
                  </a:solidFill>
                </a:uFill>
                <a:latin typeface="Arial"/>
              </a:rPr>
              <a:t> Unified Boot-loader) entry to force a system to boot into a single user recovery mode.</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This only works if the machine does not have a GRUB password (or if you have that password).</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This mode does not provide networking, graphics, most services, or logging in as other users, but gets you a terminal as root.</a:t>
            </a:r>
          </a:p>
          <a:p>
            <a:pPr marL="1567382" lvl="2" indent="-348307">
              <a:spcBef>
                <a:spcPts val="1028"/>
              </a:spcBef>
              <a:buClr>
                <a:srgbClr val="000000"/>
              </a:buClr>
              <a:buSzPct val="45000"/>
              <a:buFont typeface="Wingdings" charset="2"/>
              <a:buChar char=""/>
            </a:pPr>
            <a:r>
              <a:rPr lang="en-CA" sz="3144" spc="-1" dirty="0">
                <a:solidFill>
                  <a:srgbClr val="000000"/>
                </a:solidFill>
                <a:uFill>
                  <a:solidFill>
                    <a:srgbClr val="FFFFFF"/>
                  </a:solidFill>
                </a:uFill>
                <a:latin typeface="Arial"/>
              </a:rPr>
              <a:t>With that, you theoretically can fix most (almost all) issues.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609755" y="273422"/>
            <a:ext cx="10971736" cy="1144631"/>
          </a:xfrm>
          <a:prstGeom prst="rect">
            <a:avLst/>
          </a:prstGeom>
          <a:noFill/>
          <a:ln>
            <a:noFill/>
          </a:ln>
        </p:spPr>
        <p:txBody>
          <a:bodyPr lIns="0" tIns="0" rIns="0" bIns="0" anchor="ctr"/>
          <a:lstStyle/>
          <a:p>
            <a:r>
              <a:rPr lang="en-CA" sz="5321" spc="-1">
                <a:solidFill>
                  <a:srgbClr val="000000"/>
                </a:solidFill>
                <a:uFill>
                  <a:solidFill>
                    <a:srgbClr val="FFFFFF"/>
                  </a:solidFill>
                </a:uFill>
                <a:latin typeface="Arial"/>
              </a:rPr>
              <a:t>Forgot a Password</a:t>
            </a:r>
          </a:p>
        </p:txBody>
      </p:sp>
      <p:sp>
        <p:nvSpPr>
          <p:cNvPr id="89" name="TextShape 2"/>
          <p:cNvSpPr txBox="1"/>
          <p:nvPr/>
        </p:nvSpPr>
        <p:spPr>
          <a:xfrm>
            <a:off x="609754" y="1859603"/>
            <a:ext cx="11139266" cy="4870205"/>
          </a:xfrm>
          <a:prstGeom prst="rect">
            <a:avLst/>
          </a:prstGeom>
          <a:noFill/>
          <a:ln>
            <a:noFill/>
          </a:ln>
        </p:spPr>
        <p:txBody>
          <a:bodyPr lIns="0" tIns="0" rIns="0" bIns="0">
            <a:normAutofit/>
          </a:bodyPr>
          <a:lstStyle/>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Fixing a normal user’s password is easy.</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An admin just runs </a:t>
            </a:r>
            <a:r>
              <a:rPr lang="en-CA" sz="3386" b="1" spc="-1" dirty="0">
                <a:solidFill>
                  <a:srgbClr val="000000"/>
                </a:solidFill>
                <a:uFill>
                  <a:solidFill>
                    <a:srgbClr val="FFFFFF"/>
                  </a:solidFill>
                </a:uFill>
                <a:latin typeface="Arial"/>
              </a:rPr>
              <a:t>passwd</a:t>
            </a:r>
            <a:r>
              <a:rPr lang="en-CA" sz="3386" spc="-1" dirty="0">
                <a:solidFill>
                  <a:srgbClr val="000000"/>
                </a:solidFill>
                <a:uFill>
                  <a:solidFill>
                    <a:srgbClr val="FFFFFF"/>
                  </a:solidFill>
                </a:uFill>
                <a:latin typeface="Arial"/>
              </a:rPr>
              <a:t> on that account.</a:t>
            </a: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Resetting a forgotten root password requires a procedure similar to entering single user mode.</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i.e. editing a grub entry to boot directly into an even more limited shell.</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You’ll also see this in lab 3.</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609755" y="273422"/>
            <a:ext cx="10971736" cy="1144631"/>
          </a:xfrm>
          <a:prstGeom prst="rect">
            <a:avLst/>
          </a:prstGeom>
          <a:noFill/>
          <a:ln>
            <a:noFill/>
          </a:ln>
        </p:spPr>
        <p:txBody>
          <a:bodyPr lIns="0" tIns="0" rIns="0" bIns="0" anchor="ctr"/>
          <a:lstStyle/>
          <a:p>
            <a:r>
              <a:rPr lang="en-CA" sz="5321" spc="-1">
                <a:solidFill>
                  <a:srgbClr val="000000"/>
                </a:solidFill>
                <a:uFill>
                  <a:solidFill>
                    <a:srgbClr val="FFFFFF"/>
                  </a:solidFill>
                </a:uFill>
                <a:latin typeface="Arial"/>
              </a:rPr>
              <a:t>Machine won’t boot at all</a:t>
            </a:r>
          </a:p>
        </p:txBody>
      </p:sp>
      <p:sp>
        <p:nvSpPr>
          <p:cNvPr id="91" name="TextShape 2"/>
          <p:cNvSpPr txBox="1"/>
          <p:nvPr/>
        </p:nvSpPr>
        <p:spPr>
          <a:xfrm>
            <a:off x="609754" y="1916314"/>
            <a:ext cx="11110911" cy="4586648"/>
          </a:xfrm>
          <a:prstGeom prst="rect">
            <a:avLst/>
          </a:prstGeom>
          <a:noFill/>
          <a:ln>
            <a:noFill/>
          </a:ln>
        </p:spPr>
        <p:txBody>
          <a:bodyPr lIns="0" tIns="0" rIns="0" bIns="0">
            <a:normAutofit fontScale="77500" lnSpcReduction="20000"/>
          </a:bodyPr>
          <a:lstStyle/>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Not being able to start your Centos machine due to a kernel panic or some sort of catastrophic disk failure is not as easy to fix.</a:t>
            </a: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You might be able to boot from a Centos LIVE DVD, open a terminal, mount the partition, and look for problems that way.</a:t>
            </a: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In lab 5 we will learn more about file system management and /</a:t>
            </a:r>
            <a:r>
              <a:rPr lang="en-CA" sz="3870" spc="-1" dirty="0" err="1">
                <a:solidFill>
                  <a:srgbClr val="000000"/>
                </a:solidFill>
                <a:uFill>
                  <a:solidFill>
                    <a:srgbClr val="FFFFFF"/>
                  </a:solidFill>
                </a:uFill>
                <a:latin typeface="Arial"/>
              </a:rPr>
              <a:t>etc</a:t>
            </a:r>
            <a:r>
              <a:rPr lang="en-CA" sz="3870" spc="-1" dirty="0">
                <a:solidFill>
                  <a:srgbClr val="000000"/>
                </a:solidFill>
                <a:uFill>
                  <a:solidFill>
                    <a:srgbClr val="FFFFFF"/>
                  </a:solidFill>
                </a:uFill>
                <a:latin typeface="Arial"/>
              </a:rPr>
              <a:t>/</a:t>
            </a:r>
            <a:r>
              <a:rPr lang="en-CA" sz="3870" spc="-1" dirty="0" err="1">
                <a:solidFill>
                  <a:srgbClr val="000000"/>
                </a:solidFill>
                <a:uFill>
                  <a:solidFill>
                    <a:srgbClr val="FFFFFF"/>
                  </a:solidFill>
                </a:uFill>
                <a:latin typeface="Arial"/>
              </a:rPr>
              <a:t>fstab</a:t>
            </a:r>
            <a:r>
              <a:rPr lang="en-CA" sz="3870" spc="-1" dirty="0">
                <a:solidFill>
                  <a:srgbClr val="000000"/>
                </a:solidFill>
                <a:uFill>
                  <a:solidFill>
                    <a:srgbClr val="FFFFFF"/>
                  </a:solidFill>
                </a:uFill>
                <a:latin typeface="Arial"/>
              </a:rPr>
              <a:t>.</a:t>
            </a: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For now the solution is – restore from backup, or reinstall completely. This is why we keep telling you to back up your VMs.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609755" y="273422"/>
            <a:ext cx="10971736" cy="1144631"/>
          </a:xfrm>
          <a:prstGeom prst="rect">
            <a:avLst/>
          </a:prstGeom>
          <a:noFill/>
          <a:ln>
            <a:noFill/>
          </a:ln>
        </p:spPr>
        <p:txBody>
          <a:bodyPr lIns="0" tIns="0" rIns="0" bIns="0" anchor="ctr"/>
          <a:lstStyle/>
          <a:p>
            <a:r>
              <a:rPr lang="en-CA" sz="5321" spc="-1">
                <a:solidFill>
                  <a:srgbClr val="000000"/>
                </a:solidFill>
                <a:uFill>
                  <a:solidFill>
                    <a:srgbClr val="FFFFFF"/>
                  </a:solidFill>
                </a:uFill>
                <a:latin typeface="Arial"/>
              </a:rPr>
              <a:t>Hard Disk Management</a:t>
            </a:r>
          </a:p>
        </p:txBody>
      </p:sp>
      <p:sp>
        <p:nvSpPr>
          <p:cNvPr id="93" name="TextShape 2"/>
          <p:cNvSpPr txBox="1"/>
          <p:nvPr/>
        </p:nvSpPr>
        <p:spPr>
          <a:xfrm>
            <a:off x="609754" y="1843135"/>
            <a:ext cx="11044746" cy="4811057"/>
          </a:xfrm>
          <a:prstGeom prst="rect">
            <a:avLst/>
          </a:prstGeom>
          <a:noFill/>
          <a:ln>
            <a:noFill/>
          </a:ln>
        </p:spPr>
        <p:txBody>
          <a:bodyPr lIns="0" tIns="0" rIns="0" bIns="0">
            <a:normAutofit fontScale="85000" lnSpcReduction="20000"/>
          </a:bodyPr>
          <a:lstStyle/>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In ULI101 you learned how to manage files and directories for a single user.</a:t>
            </a: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A system administrator needs to extend that to managing the entire system.</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This includes monitoring disk usage so the machine doesn’t run out of space.</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One method to delay running out of space is archiving files.</a:t>
            </a:r>
          </a:p>
          <a:p>
            <a:pPr marL="1567382" lvl="2" indent="-348307">
              <a:spcBef>
                <a:spcPts val="1028"/>
              </a:spcBef>
              <a:buClr>
                <a:srgbClr val="000000"/>
              </a:buClr>
              <a:buSzPct val="45000"/>
              <a:buFont typeface="Wingdings" charset="2"/>
              <a:buChar char=""/>
            </a:pPr>
            <a:r>
              <a:rPr lang="en-CA" sz="2903" spc="-1" dirty="0">
                <a:solidFill>
                  <a:srgbClr val="000000"/>
                </a:solidFill>
                <a:uFill>
                  <a:solidFill>
                    <a:srgbClr val="FFFFFF"/>
                  </a:solidFill>
                </a:uFill>
                <a:latin typeface="Arial"/>
              </a:rPr>
              <a:t>Make a compressed backup and remove the original.</a:t>
            </a:r>
          </a:p>
          <a:p>
            <a:pPr marL="1567382" lvl="2" indent="-348307">
              <a:spcBef>
                <a:spcPts val="1028"/>
              </a:spcBef>
              <a:buClr>
                <a:srgbClr val="000000"/>
              </a:buClr>
              <a:buSzPct val="45000"/>
              <a:buFont typeface="Wingdings" charset="2"/>
              <a:buChar char=""/>
            </a:pPr>
            <a:r>
              <a:rPr lang="en-CA" sz="2903" spc="-1" dirty="0">
                <a:solidFill>
                  <a:srgbClr val="000000"/>
                </a:solidFill>
                <a:uFill>
                  <a:solidFill>
                    <a:srgbClr val="FFFFFF"/>
                  </a:solidFill>
                </a:uFill>
                <a:latin typeface="Arial"/>
              </a:rPr>
              <a:t>Since they are smaller (meaning they download faster) archives are also a popular  method of distributing software (e.g. make an archive of the source code).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688</TotalTime>
  <Words>3058</Words>
  <Application>Microsoft Office PowerPoint</Application>
  <PresentationFormat>Widescreen</PresentationFormat>
  <Paragraphs>320</Paragraphs>
  <Slides>31</Slides>
  <Notes>21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Arial</vt:lpstr>
      <vt:lpstr>Calibri</vt:lpstr>
      <vt:lpstr>Calibri Light</vt:lpstr>
      <vt:lpstr>Courier New</vt:lpstr>
      <vt:lpstr>inter-bold</vt:lpstr>
      <vt:lpstr>inter-regular</vt:lpstr>
      <vt:lpstr>Muli</vt:lpstr>
      <vt:lpstr>Roboto</vt:lpstr>
      <vt:lpstr>Symbol</vt:lpstr>
      <vt:lpstr>Wingdings</vt:lpstr>
      <vt:lpstr>Office Theme</vt:lpstr>
      <vt:lpstr>OPS245 Week 5</vt:lpstr>
      <vt:lpstr>PowerPoint Presentation</vt:lpstr>
      <vt:lpstr>PowerPoint Presentation</vt:lpstr>
      <vt:lpstr>PowerPoint Presentation</vt:lpstr>
      <vt:lpstr>Boot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vt:lpstr>
      <vt:lpstr>Mini homeworks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OPS345 Week 1 Prep</dc:title>
  <dc:creator>Jonathan Ye</dc:creator>
  <cp:lastModifiedBy>Jonathan Ye</cp:lastModifiedBy>
  <cp:revision>10</cp:revision>
  <dcterms:created xsi:type="dcterms:W3CDTF">2022-05-11T23:58:02Z</dcterms:created>
  <dcterms:modified xsi:type="dcterms:W3CDTF">2022-06-04T17:07:25Z</dcterms:modified>
</cp:coreProperties>
</file>